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2"/>
  </p:notesMasterIdLst>
  <p:sldIdLst>
    <p:sldId id="256" r:id="rId2"/>
    <p:sldId id="259" r:id="rId3"/>
    <p:sldId id="330" r:id="rId4"/>
    <p:sldId id="331" r:id="rId5"/>
    <p:sldId id="332" r:id="rId6"/>
    <p:sldId id="689" r:id="rId7"/>
    <p:sldId id="690" r:id="rId8"/>
    <p:sldId id="333" r:id="rId9"/>
    <p:sldId id="334" r:id="rId10"/>
    <p:sldId id="335" r:id="rId11"/>
    <p:sldId id="336" r:id="rId12"/>
    <p:sldId id="337" r:id="rId13"/>
    <p:sldId id="338" r:id="rId14"/>
    <p:sldId id="339" r:id="rId15"/>
    <p:sldId id="810" r:id="rId16"/>
    <p:sldId id="341" r:id="rId17"/>
    <p:sldId id="343" r:id="rId18"/>
    <p:sldId id="344" r:id="rId19"/>
    <p:sldId id="889" r:id="rId20"/>
    <p:sldId id="891" r:id="rId21"/>
    <p:sldId id="918" r:id="rId22"/>
    <p:sldId id="909" r:id="rId23"/>
    <p:sldId id="910" r:id="rId24"/>
    <p:sldId id="892" r:id="rId25"/>
    <p:sldId id="893" r:id="rId26"/>
    <p:sldId id="894" r:id="rId27"/>
    <p:sldId id="895" r:id="rId28"/>
    <p:sldId id="896" r:id="rId29"/>
    <p:sldId id="897" r:id="rId30"/>
    <p:sldId id="898" r:id="rId31"/>
    <p:sldId id="899" r:id="rId32"/>
    <p:sldId id="890" r:id="rId33"/>
    <p:sldId id="900" r:id="rId34"/>
    <p:sldId id="901" r:id="rId35"/>
    <p:sldId id="902" r:id="rId36"/>
    <p:sldId id="923" r:id="rId37"/>
    <p:sldId id="924" r:id="rId38"/>
    <p:sldId id="903" r:id="rId39"/>
    <p:sldId id="904" r:id="rId40"/>
    <p:sldId id="905" r:id="rId41"/>
    <p:sldId id="906" r:id="rId42"/>
    <p:sldId id="907" r:id="rId43"/>
    <p:sldId id="908" r:id="rId44"/>
    <p:sldId id="347" r:id="rId45"/>
    <p:sldId id="603" r:id="rId46"/>
    <p:sldId id="604" r:id="rId47"/>
    <p:sldId id="605" r:id="rId48"/>
    <p:sldId id="686" r:id="rId49"/>
    <p:sldId id="687" r:id="rId50"/>
    <p:sldId id="688" r:id="rId51"/>
    <p:sldId id="691" r:id="rId52"/>
    <p:sldId id="692" r:id="rId53"/>
    <p:sldId id="701" r:id="rId54"/>
    <p:sldId id="705" r:id="rId55"/>
    <p:sldId id="706" r:id="rId56"/>
    <p:sldId id="713" r:id="rId57"/>
    <p:sldId id="714" r:id="rId58"/>
    <p:sldId id="707" r:id="rId59"/>
    <p:sldId id="708" r:id="rId60"/>
    <p:sldId id="709" r:id="rId61"/>
    <p:sldId id="710" r:id="rId62"/>
    <p:sldId id="711" r:id="rId63"/>
    <p:sldId id="712" r:id="rId64"/>
    <p:sldId id="723" r:id="rId65"/>
    <p:sldId id="724" r:id="rId66"/>
    <p:sldId id="693" r:id="rId67"/>
    <p:sldId id="702" r:id="rId68"/>
    <p:sldId id="716" r:id="rId69"/>
    <p:sldId id="919" r:id="rId70"/>
    <p:sldId id="920" r:id="rId71"/>
    <p:sldId id="921" r:id="rId72"/>
    <p:sldId id="922" r:id="rId73"/>
    <p:sldId id="694" r:id="rId74"/>
    <p:sldId id="703" r:id="rId75"/>
    <p:sldId id="717" r:id="rId76"/>
    <p:sldId id="718" r:id="rId77"/>
    <p:sldId id="695" r:id="rId78"/>
    <p:sldId id="696" r:id="rId79"/>
    <p:sldId id="739" r:id="rId80"/>
    <p:sldId id="740" r:id="rId81"/>
    <p:sldId id="741" r:id="rId82"/>
    <p:sldId id="742" r:id="rId83"/>
    <p:sldId id="697" r:id="rId84"/>
    <p:sldId id="704" r:id="rId85"/>
    <p:sldId id="722" r:id="rId86"/>
    <p:sldId id="726" r:id="rId87"/>
    <p:sldId id="727" r:id="rId88"/>
    <p:sldId id="728" r:id="rId89"/>
    <p:sldId id="719" r:id="rId90"/>
    <p:sldId id="720" r:id="rId91"/>
    <p:sldId id="911" r:id="rId92"/>
    <p:sldId id="731" r:id="rId93"/>
    <p:sldId id="735" r:id="rId94"/>
    <p:sldId id="736" r:id="rId95"/>
    <p:sldId id="737" r:id="rId96"/>
    <p:sldId id="738" r:id="rId97"/>
    <p:sldId id="745" r:id="rId98"/>
    <p:sldId id="746" r:id="rId99"/>
    <p:sldId id="747" r:id="rId100"/>
    <p:sldId id="748" r:id="rId101"/>
    <p:sldId id="749" r:id="rId102"/>
    <p:sldId id="750" r:id="rId103"/>
    <p:sldId id="751" r:id="rId104"/>
    <p:sldId id="743" r:id="rId105"/>
    <p:sldId id="744" r:id="rId106"/>
    <p:sldId id="623" r:id="rId107"/>
    <p:sldId id="624" r:id="rId108"/>
    <p:sldId id="761" r:id="rId109"/>
    <p:sldId id="762" r:id="rId110"/>
    <p:sldId id="763" r:id="rId111"/>
    <p:sldId id="764" r:id="rId112"/>
    <p:sldId id="779" r:id="rId113"/>
    <p:sldId id="780" r:id="rId114"/>
    <p:sldId id="635" r:id="rId115"/>
    <p:sldId id="636" r:id="rId116"/>
    <p:sldId id="637" r:id="rId117"/>
    <p:sldId id="638" r:id="rId118"/>
    <p:sldId id="645" r:id="rId119"/>
    <p:sldId id="646" r:id="rId120"/>
    <p:sldId id="647" r:id="rId121"/>
    <p:sldId id="648" r:id="rId122"/>
    <p:sldId id="811" r:id="rId123"/>
    <p:sldId id="649" r:id="rId124"/>
    <p:sldId id="650" r:id="rId125"/>
    <p:sldId id="812" r:id="rId126"/>
    <p:sldId id="651" r:id="rId127"/>
    <p:sldId id="652" r:id="rId128"/>
    <p:sldId id="653" r:id="rId129"/>
    <p:sldId id="654" r:id="rId130"/>
    <p:sldId id="759" r:id="rId131"/>
    <p:sldId id="925" r:id="rId132"/>
    <p:sldId id="926" r:id="rId133"/>
    <p:sldId id="932" r:id="rId134"/>
    <p:sldId id="655" r:id="rId135"/>
    <p:sldId id="656" r:id="rId136"/>
    <p:sldId id="657" r:id="rId137"/>
    <p:sldId id="658" r:id="rId138"/>
    <p:sldId id="659" r:id="rId139"/>
    <p:sldId id="660" r:id="rId140"/>
    <p:sldId id="661" r:id="rId141"/>
    <p:sldId id="662" r:id="rId142"/>
    <p:sldId id="663" r:id="rId143"/>
    <p:sldId id="664" r:id="rId144"/>
    <p:sldId id="665" r:id="rId145"/>
    <p:sldId id="771" r:id="rId146"/>
    <p:sldId id="772" r:id="rId147"/>
    <p:sldId id="672" r:id="rId148"/>
    <p:sldId id="766" r:id="rId149"/>
    <p:sldId id="813" r:id="rId150"/>
    <p:sldId id="929" r:id="rId151"/>
    <p:sldId id="927" r:id="rId152"/>
    <p:sldId id="930" r:id="rId153"/>
    <p:sldId id="928" r:id="rId154"/>
    <p:sldId id="767" r:id="rId155"/>
    <p:sldId id="768" r:id="rId156"/>
    <p:sldId id="769" r:id="rId157"/>
    <p:sldId id="770" r:id="rId158"/>
    <p:sldId id="931" r:id="rId159"/>
    <p:sldId id="916" r:id="rId160"/>
    <p:sldId id="938" r:id="rId161"/>
    <p:sldId id="939" r:id="rId162"/>
    <p:sldId id="940" r:id="rId163"/>
    <p:sldId id="941" r:id="rId164"/>
    <p:sldId id="942" r:id="rId165"/>
    <p:sldId id="943" r:id="rId166"/>
    <p:sldId id="937" r:id="rId167"/>
    <p:sldId id="944" r:id="rId168"/>
    <p:sldId id="945" r:id="rId169"/>
    <p:sldId id="946" r:id="rId170"/>
    <p:sldId id="947" r:id="rId171"/>
    <p:sldId id="948" r:id="rId172"/>
    <p:sldId id="949" r:id="rId173"/>
    <p:sldId id="950" r:id="rId174"/>
    <p:sldId id="814" r:id="rId175"/>
    <p:sldId id="951" r:id="rId176"/>
    <p:sldId id="952" r:id="rId177"/>
    <p:sldId id="953" r:id="rId178"/>
    <p:sldId id="954" r:id="rId179"/>
    <p:sldId id="815" r:id="rId180"/>
    <p:sldId id="955" r:id="rId181"/>
    <p:sldId id="956" r:id="rId182"/>
    <p:sldId id="935" r:id="rId183"/>
    <p:sldId id="957" r:id="rId184"/>
    <p:sldId id="962" r:id="rId185"/>
    <p:sldId id="963" r:id="rId186"/>
    <p:sldId id="964" r:id="rId187"/>
    <p:sldId id="958" r:id="rId188"/>
    <p:sldId id="959" r:id="rId189"/>
    <p:sldId id="485" r:id="rId190"/>
    <p:sldId id="960" r:id="rId191"/>
    <p:sldId id="961" r:id="rId192"/>
    <p:sldId id="965" r:id="rId193"/>
    <p:sldId id="966" r:id="rId194"/>
    <p:sldId id="967" r:id="rId195"/>
    <p:sldId id="968" r:id="rId196"/>
    <p:sldId id="980" r:id="rId197"/>
    <p:sldId id="990" r:id="rId198"/>
    <p:sldId id="991" r:id="rId199"/>
    <p:sldId id="989" r:id="rId200"/>
    <p:sldId id="992" r:id="rId201"/>
    <p:sldId id="993" r:id="rId202"/>
    <p:sldId id="997" r:id="rId203"/>
    <p:sldId id="994" r:id="rId204"/>
    <p:sldId id="998" r:id="rId205"/>
    <p:sldId id="995" r:id="rId206"/>
    <p:sldId id="996" r:id="rId207"/>
    <p:sldId id="999" r:id="rId208"/>
    <p:sldId id="1000" r:id="rId209"/>
    <p:sldId id="1001" r:id="rId210"/>
    <p:sldId id="1002" r:id="rId211"/>
    <p:sldId id="1003" r:id="rId212"/>
    <p:sldId id="1004" r:id="rId213"/>
    <p:sldId id="1005" r:id="rId214"/>
    <p:sldId id="1007" r:id="rId215"/>
    <p:sldId id="1006" r:id="rId216"/>
    <p:sldId id="1010" r:id="rId217"/>
    <p:sldId id="1008" r:id="rId218"/>
    <p:sldId id="1009" r:id="rId219"/>
    <p:sldId id="1011" r:id="rId220"/>
    <p:sldId id="1012" r:id="rId221"/>
    <p:sldId id="1013" r:id="rId222"/>
    <p:sldId id="1014" r:id="rId223"/>
    <p:sldId id="1015" r:id="rId224"/>
    <p:sldId id="2605" r:id="rId225"/>
    <p:sldId id="2606" r:id="rId226"/>
    <p:sldId id="2607" r:id="rId227"/>
    <p:sldId id="2609" r:id="rId228"/>
    <p:sldId id="2610" r:id="rId229"/>
    <p:sldId id="2608" r:id="rId230"/>
    <p:sldId id="2611" r:id="rId231"/>
    <p:sldId id="2603" r:id="rId232"/>
    <p:sldId id="2602" r:id="rId233"/>
    <p:sldId id="985" r:id="rId234"/>
    <p:sldId id="1021" r:id="rId235"/>
    <p:sldId id="1020" r:id="rId236"/>
    <p:sldId id="1019" r:id="rId237"/>
    <p:sldId id="1018" r:id="rId238"/>
    <p:sldId id="1022" r:id="rId239"/>
    <p:sldId id="1023" r:id="rId240"/>
    <p:sldId id="598" r:id="rId241"/>
    <p:sldId id="777" r:id="rId242"/>
    <p:sldId id="778" r:id="rId243"/>
    <p:sldId id="782" r:id="rId244"/>
    <p:sldId id="784" r:id="rId245"/>
    <p:sldId id="786" r:id="rId246"/>
    <p:sldId id="787" r:id="rId247"/>
    <p:sldId id="789" r:id="rId248"/>
    <p:sldId id="790" r:id="rId249"/>
    <p:sldId id="788" r:id="rId250"/>
    <p:sldId id="791" r:id="rId251"/>
    <p:sldId id="599" r:id="rId252"/>
    <p:sldId id="792" r:id="rId253"/>
    <p:sldId id="793" r:id="rId254"/>
    <p:sldId id="794" r:id="rId255"/>
    <p:sldId id="795" r:id="rId256"/>
    <p:sldId id="796" r:id="rId257"/>
    <p:sldId id="798" r:id="rId258"/>
    <p:sldId id="983" r:id="rId259"/>
    <p:sldId id="805" r:id="rId260"/>
    <p:sldId id="915" r:id="rId261"/>
    <p:sldId id="800" r:id="rId262"/>
    <p:sldId id="801" r:id="rId263"/>
    <p:sldId id="803" r:id="rId264"/>
    <p:sldId id="804" r:id="rId265"/>
    <p:sldId id="802" r:id="rId266"/>
    <p:sldId id="806" r:id="rId267"/>
    <p:sldId id="808" r:id="rId268"/>
    <p:sldId id="807" r:id="rId269"/>
    <p:sldId id="809" r:id="rId270"/>
    <p:sldId id="917" r:id="rId2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8D8EC"/>
    <a:srgbClr val="FF99FF"/>
    <a:srgbClr val="CCFFCC"/>
    <a:srgbClr val="FF00FF"/>
    <a:srgbClr val="00FF00"/>
    <a:srgbClr val="99CCFF"/>
    <a:srgbClr val="9B9B9B"/>
    <a:srgbClr val="91B6B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0586" autoAdjust="0"/>
  </p:normalViewPr>
  <p:slideViewPr>
    <p:cSldViewPr>
      <p:cViewPr varScale="1">
        <p:scale>
          <a:sx n="72" d="100"/>
          <a:sy n="72" d="100"/>
        </p:scale>
        <p:origin x="13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EFBF82E-6F28-46F0-99D8-683449C8CEAE}" type="datetimeFigureOut">
              <a:rPr lang="en-US"/>
              <a:pPr>
                <a:defRPr/>
              </a:pPr>
              <a:t>8/23/2022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C5C0F3B-1F68-4BF1-A6E7-42E9DA10874C}" type="slidenum">
              <a:rPr lang="en-US" altLang="en-US"/>
              <a:pPr>
                <a:defRPr/>
              </a:pPr>
              <a:t>‹#›</a:t>
            </a:fld>
            <a:endParaRPr lang="en-US" altLang="en-US"/>
          </a:p>
        </p:txBody>
      </p:sp>
    </p:spTree>
    <p:extLst>
      <p:ext uri="{BB962C8B-B14F-4D97-AF65-F5344CB8AC3E}">
        <p14:creationId xmlns:p14="http://schemas.microsoft.com/office/powerpoint/2010/main" val="127866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2BCAFDBF-75FF-4BEB-89B3-CCA46D326328}" type="slidenum">
              <a:rPr lang="en-US" altLang="en-US"/>
              <a:pPr>
                <a:defRPr/>
              </a:pPr>
              <a:t>‹#›</a:t>
            </a:fld>
            <a:endParaRPr lang="en-US" altLang="en-US"/>
          </a:p>
        </p:txBody>
      </p:sp>
    </p:spTree>
    <p:extLst>
      <p:ext uri="{BB962C8B-B14F-4D97-AF65-F5344CB8AC3E}">
        <p14:creationId xmlns:p14="http://schemas.microsoft.com/office/powerpoint/2010/main" val="114793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4416D87-3261-4EAA-92EF-04B568B38AE9}" type="slidenum">
              <a:rPr lang="en-US" altLang="en-US"/>
              <a:pPr>
                <a:defRPr/>
              </a:pPr>
              <a:t>‹#›</a:t>
            </a:fld>
            <a:endParaRPr lang="en-US" altLang="en-US"/>
          </a:p>
        </p:txBody>
      </p:sp>
    </p:spTree>
    <p:extLst>
      <p:ext uri="{BB962C8B-B14F-4D97-AF65-F5344CB8AC3E}">
        <p14:creationId xmlns:p14="http://schemas.microsoft.com/office/powerpoint/2010/main" val="424078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5EF1DA3-9167-43C5-A300-EFD4CD3A1AF2}" type="slidenum">
              <a:rPr lang="en-US" altLang="en-US"/>
              <a:pPr>
                <a:defRPr/>
              </a:pPr>
              <a:t>‹#›</a:t>
            </a:fld>
            <a:endParaRPr lang="en-US" altLang="en-US"/>
          </a:p>
        </p:txBody>
      </p:sp>
    </p:spTree>
    <p:extLst>
      <p:ext uri="{BB962C8B-B14F-4D97-AF65-F5344CB8AC3E}">
        <p14:creationId xmlns:p14="http://schemas.microsoft.com/office/powerpoint/2010/main" val="4243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FB507DA-5505-4D2C-81DD-706BA7F72587}" type="slidenum">
              <a:rPr lang="en-US" altLang="en-US"/>
              <a:pPr>
                <a:defRPr/>
              </a:pPr>
              <a:t>‹#›</a:t>
            </a:fld>
            <a:endParaRPr lang="en-US" altLang="en-US"/>
          </a:p>
        </p:txBody>
      </p:sp>
    </p:spTree>
    <p:extLst>
      <p:ext uri="{BB962C8B-B14F-4D97-AF65-F5344CB8AC3E}">
        <p14:creationId xmlns:p14="http://schemas.microsoft.com/office/powerpoint/2010/main" val="134956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4484CDD-1FAB-458E-BB6B-D2132C3130EE}" type="slidenum">
              <a:rPr lang="en-US" altLang="en-US"/>
              <a:pPr>
                <a:defRPr/>
              </a:pPr>
              <a:t>‹#›</a:t>
            </a:fld>
            <a:endParaRPr lang="en-US" altLang="en-US"/>
          </a:p>
        </p:txBody>
      </p:sp>
    </p:spTree>
    <p:extLst>
      <p:ext uri="{BB962C8B-B14F-4D97-AF65-F5344CB8AC3E}">
        <p14:creationId xmlns:p14="http://schemas.microsoft.com/office/powerpoint/2010/main" val="152708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5B245F6-AAB5-4BFA-86C4-E17883D0F47C}" type="slidenum">
              <a:rPr lang="en-US" altLang="en-US"/>
              <a:pPr>
                <a:defRPr/>
              </a:pPr>
              <a:t>‹#›</a:t>
            </a:fld>
            <a:endParaRPr lang="en-US" altLang="en-US"/>
          </a:p>
        </p:txBody>
      </p:sp>
    </p:spTree>
    <p:extLst>
      <p:ext uri="{BB962C8B-B14F-4D97-AF65-F5344CB8AC3E}">
        <p14:creationId xmlns:p14="http://schemas.microsoft.com/office/powerpoint/2010/main" val="408411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A522DB0A-291A-4F27-99FD-530CBAC88FB8}" type="slidenum">
              <a:rPr lang="en-US" altLang="en-US"/>
              <a:pPr>
                <a:defRPr/>
              </a:pPr>
              <a:t>‹#›</a:t>
            </a:fld>
            <a:endParaRPr lang="en-US" altLang="en-US"/>
          </a:p>
        </p:txBody>
      </p:sp>
    </p:spTree>
    <p:extLst>
      <p:ext uri="{BB962C8B-B14F-4D97-AF65-F5344CB8AC3E}">
        <p14:creationId xmlns:p14="http://schemas.microsoft.com/office/powerpoint/2010/main" val="41851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A97507C1-B1AE-453A-9448-6F1162B85481}" type="slidenum">
              <a:rPr lang="en-US" altLang="en-US"/>
              <a:pPr>
                <a:defRPr/>
              </a:pPr>
              <a:t>‹#›</a:t>
            </a:fld>
            <a:endParaRPr lang="en-US" altLang="en-US"/>
          </a:p>
        </p:txBody>
      </p:sp>
    </p:spTree>
    <p:extLst>
      <p:ext uri="{BB962C8B-B14F-4D97-AF65-F5344CB8AC3E}">
        <p14:creationId xmlns:p14="http://schemas.microsoft.com/office/powerpoint/2010/main" val="93620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AF44409-1310-4819-A74B-3FBA80694E5E}" type="slidenum">
              <a:rPr lang="en-US" altLang="en-US"/>
              <a:pPr>
                <a:defRPr/>
              </a:pPr>
              <a:t>‹#›</a:t>
            </a:fld>
            <a:endParaRPr lang="en-US" altLang="en-US"/>
          </a:p>
        </p:txBody>
      </p:sp>
    </p:spTree>
    <p:extLst>
      <p:ext uri="{BB962C8B-B14F-4D97-AF65-F5344CB8AC3E}">
        <p14:creationId xmlns:p14="http://schemas.microsoft.com/office/powerpoint/2010/main" val="28183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925E562-23C3-4413-B0EB-201F6D4F4534}" type="slidenum">
              <a:rPr lang="en-US" altLang="en-US"/>
              <a:pPr>
                <a:defRPr/>
              </a:pPr>
              <a:t>‹#›</a:t>
            </a:fld>
            <a:endParaRPr lang="en-US" altLang="en-US"/>
          </a:p>
        </p:txBody>
      </p:sp>
    </p:spTree>
    <p:extLst>
      <p:ext uri="{BB962C8B-B14F-4D97-AF65-F5344CB8AC3E}">
        <p14:creationId xmlns:p14="http://schemas.microsoft.com/office/powerpoint/2010/main" val="427938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3A9D774-69F6-4944-B28F-949E338E9707}" type="slidenum">
              <a:rPr lang="en-US" altLang="en-US"/>
              <a:pPr>
                <a:defRPr/>
              </a:pPr>
              <a:t>‹#›</a:t>
            </a:fld>
            <a:endParaRPr lang="en-US" altLang="en-US"/>
          </a:p>
        </p:txBody>
      </p:sp>
    </p:spTree>
    <p:extLst>
      <p:ext uri="{BB962C8B-B14F-4D97-AF65-F5344CB8AC3E}">
        <p14:creationId xmlns:p14="http://schemas.microsoft.com/office/powerpoint/2010/main" val="243677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5127"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47900C6-B5B9-4176-A06B-1E7259EC5158}"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4044"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endParaRPr lang="en-US" altLang="en-US" sz="2200">
              <a:solidFill>
                <a:schemeClr val="bg1"/>
              </a:solidFill>
            </a:endParaRPr>
          </a:p>
        </p:txBody>
      </p:sp>
      <p:sp>
        <p:nvSpPr>
          <p:cNvPr id="4099" name="Rectangle 7"/>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4101" name="Rectangle 9"/>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02" name="Rectangle 10"/>
          <p:cNvSpPr>
            <a:spLocks noChangeArrowheads="1"/>
          </p:cNvSpPr>
          <p:nvPr/>
        </p:nvSpPr>
        <p:spPr bwMode="auto">
          <a:xfrm>
            <a:off x="76200" y="1524000"/>
            <a:ext cx="609600" cy="3581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0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C0D633-CE99-4D07-92EA-D78552E22712}" type="slidenum">
              <a:rPr lang="en-US" altLang="en-US" sz="1000" smtClean="0"/>
              <a:pPr>
                <a:spcBef>
                  <a:spcPct val="0"/>
                </a:spcBef>
                <a:buClrTx/>
                <a:buSzTx/>
                <a:buFontTx/>
                <a:buNone/>
              </a:pPr>
              <a:t>1</a:t>
            </a:fld>
            <a:endParaRPr lang="en-US" altLang="en-US" sz="1000"/>
          </a:p>
        </p:txBody>
      </p:sp>
      <p:sp>
        <p:nvSpPr>
          <p:cNvPr id="2" name="Text Box 9">
            <a:extLst>
              <a:ext uri="{FF2B5EF4-FFF2-40B4-BE49-F238E27FC236}">
                <a16:creationId xmlns:a16="http://schemas.microsoft.com/office/drawing/2014/main" id="{C71E0A4A-0595-4952-AA12-14A417B669B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5"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6"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7"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p>
        </p:txBody>
      </p:sp>
      <p:sp>
        <p:nvSpPr>
          <p:cNvPr id="13318" name="Rectangle 6"/>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332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B2DAE8-8933-4E7B-8F59-F649227DB3EF}" type="slidenum">
              <a:rPr lang="en-US" altLang="en-US" sz="1000" smtClean="0"/>
              <a:pPr>
                <a:spcBef>
                  <a:spcPct val="0"/>
                </a:spcBef>
                <a:buClrTx/>
                <a:buSzTx/>
                <a:buFontTx/>
                <a:buNone/>
              </a:pPr>
              <a:t>10</a:t>
            </a:fld>
            <a:endParaRPr lang="en-US" altLang="en-US" sz="1000"/>
          </a:p>
        </p:txBody>
      </p:sp>
      <p:sp>
        <p:nvSpPr>
          <p:cNvPr id="2" name="Text Box 9">
            <a:extLst>
              <a:ext uri="{FF2B5EF4-FFF2-40B4-BE49-F238E27FC236}">
                <a16:creationId xmlns:a16="http://schemas.microsoft.com/office/drawing/2014/main" id="{E443B70C-FB29-4010-BF68-D702940BB4A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475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475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475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475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476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7476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D94DFF8-8AFE-4DAC-A12A-C4BBCAE13EEC}" type="slidenum">
              <a:rPr lang="en-US" altLang="en-US" sz="1000"/>
              <a:pPr algn="r" eaLnBrk="1" hangingPunct="1">
                <a:spcBef>
                  <a:spcPct val="0"/>
                </a:spcBef>
                <a:buClrTx/>
                <a:buSzTx/>
                <a:buFontTx/>
                <a:buNone/>
              </a:pPr>
              <a:t>100</a:t>
            </a:fld>
            <a:endParaRPr lang="en-US" altLang="en-US" sz="1000"/>
          </a:p>
        </p:txBody>
      </p:sp>
      <p:sp>
        <p:nvSpPr>
          <p:cNvPr id="74764"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Assuming no other risk factors are present, and dosing of 5 mg/kg/d or less, what is the risk of developing maculopathy…</a:t>
            </a:r>
          </a:p>
          <a:p>
            <a:r>
              <a:rPr lang="en-US" altLang="en-US" sz="1400" i="1">
                <a:solidFill>
                  <a:srgbClr val="0000FF"/>
                </a:solidFill>
              </a:rPr>
              <a:t>…in the first 5 years of tx? </a:t>
            </a:r>
            <a:r>
              <a:rPr lang="en-US" altLang="en-US" sz="1400" b="1">
                <a:solidFill>
                  <a:srgbClr val="0000FF"/>
                </a:solidFill>
              </a:rPr>
              <a:t>&lt;1%</a:t>
            </a:r>
          </a:p>
          <a:p>
            <a:r>
              <a:rPr lang="en-US" altLang="en-US" sz="1400" i="1">
                <a:solidFill>
                  <a:srgbClr val="0000FF"/>
                </a:solidFill>
              </a:rPr>
              <a:t>…in the first 10 years of tx? </a:t>
            </a:r>
            <a:r>
              <a:rPr lang="en-US" altLang="en-US" sz="1400" b="1">
                <a:solidFill>
                  <a:srgbClr val="0000FF"/>
                </a:solidFill>
              </a:rPr>
              <a:t>&lt;2%</a:t>
            </a:r>
          </a:p>
          <a:p>
            <a:r>
              <a:rPr lang="en-US" altLang="en-US" sz="1400" i="1">
                <a:solidFill>
                  <a:srgbClr val="0000FF"/>
                </a:solidFill>
              </a:rPr>
              <a:t>…at the 20-year mark? </a:t>
            </a:r>
            <a:r>
              <a:rPr lang="en-US" altLang="en-US" sz="1400" b="1">
                <a:solidFill>
                  <a:srgbClr val="FFFF00"/>
                </a:solidFill>
              </a:rPr>
              <a:t>20%</a:t>
            </a:r>
            <a:endParaRPr lang="en-US" altLang="en-US" sz="1400">
              <a:solidFill>
                <a:srgbClr val="FFFF00"/>
              </a:solidFill>
            </a:endParaRPr>
          </a:p>
          <a:p>
            <a:endParaRPr lang="en-US" altLang="en-US" sz="1400" b="1" i="1">
              <a:solidFill>
                <a:srgbClr val="FFFF00"/>
              </a:solidFill>
            </a:endParaRPr>
          </a:p>
          <a:p>
            <a:r>
              <a:rPr lang="en-US" altLang="en-US" sz="1400" i="1">
                <a:solidFill>
                  <a:srgbClr val="FFFF00"/>
                </a:solidFill>
              </a:rPr>
              <a:t>What if the dosing in &gt;5mg/kg/d?</a:t>
            </a:r>
          </a:p>
          <a:p>
            <a:r>
              <a:rPr lang="en-US" altLang="en-US" sz="1400">
                <a:solidFill>
                  <a:srgbClr val="FFFF00"/>
                </a:solidFill>
              </a:rPr>
              <a:t>The pattern is similar but the numbers are </a:t>
            </a:r>
            <a:r>
              <a:rPr lang="en-US" altLang="en-US" sz="1400" b="1">
                <a:solidFill>
                  <a:srgbClr val="FFFF00"/>
                </a:solidFill>
              </a:rPr>
              <a:t>much</a:t>
            </a:r>
            <a:r>
              <a:rPr lang="en-US" altLang="en-US" sz="1400">
                <a:solidFill>
                  <a:srgbClr val="FFFF00"/>
                </a:solidFill>
              </a:rPr>
              <a:t> higher</a:t>
            </a:r>
          </a:p>
        </p:txBody>
      </p:sp>
      <p:sp>
        <p:nvSpPr>
          <p:cNvPr id="13" name="Text Box 12">
            <a:extLst>
              <a:ext uri="{FF2B5EF4-FFF2-40B4-BE49-F238E27FC236}">
                <a16:creationId xmlns:a16="http://schemas.microsoft.com/office/drawing/2014/main" id="{FEBC9B1E-6D35-44B8-87AF-C2C9BF08C1A4}"/>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2" name="Text Box 9">
            <a:extLst>
              <a:ext uri="{FF2B5EF4-FFF2-40B4-BE49-F238E27FC236}">
                <a16:creationId xmlns:a16="http://schemas.microsoft.com/office/drawing/2014/main" id="{DA3C6135-F11E-48FC-A497-5685E86CFE8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577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578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578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578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578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7578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64B502A-1494-4AC2-ADE4-7F6621A0465A}" type="slidenum">
              <a:rPr lang="en-US" altLang="en-US" sz="1000"/>
              <a:pPr algn="r" eaLnBrk="1" hangingPunct="1">
                <a:spcBef>
                  <a:spcPct val="0"/>
                </a:spcBef>
                <a:buClrTx/>
                <a:buSzTx/>
                <a:buFontTx/>
                <a:buNone/>
              </a:pPr>
              <a:t>101</a:t>
            </a:fld>
            <a:endParaRPr lang="en-US" altLang="en-US" sz="1000"/>
          </a:p>
        </p:txBody>
      </p:sp>
      <p:sp>
        <p:nvSpPr>
          <p:cNvPr id="75788"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Assuming no other risk factors are present, and dosing of 5 mg/kg/d or less, what is the risk of developing maculopathy…</a:t>
            </a:r>
          </a:p>
          <a:p>
            <a:r>
              <a:rPr lang="en-US" altLang="en-US" sz="1400" i="1">
                <a:solidFill>
                  <a:srgbClr val="0000FF"/>
                </a:solidFill>
              </a:rPr>
              <a:t>…in the first 5 years of tx? </a:t>
            </a:r>
            <a:r>
              <a:rPr lang="en-US" altLang="en-US" sz="1400" b="1">
                <a:solidFill>
                  <a:srgbClr val="0000FF"/>
                </a:solidFill>
              </a:rPr>
              <a:t>&lt;1%</a:t>
            </a:r>
          </a:p>
          <a:p>
            <a:r>
              <a:rPr lang="en-US" altLang="en-US" sz="1400" i="1">
                <a:solidFill>
                  <a:srgbClr val="0000FF"/>
                </a:solidFill>
              </a:rPr>
              <a:t>…in the first 10 years of tx? </a:t>
            </a:r>
            <a:r>
              <a:rPr lang="en-US" altLang="en-US" sz="1400" b="1">
                <a:solidFill>
                  <a:srgbClr val="0000FF"/>
                </a:solidFill>
              </a:rPr>
              <a:t>&lt;2%</a:t>
            </a:r>
          </a:p>
          <a:p>
            <a:r>
              <a:rPr lang="en-US" altLang="en-US" sz="1400" i="1">
                <a:solidFill>
                  <a:srgbClr val="0000FF"/>
                </a:solidFill>
              </a:rPr>
              <a:t>…at the 20-year mark? </a:t>
            </a:r>
            <a:r>
              <a:rPr lang="en-US" altLang="en-US" sz="1400" b="1">
                <a:solidFill>
                  <a:srgbClr val="0000FF"/>
                </a:solidFill>
              </a:rPr>
              <a:t>20%!</a:t>
            </a:r>
            <a:endParaRPr lang="en-US" altLang="en-US" sz="1400">
              <a:solidFill>
                <a:srgbClr val="FFFF00"/>
              </a:solidFill>
            </a:endParaRPr>
          </a:p>
          <a:p>
            <a:endParaRPr lang="en-US" altLang="en-US" sz="1400" b="1" i="1">
              <a:solidFill>
                <a:srgbClr val="FFFF00"/>
              </a:solidFill>
            </a:endParaRPr>
          </a:p>
          <a:p>
            <a:r>
              <a:rPr lang="en-US" altLang="en-US" sz="1400" i="1">
                <a:solidFill>
                  <a:srgbClr val="FFFF00"/>
                </a:solidFill>
              </a:rPr>
              <a:t>What if the dosing in &gt;5mg/kg/d?</a:t>
            </a:r>
          </a:p>
          <a:p>
            <a:r>
              <a:rPr lang="en-US" altLang="en-US" sz="1400">
                <a:solidFill>
                  <a:srgbClr val="FFFF00"/>
                </a:solidFill>
              </a:rPr>
              <a:t>The pattern is similar but the numbers are </a:t>
            </a:r>
            <a:r>
              <a:rPr lang="en-US" altLang="en-US" sz="1400" b="1">
                <a:solidFill>
                  <a:srgbClr val="FFFF00"/>
                </a:solidFill>
              </a:rPr>
              <a:t>much</a:t>
            </a:r>
            <a:r>
              <a:rPr lang="en-US" altLang="en-US" sz="1400">
                <a:solidFill>
                  <a:srgbClr val="FFFF00"/>
                </a:solidFill>
              </a:rPr>
              <a:t> higher</a:t>
            </a:r>
          </a:p>
        </p:txBody>
      </p:sp>
      <p:sp>
        <p:nvSpPr>
          <p:cNvPr id="13" name="Text Box 12">
            <a:extLst>
              <a:ext uri="{FF2B5EF4-FFF2-40B4-BE49-F238E27FC236}">
                <a16:creationId xmlns:a16="http://schemas.microsoft.com/office/drawing/2014/main" id="{E2DE58C9-52CD-4CB0-830E-ED27093537CF}"/>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2" name="Text Box 9">
            <a:extLst>
              <a:ext uri="{FF2B5EF4-FFF2-40B4-BE49-F238E27FC236}">
                <a16:creationId xmlns:a16="http://schemas.microsoft.com/office/drawing/2014/main" id="{5062F907-42E4-495F-854D-707A8CC8B2D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680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6804"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6805"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680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680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7681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25F0193-A830-43AD-B68D-667E20A9FE34}" type="slidenum">
              <a:rPr lang="en-US" altLang="en-US" sz="1000"/>
              <a:pPr algn="r" eaLnBrk="1" hangingPunct="1">
                <a:spcBef>
                  <a:spcPct val="0"/>
                </a:spcBef>
                <a:buClrTx/>
                <a:buSzTx/>
                <a:buFontTx/>
                <a:buNone/>
              </a:pPr>
              <a:t>102</a:t>
            </a:fld>
            <a:endParaRPr lang="en-US" altLang="en-US" sz="1000"/>
          </a:p>
        </p:txBody>
      </p:sp>
      <p:sp>
        <p:nvSpPr>
          <p:cNvPr id="2" name="TextBox 1"/>
          <p:cNvSpPr txBox="1"/>
          <p:nvPr/>
        </p:nvSpPr>
        <p:spPr>
          <a:xfrm>
            <a:off x="5645150" y="2403475"/>
            <a:ext cx="3352800" cy="2462213"/>
          </a:xfrm>
          <a:prstGeom prst="rect">
            <a:avLst/>
          </a:prstGeom>
          <a:solidFill>
            <a:srgbClr val="FFFF00"/>
          </a:solidFill>
        </p:spPr>
        <p:txBody>
          <a:bodyPr>
            <a:spAutoFit/>
          </a:bodyPr>
          <a:lstStyle/>
          <a:p>
            <a:pPr>
              <a:defRPr/>
            </a:pPr>
            <a:r>
              <a:rPr lang="en-US" sz="1400" i="1" dirty="0">
                <a:solidFill>
                  <a:schemeClr val="bg1">
                    <a:lumMod val="65000"/>
                  </a:schemeClr>
                </a:solidFill>
              </a:rPr>
              <a:t>Assuming no other risk factors are present, and dosing of 5 mg/kg/d or less, what is the risk of developing maculopathy…</a:t>
            </a:r>
          </a:p>
          <a:p>
            <a:pPr>
              <a:defRPr/>
            </a:pPr>
            <a:r>
              <a:rPr lang="en-US" sz="1400" i="1" dirty="0">
                <a:solidFill>
                  <a:schemeClr val="bg1">
                    <a:lumMod val="65000"/>
                  </a:schemeClr>
                </a:solidFill>
              </a:rPr>
              <a:t>…in the first 5 years of </a:t>
            </a:r>
            <a:r>
              <a:rPr lang="en-US" sz="1400" i="1" dirty="0" err="1">
                <a:solidFill>
                  <a:schemeClr val="bg1">
                    <a:lumMod val="65000"/>
                  </a:schemeClr>
                </a:solidFill>
              </a:rPr>
              <a:t>tx</a:t>
            </a:r>
            <a:r>
              <a:rPr lang="en-US" sz="1400" i="1" dirty="0">
                <a:solidFill>
                  <a:schemeClr val="bg1">
                    <a:lumMod val="65000"/>
                  </a:schemeClr>
                </a:solidFill>
              </a:rPr>
              <a:t>? </a:t>
            </a:r>
            <a:r>
              <a:rPr lang="en-US" sz="1400" b="1" dirty="0">
                <a:solidFill>
                  <a:schemeClr val="bg1">
                    <a:lumMod val="65000"/>
                  </a:schemeClr>
                </a:solidFill>
              </a:rPr>
              <a:t>&lt;1%</a:t>
            </a:r>
          </a:p>
          <a:p>
            <a:pPr>
              <a:defRPr/>
            </a:pPr>
            <a:r>
              <a:rPr lang="en-US" sz="1400" i="1" dirty="0">
                <a:solidFill>
                  <a:schemeClr val="bg1">
                    <a:lumMod val="65000"/>
                  </a:schemeClr>
                </a:solidFill>
              </a:rPr>
              <a:t>…in the first 10 years of </a:t>
            </a:r>
            <a:r>
              <a:rPr lang="en-US" sz="1400" i="1" dirty="0" err="1">
                <a:solidFill>
                  <a:schemeClr val="bg1">
                    <a:lumMod val="65000"/>
                  </a:schemeClr>
                </a:solidFill>
              </a:rPr>
              <a:t>tx</a:t>
            </a:r>
            <a:r>
              <a:rPr lang="en-US" sz="1400" i="1" dirty="0">
                <a:solidFill>
                  <a:schemeClr val="bg1">
                    <a:lumMod val="65000"/>
                  </a:schemeClr>
                </a:solidFill>
              </a:rPr>
              <a:t>? </a:t>
            </a:r>
            <a:r>
              <a:rPr lang="en-US" sz="1400" b="1" dirty="0">
                <a:solidFill>
                  <a:schemeClr val="bg1">
                    <a:lumMod val="65000"/>
                  </a:schemeClr>
                </a:solidFill>
              </a:rPr>
              <a:t>&lt;2%</a:t>
            </a:r>
          </a:p>
          <a:p>
            <a:pPr>
              <a:defRPr/>
            </a:pPr>
            <a:r>
              <a:rPr lang="en-US" sz="1400" b="1" i="1" dirty="0">
                <a:solidFill>
                  <a:srgbClr val="0000FF"/>
                </a:solidFill>
              </a:rPr>
              <a:t>…at the 20-year mark? </a:t>
            </a:r>
            <a:r>
              <a:rPr lang="en-US" sz="1400" b="1" dirty="0">
                <a:solidFill>
                  <a:srgbClr val="0000FF"/>
                </a:solidFill>
              </a:rPr>
              <a:t>20%!</a:t>
            </a:r>
            <a:endParaRPr lang="en-US" sz="1400" b="1" dirty="0">
              <a:solidFill>
                <a:srgbClr val="FFFF00"/>
              </a:solidFill>
            </a:endParaRPr>
          </a:p>
          <a:p>
            <a:pPr>
              <a:defRPr/>
            </a:pPr>
            <a:endParaRPr lang="en-US" sz="1400" b="1" i="1" dirty="0">
              <a:solidFill>
                <a:srgbClr val="FFFF00"/>
              </a:solidFill>
            </a:endParaRPr>
          </a:p>
          <a:p>
            <a:pPr>
              <a:defRPr/>
            </a:pPr>
            <a:r>
              <a:rPr lang="en-US" sz="1400" i="1" dirty="0">
                <a:solidFill>
                  <a:srgbClr val="FFFF00"/>
                </a:solidFill>
              </a:rPr>
              <a:t>What if the dosing in &gt;5mg/kg/d?</a:t>
            </a:r>
          </a:p>
          <a:p>
            <a:pPr>
              <a:defRPr/>
            </a:pPr>
            <a:r>
              <a:rPr lang="en-US" sz="1400" dirty="0">
                <a:solidFill>
                  <a:srgbClr val="FFFF00"/>
                </a:solidFill>
              </a:rPr>
              <a:t>The pattern is similar but the numbers are </a:t>
            </a:r>
            <a:r>
              <a:rPr lang="en-US" sz="1400" b="1" dirty="0">
                <a:solidFill>
                  <a:srgbClr val="FFFF00"/>
                </a:solidFill>
              </a:rPr>
              <a:t>much</a:t>
            </a:r>
            <a:r>
              <a:rPr lang="en-US" sz="1400" dirty="0">
                <a:solidFill>
                  <a:srgbClr val="FFFF00"/>
                </a:solidFill>
              </a:rPr>
              <a:t> higher</a:t>
            </a:r>
          </a:p>
        </p:txBody>
      </p:sp>
      <p:sp>
        <p:nvSpPr>
          <p:cNvPr id="14" name="Text Box 12">
            <a:extLst>
              <a:ext uri="{FF2B5EF4-FFF2-40B4-BE49-F238E27FC236}">
                <a16:creationId xmlns:a16="http://schemas.microsoft.com/office/drawing/2014/main" id="{B78DD18F-1C86-4801-88D5-B36ABC3A76D5}"/>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16" name="TextBox 2">
            <a:extLst>
              <a:ext uri="{FF2B5EF4-FFF2-40B4-BE49-F238E27FC236}">
                <a16:creationId xmlns:a16="http://schemas.microsoft.com/office/drawing/2014/main" id="{E4C9E448-4DA7-4A9C-9346-1E4DFC8F3891}"/>
              </a:ext>
            </a:extLst>
          </p:cNvPr>
          <p:cNvSpPr txBox="1">
            <a:spLocks noChangeArrowheads="1"/>
          </p:cNvSpPr>
          <p:nvPr/>
        </p:nvSpPr>
        <p:spPr bwMode="auto">
          <a:xfrm>
            <a:off x="5257800" y="4048780"/>
            <a:ext cx="3746538"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Does the risk level off at 20% after 20 years?</a:t>
            </a:r>
          </a:p>
          <a:p>
            <a:r>
              <a:rPr lang="en-US" altLang="en-US" sz="1400" dirty="0">
                <a:solidFill>
                  <a:srgbClr val="0000FF"/>
                </a:solidFill>
              </a:rPr>
              <a:t>Nope--it continues to climb</a:t>
            </a:r>
          </a:p>
        </p:txBody>
      </p:sp>
      <p:sp>
        <p:nvSpPr>
          <p:cNvPr id="3" name="Text Box 9">
            <a:extLst>
              <a:ext uri="{FF2B5EF4-FFF2-40B4-BE49-F238E27FC236}">
                <a16:creationId xmlns:a16="http://schemas.microsoft.com/office/drawing/2014/main" id="{9B26BAEE-56C1-4B2F-B85D-5F071F10BA4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782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7828"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7829"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783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783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7783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D2989E5-F56B-411D-92A6-1B5E55443C2C}" type="slidenum">
              <a:rPr lang="en-US" altLang="en-US" sz="1000"/>
              <a:pPr algn="r" eaLnBrk="1" hangingPunct="1">
                <a:spcBef>
                  <a:spcPct val="0"/>
                </a:spcBef>
                <a:buClrTx/>
                <a:buSzTx/>
                <a:buFontTx/>
                <a:buNone/>
              </a:pPr>
              <a:t>103</a:t>
            </a:fld>
            <a:endParaRPr lang="en-US" altLang="en-US" sz="1000"/>
          </a:p>
        </p:txBody>
      </p:sp>
      <p:sp>
        <p:nvSpPr>
          <p:cNvPr id="2" name="TextBox 1"/>
          <p:cNvSpPr txBox="1"/>
          <p:nvPr/>
        </p:nvSpPr>
        <p:spPr>
          <a:xfrm>
            <a:off x="5645150" y="2403475"/>
            <a:ext cx="3352800" cy="2462213"/>
          </a:xfrm>
          <a:prstGeom prst="rect">
            <a:avLst/>
          </a:prstGeom>
          <a:solidFill>
            <a:srgbClr val="FFFF00"/>
          </a:solidFill>
        </p:spPr>
        <p:txBody>
          <a:bodyPr>
            <a:spAutoFit/>
          </a:bodyPr>
          <a:lstStyle/>
          <a:p>
            <a:pPr>
              <a:defRPr/>
            </a:pPr>
            <a:r>
              <a:rPr lang="en-US" sz="1400" i="1" dirty="0">
                <a:solidFill>
                  <a:schemeClr val="bg1">
                    <a:lumMod val="65000"/>
                  </a:schemeClr>
                </a:solidFill>
              </a:rPr>
              <a:t>Assuming no other risk factors are present, and dosing of 5 mg/kg/d or less, what is the risk of developing maculopathy…</a:t>
            </a:r>
          </a:p>
          <a:p>
            <a:pPr>
              <a:defRPr/>
            </a:pPr>
            <a:r>
              <a:rPr lang="en-US" sz="1400" i="1" dirty="0">
                <a:solidFill>
                  <a:schemeClr val="bg1">
                    <a:lumMod val="65000"/>
                  </a:schemeClr>
                </a:solidFill>
              </a:rPr>
              <a:t>…in the first 5 years of </a:t>
            </a:r>
            <a:r>
              <a:rPr lang="en-US" sz="1400" i="1" dirty="0" err="1">
                <a:solidFill>
                  <a:schemeClr val="bg1">
                    <a:lumMod val="65000"/>
                  </a:schemeClr>
                </a:solidFill>
              </a:rPr>
              <a:t>tx</a:t>
            </a:r>
            <a:r>
              <a:rPr lang="en-US" sz="1400" i="1" dirty="0">
                <a:solidFill>
                  <a:schemeClr val="bg1">
                    <a:lumMod val="65000"/>
                  </a:schemeClr>
                </a:solidFill>
              </a:rPr>
              <a:t>? </a:t>
            </a:r>
            <a:r>
              <a:rPr lang="en-US" sz="1400" b="1" dirty="0">
                <a:solidFill>
                  <a:schemeClr val="bg1">
                    <a:lumMod val="65000"/>
                  </a:schemeClr>
                </a:solidFill>
              </a:rPr>
              <a:t>&lt;1%</a:t>
            </a:r>
          </a:p>
          <a:p>
            <a:pPr>
              <a:defRPr/>
            </a:pPr>
            <a:r>
              <a:rPr lang="en-US" sz="1400" i="1" dirty="0">
                <a:solidFill>
                  <a:schemeClr val="bg1">
                    <a:lumMod val="65000"/>
                  </a:schemeClr>
                </a:solidFill>
              </a:rPr>
              <a:t>…in the first 10 years of </a:t>
            </a:r>
            <a:r>
              <a:rPr lang="en-US" sz="1400" i="1" dirty="0" err="1">
                <a:solidFill>
                  <a:schemeClr val="bg1">
                    <a:lumMod val="65000"/>
                  </a:schemeClr>
                </a:solidFill>
              </a:rPr>
              <a:t>tx</a:t>
            </a:r>
            <a:r>
              <a:rPr lang="en-US" sz="1400" i="1" dirty="0">
                <a:solidFill>
                  <a:schemeClr val="bg1">
                    <a:lumMod val="65000"/>
                  </a:schemeClr>
                </a:solidFill>
              </a:rPr>
              <a:t>? </a:t>
            </a:r>
            <a:r>
              <a:rPr lang="en-US" sz="1400" b="1" dirty="0">
                <a:solidFill>
                  <a:schemeClr val="bg1">
                    <a:lumMod val="65000"/>
                  </a:schemeClr>
                </a:solidFill>
              </a:rPr>
              <a:t>&lt;2%</a:t>
            </a:r>
          </a:p>
          <a:p>
            <a:pPr>
              <a:defRPr/>
            </a:pPr>
            <a:r>
              <a:rPr lang="en-US" sz="1400" b="1" i="1" dirty="0">
                <a:solidFill>
                  <a:srgbClr val="0000FF"/>
                </a:solidFill>
              </a:rPr>
              <a:t>…at the 20-year mark? </a:t>
            </a:r>
            <a:r>
              <a:rPr lang="en-US" sz="1400" b="1" dirty="0">
                <a:solidFill>
                  <a:srgbClr val="0000FF"/>
                </a:solidFill>
              </a:rPr>
              <a:t>20%!</a:t>
            </a:r>
            <a:endParaRPr lang="en-US" sz="1400" b="1" dirty="0">
              <a:solidFill>
                <a:srgbClr val="FFFF00"/>
              </a:solidFill>
            </a:endParaRPr>
          </a:p>
          <a:p>
            <a:pPr>
              <a:defRPr/>
            </a:pPr>
            <a:endParaRPr lang="en-US" sz="1400" b="1" i="1" dirty="0">
              <a:solidFill>
                <a:srgbClr val="FFFF00"/>
              </a:solidFill>
            </a:endParaRPr>
          </a:p>
          <a:p>
            <a:pPr>
              <a:defRPr/>
            </a:pPr>
            <a:r>
              <a:rPr lang="en-US" sz="1400" i="1" dirty="0">
                <a:solidFill>
                  <a:srgbClr val="FFFF00"/>
                </a:solidFill>
              </a:rPr>
              <a:t>What if the dosing in &gt;5mg/kg/d?</a:t>
            </a:r>
          </a:p>
          <a:p>
            <a:pPr>
              <a:defRPr/>
            </a:pPr>
            <a:r>
              <a:rPr lang="en-US" sz="1400" dirty="0">
                <a:solidFill>
                  <a:srgbClr val="FFFF00"/>
                </a:solidFill>
              </a:rPr>
              <a:t>The pattern is similar but the numbers are </a:t>
            </a:r>
            <a:r>
              <a:rPr lang="en-US" sz="1400" b="1" dirty="0">
                <a:solidFill>
                  <a:srgbClr val="FFFF00"/>
                </a:solidFill>
              </a:rPr>
              <a:t>much</a:t>
            </a:r>
            <a:r>
              <a:rPr lang="en-US" sz="1400" dirty="0">
                <a:solidFill>
                  <a:srgbClr val="FFFF00"/>
                </a:solidFill>
              </a:rPr>
              <a:t> higher</a:t>
            </a:r>
          </a:p>
        </p:txBody>
      </p:sp>
      <p:sp>
        <p:nvSpPr>
          <p:cNvPr id="77837" name="TextBox 2"/>
          <p:cNvSpPr txBox="1">
            <a:spLocks noChangeArrowheads="1"/>
          </p:cNvSpPr>
          <p:nvPr/>
        </p:nvSpPr>
        <p:spPr bwMode="auto">
          <a:xfrm>
            <a:off x="5257800" y="4048780"/>
            <a:ext cx="3746538"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Does the risk level off at 20% after 20 years?</a:t>
            </a:r>
          </a:p>
          <a:p>
            <a:r>
              <a:rPr lang="en-US" altLang="en-US" sz="1400">
                <a:solidFill>
                  <a:schemeClr val="bg1"/>
                </a:solidFill>
              </a:rPr>
              <a:t>Nope--it continues to climb</a:t>
            </a:r>
          </a:p>
        </p:txBody>
      </p:sp>
      <p:sp>
        <p:nvSpPr>
          <p:cNvPr id="14" name="Text Box 12">
            <a:extLst>
              <a:ext uri="{FF2B5EF4-FFF2-40B4-BE49-F238E27FC236}">
                <a16:creationId xmlns:a16="http://schemas.microsoft.com/office/drawing/2014/main" id="{76A1D1BF-B1AC-42F1-86CF-601425103E4A}"/>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3" name="Text Box 9">
            <a:extLst>
              <a:ext uri="{FF2B5EF4-FFF2-40B4-BE49-F238E27FC236}">
                <a16:creationId xmlns:a16="http://schemas.microsoft.com/office/drawing/2014/main" id="{009423AF-FE62-4A2A-A493-F4D6D4BD68F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885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885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885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885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b="1" dirty="0"/>
              <a:t>Daily dose greater than </a:t>
            </a:r>
            <a:r>
              <a:rPr lang="en-US" altLang="en-US" sz="2200" b="1" dirty="0">
                <a:solidFill>
                  <a:srgbClr val="0000FF"/>
                </a:solidFill>
              </a:rPr>
              <a:t>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885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7885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8B01B8F-1EFA-44DC-94ED-73824034DD65}" type="slidenum">
              <a:rPr lang="en-US" altLang="en-US" sz="1000"/>
              <a:pPr algn="r" eaLnBrk="1" hangingPunct="1">
                <a:spcBef>
                  <a:spcPct val="0"/>
                </a:spcBef>
                <a:buClrTx/>
                <a:buSzTx/>
                <a:buFontTx/>
                <a:buNone/>
              </a:pPr>
              <a:t>104</a:t>
            </a:fld>
            <a:endParaRPr lang="en-US" altLang="en-US" sz="1000"/>
          </a:p>
        </p:txBody>
      </p:sp>
      <p:sp>
        <p:nvSpPr>
          <p:cNvPr id="65547" name="Text Box 12"/>
          <p:cNvSpPr txBox="1">
            <a:spLocks noChangeArrowheads="1"/>
          </p:cNvSpPr>
          <p:nvPr/>
        </p:nvSpPr>
        <p:spPr bwMode="auto">
          <a:xfrm>
            <a:off x="1844675" y="4953000"/>
            <a:ext cx="51657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a:t>
            </a:r>
            <a:r>
              <a:rPr lang="en-US" altLang="en-US" sz="1400" b="1" dirty="0">
                <a:solidFill>
                  <a:srgbClr val="0000FF"/>
                </a:solidFill>
              </a:rPr>
              <a:t>daily dose and duration of use</a:t>
            </a:r>
          </a:p>
        </p:txBody>
      </p:sp>
      <p:sp>
        <p:nvSpPr>
          <p:cNvPr id="78860"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Assuming no other risk factors are present, and dosing of 5 mg/kg/d or less, what is the risk of developing maculopathy…</a:t>
            </a:r>
          </a:p>
          <a:p>
            <a:r>
              <a:rPr lang="en-US" altLang="en-US" sz="1400" i="1">
                <a:solidFill>
                  <a:srgbClr val="0000FF"/>
                </a:solidFill>
              </a:rPr>
              <a:t>…in the first 5 years of tx? </a:t>
            </a:r>
            <a:r>
              <a:rPr lang="en-US" altLang="en-US" sz="1400" b="1">
                <a:solidFill>
                  <a:srgbClr val="0000FF"/>
                </a:solidFill>
              </a:rPr>
              <a:t>&lt;1%</a:t>
            </a:r>
          </a:p>
          <a:p>
            <a:r>
              <a:rPr lang="en-US" altLang="en-US" sz="1400" i="1">
                <a:solidFill>
                  <a:srgbClr val="0000FF"/>
                </a:solidFill>
              </a:rPr>
              <a:t>…in the first 10 years of tx? </a:t>
            </a:r>
            <a:r>
              <a:rPr lang="en-US" altLang="en-US" sz="1400" b="1">
                <a:solidFill>
                  <a:srgbClr val="0000FF"/>
                </a:solidFill>
              </a:rPr>
              <a:t>&lt;2%</a:t>
            </a:r>
          </a:p>
          <a:p>
            <a:r>
              <a:rPr lang="en-US" altLang="en-US" sz="1400" i="1">
                <a:solidFill>
                  <a:srgbClr val="0000FF"/>
                </a:solidFill>
              </a:rPr>
              <a:t>…at the 20-year mark? </a:t>
            </a:r>
            <a:r>
              <a:rPr lang="en-US" altLang="en-US" sz="1400" b="1">
                <a:solidFill>
                  <a:srgbClr val="0000FF"/>
                </a:solidFill>
              </a:rPr>
              <a:t>20%!</a:t>
            </a:r>
            <a:endParaRPr lang="en-US" altLang="en-US" sz="1400">
              <a:solidFill>
                <a:srgbClr val="0000FF"/>
              </a:solidFill>
            </a:endParaRPr>
          </a:p>
          <a:p>
            <a:endParaRPr lang="en-US" altLang="en-US" sz="1400" b="1" i="1">
              <a:solidFill>
                <a:srgbClr val="0000FF"/>
              </a:solidFill>
            </a:endParaRPr>
          </a:p>
          <a:p>
            <a:r>
              <a:rPr lang="en-US" altLang="en-US" sz="1400" i="1">
                <a:solidFill>
                  <a:srgbClr val="0000FF"/>
                </a:solidFill>
              </a:rPr>
              <a:t>What if the dosing in &gt;5mg/kg/d?</a:t>
            </a:r>
          </a:p>
          <a:p>
            <a:r>
              <a:rPr lang="en-US" altLang="en-US" sz="1400">
                <a:solidFill>
                  <a:srgbClr val="FFFF00"/>
                </a:solidFill>
              </a:rPr>
              <a:t>The pattern is similar but the numbers are </a:t>
            </a:r>
            <a:r>
              <a:rPr lang="en-US" altLang="en-US" sz="1400" b="1">
                <a:solidFill>
                  <a:srgbClr val="FFFF00"/>
                </a:solidFill>
              </a:rPr>
              <a:t>much</a:t>
            </a:r>
            <a:r>
              <a:rPr lang="en-US" altLang="en-US" sz="1400">
                <a:solidFill>
                  <a:srgbClr val="FFFF00"/>
                </a:solidFill>
              </a:rPr>
              <a:t> higher</a:t>
            </a:r>
          </a:p>
        </p:txBody>
      </p:sp>
      <p:sp>
        <p:nvSpPr>
          <p:cNvPr id="2" name="Text Box 9">
            <a:extLst>
              <a:ext uri="{FF2B5EF4-FFF2-40B4-BE49-F238E27FC236}">
                <a16:creationId xmlns:a16="http://schemas.microsoft.com/office/drawing/2014/main" id="{F2BAF2D2-A270-439E-85A6-5E440C2CB87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987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987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987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987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b="1" dirty="0"/>
              <a:t>Daily dose greater than </a:t>
            </a:r>
            <a:r>
              <a:rPr lang="en-US" altLang="en-US" sz="2200" b="1" dirty="0">
                <a:solidFill>
                  <a:srgbClr val="0000FF"/>
                </a:solidFill>
              </a:rPr>
              <a:t>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988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7988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F608830-D6F6-4192-8814-093A4A55CA80}" type="slidenum">
              <a:rPr lang="en-US" altLang="en-US" sz="1000"/>
              <a:pPr algn="r" eaLnBrk="1" hangingPunct="1">
                <a:spcBef>
                  <a:spcPct val="0"/>
                </a:spcBef>
                <a:buClrTx/>
                <a:buSzTx/>
                <a:buFontTx/>
                <a:buNone/>
              </a:pPr>
              <a:t>105</a:t>
            </a:fld>
            <a:endParaRPr lang="en-US" altLang="en-US" sz="1000"/>
          </a:p>
        </p:txBody>
      </p:sp>
      <p:sp>
        <p:nvSpPr>
          <p:cNvPr id="79883"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Assuming no other risk factors are present, and dosing of 5 mg/kg/d or less, what is the risk of developing maculopathy…</a:t>
            </a:r>
          </a:p>
          <a:p>
            <a:r>
              <a:rPr lang="en-US" altLang="en-US" sz="1400" i="1" dirty="0">
                <a:solidFill>
                  <a:srgbClr val="0000FF"/>
                </a:solidFill>
              </a:rPr>
              <a:t>…in the first 5 years of </a:t>
            </a:r>
            <a:r>
              <a:rPr lang="en-US" altLang="en-US" sz="1400" i="1" dirty="0" err="1">
                <a:solidFill>
                  <a:srgbClr val="0000FF"/>
                </a:solidFill>
              </a:rPr>
              <a:t>tx</a:t>
            </a:r>
            <a:r>
              <a:rPr lang="en-US" altLang="en-US" sz="1400" i="1" dirty="0">
                <a:solidFill>
                  <a:srgbClr val="0000FF"/>
                </a:solidFill>
              </a:rPr>
              <a:t>? </a:t>
            </a:r>
            <a:r>
              <a:rPr lang="en-US" altLang="en-US" sz="1400" b="1" dirty="0">
                <a:solidFill>
                  <a:srgbClr val="0000FF"/>
                </a:solidFill>
              </a:rPr>
              <a:t>&lt;1%</a:t>
            </a:r>
          </a:p>
          <a:p>
            <a:r>
              <a:rPr lang="en-US" altLang="en-US" sz="1400" i="1" dirty="0">
                <a:solidFill>
                  <a:srgbClr val="0000FF"/>
                </a:solidFill>
              </a:rPr>
              <a:t>…in the first 10 years of </a:t>
            </a:r>
            <a:r>
              <a:rPr lang="en-US" altLang="en-US" sz="1400" i="1" dirty="0" err="1">
                <a:solidFill>
                  <a:srgbClr val="0000FF"/>
                </a:solidFill>
              </a:rPr>
              <a:t>tx</a:t>
            </a:r>
            <a:r>
              <a:rPr lang="en-US" altLang="en-US" sz="1400" i="1" dirty="0">
                <a:solidFill>
                  <a:srgbClr val="0000FF"/>
                </a:solidFill>
              </a:rPr>
              <a:t>? </a:t>
            </a:r>
            <a:r>
              <a:rPr lang="en-US" altLang="en-US" sz="1400" b="1" dirty="0">
                <a:solidFill>
                  <a:srgbClr val="0000FF"/>
                </a:solidFill>
              </a:rPr>
              <a:t>&lt;2%</a:t>
            </a:r>
          </a:p>
          <a:p>
            <a:r>
              <a:rPr lang="en-US" altLang="en-US" sz="1400" i="1" dirty="0">
                <a:solidFill>
                  <a:srgbClr val="0000FF"/>
                </a:solidFill>
              </a:rPr>
              <a:t>…at the 20-year mark? </a:t>
            </a:r>
            <a:r>
              <a:rPr lang="en-US" altLang="en-US" sz="1400" b="1" dirty="0">
                <a:solidFill>
                  <a:srgbClr val="0000FF"/>
                </a:solidFill>
              </a:rPr>
              <a:t>20%!</a:t>
            </a:r>
            <a:endParaRPr lang="en-US" altLang="en-US" sz="1400" dirty="0">
              <a:solidFill>
                <a:srgbClr val="0000FF"/>
              </a:solidFill>
            </a:endParaRPr>
          </a:p>
          <a:p>
            <a:endParaRPr lang="en-US" altLang="en-US" sz="1400" b="1" i="1" dirty="0">
              <a:solidFill>
                <a:srgbClr val="0000FF"/>
              </a:solidFill>
            </a:endParaRPr>
          </a:p>
          <a:p>
            <a:r>
              <a:rPr lang="en-US" altLang="en-US" sz="1400" i="1" dirty="0">
                <a:solidFill>
                  <a:srgbClr val="0000FF"/>
                </a:solidFill>
              </a:rPr>
              <a:t>What if the dosing in &gt;5mg/kg/d?</a:t>
            </a:r>
          </a:p>
          <a:p>
            <a:r>
              <a:rPr lang="en-US" altLang="en-US" sz="1400" dirty="0">
                <a:solidFill>
                  <a:srgbClr val="0000FF"/>
                </a:solidFill>
              </a:rPr>
              <a:t>The pattern is similar but the numbers are significantly higher</a:t>
            </a:r>
          </a:p>
        </p:txBody>
      </p:sp>
      <p:sp>
        <p:nvSpPr>
          <p:cNvPr id="14" name="Text Box 12">
            <a:extLst>
              <a:ext uri="{FF2B5EF4-FFF2-40B4-BE49-F238E27FC236}">
                <a16:creationId xmlns:a16="http://schemas.microsoft.com/office/drawing/2014/main" id="{88C9AAB6-5430-48F6-9A86-2C1636189A29}"/>
              </a:ext>
            </a:extLst>
          </p:cNvPr>
          <p:cNvSpPr txBox="1">
            <a:spLocks noChangeArrowheads="1"/>
          </p:cNvSpPr>
          <p:nvPr/>
        </p:nvSpPr>
        <p:spPr bwMode="auto">
          <a:xfrm>
            <a:off x="1844675" y="4953000"/>
            <a:ext cx="51657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a:t>
            </a:r>
            <a:r>
              <a:rPr lang="en-US" altLang="en-US" sz="1400" b="1" dirty="0">
                <a:solidFill>
                  <a:srgbClr val="0000FF"/>
                </a:solidFill>
              </a:rPr>
              <a:t>daily dose and duration of use</a:t>
            </a:r>
          </a:p>
        </p:txBody>
      </p:sp>
      <p:sp>
        <p:nvSpPr>
          <p:cNvPr id="2" name="Text Box 9">
            <a:extLst>
              <a:ext uri="{FF2B5EF4-FFF2-40B4-BE49-F238E27FC236}">
                <a16:creationId xmlns:a16="http://schemas.microsoft.com/office/drawing/2014/main" id="{355CF270-487B-4DE0-AC2B-7C237E51BB2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t>Which clinical maneuvers/tests are useful in evaluating patients re Plaquenil maculopathy?</a:t>
            </a:r>
          </a:p>
          <a:p>
            <a:pPr lvl="1" eaLnBrk="1" hangingPunct="1">
              <a:lnSpc>
                <a:spcPct val="95000"/>
              </a:lnSpc>
            </a:pPr>
            <a:r>
              <a:rPr lang="en-US" altLang="en-US" sz="2200" dirty="0">
                <a:solidFill>
                  <a:srgbClr val="0000FF"/>
                </a:solidFill>
              </a:rPr>
              <a:t>DFE</a:t>
            </a:r>
          </a:p>
          <a:p>
            <a:pPr lvl="1" eaLnBrk="1" hangingPunct="1">
              <a:lnSpc>
                <a:spcPct val="95000"/>
              </a:lnSpc>
            </a:pPr>
            <a:r>
              <a:rPr lang="en-US" altLang="en-US" sz="2200" dirty="0"/>
              <a:t>Check the cornea for </a:t>
            </a:r>
            <a:r>
              <a:rPr lang="en-US" altLang="en-US" sz="2200" dirty="0">
                <a:solidFill>
                  <a:srgbClr val="0000FF"/>
                </a:solidFill>
              </a:rPr>
              <a:t>verticillata</a:t>
            </a:r>
          </a:p>
          <a:p>
            <a:pPr lvl="1" eaLnBrk="1" hangingPunct="1">
              <a:lnSpc>
                <a:spcPct val="95000"/>
              </a:lnSpc>
            </a:pPr>
            <a:r>
              <a:rPr lang="en-US" altLang="en-US" sz="2200" dirty="0"/>
              <a:t>Fundus</a:t>
            </a:r>
            <a:r>
              <a:rPr lang="en-US" altLang="en-US" sz="2200" dirty="0">
                <a:solidFill>
                  <a:srgbClr val="0000FF"/>
                </a:solidFill>
              </a:rPr>
              <a:t> photographs</a:t>
            </a:r>
          </a:p>
          <a:p>
            <a:pPr lvl="1" eaLnBrk="1" hangingPunct="1">
              <a:lnSpc>
                <a:spcPct val="95000"/>
              </a:lnSpc>
            </a:pPr>
            <a:r>
              <a:rPr lang="en-US" altLang="en-US" sz="2200" dirty="0"/>
              <a:t>Central</a:t>
            </a:r>
            <a:r>
              <a:rPr lang="en-US" altLang="en-US" sz="2200" dirty="0">
                <a:solidFill>
                  <a:srgbClr val="0000FF"/>
                </a:solidFill>
              </a:rPr>
              <a:t> visual field </a:t>
            </a:r>
            <a:r>
              <a:rPr lang="en-US" altLang="en-US" sz="2200" dirty="0"/>
              <a:t>testing</a:t>
            </a:r>
          </a:p>
          <a:p>
            <a:pPr lvl="1" eaLnBrk="1" hangingPunct="1">
              <a:lnSpc>
                <a:spcPct val="95000"/>
              </a:lnSpc>
            </a:pPr>
            <a:r>
              <a:rPr lang="en-US" altLang="en-US" sz="2200" dirty="0">
                <a:solidFill>
                  <a:srgbClr val="0000FF"/>
                </a:solidFill>
              </a:rPr>
              <a:t>BCVA </a:t>
            </a:r>
            <a:r>
              <a:rPr lang="en-US" altLang="en-US" sz="2200" dirty="0"/>
              <a:t>assessment</a:t>
            </a:r>
          </a:p>
          <a:p>
            <a:pPr lvl="1" eaLnBrk="1" hangingPunct="1">
              <a:lnSpc>
                <a:spcPct val="95000"/>
              </a:lnSpc>
            </a:pPr>
            <a:r>
              <a:rPr lang="en-US" altLang="en-US" sz="2200" dirty="0">
                <a:solidFill>
                  <a:srgbClr val="0000FF"/>
                </a:solidFill>
              </a:rPr>
              <a:t>SD-OCT</a:t>
            </a:r>
          </a:p>
          <a:p>
            <a:pPr lvl="1" eaLnBrk="1" hangingPunct="1">
              <a:lnSpc>
                <a:spcPct val="95000"/>
              </a:lnSpc>
            </a:pPr>
            <a:r>
              <a:rPr lang="en-US" altLang="en-US" sz="2200" dirty="0">
                <a:solidFill>
                  <a:srgbClr val="0000FF"/>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8089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8090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2B3F26E-7E03-4D26-9F43-5844E9FAF426}" type="slidenum">
              <a:rPr lang="en-US" altLang="en-US" sz="1000"/>
              <a:pPr algn="r" eaLnBrk="1" hangingPunct="1">
                <a:spcBef>
                  <a:spcPct val="0"/>
                </a:spcBef>
                <a:buClrTx/>
                <a:buSzTx/>
                <a:buFontTx/>
                <a:buNone/>
              </a:pPr>
              <a:t>106</a:t>
            </a:fld>
            <a:endParaRPr lang="en-US" altLang="en-US" sz="1000"/>
          </a:p>
        </p:txBody>
      </p:sp>
      <p:sp>
        <p:nvSpPr>
          <p:cNvPr id="80902" name="Rectangle 5"/>
          <p:cNvSpPr>
            <a:spLocks noChangeArrowheads="1"/>
          </p:cNvSpPr>
          <p:nvPr/>
        </p:nvSpPr>
        <p:spPr bwMode="auto">
          <a:xfrm>
            <a:off x="1219200" y="2286000"/>
            <a:ext cx="6096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abb.</a:t>
            </a:r>
          </a:p>
        </p:txBody>
      </p:sp>
      <p:sp>
        <p:nvSpPr>
          <p:cNvPr id="80903" name="Rectangle 6"/>
          <p:cNvSpPr>
            <a:spLocks noChangeArrowheads="1"/>
          </p:cNvSpPr>
          <p:nvPr/>
        </p:nvSpPr>
        <p:spPr bwMode="auto">
          <a:xfrm>
            <a:off x="3886200" y="2667000"/>
            <a:ext cx="13716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0904" name="Rectangle 10"/>
          <p:cNvSpPr>
            <a:spLocks noChangeArrowheads="1"/>
          </p:cNvSpPr>
          <p:nvPr/>
        </p:nvSpPr>
        <p:spPr bwMode="auto">
          <a:xfrm>
            <a:off x="2209800" y="3048000"/>
            <a:ext cx="17526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say ‘cheese’…</a:t>
            </a:r>
          </a:p>
        </p:txBody>
      </p:sp>
      <p:sp>
        <p:nvSpPr>
          <p:cNvPr id="80905" name="Rectangle 10"/>
          <p:cNvSpPr>
            <a:spLocks noChangeArrowheads="1"/>
          </p:cNvSpPr>
          <p:nvPr/>
        </p:nvSpPr>
        <p:spPr bwMode="auto">
          <a:xfrm>
            <a:off x="2209800" y="3429000"/>
            <a:ext cx="12954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two words</a:t>
            </a:r>
          </a:p>
        </p:txBody>
      </p:sp>
      <p:sp>
        <p:nvSpPr>
          <p:cNvPr id="80906" name="Rectangle 11"/>
          <p:cNvSpPr>
            <a:spLocks noChangeArrowheads="1"/>
          </p:cNvSpPr>
          <p:nvPr/>
        </p:nvSpPr>
        <p:spPr bwMode="auto">
          <a:xfrm>
            <a:off x="1219200" y="4191000"/>
            <a:ext cx="10668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abb.-abb.</a:t>
            </a:r>
          </a:p>
        </p:txBody>
      </p:sp>
      <p:sp>
        <p:nvSpPr>
          <p:cNvPr id="80907" name="Rectangle 20"/>
          <p:cNvSpPr>
            <a:spLocks noChangeArrowheads="1"/>
          </p:cNvSpPr>
          <p:nvPr/>
        </p:nvSpPr>
        <p:spPr bwMode="auto">
          <a:xfrm>
            <a:off x="1219200" y="3810000"/>
            <a:ext cx="838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abb.</a:t>
            </a:r>
          </a:p>
        </p:txBody>
      </p:sp>
      <p:sp>
        <p:nvSpPr>
          <p:cNvPr id="80908" name="Rectangle 11"/>
          <p:cNvSpPr>
            <a:spLocks noChangeArrowheads="1"/>
          </p:cNvSpPr>
          <p:nvPr/>
        </p:nvSpPr>
        <p:spPr bwMode="auto">
          <a:xfrm>
            <a:off x="1219200" y="4572000"/>
            <a:ext cx="5334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abb.</a:t>
            </a:r>
          </a:p>
        </p:txBody>
      </p:sp>
      <p:sp>
        <p:nvSpPr>
          <p:cNvPr id="80909" name="Rectangle 11"/>
          <p:cNvSpPr>
            <a:spLocks noChangeArrowheads="1"/>
          </p:cNvSpPr>
          <p:nvPr/>
        </p:nvSpPr>
        <p:spPr bwMode="auto">
          <a:xfrm>
            <a:off x="1219200" y="4953000"/>
            <a:ext cx="6858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abb.</a:t>
            </a:r>
          </a:p>
        </p:txBody>
      </p:sp>
      <p:sp>
        <p:nvSpPr>
          <p:cNvPr id="2" name="Text Box 9">
            <a:extLst>
              <a:ext uri="{FF2B5EF4-FFF2-40B4-BE49-F238E27FC236}">
                <a16:creationId xmlns:a16="http://schemas.microsoft.com/office/drawing/2014/main" id="{867BF0EB-3D9E-4E37-9A55-20B447D9625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2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193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t>Which clinical maneuvers/tests are useful in evaluating patients re Plaquenil maculopathy?</a:t>
            </a:r>
          </a:p>
          <a:p>
            <a:pPr lvl="1" eaLnBrk="1" hangingPunct="1">
              <a:lnSpc>
                <a:spcPct val="95000"/>
              </a:lnSpc>
            </a:pPr>
            <a:r>
              <a:rPr lang="en-US" altLang="en-US" sz="2200" dirty="0">
                <a:solidFill>
                  <a:srgbClr val="0000FF"/>
                </a:solidFill>
              </a:rPr>
              <a:t>DFE</a:t>
            </a:r>
          </a:p>
          <a:p>
            <a:pPr lvl="1" eaLnBrk="1" hangingPunct="1">
              <a:lnSpc>
                <a:spcPct val="95000"/>
              </a:lnSpc>
            </a:pPr>
            <a:r>
              <a:rPr lang="en-US" altLang="en-US" sz="2200" dirty="0"/>
              <a:t>Check the cornea for </a:t>
            </a:r>
            <a:r>
              <a:rPr lang="en-US" altLang="en-US" sz="2200" dirty="0">
                <a:solidFill>
                  <a:srgbClr val="0000FF"/>
                </a:solidFill>
              </a:rPr>
              <a:t>verticillata</a:t>
            </a:r>
          </a:p>
          <a:p>
            <a:pPr lvl="1" eaLnBrk="1" hangingPunct="1">
              <a:lnSpc>
                <a:spcPct val="95000"/>
              </a:lnSpc>
            </a:pPr>
            <a:r>
              <a:rPr lang="en-US" altLang="en-US" sz="2200" dirty="0"/>
              <a:t>Fundus</a:t>
            </a:r>
            <a:r>
              <a:rPr lang="en-US" altLang="en-US" sz="2200" dirty="0">
                <a:solidFill>
                  <a:srgbClr val="0000FF"/>
                </a:solidFill>
              </a:rPr>
              <a:t> photographs</a:t>
            </a:r>
          </a:p>
          <a:p>
            <a:pPr lvl="1" eaLnBrk="1" hangingPunct="1">
              <a:lnSpc>
                <a:spcPct val="95000"/>
              </a:lnSpc>
            </a:pPr>
            <a:r>
              <a:rPr lang="en-US" altLang="en-US" sz="2200" dirty="0"/>
              <a:t>Central</a:t>
            </a:r>
            <a:r>
              <a:rPr lang="en-US" altLang="en-US" sz="2200" dirty="0">
                <a:solidFill>
                  <a:srgbClr val="0000FF"/>
                </a:solidFill>
              </a:rPr>
              <a:t> visual field </a:t>
            </a:r>
            <a:r>
              <a:rPr lang="en-US" altLang="en-US" sz="2200" dirty="0"/>
              <a:t>testing</a:t>
            </a:r>
          </a:p>
          <a:p>
            <a:pPr lvl="1" eaLnBrk="1" hangingPunct="1">
              <a:lnSpc>
                <a:spcPct val="95000"/>
              </a:lnSpc>
            </a:pPr>
            <a:r>
              <a:rPr lang="en-US" altLang="en-US" sz="2200" dirty="0">
                <a:solidFill>
                  <a:srgbClr val="0000FF"/>
                </a:solidFill>
              </a:rPr>
              <a:t>BCVA </a:t>
            </a:r>
            <a:r>
              <a:rPr lang="en-US" altLang="en-US" sz="2200" dirty="0"/>
              <a:t>assessment</a:t>
            </a:r>
          </a:p>
          <a:p>
            <a:pPr lvl="1" eaLnBrk="1" hangingPunct="1">
              <a:lnSpc>
                <a:spcPct val="95000"/>
              </a:lnSpc>
            </a:pPr>
            <a:r>
              <a:rPr lang="en-US" altLang="en-US" sz="2200" dirty="0">
                <a:solidFill>
                  <a:srgbClr val="0000FF"/>
                </a:solidFill>
              </a:rPr>
              <a:t>SD-OCT</a:t>
            </a:r>
          </a:p>
          <a:p>
            <a:pPr lvl="1" eaLnBrk="1" hangingPunct="1">
              <a:lnSpc>
                <a:spcPct val="95000"/>
              </a:lnSpc>
            </a:pPr>
            <a:r>
              <a:rPr lang="en-US" altLang="en-US" sz="2200" dirty="0">
                <a:solidFill>
                  <a:srgbClr val="0000FF"/>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81931"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8193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82C3D1A-8741-43B4-B90E-D67A3E0FC9E1}" type="slidenum">
              <a:rPr lang="en-US" altLang="en-US" sz="1000"/>
              <a:pPr algn="r" eaLnBrk="1" hangingPunct="1">
                <a:spcBef>
                  <a:spcPct val="0"/>
                </a:spcBef>
                <a:buClrTx/>
                <a:buSzTx/>
                <a:buFontTx/>
                <a:buNone/>
              </a:pPr>
              <a:t>107</a:t>
            </a:fld>
            <a:endParaRPr lang="en-US" altLang="en-US" sz="1000"/>
          </a:p>
        </p:txBody>
      </p:sp>
      <p:sp>
        <p:nvSpPr>
          <p:cNvPr id="2" name="Text Box 9">
            <a:extLst>
              <a:ext uri="{FF2B5EF4-FFF2-40B4-BE49-F238E27FC236}">
                <a16:creationId xmlns:a16="http://schemas.microsoft.com/office/drawing/2014/main" id="{201B6264-EF92-4062-917E-1152CD85AFB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4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4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4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5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5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5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295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 </a:t>
            </a:r>
            <a:r>
              <a:rPr lang="en-US" altLang="en-US" sz="2600" dirty="0"/>
              <a:t>patients re Plaquenil maculopathy?</a:t>
            </a:r>
          </a:p>
          <a:p>
            <a:pPr lvl="1" eaLnBrk="1" hangingPunct="1">
              <a:lnSpc>
                <a:spcPct val="95000"/>
              </a:lnSpc>
              <a:defRPr/>
            </a:pPr>
            <a:r>
              <a:rPr lang="en-US" altLang="en-US" sz="2200" i="1" dirty="0">
                <a:solidFill>
                  <a:srgbClr val="0000FF"/>
                </a:solidFill>
              </a:rPr>
              <a:t>DFE?</a:t>
            </a:r>
          </a:p>
          <a:p>
            <a:pPr lvl="1" eaLnBrk="1" hangingPunct="1">
              <a:lnSpc>
                <a:spcPct val="95000"/>
              </a:lnSpc>
              <a:defRPr/>
            </a:pPr>
            <a:r>
              <a:rPr lang="en-US" altLang="en-US" sz="2200" i="1" dirty="0"/>
              <a:t>Check the cornea for </a:t>
            </a:r>
            <a:r>
              <a:rPr lang="en-US" altLang="en-US" sz="2200" i="1" dirty="0">
                <a:solidFill>
                  <a:srgbClr val="0000FF"/>
                </a:solidFill>
              </a:rPr>
              <a:t>verticillata?</a:t>
            </a:r>
          </a:p>
          <a:p>
            <a:pPr lvl="1" eaLnBrk="1" hangingPunct="1">
              <a:lnSpc>
                <a:spcPct val="95000"/>
              </a:lnSpc>
              <a:defRPr/>
            </a:pPr>
            <a:r>
              <a:rPr lang="en-US" altLang="en-US" sz="2200" i="1" dirty="0"/>
              <a:t>Fundus</a:t>
            </a:r>
            <a:r>
              <a:rPr lang="en-US" altLang="en-US" sz="2200" i="1" dirty="0">
                <a:solidFill>
                  <a:srgbClr val="0000FF"/>
                </a:solidFill>
              </a:rPr>
              <a:t> photographs?</a:t>
            </a:r>
          </a:p>
          <a:p>
            <a:pPr lvl="1" eaLnBrk="1" hangingPunct="1">
              <a:lnSpc>
                <a:spcPct val="95000"/>
              </a:lnSpc>
              <a:defRPr/>
            </a:pPr>
            <a:r>
              <a:rPr lang="en-US" altLang="en-US" sz="2200" i="1" dirty="0"/>
              <a:t>Central</a:t>
            </a:r>
            <a:r>
              <a:rPr lang="en-US" altLang="en-US" sz="2200" i="1" dirty="0">
                <a:solidFill>
                  <a:srgbClr val="0000FF"/>
                </a:solidFill>
              </a:rPr>
              <a:t> visual field </a:t>
            </a:r>
            <a:r>
              <a:rPr lang="en-US" altLang="en-US" sz="2200" i="1" dirty="0"/>
              <a:t>testing?</a:t>
            </a:r>
          </a:p>
          <a:p>
            <a:pPr lvl="1" eaLnBrk="1" hangingPunct="1">
              <a:lnSpc>
                <a:spcPct val="95000"/>
              </a:lnSpc>
              <a:defRPr/>
            </a:pPr>
            <a:r>
              <a:rPr lang="en-US" altLang="en-US" sz="2200" i="1" dirty="0">
                <a:solidFill>
                  <a:srgbClr val="0000FF"/>
                </a:solidFill>
              </a:rPr>
              <a:t>BCVA </a:t>
            </a:r>
            <a:r>
              <a:rPr lang="en-US" altLang="en-US" sz="2200" i="1" dirty="0"/>
              <a:t>assessment?</a:t>
            </a:r>
          </a:p>
          <a:p>
            <a:pPr lvl="1" eaLnBrk="1" hangingPunct="1">
              <a:lnSpc>
                <a:spcPct val="95000"/>
              </a:lnSpc>
              <a:defRPr/>
            </a:pPr>
            <a:r>
              <a:rPr lang="en-US" altLang="en-US" sz="2200" i="1" dirty="0">
                <a:solidFill>
                  <a:srgbClr val="0000FF"/>
                </a:solidFill>
              </a:rPr>
              <a:t>SD-OCT?</a:t>
            </a:r>
          </a:p>
          <a:p>
            <a:pPr lvl="1" eaLnBrk="1" hangingPunct="1">
              <a:lnSpc>
                <a:spcPct val="95000"/>
              </a:lnSpc>
              <a:defRPr/>
            </a:pPr>
            <a:r>
              <a:rPr lang="en-US" altLang="en-US" sz="2200" i="1" dirty="0">
                <a:solidFill>
                  <a:srgbClr val="0000FF"/>
                </a:solidFill>
              </a:rPr>
              <a:t>FAF?</a:t>
            </a:r>
          </a:p>
          <a:p>
            <a:pPr lvl="1" eaLnBrk="1" hangingPunct="1">
              <a:lnSpc>
                <a:spcPct val="95000"/>
              </a:lnSpc>
              <a:defRPr/>
            </a:pPr>
            <a:r>
              <a:rPr lang="en-US" altLang="en-US" sz="2200" i="1" dirty="0">
                <a:solidFill>
                  <a:srgbClr val="0000FF"/>
                </a:solidFill>
              </a:rPr>
              <a:t>ERG?</a:t>
            </a:r>
          </a:p>
          <a:p>
            <a:pPr eaLnBrk="1" hangingPunct="1">
              <a:lnSpc>
                <a:spcPct val="95000"/>
              </a:lnSpc>
              <a:defRPr/>
            </a:pPr>
            <a:endParaRPr lang="en-US" altLang="en-US" sz="2600" dirty="0"/>
          </a:p>
        </p:txBody>
      </p:sp>
      <p:sp>
        <p:nvSpPr>
          <p:cNvPr id="82955"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8295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DA452A1-989A-4CCB-9CCF-2C676157C15B}" type="slidenum">
              <a:rPr lang="en-US" altLang="en-US" sz="1000"/>
              <a:pPr algn="r" eaLnBrk="1" hangingPunct="1">
                <a:spcBef>
                  <a:spcPct val="0"/>
                </a:spcBef>
                <a:buClrTx/>
                <a:buSzTx/>
                <a:buFontTx/>
                <a:buNone/>
              </a:pPr>
              <a:t>108</a:t>
            </a:fld>
            <a:endParaRPr lang="en-US" altLang="en-US" sz="1000"/>
          </a:p>
        </p:txBody>
      </p:sp>
      <p:cxnSp>
        <p:nvCxnSpPr>
          <p:cNvPr id="3" name="Straight Connector 2"/>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959" name="TextBox 3"/>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2960" name="TextBox 4"/>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FF"/>
                </a:solidFill>
              </a:rPr>
              <a:t>^</a:t>
            </a:r>
          </a:p>
        </p:txBody>
      </p:sp>
      <p:sp>
        <p:nvSpPr>
          <p:cNvPr id="82961" name="TextBox 5"/>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solidFill>
                  <a:srgbClr val="0000FF"/>
                </a:solidFill>
              </a:rPr>
              <a:t>Of these, which are useful in </a:t>
            </a:r>
            <a:r>
              <a:rPr lang="en-US" altLang="en-US" b="1">
                <a:solidFill>
                  <a:srgbClr val="0000FF"/>
                </a:solidFill>
              </a:rPr>
              <a:t>screening</a:t>
            </a:r>
            <a:r>
              <a:rPr lang="en-US" altLang="en-US" i="1">
                <a:solidFill>
                  <a:srgbClr val="0000FF"/>
                </a:solidFill>
              </a:rPr>
              <a:t> pts for Plaquenil maculopathy?</a:t>
            </a:r>
          </a:p>
        </p:txBody>
      </p:sp>
      <p:sp>
        <p:nvSpPr>
          <p:cNvPr id="2" name="Text Box 9">
            <a:extLst>
              <a:ext uri="{FF2B5EF4-FFF2-40B4-BE49-F238E27FC236}">
                <a16:creationId xmlns:a16="http://schemas.microsoft.com/office/drawing/2014/main" id="{136A9828-04E7-41CF-A7AE-1491CC63B51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397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a:t>
            </a:r>
            <a:r>
              <a:rPr lang="en-US" altLang="en-US" sz="2600" dirty="0"/>
              <a:t> patients re Plaquenil maculopathy?</a:t>
            </a:r>
          </a:p>
          <a:p>
            <a:pPr lvl="1" eaLnBrk="1" hangingPunct="1">
              <a:lnSpc>
                <a:spcPct val="95000"/>
              </a:lnSpc>
              <a:defRPr/>
            </a:pPr>
            <a:r>
              <a:rPr lang="en-US" altLang="en-US" sz="2200" dirty="0">
                <a:solidFill>
                  <a:schemeClr val="bg1">
                    <a:lumMod val="75000"/>
                  </a:schemeClr>
                </a:solidFill>
              </a:rPr>
              <a:t>DFE</a:t>
            </a:r>
          </a:p>
          <a:p>
            <a:pPr lvl="1" eaLnBrk="1" hangingPunct="1">
              <a:lnSpc>
                <a:spcPct val="95000"/>
              </a:lnSpc>
              <a:defRPr/>
            </a:pPr>
            <a:r>
              <a:rPr lang="en-US" altLang="en-US" sz="2200" dirty="0">
                <a:solidFill>
                  <a:schemeClr val="bg1">
                    <a:lumMod val="75000"/>
                  </a:schemeClr>
                </a:solidFill>
              </a:rPr>
              <a:t>Check the cornea for verticillata</a:t>
            </a:r>
          </a:p>
          <a:p>
            <a:pPr lvl="1" eaLnBrk="1" hangingPunct="1">
              <a:lnSpc>
                <a:spcPct val="95000"/>
              </a:lnSpc>
              <a:defRPr/>
            </a:pPr>
            <a:r>
              <a:rPr lang="en-US" altLang="en-US" sz="2200" dirty="0">
                <a:solidFill>
                  <a:schemeClr val="bg1">
                    <a:lumMod val="75000"/>
                  </a:schemeClr>
                </a:solidFill>
              </a:rPr>
              <a:t>Fundus photographs</a:t>
            </a:r>
          </a:p>
          <a:p>
            <a:pPr lvl="1" eaLnBrk="1" hangingPunct="1">
              <a:lnSpc>
                <a:spcPct val="95000"/>
              </a:lnSpc>
              <a:defRPr/>
            </a:pPr>
            <a:r>
              <a:rPr lang="en-US" altLang="en-US" sz="2200" b="1" dirty="0"/>
              <a:t>Central</a:t>
            </a:r>
            <a:r>
              <a:rPr lang="en-US" altLang="en-US" sz="2200" b="1" dirty="0">
                <a:solidFill>
                  <a:srgbClr val="0000FF"/>
                </a:solidFill>
              </a:rPr>
              <a:t> visual field </a:t>
            </a:r>
            <a:r>
              <a:rPr lang="en-US" altLang="en-US" sz="2200" b="1" dirty="0"/>
              <a:t>testing</a:t>
            </a:r>
          </a:p>
          <a:p>
            <a:pPr lvl="1" eaLnBrk="1" hangingPunct="1">
              <a:lnSpc>
                <a:spcPct val="95000"/>
              </a:lnSpc>
              <a:defRPr/>
            </a:pPr>
            <a:r>
              <a:rPr lang="en-US" altLang="en-US" sz="2200" dirty="0">
                <a:solidFill>
                  <a:schemeClr val="bg1">
                    <a:lumMod val="75000"/>
                  </a:schemeClr>
                </a:solidFill>
              </a:rPr>
              <a:t>BCVA assessment</a:t>
            </a:r>
          </a:p>
          <a:p>
            <a:pPr lvl="1" eaLnBrk="1" hangingPunct="1">
              <a:lnSpc>
                <a:spcPct val="95000"/>
              </a:lnSpc>
              <a:defRPr/>
            </a:pPr>
            <a:r>
              <a:rPr lang="en-US" altLang="en-US" sz="2200" b="1" dirty="0">
                <a:solidFill>
                  <a:srgbClr val="0000FF"/>
                </a:solidFill>
              </a:rPr>
              <a:t>SD-OCT</a:t>
            </a:r>
          </a:p>
          <a:p>
            <a:pPr lvl="1" eaLnBrk="1" hangingPunct="1">
              <a:lnSpc>
                <a:spcPct val="95000"/>
              </a:lnSpc>
              <a:defRPr/>
            </a:pPr>
            <a:r>
              <a:rPr lang="en-US" altLang="en-US" sz="2200" b="1" dirty="0">
                <a:solidFill>
                  <a:srgbClr val="0000FF"/>
                </a:solidFill>
              </a:rPr>
              <a:t>FAF</a:t>
            </a:r>
          </a:p>
          <a:p>
            <a:pPr lvl="1" eaLnBrk="1" hangingPunct="1">
              <a:lnSpc>
                <a:spcPct val="95000"/>
              </a:lnSpc>
              <a:defRPr/>
            </a:pPr>
            <a:r>
              <a:rPr lang="en-US" altLang="en-US" sz="2200" b="1" dirty="0">
                <a:solidFill>
                  <a:srgbClr val="0000FF"/>
                </a:solidFill>
              </a:rPr>
              <a:t>ERG</a:t>
            </a:r>
          </a:p>
          <a:p>
            <a:pPr eaLnBrk="1" hangingPunct="1">
              <a:lnSpc>
                <a:spcPct val="95000"/>
              </a:lnSpc>
              <a:defRPr/>
            </a:pPr>
            <a:endParaRPr lang="en-US" altLang="en-US" sz="2600" dirty="0"/>
          </a:p>
        </p:txBody>
      </p:sp>
      <p:sp>
        <p:nvSpPr>
          <p:cNvPr id="83979"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8398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FDA4A90-EC88-42CE-98AB-C7E751282912}" type="slidenum">
              <a:rPr lang="en-US" altLang="en-US" sz="1000"/>
              <a:pPr algn="r" eaLnBrk="1" hangingPunct="1">
                <a:spcBef>
                  <a:spcPct val="0"/>
                </a:spcBef>
                <a:buClrTx/>
                <a:buSzTx/>
                <a:buFontTx/>
                <a:buNone/>
              </a:pPr>
              <a:t>109</a:t>
            </a:fld>
            <a:endParaRPr lang="en-US" altLang="en-US" sz="1000"/>
          </a:p>
        </p:txBody>
      </p:sp>
      <p:cxnSp>
        <p:nvCxnSpPr>
          <p:cNvPr id="14" name="Straight Connector 13"/>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983" name="TextBox 14"/>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3984" name="TextBox 15"/>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FF"/>
                </a:solidFill>
              </a:rPr>
              <a:t>^</a:t>
            </a:r>
          </a:p>
        </p:txBody>
      </p:sp>
      <p:sp>
        <p:nvSpPr>
          <p:cNvPr id="83985" name="TextBox 16"/>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solidFill>
                  <a:srgbClr val="0000FF"/>
                </a:solidFill>
              </a:rPr>
              <a:t>Of these, which are useful in </a:t>
            </a:r>
            <a:r>
              <a:rPr lang="en-US" altLang="en-US" b="1">
                <a:solidFill>
                  <a:srgbClr val="0000FF"/>
                </a:solidFill>
              </a:rPr>
              <a:t>screening</a:t>
            </a:r>
            <a:r>
              <a:rPr lang="en-US" altLang="en-US" i="1">
                <a:solidFill>
                  <a:srgbClr val="0000FF"/>
                </a:solidFill>
              </a:rPr>
              <a:t> pts for Plaquenil maculopathy?</a:t>
            </a:r>
          </a:p>
        </p:txBody>
      </p:sp>
      <p:sp>
        <p:nvSpPr>
          <p:cNvPr id="2" name="Text Box 9">
            <a:extLst>
              <a:ext uri="{FF2B5EF4-FFF2-40B4-BE49-F238E27FC236}">
                <a16:creationId xmlns:a16="http://schemas.microsoft.com/office/drawing/2014/main" id="{C2438F97-F743-40A5-8F9F-36E0DE1821D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4339"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4340"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1"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p>
          <a:p>
            <a:pPr eaLnBrk="1" hangingPunct="1">
              <a:lnSpc>
                <a:spcPct val="95000"/>
              </a:lnSpc>
            </a:pPr>
            <a:r>
              <a:rPr lang="en-US" altLang="en-US" sz="2200"/>
              <a:t>Is it a unilateral or bilateral condition? </a:t>
            </a:r>
            <a:endParaRPr lang="en-US" altLang="en-US" sz="2200">
              <a:solidFill>
                <a:schemeClr val="bg1"/>
              </a:solidFill>
            </a:endParaRPr>
          </a:p>
        </p:txBody>
      </p:sp>
      <p:sp>
        <p:nvSpPr>
          <p:cNvPr id="14342" name="Rectangle 6"/>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434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C00B111-57DC-4A76-B685-DC2CA2415738}" type="slidenum">
              <a:rPr lang="en-US" altLang="en-US" sz="1000" smtClean="0"/>
              <a:pPr>
                <a:spcBef>
                  <a:spcPct val="0"/>
                </a:spcBef>
                <a:buClrTx/>
                <a:buSzTx/>
                <a:buFontTx/>
                <a:buNone/>
              </a:pPr>
              <a:t>11</a:t>
            </a:fld>
            <a:endParaRPr lang="en-US" altLang="en-US" sz="1000"/>
          </a:p>
        </p:txBody>
      </p:sp>
      <p:sp>
        <p:nvSpPr>
          <p:cNvPr id="2" name="Text Box 9">
            <a:extLst>
              <a:ext uri="{FF2B5EF4-FFF2-40B4-BE49-F238E27FC236}">
                <a16:creationId xmlns:a16="http://schemas.microsoft.com/office/drawing/2014/main" id="{60F0717A-11E0-4420-8AFA-82A229490A0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endParaRPr lang="en-US" altLang="en-US" sz="900">
              <a:solidFill>
                <a:schemeClr val="bg1">
                  <a:lumMod val="75000"/>
                </a:schemeClr>
              </a:solidFill>
            </a:endParaRPr>
          </a:p>
        </p:txBody>
      </p:sp>
      <p:sp>
        <p:nvSpPr>
          <p:cNvPr id="8499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endParaRPr lang="en-US" altLang="en-US" sz="900">
              <a:solidFill>
                <a:schemeClr val="bg1">
                  <a:lumMod val="75000"/>
                </a:schemeClr>
              </a:solidFill>
            </a:endParaRPr>
          </a:p>
        </p:txBody>
      </p:sp>
      <p:sp>
        <p:nvSpPr>
          <p:cNvPr id="8499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endParaRPr lang="en-US" altLang="en-US" sz="900">
              <a:solidFill>
                <a:schemeClr val="bg1">
                  <a:lumMod val="75000"/>
                </a:schemeClr>
              </a:solidFill>
            </a:endParaRPr>
          </a:p>
        </p:txBody>
      </p:sp>
      <p:sp>
        <p:nvSpPr>
          <p:cNvPr id="8499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endParaRPr lang="en-US" altLang="en-US" sz="900">
              <a:solidFill>
                <a:schemeClr val="bg1">
                  <a:lumMod val="75000"/>
                </a:schemeClr>
              </a:solidFill>
            </a:endParaRPr>
          </a:p>
        </p:txBody>
      </p:sp>
      <p:sp>
        <p:nvSpPr>
          <p:cNvPr id="8499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499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500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500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a:t>
            </a:r>
            <a:r>
              <a:rPr lang="en-US" altLang="en-US" sz="2600" dirty="0"/>
              <a:t> patients re Plaquenil maculopathy?</a:t>
            </a:r>
          </a:p>
          <a:p>
            <a:pPr lvl="1" eaLnBrk="1" hangingPunct="1">
              <a:lnSpc>
                <a:spcPct val="95000"/>
              </a:lnSpc>
              <a:defRPr/>
            </a:pPr>
            <a:r>
              <a:rPr lang="en-US" altLang="en-US" sz="2200" i="1" dirty="0"/>
              <a:t>DFE?</a:t>
            </a:r>
          </a:p>
          <a:p>
            <a:pPr lvl="1" eaLnBrk="1" hangingPunct="1">
              <a:lnSpc>
                <a:spcPct val="95000"/>
              </a:lnSpc>
              <a:defRPr/>
            </a:pPr>
            <a:r>
              <a:rPr lang="en-US" altLang="en-US" sz="2200" dirty="0">
                <a:solidFill>
                  <a:schemeClr val="bg1">
                    <a:lumMod val="75000"/>
                  </a:schemeClr>
                </a:solidFill>
              </a:rPr>
              <a:t>Check the cornea for verticillata</a:t>
            </a:r>
          </a:p>
          <a:p>
            <a:pPr lvl="1" eaLnBrk="1" hangingPunct="1">
              <a:lnSpc>
                <a:spcPct val="95000"/>
              </a:lnSpc>
              <a:defRPr/>
            </a:pPr>
            <a:r>
              <a:rPr lang="en-US" altLang="en-US" sz="2200" dirty="0">
                <a:solidFill>
                  <a:schemeClr val="bg1">
                    <a:lumMod val="75000"/>
                  </a:schemeClr>
                </a:solidFill>
              </a:rPr>
              <a:t>Fundus photographs</a:t>
            </a:r>
          </a:p>
          <a:p>
            <a:pPr lvl="1" eaLnBrk="1" hangingPunct="1">
              <a:lnSpc>
                <a:spcPct val="95000"/>
              </a:lnSpc>
              <a:defRPr/>
            </a:pPr>
            <a:r>
              <a:rPr lang="en-US" altLang="en-US" sz="2200" b="1" dirty="0"/>
              <a:t>Central</a:t>
            </a:r>
            <a:r>
              <a:rPr lang="en-US" altLang="en-US" sz="2200" b="1" dirty="0">
                <a:solidFill>
                  <a:srgbClr val="0000FF"/>
                </a:solidFill>
              </a:rPr>
              <a:t> visual field </a:t>
            </a:r>
            <a:r>
              <a:rPr lang="en-US" altLang="en-US" sz="2200" b="1" dirty="0"/>
              <a:t>testing</a:t>
            </a:r>
          </a:p>
          <a:p>
            <a:pPr lvl="1" eaLnBrk="1" hangingPunct="1">
              <a:lnSpc>
                <a:spcPct val="95000"/>
              </a:lnSpc>
              <a:defRPr/>
            </a:pPr>
            <a:r>
              <a:rPr lang="en-US" altLang="en-US" sz="2200" dirty="0">
                <a:solidFill>
                  <a:schemeClr val="bg1">
                    <a:lumMod val="75000"/>
                  </a:schemeClr>
                </a:solidFill>
              </a:rPr>
              <a:t>BCVA assessment</a:t>
            </a:r>
          </a:p>
          <a:p>
            <a:pPr lvl="1" eaLnBrk="1" hangingPunct="1">
              <a:lnSpc>
                <a:spcPct val="95000"/>
              </a:lnSpc>
              <a:defRPr/>
            </a:pPr>
            <a:r>
              <a:rPr lang="en-US" altLang="en-US" sz="2200" b="1" dirty="0">
                <a:solidFill>
                  <a:schemeClr val="bg1">
                    <a:lumMod val="75000"/>
                  </a:schemeClr>
                </a:solidFill>
              </a:rPr>
              <a:t>SD-OCT</a:t>
            </a:r>
          </a:p>
          <a:p>
            <a:pPr lvl="1" eaLnBrk="1" hangingPunct="1">
              <a:lnSpc>
                <a:spcPct val="95000"/>
              </a:lnSpc>
              <a:defRPr/>
            </a:pPr>
            <a:r>
              <a:rPr lang="en-US" altLang="en-US" sz="2200" b="1" dirty="0">
                <a:solidFill>
                  <a:schemeClr val="bg1">
                    <a:lumMod val="75000"/>
                  </a:schemeClr>
                </a:solidFill>
              </a:rPr>
              <a:t>FAF</a:t>
            </a:r>
          </a:p>
          <a:p>
            <a:pPr lvl="1" eaLnBrk="1" hangingPunct="1">
              <a:lnSpc>
                <a:spcPct val="95000"/>
              </a:lnSpc>
              <a:defRPr/>
            </a:pPr>
            <a:r>
              <a:rPr lang="en-US" altLang="en-US" sz="2200" b="1" dirty="0">
                <a:solidFill>
                  <a:schemeClr val="bg1">
                    <a:lumMod val="75000"/>
                  </a:schemeClr>
                </a:solidFill>
              </a:rPr>
              <a:t>ERG</a:t>
            </a:r>
          </a:p>
          <a:p>
            <a:pPr eaLnBrk="1" hangingPunct="1">
              <a:lnSpc>
                <a:spcPct val="95000"/>
              </a:lnSpc>
              <a:defRPr/>
            </a:pPr>
            <a:endParaRPr lang="en-US" altLang="en-US" sz="2600" dirty="0"/>
          </a:p>
        </p:txBody>
      </p:sp>
      <p:sp>
        <p:nvSpPr>
          <p:cNvPr id="85003"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8500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AD666CB-D23C-4F72-86A3-B29DBEA9A29A}" type="slidenum">
              <a:rPr lang="en-US" altLang="en-US" sz="1000"/>
              <a:pPr algn="r" eaLnBrk="1" hangingPunct="1">
                <a:spcBef>
                  <a:spcPct val="0"/>
                </a:spcBef>
                <a:buClrTx/>
                <a:buSzTx/>
                <a:buFontTx/>
                <a:buNone/>
              </a:pPr>
              <a:t>110</a:t>
            </a:fld>
            <a:endParaRPr lang="en-US" altLang="en-US" sz="1000"/>
          </a:p>
        </p:txBody>
      </p:sp>
      <p:cxnSp>
        <p:nvCxnSpPr>
          <p:cNvPr id="14" name="Straight Connector 13"/>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007" name="TextBox 14"/>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5008" name="TextBox 15"/>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FF"/>
                </a:solidFill>
              </a:rPr>
              <a:t>^</a:t>
            </a:r>
          </a:p>
        </p:txBody>
      </p:sp>
      <p:sp>
        <p:nvSpPr>
          <p:cNvPr id="85009" name="TextBox 16"/>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50000"/>
                  </a:schemeClr>
                </a:solidFill>
              </a:rPr>
              <a:t>Of these, which are useful in </a:t>
            </a:r>
            <a:r>
              <a:rPr lang="en-US" altLang="en-US" b="1" dirty="0">
                <a:solidFill>
                  <a:schemeClr val="bg1">
                    <a:lumMod val="50000"/>
                  </a:schemeClr>
                </a:solidFill>
              </a:rPr>
              <a:t>screening</a:t>
            </a:r>
            <a:r>
              <a:rPr lang="en-US" altLang="en-US" i="1" dirty="0">
                <a:solidFill>
                  <a:schemeClr val="bg1">
                    <a:lumMod val="50000"/>
                  </a:schemeClr>
                </a:solidFill>
              </a:rPr>
              <a:t> pts for Plaquenil maculopathy?</a:t>
            </a:r>
          </a:p>
        </p:txBody>
      </p:sp>
      <p:sp>
        <p:nvSpPr>
          <p:cNvPr id="2" name="Oval 1"/>
          <p:cNvSpPr/>
          <p:nvPr/>
        </p:nvSpPr>
        <p:spPr>
          <a:xfrm>
            <a:off x="914400" y="2241550"/>
            <a:ext cx="1219200" cy="425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TextBox 1"/>
          <p:cNvSpPr txBox="1">
            <a:spLocks noChangeArrowheads="1"/>
          </p:cNvSpPr>
          <p:nvPr/>
        </p:nvSpPr>
        <p:spPr bwMode="auto">
          <a:xfrm>
            <a:off x="101600" y="2743200"/>
            <a:ext cx="8890000" cy="1169988"/>
          </a:xfrm>
          <a:prstGeom prst="rect">
            <a:avLst/>
          </a:prstGeom>
          <a:solidFill>
            <a:srgbClr val="91B6B5"/>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Wait--why is DFE not a good screening test for Plaquenil maculopathy? Isn’t it important to check for so-called bull’s eye maculopathy?</a:t>
            </a:r>
            <a:endParaRPr lang="en-US" altLang="en-US" sz="1400" i="1" dirty="0">
              <a:solidFill>
                <a:srgbClr val="91B6B5"/>
              </a:solidFill>
            </a:endParaRPr>
          </a:p>
          <a:p>
            <a:pPr eaLnBrk="1" hangingPunct="1">
              <a:spcBef>
                <a:spcPct val="0"/>
              </a:spcBef>
              <a:buClrTx/>
              <a:buSzTx/>
              <a:buFontTx/>
              <a:buNone/>
            </a:pPr>
            <a:r>
              <a:rPr lang="en-US" altLang="en-US" sz="1400" dirty="0">
                <a:solidFill>
                  <a:srgbClr val="91B6B5"/>
                </a:solidFill>
              </a:rPr>
              <a:t>Because once changes detectable via DFE (</a:t>
            </a:r>
            <a:r>
              <a:rPr lang="en-US" altLang="en-US" sz="1400" dirty="0" err="1">
                <a:solidFill>
                  <a:srgbClr val="91B6B5"/>
                </a:solidFill>
              </a:rPr>
              <a:t>ie</a:t>
            </a:r>
            <a:r>
              <a:rPr lang="en-US" altLang="en-US" sz="1400" dirty="0">
                <a:solidFill>
                  <a:srgbClr val="91B6B5"/>
                </a:solidFill>
              </a:rPr>
              <a:t>, RPE depigmentation, which results in the infamous bull’s eye) are present, the maculopathy is well established--and progressive, significant vision loss is inevitable. A good screening test must detect damage </a:t>
            </a:r>
            <a:r>
              <a:rPr lang="en-US" altLang="en-US" sz="1400" b="1" dirty="0">
                <a:solidFill>
                  <a:srgbClr val="91B6B5"/>
                </a:solidFill>
              </a:rPr>
              <a:t>prior </a:t>
            </a:r>
            <a:r>
              <a:rPr lang="en-US" altLang="en-US" sz="1400" dirty="0">
                <a:solidFill>
                  <a:srgbClr val="91B6B5"/>
                </a:solidFill>
              </a:rPr>
              <a:t>to the development of clinically apparent </a:t>
            </a:r>
            <a:r>
              <a:rPr lang="en-US" altLang="en-US" sz="1400" dirty="0" err="1">
                <a:solidFill>
                  <a:srgbClr val="91B6B5"/>
                </a:solidFill>
              </a:rPr>
              <a:t>dz</a:t>
            </a:r>
            <a:r>
              <a:rPr lang="en-US" altLang="en-US" sz="1400" dirty="0">
                <a:solidFill>
                  <a:srgbClr val="91B6B5"/>
                </a:solidFill>
              </a:rPr>
              <a:t>!</a:t>
            </a:r>
          </a:p>
        </p:txBody>
      </p:sp>
      <p:sp>
        <p:nvSpPr>
          <p:cNvPr id="3" name="Text Box 9">
            <a:extLst>
              <a:ext uri="{FF2B5EF4-FFF2-40B4-BE49-F238E27FC236}">
                <a16:creationId xmlns:a16="http://schemas.microsoft.com/office/drawing/2014/main" id="{E2A55EA8-4FE7-4238-9CA0-9F8DD41DB1B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1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602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a:t>
            </a:r>
            <a:r>
              <a:rPr lang="en-US" altLang="en-US" sz="2600" dirty="0"/>
              <a:t> patients re Plaquenil maculopathy?</a:t>
            </a:r>
          </a:p>
          <a:p>
            <a:pPr lvl="1" eaLnBrk="1" hangingPunct="1">
              <a:lnSpc>
                <a:spcPct val="95000"/>
              </a:lnSpc>
              <a:defRPr/>
            </a:pPr>
            <a:r>
              <a:rPr lang="en-US" altLang="en-US" sz="2200" i="1" dirty="0"/>
              <a:t>DFE?</a:t>
            </a:r>
          </a:p>
          <a:p>
            <a:pPr lvl="1" eaLnBrk="1" hangingPunct="1">
              <a:lnSpc>
                <a:spcPct val="95000"/>
              </a:lnSpc>
              <a:defRPr/>
            </a:pPr>
            <a:r>
              <a:rPr lang="en-US" altLang="en-US" sz="2200" dirty="0">
                <a:solidFill>
                  <a:schemeClr val="bg1">
                    <a:lumMod val="75000"/>
                  </a:schemeClr>
                </a:solidFill>
              </a:rPr>
              <a:t>Check the cornea for verticillata</a:t>
            </a:r>
          </a:p>
          <a:p>
            <a:pPr lvl="1" eaLnBrk="1" hangingPunct="1">
              <a:lnSpc>
                <a:spcPct val="95000"/>
              </a:lnSpc>
              <a:defRPr/>
            </a:pPr>
            <a:r>
              <a:rPr lang="en-US" altLang="en-US" sz="2200" dirty="0">
                <a:solidFill>
                  <a:schemeClr val="bg1">
                    <a:lumMod val="75000"/>
                  </a:schemeClr>
                </a:solidFill>
              </a:rPr>
              <a:t>Fundus photographs</a:t>
            </a:r>
          </a:p>
          <a:p>
            <a:pPr lvl="1" eaLnBrk="1" hangingPunct="1">
              <a:lnSpc>
                <a:spcPct val="95000"/>
              </a:lnSpc>
              <a:defRPr/>
            </a:pPr>
            <a:r>
              <a:rPr lang="en-US" altLang="en-US" sz="2200" b="1" dirty="0"/>
              <a:t>Central</a:t>
            </a:r>
            <a:r>
              <a:rPr lang="en-US" altLang="en-US" sz="2200" b="1" dirty="0">
                <a:solidFill>
                  <a:srgbClr val="0000FF"/>
                </a:solidFill>
              </a:rPr>
              <a:t> visual field </a:t>
            </a:r>
            <a:r>
              <a:rPr lang="en-US" altLang="en-US" sz="2200" b="1" dirty="0"/>
              <a:t>testing</a:t>
            </a:r>
          </a:p>
          <a:p>
            <a:pPr lvl="1" eaLnBrk="1" hangingPunct="1">
              <a:lnSpc>
                <a:spcPct val="95000"/>
              </a:lnSpc>
              <a:defRPr/>
            </a:pPr>
            <a:r>
              <a:rPr lang="en-US" altLang="en-US" sz="2200" dirty="0">
                <a:solidFill>
                  <a:schemeClr val="bg1">
                    <a:lumMod val="75000"/>
                  </a:schemeClr>
                </a:solidFill>
              </a:rPr>
              <a:t>BCVA assessment</a:t>
            </a:r>
          </a:p>
          <a:p>
            <a:pPr lvl="1" eaLnBrk="1" hangingPunct="1">
              <a:lnSpc>
                <a:spcPct val="95000"/>
              </a:lnSpc>
              <a:defRPr/>
            </a:pPr>
            <a:r>
              <a:rPr lang="en-US" altLang="en-US" sz="2200" b="1" dirty="0">
                <a:solidFill>
                  <a:schemeClr val="bg1">
                    <a:lumMod val="75000"/>
                  </a:schemeClr>
                </a:solidFill>
              </a:rPr>
              <a:t>SD-OCT</a:t>
            </a:r>
          </a:p>
          <a:p>
            <a:pPr lvl="1" eaLnBrk="1" hangingPunct="1">
              <a:lnSpc>
                <a:spcPct val="95000"/>
              </a:lnSpc>
              <a:defRPr/>
            </a:pPr>
            <a:r>
              <a:rPr lang="en-US" altLang="en-US" sz="2200" b="1" dirty="0">
                <a:solidFill>
                  <a:schemeClr val="bg1">
                    <a:lumMod val="75000"/>
                  </a:schemeClr>
                </a:solidFill>
              </a:rPr>
              <a:t>FAF</a:t>
            </a:r>
          </a:p>
          <a:p>
            <a:pPr lvl="1" eaLnBrk="1" hangingPunct="1">
              <a:lnSpc>
                <a:spcPct val="95000"/>
              </a:lnSpc>
              <a:defRPr/>
            </a:pPr>
            <a:r>
              <a:rPr lang="en-US" altLang="en-US" sz="2200" b="1" dirty="0">
                <a:solidFill>
                  <a:schemeClr val="bg1">
                    <a:lumMod val="75000"/>
                  </a:schemeClr>
                </a:solidFill>
              </a:rPr>
              <a:t>ERG</a:t>
            </a:r>
          </a:p>
          <a:p>
            <a:pPr eaLnBrk="1" hangingPunct="1">
              <a:lnSpc>
                <a:spcPct val="95000"/>
              </a:lnSpc>
              <a:defRPr/>
            </a:pPr>
            <a:endParaRPr lang="en-US" altLang="en-US" sz="2600" dirty="0"/>
          </a:p>
        </p:txBody>
      </p:sp>
      <p:sp>
        <p:nvSpPr>
          <p:cNvPr id="86027"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8602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070FFD2-D247-4F86-A1B5-0C5D1A39FB12}" type="slidenum">
              <a:rPr lang="en-US" altLang="en-US" sz="1000"/>
              <a:pPr algn="r" eaLnBrk="1" hangingPunct="1">
                <a:spcBef>
                  <a:spcPct val="0"/>
                </a:spcBef>
                <a:buClrTx/>
                <a:buSzTx/>
                <a:buFontTx/>
                <a:buNone/>
              </a:pPr>
              <a:t>111</a:t>
            </a:fld>
            <a:endParaRPr lang="en-US" altLang="en-US" sz="1000"/>
          </a:p>
        </p:txBody>
      </p:sp>
      <p:cxnSp>
        <p:nvCxnSpPr>
          <p:cNvPr id="14" name="Straight Connector 13"/>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031" name="TextBox 14"/>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6032" name="TextBox 15"/>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FF"/>
                </a:solidFill>
              </a:rPr>
              <a:t>^</a:t>
            </a:r>
          </a:p>
        </p:txBody>
      </p:sp>
      <p:sp>
        <p:nvSpPr>
          <p:cNvPr id="86033" name="TextBox 16"/>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50000"/>
                  </a:schemeClr>
                </a:solidFill>
              </a:rPr>
              <a:t>Of these, which are useful in </a:t>
            </a:r>
            <a:r>
              <a:rPr lang="en-US" altLang="en-US" b="1" dirty="0">
                <a:solidFill>
                  <a:schemeClr val="bg1">
                    <a:lumMod val="50000"/>
                  </a:schemeClr>
                </a:solidFill>
              </a:rPr>
              <a:t>screening</a:t>
            </a:r>
            <a:r>
              <a:rPr lang="en-US" altLang="en-US" i="1" dirty="0">
                <a:solidFill>
                  <a:schemeClr val="bg1">
                    <a:lumMod val="50000"/>
                  </a:schemeClr>
                </a:solidFill>
              </a:rPr>
              <a:t> pts for Plaquenil maculopathy?</a:t>
            </a:r>
          </a:p>
        </p:txBody>
      </p:sp>
      <p:sp>
        <p:nvSpPr>
          <p:cNvPr id="86034" name="TextBox 1"/>
          <p:cNvSpPr txBox="1">
            <a:spLocks noChangeArrowheads="1"/>
          </p:cNvSpPr>
          <p:nvPr/>
        </p:nvSpPr>
        <p:spPr bwMode="auto">
          <a:xfrm>
            <a:off x="101600" y="2743200"/>
            <a:ext cx="8890000" cy="1169988"/>
          </a:xfrm>
          <a:prstGeom prst="rect">
            <a:avLst/>
          </a:prstGeom>
          <a:solidFill>
            <a:srgbClr val="91B6B5"/>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Wait--why is DFE not a good screening test for Plaquenil maculopathy? Isn’t it important to check for so-called bull’s eye maculopathy?</a:t>
            </a:r>
          </a:p>
          <a:p>
            <a:pPr eaLnBrk="1" hangingPunct="1">
              <a:spcBef>
                <a:spcPct val="0"/>
              </a:spcBef>
              <a:buClrTx/>
              <a:buSzTx/>
              <a:buFontTx/>
              <a:buNone/>
            </a:pPr>
            <a:r>
              <a:rPr lang="en-US" altLang="en-US" sz="1400" dirty="0"/>
              <a:t>Because once changes detectable via DFE (</a:t>
            </a:r>
            <a:r>
              <a:rPr lang="en-US" altLang="en-US" sz="1400" dirty="0" err="1"/>
              <a:t>ie</a:t>
            </a:r>
            <a:r>
              <a:rPr lang="en-US" altLang="en-US" sz="1400" dirty="0"/>
              <a:t>, RPE depigmentation, which results in the infamous bull’s eye) are present, the maculopathy is well established--and progressive, significant vision loss is inevitable. A good screening test must detect damage </a:t>
            </a:r>
            <a:r>
              <a:rPr lang="en-US" altLang="en-US" sz="1400" b="1" dirty="0"/>
              <a:t>prior </a:t>
            </a:r>
            <a:r>
              <a:rPr lang="en-US" altLang="en-US" sz="1400" dirty="0"/>
              <a:t>to the development of clinically apparent </a:t>
            </a:r>
            <a:r>
              <a:rPr lang="en-US" altLang="en-US" sz="1400" dirty="0" err="1"/>
              <a:t>dz</a:t>
            </a:r>
            <a:r>
              <a:rPr lang="en-US" altLang="en-US" sz="1400" dirty="0"/>
              <a:t>!</a:t>
            </a:r>
          </a:p>
        </p:txBody>
      </p:sp>
      <p:sp>
        <p:nvSpPr>
          <p:cNvPr id="2" name="Oval 1"/>
          <p:cNvSpPr/>
          <p:nvPr/>
        </p:nvSpPr>
        <p:spPr>
          <a:xfrm>
            <a:off x="914400" y="2241550"/>
            <a:ext cx="1219200" cy="425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 Box 9">
            <a:extLst>
              <a:ext uri="{FF2B5EF4-FFF2-40B4-BE49-F238E27FC236}">
                <a16:creationId xmlns:a16="http://schemas.microsoft.com/office/drawing/2014/main" id="{0990DEC4-CF1E-4EE7-B150-9F743C38195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70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a:t>
            </a:r>
            <a:r>
              <a:rPr lang="en-US" altLang="en-US" sz="2600" dirty="0"/>
              <a:t> patients re Plaquenil maculopathy?</a:t>
            </a:r>
          </a:p>
          <a:p>
            <a:pPr lvl="1" eaLnBrk="1" hangingPunct="1">
              <a:lnSpc>
                <a:spcPct val="95000"/>
              </a:lnSpc>
              <a:defRPr/>
            </a:pPr>
            <a:r>
              <a:rPr lang="en-US" altLang="en-US" sz="2200" b="1" dirty="0"/>
              <a:t>DFE!</a:t>
            </a:r>
          </a:p>
          <a:p>
            <a:pPr lvl="1" eaLnBrk="1" hangingPunct="1">
              <a:lnSpc>
                <a:spcPct val="95000"/>
              </a:lnSpc>
              <a:defRPr/>
            </a:pPr>
            <a:r>
              <a:rPr lang="en-US" altLang="en-US" sz="2200" dirty="0">
                <a:solidFill>
                  <a:schemeClr val="bg1">
                    <a:lumMod val="75000"/>
                  </a:schemeClr>
                </a:solidFill>
              </a:rPr>
              <a:t>Check the cornea for verticillata</a:t>
            </a:r>
          </a:p>
          <a:p>
            <a:pPr lvl="1" eaLnBrk="1" hangingPunct="1">
              <a:lnSpc>
                <a:spcPct val="95000"/>
              </a:lnSpc>
              <a:defRPr/>
            </a:pPr>
            <a:r>
              <a:rPr lang="en-US" altLang="en-US" sz="2200" dirty="0">
                <a:solidFill>
                  <a:schemeClr val="bg1">
                    <a:lumMod val="75000"/>
                  </a:schemeClr>
                </a:solidFill>
              </a:rPr>
              <a:t>Fundus photographs</a:t>
            </a:r>
          </a:p>
          <a:p>
            <a:pPr lvl="1" eaLnBrk="1" hangingPunct="1">
              <a:lnSpc>
                <a:spcPct val="95000"/>
              </a:lnSpc>
              <a:defRPr/>
            </a:pPr>
            <a:r>
              <a:rPr lang="en-US" altLang="en-US" sz="2200" b="1" dirty="0"/>
              <a:t>Central</a:t>
            </a:r>
            <a:r>
              <a:rPr lang="en-US" altLang="en-US" sz="2200" b="1" dirty="0">
                <a:solidFill>
                  <a:srgbClr val="0000FF"/>
                </a:solidFill>
              </a:rPr>
              <a:t> visual field </a:t>
            </a:r>
            <a:r>
              <a:rPr lang="en-US" altLang="en-US" sz="2200" b="1" dirty="0"/>
              <a:t>testing</a:t>
            </a:r>
          </a:p>
          <a:p>
            <a:pPr lvl="1" eaLnBrk="1" hangingPunct="1">
              <a:lnSpc>
                <a:spcPct val="95000"/>
              </a:lnSpc>
              <a:defRPr/>
            </a:pPr>
            <a:r>
              <a:rPr lang="en-US" altLang="en-US" sz="2200" dirty="0">
                <a:solidFill>
                  <a:schemeClr val="bg1">
                    <a:lumMod val="75000"/>
                  </a:schemeClr>
                </a:solidFill>
              </a:rPr>
              <a:t>BCVA assessment</a:t>
            </a:r>
          </a:p>
          <a:p>
            <a:pPr lvl="1" eaLnBrk="1" hangingPunct="1">
              <a:lnSpc>
                <a:spcPct val="95000"/>
              </a:lnSpc>
              <a:defRPr/>
            </a:pPr>
            <a:r>
              <a:rPr lang="en-US" altLang="en-US" sz="2200" b="1" dirty="0">
                <a:solidFill>
                  <a:schemeClr val="bg1">
                    <a:lumMod val="75000"/>
                  </a:schemeClr>
                </a:solidFill>
              </a:rPr>
              <a:t>SD-OCT</a:t>
            </a:r>
          </a:p>
          <a:p>
            <a:pPr lvl="1" eaLnBrk="1" hangingPunct="1">
              <a:lnSpc>
                <a:spcPct val="95000"/>
              </a:lnSpc>
              <a:defRPr/>
            </a:pPr>
            <a:r>
              <a:rPr lang="en-US" altLang="en-US" sz="2200" b="1" dirty="0">
                <a:solidFill>
                  <a:schemeClr val="bg1">
                    <a:lumMod val="75000"/>
                  </a:schemeClr>
                </a:solidFill>
              </a:rPr>
              <a:t>FAF</a:t>
            </a:r>
          </a:p>
          <a:p>
            <a:pPr lvl="1" eaLnBrk="1" hangingPunct="1">
              <a:lnSpc>
                <a:spcPct val="95000"/>
              </a:lnSpc>
              <a:defRPr/>
            </a:pPr>
            <a:r>
              <a:rPr lang="en-US" altLang="en-US" sz="2200" b="1" dirty="0">
                <a:solidFill>
                  <a:schemeClr val="bg1">
                    <a:lumMod val="75000"/>
                  </a:schemeClr>
                </a:solidFill>
              </a:rPr>
              <a:t>ERG</a:t>
            </a:r>
          </a:p>
          <a:p>
            <a:pPr eaLnBrk="1" hangingPunct="1">
              <a:lnSpc>
                <a:spcPct val="95000"/>
              </a:lnSpc>
              <a:defRPr/>
            </a:pPr>
            <a:endParaRPr lang="en-US" altLang="en-US" sz="2600" dirty="0"/>
          </a:p>
        </p:txBody>
      </p:sp>
      <p:sp>
        <p:nvSpPr>
          <p:cNvPr id="87051"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870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2CD610B-5B10-46C0-824D-3817B1675B68}" type="slidenum">
              <a:rPr lang="en-US" altLang="en-US" sz="1000"/>
              <a:pPr algn="r" eaLnBrk="1" hangingPunct="1">
                <a:spcBef>
                  <a:spcPct val="0"/>
                </a:spcBef>
                <a:buClrTx/>
                <a:buSzTx/>
                <a:buFontTx/>
                <a:buNone/>
              </a:pPr>
              <a:t>112</a:t>
            </a:fld>
            <a:endParaRPr lang="en-US" altLang="en-US" sz="1000"/>
          </a:p>
        </p:txBody>
      </p:sp>
      <p:cxnSp>
        <p:nvCxnSpPr>
          <p:cNvPr id="14" name="Straight Connector 13"/>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055" name="TextBox 14"/>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7056" name="TextBox 15"/>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FF"/>
                </a:solidFill>
              </a:rPr>
              <a:t>^</a:t>
            </a:r>
          </a:p>
        </p:txBody>
      </p:sp>
      <p:sp>
        <p:nvSpPr>
          <p:cNvPr id="86033" name="TextBox 16"/>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50000"/>
                  </a:schemeClr>
                </a:solidFill>
              </a:rPr>
              <a:t>Of these, which are useful in </a:t>
            </a:r>
            <a:r>
              <a:rPr lang="en-US" altLang="en-US" b="1" dirty="0">
                <a:solidFill>
                  <a:schemeClr val="bg1">
                    <a:lumMod val="50000"/>
                  </a:schemeClr>
                </a:solidFill>
              </a:rPr>
              <a:t>screening</a:t>
            </a:r>
            <a:r>
              <a:rPr lang="en-US" altLang="en-US" i="1" dirty="0">
                <a:solidFill>
                  <a:schemeClr val="bg1">
                    <a:lumMod val="50000"/>
                  </a:schemeClr>
                </a:solidFill>
              </a:rPr>
              <a:t> pts for Plaquenil maculopathy?</a:t>
            </a:r>
          </a:p>
        </p:txBody>
      </p:sp>
      <p:sp>
        <p:nvSpPr>
          <p:cNvPr id="86034" name="TextBox 1"/>
          <p:cNvSpPr txBox="1">
            <a:spLocks noChangeArrowheads="1"/>
          </p:cNvSpPr>
          <p:nvPr/>
        </p:nvSpPr>
        <p:spPr bwMode="auto">
          <a:xfrm>
            <a:off x="101600" y="2743200"/>
            <a:ext cx="8890000" cy="1169988"/>
          </a:xfrm>
          <a:prstGeom prst="rect">
            <a:avLst/>
          </a:prstGeom>
          <a:solidFill>
            <a:srgbClr val="91B6B5"/>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tx1">
                    <a:lumMod val="75000"/>
                    <a:lumOff val="25000"/>
                  </a:schemeClr>
                </a:solidFill>
              </a:rPr>
              <a:t>Wait--why is </a:t>
            </a:r>
            <a:r>
              <a:rPr lang="en-US" altLang="en-US" sz="1400" b="1" i="1" dirty="0"/>
              <a:t>DFE not a good screening test for Plaquenil maculopathy</a:t>
            </a:r>
            <a:r>
              <a:rPr lang="en-US" altLang="en-US" sz="1400" i="1" dirty="0">
                <a:solidFill>
                  <a:schemeClr val="tx1">
                    <a:lumMod val="75000"/>
                    <a:lumOff val="25000"/>
                  </a:schemeClr>
                </a:solidFill>
              </a:rPr>
              <a:t>? Isn’t it important to check for so-called bull’s eye maculopathy?</a:t>
            </a:r>
          </a:p>
          <a:p>
            <a:pPr eaLnBrk="1" hangingPunct="1">
              <a:spcBef>
                <a:spcPct val="0"/>
              </a:spcBef>
              <a:buClrTx/>
              <a:buSzTx/>
              <a:buFontTx/>
              <a:buNone/>
              <a:defRPr/>
            </a:pPr>
            <a:r>
              <a:rPr lang="en-US" altLang="en-US" sz="1400" dirty="0">
                <a:solidFill>
                  <a:schemeClr val="tx1">
                    <a:lumMod val="75000"/>
                    <a:lumOff val="25000"/>
                  </a:schemeClr>
                </a:solidFill>
              </a:rPr>
              <a:t>Because once changes detectable via DFE (</a:t>
            </a:r>
            <a:r>
              <a:rPr lang="en-US" altLang="en-US" sz="1400" dirty="0" err="1">
                <a:solidFill>
                  <a:schemeClr val="tx1">
                    <a:lumMod val="75000"/>
                    <a:lumOff val="25000"/>
                  </a:schemeClr>
                </a:solidFill>
              </a:rPr>
              <a:t>ie</a:t>
            </a:r>
            <a:r>
              <a:rPr lang="en-US" altLang="en-US" sz="1400" dirty="0">
                <a:solidFill>
                  <a:schemeClr val="tx1">
                    <a:lumMod val="75000"/>
                    <a:lumOff val="25000"/>
                  </a:schemeClr>
                </a:solidFill>
              </a:rPr>
              <a:t>, RPE depigmentation, which results in the infamous bull’s eye) are present, the maculopathy is well established--and progressive, significant vision loss is inevitable. A good screening test must detect damage </a:t>
            </a:r>
            <a:r>
              <a:rPr lang="en-US" altLang="en-US" sz="1400" b="1" dirty="0">
                <a:solidFill>
                  <a:schemeClr val="tx1">
                    <a:lumMod val="75000"/>
                    <a:lumOff val="25000"/>
                  </a:schemeClr>
                </a:solidFill>
              </a:rPr>
              <a:t>prior </a:t>
            </a:r>
            <a:r>
              <a:rPr lang="en-US" altLang="en-US" sz="1400" dirty="0">
                <a:solidFill>
                  <a:schemeClr val="tx1">
                    <a:lumMod val="75000"/>
                    <a:lumOff val="25000"/>
                  </a:schemeClr>
                </a:solidFill>
              </a:rPr>
              <a:t>to the development of clinically apparent </a:t>
            </a:r>
            <a:r>
              <a:rPr lang="en-US" altLang="en-US" sz="1400" dirty="0" err="1">
                <a:solidFill>
                  <a:schemeClr val="tx1">
                    <a:lumMod val="75000"/>
                    <a:lumOff val="25000"/>
                  </a:schemeClr>
                </a:solidFill>
              </a:rPr>
              <a:t>dz</a:t>
            </a:r>
            <a:r>
              <a:rPr lang="en-US" altLang="en-US" sz="1400" dirty="0">
                <a:solidFill>
                  <a:schemeClr val="tx1">
                    <a:lumMod val="75000"/>
                    <a:lumOff val="25000"/>
                  </a:schemeClr>
                </a:solidFill>
              </a:rPr>
              <a:t>!</a:t>
            </a:r>
          </a:p>
        </p:txBody>
      </p:sp>
      <p:sp>
        <p:nvSpPr>
          <p:cNvPr id="2" name="Oval 1"/>
          <p:cNvSpPr/>
          <p:nvPr/>
        </p:nvSpPr>
        <p:spPr>
          <a:xfrm>
            <a:off x="914400" y="2241550"/>
            <a:ext cx="1219200" cy="425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p:cNvSpPr/>
          <p:nvPr/>
        </p:nvSpPr>
        <p:spPr>
          <a:xfrm>
            <a:off x="912813" y="2667000"/>
            <a:ext cx="5487987"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61" name="TextBox 3"/>
          <p:cNvSpPr txBox="1">
            <a:spLocks noChangeArrowheads="1"/>
          </p:cNvSpPr>
          <p:nvPr/>
        </p:nvSpPr>
        <p:spPr bwMode="auto">
          <a:xfrm>
            <a:off x="927100" y="3149600"/>
            <a:ext cx="7239000" cy="138499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Note that while DFE is </a:t>
            </a:r>
            <a:r>
              <a:rPr lang="en-US" altLang="en-US" sz="1400" b="1" dirty="0">
                <a:solidFill>
                  <a:schemeClr val="bg1"/>
                </a:solidFill>
              </a:rPr>
              <a:t>not</a:t>
            </a:r>
            <a:r>
              <a:rPr lang="en-US" altLang="en-US" sz="1400" i="1" dirty="0">
                <a:solidFill>
                  <a:schemeClr val="bg1"/>
                </a:solidFill>
              </a:rPr>
              <a:t> a good screening test for Plaquenil maculopathy, it is nonetheless indispensable in managing Plaquenil pts. What is the indispensable role for DFE in these pts?</a:t>
            </a:r>
          </a:p>
          <a:p>
            <a:r>
              <a:rPr lang="en-US" altLang="en-US" sz="1400" dirty="0">
                <a:solidFill>
                  <a:srgbClr val="0000FF"/>
                </a:solidFill>
              </a:rPr>
              <a:t>DFE must be performed at the initial evaluation of a Plaquenil pts in order to determine whether a </a:t>
            </a:r>
            <a:r>
              <a:rPr lang="en-US" altLang="en-US" sz="1400" b="1" dirty="0">
                <a:solidFill>
                  <a:srgbClr val="0000FF"/>
                </a:solidFill>
              </a:rPr>
              <a:t>pre-existing retinal condition </a:t>
            </a:r>
            <a:r>
              <a:rPr lang="en-US" altLang="en-US" sz="1400" dirty="0">
                <a:solidFill>
                  <a:srgbClr val="0000FF"/>
                </a:solidFill>
              </a:rPr>
              <a:t>is present that would either increase the risk of maculopathy developing, or interfere with subsequent screening endeavors</a:t>
            </a:r>
          </a:p>
        </p:txBody>
      </p:sp>
      <p:sp>
        <p:nvSpPr>
          <p:cNvPr id="4" name="Text Box 9">
            <a:extLst>
              <a:ext uri="{FF2B5EF4-FFF2-40B4-BE49-F238E27FC236}">
                <a16:creationId xmlns:a16="http://schemas.microsoft.com/office/drawing/2014/main" id="{D2207945-13E6-45E4-BE23-30D63977C37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6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6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6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7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7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7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807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77834" name="Rectangle 8"/>
          <p:cNvSpPr>
            <a:spLocks noGrp="1" noChangeArrowheads="1"/>
          </p:cNvSpPr>
          <p:nvPr>
            <p:ph type="body" idx="4294967295"/>
          </p:nvPr>
        </p:nvSpPr>
        <p:spPr>
          <a:xfrm>
            <a:off x="457200" y="1412875"/>
            <a:ext cx="8458200" cy="4759325"/>
          </a:xfrm>
        </p:spPr>
        <p:txBody>
          <a:bodyPr/>
          <a:lstStyle/>
          <a:p>
            <a:pPr eaLnBrk="1" hangingPunct="1">
              <a:lnSpc>
                <a:spcPct val="95000"/>
              </a:lnSpc>
              <a:defRPr/>
            </a:pPr>
            <a:r>
              <a:rPr lang="en-US" altLang="en-US" sz="2600" dirty="0"/>
              <a:t>Which clinical maneuvers/tests are useful in </a:t>
            </a:r>
            <a:r>
              <a:rPr lang="en-US" altLang="en-US" sz="2600" dirty="0">
                <a:solidFill>
                  <a:schemeClr val="bg1">
                    <a:lumMod val="75000"/>
                  </a:schemeClr>
                </a:solidFill>
              </a:rPr>
              <a:t>evaluating</a:t>
            </a:r>
            <a:r>
              <a:rPr lang="en-US" altLang="en-US" sz="2600" dirty="0"/>
              <a:t> patients re Plaquenil maculopathy?</a:t>
            </a:r>
          </a:p>
          <a:p>
            <a:pPr lvl="1" eaLnBrk="1" hangingPunct="1">
              <a:lnSpc>
                <a:spcPct val="95000"/>
              </a:lnSpc>
              <a:defRPr/>
            </a:pPr>
            <a:r>
              <a:rPr lang="en-US" altLang="en-US" sz="2200" b="1" dirty="0"/>
              <a:t>DFE!</a:t>
            </a:r>
          </a:p>
          <a:p>
            <a:pPr lvl="1" eaLnBrk="1" hangingPunct="1">
              <a:lnSpc>
                <a:spcPct val="95000"/>
              </a:lnSpc>
              <a:defRPr/>
            </a:pPr>
            <a:r>
              <a:rPr lang="en-US" altLang="en-US" sz="2200" dirty="0">
                <a:solidFill>
                  <a:schemeClr val="bg1">
                    <a:lumMod val="75000"/>
                  </a:schemeClr>
                </a:solidFill>
              </a:rPr>
              <a:t>Check the cornea for verticillata</a:t>
            </a:r>
          </a:p>
          <a:p>
            <a:pPr lvl="1" eaLnBrk="1" hangingPunct="1">
              <a:lnSpc>
                <a:spcPct val="95000"/>
              </a:lnSpc>
              <a:defRPr/>
            </a:pPr>
            <a:r>
              <a:rPr lang="en-US" altLang="en-US" sz="2200" dirty="0">
                <a:solidFill>
                  <a:schemeClr val="bg1">
                    <a:lumMod val="75000"/>
                  </a:schemeClr>
                </a:solidFill>
              </a:rPr>
              <a:t>Fundus photographs</a:t>
            </a:r>
          </a:p>
          <a:p>
            <a:pPr lvl="1" eaLnBrk="1" hangingPunct="1">
              <a:lnSpc>
                <a:spcPct val="95000"/>
              </a:lnSpc>
              <a:defRPr/>
            </a:pPr>
            <a:r>
              <a:rPr lang="en-US" altLang="en-US" sz="2200" b="1" dirty="0"/>
              <a:t>Central</a:t>
            </a:r>
            <a:r>
              <a:rPr lang="en-US" altLang="en-US" sz="2200" b="1" dirty="0">
                <a:solidFill>
                  <a:srgbClr val="0000FF"/>
                </a:solidFill>
              </a:rPr>
              <a:t> visual field </a:t>
            </a:r>
            <a:r>
              <a:rPr lang="en-US" altLang="en-US" sz="2200" b="1" dirty="0"/>
              <a:t>testing</a:t>
            </a:r>
          </a:p>
          <a:p>
            <a:pPr lvl="1" eaLnBrk="1" hangingPunct="1">
              <a:lnSpc>
                <a:spcPct val="95000"/>
              </a:lnSpc>
              <a:defRPr/>
            </a:pPr>
            <a:r>
              <a:rPr lang="en-US" altLang="en-US" sz="2200" dirty="0">
                <a:solidFill>
                  <a:schemeClr val="bg1">
                    <a:lumMod val="75000"/>
                  </a:schemeClr>
                </a:solidFill>
              </a:rPr>
              <a:t>BCVA assessment</a:t>
            </a:r>
          </a:p>
          <a:p>
            <a:pPr lvl="1" eaLnBrk="1" hangingPunct="1">
              <a:lnSpc>
                <a:spcPct val="95000"/>
              </a:lnSpc>
              <a:defRPr/>
            </a:pPr>
            <a:r>
              <a:rPr lang="en-US" altLang="en-US" sz="2200" b="1" dirty="0">
                <a:solidFill>
                  <a:schemeClr val="bg1">
                    <a:lumMod val="75000"/>
                  </a:schemeClr>
                </a:solidFill>
              </a:rPr>
              <a:t>SD-OCT</a:t>
            </a:r>
          </a:p>
          <a:p>
            <a:pPr lvl="1" eaLnBrk="1" hangingPunct="1">
              <a:lnSpc>
                <a:spcPct val="95000"/>
              </a:lnSpc>
              <a:defRPr/>
            </a:pPr>
            <a:r>
              <a:rPr lang="en-US" altLang="en-US" sz="2200" b="1" dirty="0">
                <a:solidFill>
                  <a:schemeClr val="bg1">
                    <a:lumMod val="75000"/>
                  </a:schemeClr>
                </a:solidFill>
              </a:rPr>
              <a:t>FAF</a:t>
            </a:r>
          </a:p>
          <a:p>
            <a:pPr lvl="1" eaLnBrk="1" hangingPunct="1">
              <a:lnSpc>
                <a:spcPct val="95000"/>
              </a:lnSpc>
              <a:defRPr/>
            </a:pPr>
            <a:r>
              <a:rPr lang="en-US" altLang="en-US" sz="2200" b="1" dirty="0">
                <a:solidFill>
                  <a:schemeClr val="bg1">
                    <a:lumMod val="75000"/>
                  </a:schemeClr>
                </a:solidFill>
              </a:rPr>
              <a:t>ERG</a:t>
            </a:r>
          </a:p>
          <a:p>
            <a:pPr eaLnBrk="1" hangingPunct="1">
              <a:lnSpc>
                <a:spcPct val="95000"/>
              </a:lnSpc>
              <a:defRPr/>
            </a:pPr>
            <a:endParaRPr lang="en-US" altLang="en-US" sz="2600" dirty="0"/>
          </a:p>
        </p:txBody>
      </p:sp>
      <p:sp>
        <p:nvSpPr>
          <p:cNvPr id="88075"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8807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5E0510F-EF8A-47F2-A514-6B4448AAFE90}" type="slidenum">
              <a:rPr lang="en-US" altLang="en-US" sz="1000"/>
              <a:pPr algn="r" eaLnBrk="1" hangingPunct="1">
                <a:spcBef>
                  <a:spcPct val="0"/>
                </a:spcBef>
                <a:buClrTx/>
                <a:buSzTx/>
                <a:buFontTx/>
                <a:buNone/>
              </a:pPr>
              <a:t>113</a:t>
            </a:fld>
            <a:endParaRPr lang="en-US" altLang="en-US" sz="1000"/>
          </a:p>
        </p:txBody>
      </p:sp>
      <p:cxnSp>
        <p:nvCxnSpPr>
          <p:cNvPr id="14" name="Straight Connector 13"/>
          <p:cNvCxnSpPr/>
          <p:nvPr/>
        </p:nvCxnSpPr>
        <p:spPr>
          <a:xfrm flipV="1">
            <a:off x="838200" y="1981200"/>
            <a:ext cx="1600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079" name="TextBox 14"/>
          <p:cNvSpPr txBox="1">
            <a:spLocks noChangeArrowheads="1"/>
          </p:cNvSpPr>
          <p:nvPr/>
        </p:nvSpPr>
        <p:spPr bwMode="auto">
          <a:xfrm>
            <a:off x="6667500" y="1138238"/>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FF"/>
                </a:solidFill>
                <a:latin typeface="Segoe Script" panose="020B0504020000000003" pitchFamily="34" charset="0"/>
              </a:rPr>
              <a:t>screening</a:t>
            </a:r>
          </a:p>
        </p:txBody>
      </p:sp>
      <p:sp>
        <p:nvSpPr>
          <p:cNvPr id="88080" name="TextBox 15"/>
          <p:cNvSpPr txBox="1">
            <a:spLocks noChangeArrowheads="1"/>
          </p:cNvSpPr>
          <p:nvPr/>
        </p:nvSpPr>
        <p:spPr bwMode="auto">
          <a:xfrm>
            <a:off x="7265987" y="1533525"/>
            <a:ext cx="354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FF"/>
                </a:solidFill>
              </a:rPr>
              <a:t>^</a:t>
            </a:r>
          </a:p>
        </p:txBody>
      </p:sp>
      <p:sp>
        <p:nvSpPr>
          <p:cNvPr id="86033" name="TextBox 16"/>
          <p:cNvSpPr txBox="1">
            <a:spLocks noChangeArrowheads="1"/>
          </p:cNvSpPr>
          <p:nvPr/>
        </p:nvSpPr>
        <p:spPr bwMode="auto">
          <a:xfrm>
            <a:off x="912813" y="5715000"/>
            <a:ext cx="746918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50000"/>
                  </a:schemeClr>
                </a:solidFill>
              </a:rPr>
              <a:t>Of these, which are useful in </a:t>
            </a:r>
            <a:r>
              <a:rPr lang="en-US" altLang="en-US" b="1" dirty="0">
                <a:solidFill>
                  <a:schemeClr val="bg1">
                    <a:lumMod val="50000"/>
                  </a:schemeClr>
                </a:solidFill>
              </a:rPr>
              <a:t>screening</a:t>
            </a:r>
            <a:r>
              <a:rPr lang="en-US" altLang="en-US" i="1" dirty="0">
                <a:solidFill>
                  <a:schemeClr val="bg1">
                    <a:lumMod val="50000"/>
                  </a:schemeClr>
                </a:solidFill>
              </a:rPr>
              <a:t> pts for Plaquenil maculopathy?</a:t>
            </a:r>
          </a:p>
        </p:txBody>
      </p:sp>
      <p:sp>
        <p:nvSpPr>
          <p:cNvPr id="86034" name="TextBox 1"/>
          <p:cNvSpPr txBox="1">
            <a:spLocks noChangeArrowheads="1"/>
          </p:cNvSpPr>
          <p:nvPr/>
        </p:nvSpPr>
        <p:spPr bwMode="auto">
          <a:xfrm>
            <a:off x="101600" y="2743200"/>
            <a:ext cx="8890000" cy="1169988"/>
          </a:xfrm>
          <a:prstGeom prst="rect">
            <a:avLst/>
          </a:prstGeom>
          <a:solidFill>
            <a:srgbClr val="91B6B5"/>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tx1">
                    <a:lumMod val="75000"/>
                    <a:lumOff val="25000"/>
                  </a:schemeClr>
                </a:solidFill>
              </a:rPr>
              <a:t>Wait--why is </a:t>
            </a:r>
            <a:r>
              <a:rPr lang="en-US" altLang="en-US" sz="1400" b="1" i="1" dirty="0"/>
              <a:t>DFE not a good screening test for Plaquenil maculopathy</a:t>
            </a:r>
            <a:r>
              <a:rPr lang="en-US" altLang="en-US" sz="1400" i="1" dirty="0">
                <a:solidFill>
                  <a:schemeClr val="tx1">
                    <a:lumMod val="75000"/>
                    <a:lumOff val="25000"/>
                  </a:schemeClr>
                </a:solidFill>
              </a:rPr>
              <a:t>? Isn’t it important to check for so-called bull’s eye maculopathy?</a:t>
            </a:r>
          </a:p>
          <a:p>
            <a:pPr eaLnBrk="1" hangingPunct="1">
              <a:spcBef>
                <a:spcPct val="0"/>
              </a:spcBef>
              <a:buClrTx/>
              <a:buSzTx/>
              <a:buFontTx/>
              <a:buNone/>
              <a:defRPr/>
            </a:pPr>
            <a:r>
              <a:rPr lang="en-US" altLang="en-US" sz="1400" dirty="0">
                <a:solidFill>
                  <a:schemeClr val="tx1">
                    <a:lumMod val="75000"/>
                    <a:lumOff val="25000"/>
                  </a:schemeClr>
                </a:solidFill>
              </a:rPr>
              <a:t>Because once changes detectable via DFE (</a:t>
            </a:r>
            <a:r>
              <a:rPr lang="en-US" altLang="en-US" sz="1400" dirty="0" err="1">
                <a:solidFill>
                  <a:schemeClr val="tx1">
                    <a:lumMod val="75000"/>
                    <a:lumOff val="25000"/>
                  </a:schemeClr>
                </a:solidFill>
              </a:rPr>
              <a:t>ie</a:t>
            </a:r>
            <a:r>
              <a:rPr lang="en-US" altLang="en-US" sz="1400" dirty="0">
                <a:solidFill>
                  <a:schemeClr val="tx1">
                    <a:lumMod val="75000"/>
                    <a:lumOff val="25000"/>
                  </a:schemeClr>
                </a:solidFill>
              </a:rPr>
              <a:t>, RPE depigmentation, which results in the infamous bull’s eye) are present, the maculopathy is well established--and progressive, significant vision loss is inevitable. A good screening test must detect damage </a:t>
            </a:r>
            <a:r>
              <a:rPr lang="en-US" altLang="en-US" sz="1400" b="1" dirty="0">
                <a:solidFill>
                  <a:schemeClr val="tx1">
                    <a:lumMod val="75000"/>
                    <a:lumOff val="25000"/>
                  </a:schemeClr>
                </a:solidFill>
              </a:rPr>
              <a:t>prior </a:t>
            </a:r>
            <a:r>
              <a:rPr lang="en-US" altLang="en-US" sz="1400" dirty="0">
                <a:solidFill>
                  <a:schemeClr val="tx1">
                    <a:lumMod val="75000"/>
                    <a:lumOff val="25000"/>
                  </a:schemeClr>
                </a:solidFill>
              </a:rPr>
              <a:t>to the development of clinically apparent </a:t>
            </a:r>
            <a:r>
              <a:rPr lang="en-US" altLang="en-US" sz="1400" dirty="0" err="1">
                <a:solidFill>
                  <a:schemeClr val="tx1">
                    <a:lumMod val="75000"/>
                    <a:lumOff val="25000"/>
                  </a:schemeClr>
                </a:solidFill>
              </a:rPr>
              <a:t>dz</a:t>
            </a:r>
            <a:r>
              <a:rPr lang="en-US" altLang="en-US" sz="1400" dirty="0">
                <a:solidFill>
                  <a:schemeClr val="tx1">
                    <a:lumMod val="75000"/>
                    <a:lumOff val="25000"/>
                  </a:schemeClr>
                </a:solidFill>
              </a:rPr>
              <a:t>!</a:t>
            </a:r>
          </a:p>
        </p:txBody>
      </p:sp>
      <p:sp>
        <p:nvSpPr>
          <p:cNvPr id="2" name="Oval 1"/>
          <p:cNvSpPr/>
          <p:nvPr/>
        </p:nvSpPr>
        <p:spPr>
          <a:xfrm>
            <a:off x="914400" y="2241550"/>
            <a:ext cx="1219200" cy="425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p:cNvSpPr/>
          <p:nvPr/>
        </p:nvSpPr>
        <p:spPr>
          <a:xfrm>
            <a:off x="912813" y="2667000"/>
            <a:ext cx="5487987"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85" name="TextBox 3"/>
          <p:cNvSpPr txBox="1">
            <a:spLocks noChangeArrowheads="1"/>
          </p:cNvSpPr>
          <p:nvPr/>
        </p:nvSpPr>
        <p:spPr bwMode="auto">
          <a:xfrm>
            <a:off x="927100" y="3149600"/>
            <a:ext cx="7239000" cy="138499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Note that while DFE is </a:t>
            </a:r>
            <a:r>
              <a:rPr lang="en-US" altLang="en-US" sz="1400" b="1">
                <a:solidFill>
                  <a:schemeClr val="bg1"/>
                </a:solidFill>
              </a:rPr>
              <a:t>not</a:t>
            </a:r>
            <a:r>
              <a:rPr lang="en-US" altLang="en-US" sz="1400" i="1">
                <a:solidFill>
                  <a:schemeClr val="bg1"/>
                </a:solidFill>
              </a:rPr>
              <a:t> a good screening test for Plaquenil maculopathy, it is nonetheless indispensable in managing Plaquenil pts. What is the indispensable role for DFE in these pts?</a:t>
            </a:r>
          </a:p>
          <a:p>
            <a:r>
              <a:rPr lang="en-US" altLang="en-US" sz="1400">
                <a:solidFill>
                  <a:schemeClr val="bg1"/>
                </a:solidFill>
              </a:rPr>
              <a:t>DFE must be performed at the initial evaluation of a Plaquenil pts in order to determine whether a </a:t>
            </a:r>
            <a:r>
              <a:rPr lang="en-US" altLang="en-US" sz="1400" b="1">
                <a:solidFill>
                  <a:schemeClr val="bg1"/>
                </a:solidFill>
              </a:rPr>
              <a:t>pre-existing retinal condition </a:t>
            </a:r>
            <a:r>
              <a:rPr lang="en-US" altLang="en-US" sz="1400">
                <a:solidFill>
                  <a:schemeClr val="bg1"/>
                </a:solidFill>
              </a:rPr>
              <a:t>is present that would either increase the risk of maculopathy developing, or interfere with subsequent screening endeavors</a:t>
            </a:r>
          </a:p>
        </p:txBody>
      </p:sp>
      <p:sp>
        <p:nvSpPr>
          <p:cNvPr id="4" name="Text Box 9">
            <a:extLst>
              <a:ext uri="{FF2B5EF4-FFF2-40B4-BE49-F238E27FC236}">
                <a16:creationId xmlns:a16="http://schemas.microsoft.com/office/drawing/2014/main" id="{DD24FC23-BEC5-4DFE-99E0-55D127C893B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8909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8909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8910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8519343-C9AF-4220-8116-7B30F90AA960}" type="slidenum">
              <a:rPr lang="en-US" altLang="en-US" sz="1000"/>
              <a:pPr algn="r" eaLnBrk="1" hangingPunct="1">
                <a:spcBef>
                  <a:spcPct val="0"/>
                </a:spcBef>
                <a:buClrTx/>
                <a:buSzTx/>
                <a:buFontTx/>
                <a:buNone/>
              </a:pPr>
              <a:t>114</a:t>
            </a:fld>
            <a:endParaRPr lang="en-US" altLang="en-US" sz="1000"/>
          </a:p>
        </p:txBody>
      </p:sp>
      <p:sp>
        <p:nvSpPr>
          <p:cNvPr id="89102"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FFC000"/>
                </a:solidFill>
              </a:rPr>
              <a:t>How ‘central’ are we talking about here?</a:t>
            </a:r>
          </a:p>
          <a:p>
            <a:pPr eaLnBrk="1" hangingPunct="1">
              <a:spcBef>
                <a:spcPct val="0"/>
              </a:spcBef>
              <a:buClrTx/>
              <a:buSzTx/>
              <a:buFontTx/>
              <a:buNone/>
            </a:pPr>
            <a:r>
              <a:rPr lang="en-US" altLang="en-US" sz="1600"/>
              <a:t>The central 10 degrees or so</a:t>
            </a:r>
          </a:p>
          <a:p>
            <a:pPr eaLnBrk="1" hangingPunct="1">
              <a:spcBef>
                <a:spcPct val="0"/>
              </a:spcBef>
              <a:buClrTx/>
              <a:buSzTx/>
              <a:buFontTx/>
              <a:buNone/>
            </a:pPr>
            <a:endParaRPr lang="en-US" altLang="en-US" sz="1600"/>
          </a:p>
          <a:p>
            <a:pPr eaLnBrk="1" hangingPunct="1">
              <a:spcBef>
                <a:spcPct val="0"/>
              </a:spcBef>
              <a:buClrTx/>
              <a:buSzTx/>
              <a:buFontTx/>
              <a:buNone/>
            </a:pPr>
            <a:r>
              <a:rPr lang="en-US" altLang="en-US" sz="1600" i="1"/>
              <a:t>What are two common techniques for assessing the central visual field?</a:t>
            </a:r>
          </a:p>
          <a:p>
            <a:pPr eaLnBrk="1" hangingPunct="1">
              <a:spcBef>
                <a:spcPct val="0"/>
              </a:spcBef>
              <a:buClrTx/>
              <a:buSzTx/>
              <a:buFontTx/>
              <a:buNone/>
            </a:pPr>
            <a:r>
              <a:rPr lang="en-US" altLang="en-US" sz="1600"/>
              <a:t>1) Formal VF testing</a:t>
            </a:r>
          </a:p>
          <a:p>
            <a:pPr eaLnBrk="1" hangingPunct="1">
              <a:spcBef>
                <a:spcPct val="0"/>
              </a:spcBef>
              <a:buClrTx/>
              <a:buSzTx/>
              <a:buFontTx/>
              <a:buNone/>
            </a:pPr>
            <a:r>
              <a:rPr lang="en-US" altLang="en-US" sz="1600"/>
              <a:t>2) Amsler grid</a:t>
            </a:r>
          </a:p>
        </p:txBody>
      </p:sp>
      <p:sp>
        <p:nvSpPr>
          <p:cNvPr id="2" name="Text Box 9">
            <a:extLst>
              <a:ext uri="{FF2B5EF4-FFF2-40B4-BE49-F238E27FC236}">
                <a16:creationId xmlns:a16="http://schemas.microsoft.com/office/drawing/2014/main" id="{946DC402-ED02-4161-B883-804ACB533A3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1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1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1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1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1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2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2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012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0123"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9012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4C79E03-5C7C-45C3-9E06-2066398C3C05}" type="slidenum">
              <a:rPr lang="en-US" altLang="en-US" sz="1000"/>
              <a:pPr algn="r" eaLnBrk="1" hangingPunct="1">
                <a:spcBef>
                  <a:spcPct val="0"/>
                </a:spcBef>
                <a:buClrTx/>
                <a:buSzTx/>
                <a:buFontTx/>
                <a:buNone/>
              </a:pPr>
              <a:t>115</a:t>
            </a:fld>
            <a:endParaRPr lang="en-US" altLang="en-US" sz="1000"/>
          </a:p>
        </p:txBody>
      </p:sp>
      <p:sp>
        <p:nvSpPr>
          <p:cNvPr id="90126"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FFC000"/>
                </a:solidFill>
              </a:rPr>
              <a:t>How ‘central’ are we talking about here?</a:t>
            </a:r>
          </a:p>
          <a:p>
            <a:pPr eaLnBrk="1" hangingPunct="1">
              <a:spcBef>
                <a:spcPct val="0"/>
              </a:spcBef>
              <a:buClrTx/>
              <a:buSzTx/>
              <a:buFontTx/>
              <a:buNone/>
            </a:pPr>
            <a:r>
              <a:rPr lang="en-US" altLang="en-US" sz="1600">
                <a:solidFill>
                  <a:srgbClr val="FFC000"/>
                </a:solidFill>
              </a:rPr>
              <a:t>The central 10 degrees or so</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t>What are two common techniques for assessing the central visual field?</a:t>
            </a:r>
          </a:p>
          <a:p>
            <a:pPr eaLnBrk="1" hangingPunct="1">
              <a:spcBef>
                <a:spcPct val="0"/>
              </a:spcBef>
              <a:buClrTx/>
              <a:buSzTx/>
              <a:buFontTx/>
              <a:buNone/>
            </a:pPr>
            <a:r>
              <a:rPr lang="en-US" altLang="en-US" sz="1600"/>
              <a:t>1) Formal VF testing</a:t>
            </a:r>
          </a:p>
          <a:p>
            <a:pPr eaLnBrk="1" hangingPunct="1">
              <a:spcBef>
                <a:spcPct val="0"/>
              </a:spcBef>
              <a:buClrTx/>
              <a:buSzTx/>
              <a:buFontTx/>
              <a:buNone/>
            </a:pPr>
            <a:r>
              <a:rPr lang="en-US" altLang="en-US" sz="1600"/>
              <a:t>2) Amsler grid</a:t>
            </a:r>
          </a:p>
        </p:txBody>
      </p:sp>
      <p:sp>
        <p:nvSpPr>
          <p:cNvPr id="2" name="Text Box 9">
            <a:extLst>
              <a:ext uri="{FF2B5EF4-FFF2-40B4-BE49-F238E27FC236}">
                <a16:creationId xmlns:a16="http://schemas.microsoft.com/office/drawing/2014/main" id="{A43083D5-F345-444C-A5FE-26794138BE0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3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114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1147"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9114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4CF19A-FDE4-4716-9BF0-BE55AB74FFC6}" type="slidenum">
              <a:rPr lang="en-US" altLang="en-US" sz="1000"/>
              <a:pPr algn="r" eaLnBrk="1" hangingPunct="1">
                <a:spcBef>
                  <a:spcPct val="0"/>
                </a:spcBef>
                <a:buClrTx/>
                <a:buSzTx/>
                <a:buFontTx/>
                <a:buNone/>
              </a:pPr>
              <a:t>116</a:t>
            </a:fld>
            <a:endParaRPr lang="en-US" altLang="en-US" sz="1000"/>
          </a:p>
        </p:txBody>
      </p:sp>
      <p:sp>
        <p:nvSpPr>
          <p:cNvPr id="91150"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FFC000"/>
                </a:solidFill>
              </a:rPr>
              <a:t>How ‘central’ are we talking about here?</a:t>
            </a:r>
          </a:p>
          <a:p>
            <a:pPr eaLnBrk="1" hangingPunct="1">
              <a:spcBef>
                <a:spcPct val="0"/>
              </a:spcBef>
              <a:buClrTx/>
              <a:buSzTx/>
              <a:buFontTx/>
              <a:buNone/>
            </a:pPr>
            <a:r>
              <a:rPr lang="en-US" altLang="en-US" sz="1600">
                <a:solidFill>
                  <a:srgbClr val="FFC000"/>
                </a:solidFill>
              </a:rPr>
              <a:t>The central 10 degrees or so</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What are two common techniques for assessing the central visual field?</a:t>
            </a:r>
          </a:p>
          <a:p>
            <a:pPr eaLnBrk="1" hangingPunct="1">
              <a:spcBef>
                <a:spcPct val="0"/>
              </a:spcBef>
              <a:buClrTx/>
              <a:buSzTx/>
              <a:buFontTx/>
              <a:buNone/>
            </a:pPr>
            <a:r>
              <a:rPr lang="en-US" altLang="en-US" sz="1600">
                <a:solidFill>
                  <a:srgbClr val="FFC000"/>
                </a:solidFill>
              </a:rPr>
              <a:t>1) </a:t>
            </a:r>
            <a:r>
              <a:rPr lang="en-US" altLang="en-US" sz="1600"/>
              <a:t>Formal VF testing</a:t>
            </a:r>
          </a:p>
          <a:p>
            <a:pPr eaLnBrk="1" hangingPunct="1">
              <a:spcBef>
                <a:spcPct val="0"/>
              </a:spcBef>
              <a:buClrTx/>
              <a:buSzTx/>
              <a:buFontTx/>
              <a:buNone/>
            </a:pPr>
            <a:r>
              <a:rPr lang="en-US" altLang="en-US" sz="1600">
                <a:solidFill>
                  <a:srgbClr val="FFC000"/>
                </a:solidFill>
              </a:rPr>
              <a:t>2) </a:t>
            </a:r>
            <a:r>
              <a:rPr lang="en-US" altLang="en-US" sz="1600"/>
              <a:t>Amsler grid</a:t>
            </a:r>
          </a:p>
        </p:txBody>
      </p:sp>
      <p:sp>
        <p:nvSpPr>
          <p:cNvPr id="2" name="Text Box 9">
            <a:extLst>
              <a:ext uri="{FF2B5EF4-FFF2-40B4-BE49-F238E27FC236}">
                <a16:creationId xmlns:a16="http://schemas.microsoft.com/office/drawing/2014/main" id="{79C40D0A-E894-4E54-97E7-54F842027D4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6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217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2171"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9217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2D3717B-9612-4DB7-B741-511CBD7B466B}" type="slidenum">
              <a:rPr lang="en-US" altLang="en-US" sz="1000"/>
              <a:pPr algn="r" eaLnBrk="1" hangingPunct="1">
                <a:spcBef>
                  <a:spcPct val="0"/>
                </a:spcBef>
                <a:buClrTx/>
                <a:buSzTx/>
                <a:buFontTx/>
                <a:buNone/>
              </a:pPr>
              <a:t>117</a:t>
            </a:fld>
            <a:endParaRPr lang="en-US" altLang="en-US" sz="1000"/>
          </a:p>
        </p:txBody>
      </p:sp>
      <p:sp>
        <p:nvSpPr>
          <p:cNvPr id="92174"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FFC000"/>
                </a:solidFill>
              </a:rPr>
              <a:t>How ‘central’ are we talking about here?</a:t>
            </a:r>
          </a:p>
          <a:p>
            <a:pPr eaLnBrk="1" hangingPunct="1">
              <a:spcBef>
                <a:spcPct val="0"/>
              </a:spcBef>
              <a:buClrTx/>
              <a:buSzTx/>
              <a:buFontTx/>
              <a:buNone/>
            </a:pPr>
            <a:r>
              <a:rPr lang="en-US" altLang="en-US" sz="1600">
                <a:solidFill>
                  <a:srgbClr val="FFC000"/>
                </a:solidFill>
              </a:rPr>
              <a:t>The central 10 degrees or so</a:t>
            </a:r>
          </a:p>
          <a:p>
            <a:pPr eaLnBrk="1" hangingPunct="1">
              <a:spcBef>
                <a:spcPct val="0"/>
              </a:spcBef>
              <a:buClrTx/>
              <a:buSzTx/>
              <a:buFontTx/>
              <a:buNone/>
            </a:pPr>
            <a:endParaRPr lang="en-US" altLang="en-US" sz="1600">
              <a:solidFill>
                <a:srgbClr val="FFC000"/>
              </a:solidFill>
            </a:endParaRPr>
          </a:p>
          <a:p>
            <a:pPr eaLnBrk="1" hangingPunct="1">
              <a:spcBef>
                <a:spcPct val="0"/>
              </a:spcBef>
              <a:buClrTx/>
              <a:buSzTx/>
              <a:buFontTx/>
              <a:buNone/>
            </a:pPr>
            <a:r>
              <a:rPr lang="en-US" altLang="en-US" sz="1600" i="1">
                <a:solidFill>
                  <a:srgbClr val="FFC000"/>
                </a:solidFill>
              </a:rPr>
              <a:t>What are two common techniques for assessing the central visual field?</a:t>
            </a:r>
          </a:p>
          <a:p>
            <a:pPr eaLnBrk="1" hangingPunct="1">
              <a:spcBef>
                <a:spcPct val="0"/>
              </a:spcBef>
              <a:buClrTx/>
              <a:buSzTx/>
              <a:buFontTx/>
              <a:buNone/>
            </a:pPr>
            <a:r>
              <a:rPr lang="en-US" altLang="en-US" sz="1600">
                <a:solidFill>
                  <a:srgbClr val="FFC000"/>
                </a:solidFill>
              </a:rPr>
              <a:t>1) Formal VF testing</a:t>
            </a:r>
          </a:p>
          <a:p>
            <a:pPr eaLnBrk="1" hangingPunct="1">
              <a:spcBef>
                <a:spcPct val="0"/>
              </a:spcBef>
              <a:buClrTx/>
              <a:buSzTx/>
              <a:buFontTx/>
              <a:buNone/>
            </a:pPr>
            <a:r>
              <a:rPr lang="en-US" altLang="en-US" sz="1600">
                <a:solidFill>
                  <a:srgbClr val="FFC000"/>
                </a:solidFill>
              </a:rPr>
              <a:t>2) Amsler grid</a:t>
            </a:r>
          </a:p>
        </p:txBody>
      </p:sp>
      <p:sp>
        <p:nvSpPr>
          <p:cNvPr id="2" name="Text Box 9">
            <a:extLst>
              <a:ext uri="{FF2B5EF4-FFF2-40B4-BE49-F238E27FC236}">
                <a16:creationId xmlns:a16="http://schemas.microsoft.com/office/drawing/2014/main" id="{BA7E77BC-4386-4F4A-B7CF-982F46AF3A6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8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8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8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9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9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9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9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319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3195"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9319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C829E7A-91C7-406C-BD35-AD50360EBE64}" type="slidenum">
              <a:rPr lang="en-US" altLang="en-US" sz="1000"/>
              <a:pPr algn="r" eaLnBrk="1" hangingPunct="1">
                <a:spcBef>
                  <a:spcPct val="0"/>
                </a:spcBef>
                <a:buClrTx/>
                <a:buSzTx/>
                <a:buFontTx/>
                <a:buNone/>
              </a:pPr>
              <a:t>118</a:t>
            </a:fld>
            <a:endParaRPr lang="en-US" altLang="en-US" sz="1000"/>
          </a:p>
        </p:txBody>
      </p:sp>
      <p:sp>
        <p:nvSpPr>
          <p:cNvPr id="93198"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93199"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FFFF00"/>
                </a:solidFill>
              </a:rPr>
              <a:t>Which test is probably the most commonly performed for assessing the</a:t>
            </a:r>
          </a:p>
          <a:p>
            <a:pPr eaLnBrk="1" hangingPunct="1">
              <a:spcBef>
                <a:spcPct val="0"/>
              </a:spcBef>
              <a:buClrTx/>
              <a:buSzTx/>
              <a:buFontTx/>
              <a:buNone/>
            </a:pPr>
            <a:r>
              <a:rPr lang="en-US" altLang="en-US" sz="1400" i="1" dirty="0">
                <a:solidFill>
                  <a:srgbClr val="FFFF00"/>
                </a:solidFill>
              </a:rPr>
              <a:t>central VF?</a:t>
            </a:r>
          </a:p>
          <a:p>
            <a:pPr eaLnBrk="1" hangingPunct="1">
              <a:spcBef>
                <a:spcPct val="0"/>
              </a:spcBef>
              <a:buClrTx/>
              <a:buSzTx/>
              <a:buFontTx/>
              <a:buNone/>
            </a:pPr>
            <a:r>
              <a:rPr lang="en-US" altLang="en-US" sz="1400" b="1" dirty="0">
                <a:solidFill>
                  <a:srgbClr val="0000FF"/>
                </a:solidFill>
              </a:rPr>
              <a:t>HVF 10-2</a:t>
            </a:r>
          </a:p>
          <a:p>
            <a:pPr eaLnBrk="1" hangingPunct="1">
              <a:spcBef>
                <a:spcPct val="0"/>
              </a:spcBef>
              <a:buClrTx/>
              <a:buSzTx/>
              <a:buFontTx/>
              <a:buNone/>
            </a:pPr>
            <a:endParaRPr lang="en-US" altLang="en-US" sz="1400" b="1" dirty="0">
              <a:solidFill>
                <a:srgbClr val="0000FF"/>
              </a:solidFill>
            </a:endParaRPr>
          </a:p>
          <a:p>
            <a:pPr eaLnBrk="1" hangingPunct="1">
              <a:spcBef>
                <a:spcPct val="0"/>
              </a:spcBef>
              <a:buClrTx/>
              <a:buSzTx/>
              <a:buFontTx/>
              <a:buNone/>
            </a:pPr>
            <a:r>
              <a:rPr lang="en-US" altLang="en-US" sz="1400" i="1" dirty="0">
                <a:solidFill>
                  <a:srgbClr val="0000FF"/>
                </a:solidFill>
              </a:rPr>
              <a:t>What will it show in the presence of Plaquenil maculopathy?</a:t>
            </a:r>
          </a:p>
          <a:p>
            <a:pPr eaLnBrk="1" hangingPunct="1">
              <a:spcBef>
                <a:spcPct val="0"/>
              </a:spcBef>
              <a:buClrTx/>
              <a:buSzTx/>
              <a:buFontTx/>
              <a:buNone/>
            </a:pPr>
            <a:r>
              <a:rPr lang="en-US" altLang="en-US" sz="1400" i="1" dirty="0">
                <a:solidFill>
                  <a:srgbClr val="0000FF"/>
                </a:solidFill>
              </a:rPr>
              <a:t>Late disease:</a:t>
            </a:r>
            <a:r>
              <a:rPr lang="en-US" altLang="en-US" sz="1400" dirty="0">
                <a:solidFill>
                  <a:srgbClr val="0000FF"/>
                </a:solidFill>
              </a:rPr>
              <a:t> A definite bull’s eye—easy to interpret</a:t>
            </a:r>
          </a:p>
          <a:p>
            <a:pPr eaLnBrk="1" hangingPunct="1">
              <a:spcBef>
                <a:spcPct val="0"/>
              </a:spcBef>
              <a:buClrTx/>
              <a:buSzTx/>
              <a:buFontTx/>
              <a:buNone/>
            </a:pPr>
            <a:r>
              <a:rPr lang="en-US" altLang="en-US" sz="1400" i="1" dirty="0">
                <a:solidFill>
                  <a:srgbClr val="0000FF"/>
                </a:solidFill>
              </a:rPr>
              <a:t>Early disease:</a:t>
            </a:r>
            <a:r>
              <a:rPr lang="en-US" altLang="en-US" sz="1400" dirty="0">
                <a:solidFill>
                  <a:srgbClr val="0000FF"/>
                </a:solidFill>
              </a:rPr>
              <a:t> Scattered depressions—much more difficult to interpret</a:t>
            </a:r>
          </a:p>
        </p:txBody>
      </p:sp>
      <p:sp>
        <p:nvSpPr>
          <p:cNvPr id="2" name="Text Box 9">
            <a:extLst>
              <a:ext uri="{FF2B5EF4-FFF2-40B4-BE49-F238E27FC236}">
                <a16:creationId xmlns:a16="http://schemas.microsoft.com/office/drawing/2014/main" id="{7E25D70C-1226-4910-B993-4CA5713CE7E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421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4219"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9422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7F5D9FC-ADAE-4F4A-ACB9-0EE86A613EBA}" type="slidenum">
              <a:rPr lang="en-US" altLang="en-US" sz="1000"/>
              <a:pPr algn="r" eaLnBrk="1" hangingPunct="1">
                <a:spcBef>
                  <a:spcPct val="0"/>
                </a:spcBef>
                <a:buClrTx/>
                <a:buSzTx/>
                <a:buFontTx/>
                <a:buNone/>
              </a:pPr>
              <a:t>119</a:t>
            </a:fld>
            <a:endParaRPr lang="en-US" altLang="en-US" sz="1000"/>
          </a:p>
        </p:txBody>
      </p:sp>
      <p:sp>
        <p:nvSpPr>
          <p:cNvPr id="94222"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94223"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FF00"/>
                </a:solidFill>
              </a:rPr>
              <a:t>Which test is probably the most commonly performed for assessing the</a:t>
            </a:r>
          </a:p>
          <a:p>
            <a:pPr eaLnBrk="1" hangingPunct="1">
              <a:spcBef>
                <a:spcPct val="0"/>
              </a:spcBef>
              <a:buClrTx/>
              <a:buSzTx/>
              <a:buFontTx/>
              <a:buNone/>
            </a:pPr>
            <a:r>
              <a:rPr lang="en-US" altLang="en-US" sz="1400" i="1">
                <a:solidFill>
                  <a:srgbClr val="FFFF00"/>
                </a:solidFill>
              </a:rPr>
              <a:t>central VF?</a:t>
            </a:r>
          </a:p>
          <a:p>
            <a:pPr eaLnBrk="1" hangingPunct="1">
              <a:spcBef>
                <a:spcPct val="0"/>
              </a:spcBef>
              <a:buClrTx/>
              <a:buSzTx/>
              <a:buFontTx/>
              <a:buNone/>
            </a:pPr>
            <a:r>
              <a:rPr lang="en-US" altLang="en-US" sz="1400" b="1">
                <a:solidFill>
                  <a:srgbClr val="FFFF00"/>
                </a:solidFill>
              </a:rPr>
              <a:t>HVF 10-2</a:t>
            </a:r>
          </a:p>
          <a:p>
            <a:pPr eaLnBrk="1" hangingPunct="1">
              <a:spcBef>
                <a:spcPct val="0"/>
              </a:spcBef>
              <a:buClrTx/>
              <a:buSzTx/>
              <a:buFontTx/>
              <a:buNone/>
            </a:pPr>
            <a:endParaRPr lang="en-US" altLang="en-US" sz="1400" b="1">
              <a:solidFill>
                <a:schemeClr val="bg1"/>
              </a:solidFill>
            </a:endParaRPr>
          </a:p>
          <a:p>
            <a:pPr eaLnBrk="1" hangingPunct="1">
              <a:spcBef>
                <a:spcPct val="0"/>
              </a:spcBef>
              <a:buClrTx/>
              <a:buSzTx/>
              <a:buFontTx/>
              <a:buNone/>
            </a:pPr>
            <a:r>
              <a:rPr lang="en-US" altLang="en-US" sz="1400" i="1">
                <a:solidFill>
                  <a:srgbClr val="0000FF"/>
                </a:solidFill>
              </a:rPr>
              <a:t>What will it show in the presence of Plaquenil maculopathy?</a:t>
            </a:r>
          </a:p>
          <a:p>
            <a:pPr eaLnBrk="1" hangingPunct="1">
              <a:spcBef>
                <a:spcPct val="0"/>
              </a:spcBef>
              <a:buClrTx/>
              <a:buSzTx/>
              <a:buFontTx/>
              <a:buNone/>
            </a:pPr>
            <a:r>
              <a:rPr lang="en-US" altLang="en-US" sz="1400" i="1">
                <a:solidFill>
                  <a:srgbClr val="0000FF"/>
                </a:solidFill>
              </a:rPr>
              <a:t>Late disease:</a:t>
            </a:r>
            <a:r>
              <a:rPr lang="en-US" altLang="en-US" sz="1400">
                <a:solidFill>
                  <a:srgbClr val="0000FF"/>
                </a:solidFill>
              </a:rPr>
              <a:t> A definite bull’s eye—easy to interpret</a:t>
            </a:r>
          </a:p>
          <a:p>
            <a:pPr eaLnBrk="1" hangingPunct="1">
              <a:spcBef>
                <a:spcPct val="0"/>
              </a:spcBef>
              <a:buClrTx/>
              <a:buSzTx/>
              <a:buFontTx/>
              <a:buNone/>
            </a:pPr>
            <a:r>
              <a:rPr lang="en-US" altLang="en-US" sz="1400" i="1">
                <a:solidFill>
                  <a:srgbClr val="0000FF"/>
                </a:solidFill>
              </a:rPr>
              <a:t>Early disease:</a:t>
            </a:r>
            <a:r>
              <a:rPr lang="en-US" altLang="en-US" sz="1400">
                <a:solidFill>
                  <a:srgbClr val="0000FF"/>
                </a:solidFill>
              </a:rPr>
              <a:t> Scattered depressions—much more difficult to interpret</a:t>
            </a:r>
          </a:p>
        </p:txBody>
      </p:sp>
      <p:sp>
        <p:nvSpPr>
          <p:cNvPr id="2" name="Text Box 9">
            <a:extLst>
              <a:ext uri="{FF2B5EF4-FFF2-40B4-BE49-F238E27FC236}">
                <a16:creationId xmlns:a16="http://schemas.microsoft.com/office/drawing/2014/main" id="{306DC083-66BD-45F6-A669-AC04873488E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3"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4"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5"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p>
          <a:p>
            <a:pPr eaLnBrk="1" hangingPunct="1">
              <a:lnSpc>
                <a:spcPct val="95000"/>
              </a:lnSpc>
            </a:pPr>
            <a:r>
              <a:rPr lang="en-US" altLang="en-US" sz="2200"/>
              <a:t>Is it a unilateral or bilateral condition? </a:t>
            </a:r>
            <a:r>
              <a:rPr lang="en-US" altLang="en-US" sz="2200">
                <a:solidFill>
                  <a:srgbClr val="0000FF"/>
                </a:solidFill>
              </a:rPr>
              <a:t>Bilateral</a:t>
            </a:r>
          </a:p>
        </p:txBody>
      </p:sp>
      <p:sp>
        <p:nvSpPr>
          <p:cNvPr id="15366" name="Rectangle 6"/>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536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CBF35A1-C5EE-4DAF-9841-D2D6640F99A2}" type="slidenum">
              <a:rPr lang="en-US" altLang="en-US" sz="1000" smtClean="0"/>
              <a:pPr>
                <a:spcBef>
                  <a:spcPct val="0"/>
                </a:spcBef>
                <a:buClrTx/>
                <a:buSzTx/>
                <a:buFontTx/>
                <a:buNone/>
              </a:pPr>
              <a:t>12</a:t>
            </a:fld>
            <a:endParaRPr lang="en-US" altLang="en-US" sz="1000"/>
          </a:p>
        </p:txBody>
      </p:sp>
      <p:sp>
        <p:nvSpPr>
          <p:cNvPr id="2" name="Text Box 9">
            <a:extLst>
              <a:ext uri="{FF2B5EF4-FFF2-40B4-BE49-F238E27FC236}">
                <a16:creationId xmlns:a16="http://schemas.microsoft.com/office/drawing/2014/main" id="{CF351977-0861-4E42-933E-7E7DC20E3E4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3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3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3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3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3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4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4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524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5243"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9524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EFD8F19-C5C3-4ADC-B77A-311950D9EAB2}" type="slidenum">
              <a:rPr lang="en-US" altLang="en-US" sz="1000"/>
              <a:pPr algn="r" eaLnBrk="1" hangingPunct="1">
                <a:spcBef>
                  <a:spcPct val="0"/>
                </a:spcBef>
                <a:buClrTx/>
                <a:buSzTx/>
                <a:buFontTx/>
                <a:buNone/>
              </a:pPr>
              <a:t>120</a:t>
            </a:fld>
            <a:endParaRPr lang="en-US" altLang="en-US" sz="1000"/>
          </a:p>
        </p:txBody>
      </p:sp>
      <p:sp>
        <p:nvSpPr>
          <p:cNvPr id="95246"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19"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rgbClr val="FFFF00"/>
                </a:solidFill>
              </a:rPr>
              <a:t>Which test is probably the most commonly performed for assessing the</a:t>
            </a:r>
          </a:p>
          <a:p>
            <a:pPr eaLnBrk="1" hangingPunct="1">
              <a:spcBef>
                <a:spcPct val="0"/>
              </a:spcBef>
              <a:buClrTx/>
              <a:buSzTx/>
              <a:buFontTx/>
              <a:buNone/>
              <a:defRPr/>
            </a:pPr>
            <a:r>
              <a:rPr lang="en-US" altLang="en-US" sz="1400" i="1" dirty="0">
                <a:solidFill>
                  <a:srgbClr val="FFFF00"/>
                </a:solidFill>
              </a:rPr>
              <a:t>central VF?</a:t>
            </a:r>
          </a:p>
          <a:p>
            <a:pPr eaLnBrk="1" hangingPunct="1">
              <a:spcBef>
                <a:spcPct val="0"/>
              </a:spcBef>
              <a:buClrTx/>
              <a:buSzTx/>
              <a:buFontTx/>
              <a:buNone/>
              <a:defRPr/>
            </a:pPr>
            <a:r>
              <a:rPr lang="en-US" altLang="en-US" sz="1400" b="1" dirty="0">
                <a:solidFill>
                  <a:srgbClr val="FFFF00"/>
                </a:solidFill>
              </a:rPr>
              <a:t>HVF 10-2</a:t>
            </a:r>
          </a:p>
          <a:p>
            <a:pPr eaLnBrk="1" hangingPunct="1">
              <a:spcBef>
                <a:spcPct val="0"/>
              </a:spcBef>
              <a:buClrTx/>
              <a:buSzTx/>
              <a:buFontTx/>
              <a:buNone/>
              <a:defRPr/>
            </a:pPr>
            <a:endParaRPr lang="en-US" altLang="en-US" sz="1400" b="1" dirty="0">
              <a:solidFill>
                <a:srgbClr val="FFFF00"/>
              </a:solidFill>
            </a:endParaRPr>
          </a:p>
          <a:p>
            <a:pPr eaLnBrk="1" hangingPunct="1">
              <a:spcBef>
                <a:spcPct val="0"/>
              </a:spcBef>
              <a:buClrTx/>
              <a:buSzTx/>
              <a:buFontTx/>
              <a:buNone/>
              <a:defRPr/>
            </a:pPr>
            <a:r>
              <a:rPr lang="en-US" altLang="en-US" sz="1400" i="1" dirty="0">
                <a:solidFill>
                  <a:srgbClr val="FFFF00"/>
                </a:solidFill>
              </a:rPr>
              <a:t>What will it show in the presence of Plaquenil maculopathy?</a:t>
            </a:r>
          </a:p>
          <a:p>
            <a:pPr eaLnBrk="1" hangingPunct="1">
              <a:spcBef>
                <a:spcPct val="0"/>
              </a:spcBef>
              <a:buClrTx/>
              <a:buSzTx/>
              <a:buFontTx/>
              <a:buNone/>
              <a:defRPr/>
            </a:pPr>
            <a:r>
              <a:rPr lang="en-US" altLang="en-US" sz="1400" b="1" i="1" dirty="0">
                <a:solidFill>
                  <a:srgbClr val="FFFF00"/>
                </a:solidFill>
              </a:rPr>
              <a:t>Late disease:</a:t>
            </a:r>
            <a:r>
              <a:rPr lang="en-US" altLang="en-US" sz="1400" b="1" dirty="0">
                <a:solidFill>
                  <a:srgbClr val="FFFF00"/>
                </a:solidFill>
              </a:rPr>
              <a:t> </a:t>
            </a:r>
          </a:p>
          <a:p>
            <a:pPr eaLnBrk="1" hangingPunct="1">
              <a:spcBef>
                <a:spcPct val="0"/>
              </a:spcBef>
              <a:buClrTx/>
              <a:buSzTx/>
              <a:buFontTx/>
              <a:buNone/>
              <a:defRPr/>
            </a:pPr>
            <a:r>
              <a:rPr lang="en-US" altLang="en-US" sz="1400" i="1" dirty="0">
                <a:solidFill>
                  <a:schemeClr val="bg1">
                    <a:lumMod val="50000"/>
                  </a:schemeClr>
                </a:solidFill>
              </a:rPr>
              <a:t>Early disease:</a:t>
            </a:r>
            <a:r>
              <a:rPr lang="en-US" altLang="en-US" sz="1400" dirty="0">
                <a:solidFill>
                  <a:schemeClr val="bg1">
                    <a:lumMod val="50000"/>
                  </a:schemeClr>
                </a:solidFill>
              </a:rPr>
              <a:t> </a:t>
            </a:r>
            <a:r>
              <a:rPr lang="en-US" altLang="en-US" sz="1400" dirty="0">
                <a:solidFill>
                  <a:srgbClr val="0000FF"/>
                </a:solidFill>
              </a:rPr>
              <a:t>Scattered depressions—much more difficult to interpret</a:t>
            </a:r>
          </a:p>
        </p:txBody>
      </p:sp>
      <p:sp>
        <p:nvSpPr>
          <p:cNvPr id="2" name="Text Box 9">
            <a:extLst>
              <a:ext uri="{FF2B5EF4-FFF2-40B4-BE49-F238E27FC236}">
                <a16:creationId xmlns:a16="http://schemas.microsoft.com/office/drawing/2014/main" id="{E6968138-996D-408A-A3BF-A02373D14EE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5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626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6267"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9626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0386911-E1C3-4ADD-BD33-49FCA6325175}" type="slidenum">
              <a:rPr lang="en-US" altLang="en-US" sz="1000"/>
              <a:pPr algn="r" eaLnBrk="1" hangingPunct="1">
                <a:spcBef>
                  <a:spcPct val="0"/>
                </a:spcBef>
                <a:buClrTx/>
                <a:buSzTx/>
                <a:buFontTx/>
                <a:buNone/>
              </a:pPr>
              <a:t>121</a:t>
            </a:fld>
            <a:endParaRPr lang="en-US" altLang="en-US" sz="1000"/>
          </a:p>
        </p:txBody>
      </p:sp>
      <p:sp>
        <p:nvSpPr>
          <p:cNvPr id="96270"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18"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r>
              <a:rPr lang="en-US" altLang="en-US" sz="1400" i="1" dirty="0">
                <a:solidFill>
                  <a:srgbClr val="FFFF00"/>
                </a:solidFill>
              </a:rPr>
              <a:t>Which test is probably the most commonly performed for assessing the</a:t>
            </a:r>
          </a:p>
          <a:p>
            <a:pPr eaLnBrk="1" hangingPunct="1">
              <a:spcBef>
                <a:spcPct val="0"/>
              </a:spcBef>
              <a:buClrTx/>
              <a:buSzTx/>
              <a:buFontTx/>
              <a:buNone/>
              <a:defRPr/>
            </a:pPr>
            <a:r>
              <a:rPr lang="en-US" altLang="en-US" sz="1400" i="1" dirty="0">
                <a:solidFill>
                  <a:srgbClr val="FFFF00"/>
                </a:solidFill>
              </a:rPr>
              <a:t>central VF?</a:t>
            </a:r>
          </a:p>
          <a:p>
            <a:pPr eaLnBrk="1" hangingPunct="1">
              <a:spcBef>
                <a:spcPct val="0"/>
              </a:spcBef>
              <a:buClrTx/>
              <a:buSzTx/>
              <a:buFontTx/>
              <a:buNone/>
              <a:defRPr/>
            </a:pPr>
            <a:r>
              <a:rPr lang="en-US" altLang="en-US" sz="1400" b="1" dirty="0">
                <a:solidFill>
                  <a:srgbClr val="FFFF00"/>
                </a:solidFill>
              </a:rPr>
              <a:t>HVF 10-2</a:t>
            </a:r>
          </a:p>
          <a:p>
            <a:pPr eaLnBrk="1" hangingPunct="1">
              <a:spcBef>
                <a:spcPct val="0"/>
              </a:spcBef>
              <a:buClrTx/>
              <a:buSzTx/>
              <a:buFontTx/>
              <a:buNone/>
              <a:defRPr/>
            </a:pPr>
            <a:endParaRPr lang="en-US" altLang="en-US" sz="1400" b="1" dirty="0">
              <a:solidFill>
                <a:srgbClr val="FFFF00"/>
              </a:solidFill>
            </a:endParaRPr>
          </a:p>
          <a:p>
            <a:pPr eaLnBrk="1" hangingPunct="1">
              <a:spcBef>
                <a:spcPct val="0"/>
              </a:spcBef>
              <a:buClrTx/>
              <a:buSzTx/>
              <a:buFontTx/>
              <a:buNone/>
              <a:defRPr/>
            </a:pPr>
            <a:r>
              <a:rPr lang="en-US" altLang="en-US" sz="1400" i="1" dirty="0">
                <a:solidFill>
                  <a:srgbClr val="FFFF00"/>
                </a:solidFill>
              </a:rPr>
              <a:t>What will it show in the presence of Plaquenil maculopathy?</a:t>
            </a:r>
          </a:p>
          <a:p>
            <a:pPr eaLnBrk="1" hangingPunct="1">
              <a:spcBef>
                <a:spcPct val="0"/>
              </a:spcBef>
              <a:buClrTx/>
              <a:buSzTx/>
              <a:buFontTx/>
              <a:buNone/>
              <a:defRPr/>
            </a:pPr>
            <a:r>
              <a:rPr lang="en-US" altLang="en-US" sz="1400" b="1" i="1" dirty="0">
                <a:solidFill>
                  <a:srgbClr val="FFFF00"/>
                </a:solidFill>
              </a:rPr>
              <a:t>Late disease:</a:t>
            </a:r>
            <a:r>
              <a:rPr lang="en-US" altLang="en-US" sz="1400" b="1" dirty="0">
                <a:solidFill>
                  <a:srgbClr val="FFFF00"/>
                </a:solidFill>
              </a:rPr>
              <a:t> </a:t>
            </a:r>
            <a:r>
              <a:rPr lang="en-US" altLang="en-US" sz="1400" dirty="0">
                <a:solidFill>
                  <a:srgbClr val="FFFF00"/>
                </a:solidFill>
              </a:rPr>
              <a:t>A definite bull’s eye—easy to interpret</a:t>
            </a:r>
          </a:p>
          <a:p>
            <a:pPr eaLnBrk="1" hangingPunct="1">
              <a:spcBef>
                <a:spcPct val="0"/>
              </a:spcBef>
              <a:buClrTx/>
              <a:buSzTx/>
              <a:buFontTx/>
              <a:buNone/>
              <a:defRPr/>
            </a:pPr>
            <a:r>
              <a:rPr lang="en-US" altLang="en-US" sz="1400" i="1" dirty="0">
                <a:solidFill>
                  <a:schemeClr val="bg1">
                    <a:lumMod val="50000"/>
                  </a:schemeClr>
                </a:solidFill>
              </a:rPr>
              <a:t>Early disease:</a:t>
            </a:r>
            <a:r>
              <a:rPr lang="en-US" altLang="en-US" sz="1400" dirty="0">
                <a:solidFill>
                  <a:schemeClr val="bg1">
                    <a:lumMod val="50000"/>
                  </a:schemeClr>
                </a:solidFill>
              </a:rPr>
              <a:t> </a:t>
            </a:r>
            <a:r>
              <a:rPr lang="en-US" altLang="en-US" sz="1400" dirty="0">
                <a:solidFill>
                  <a:srgbClr val="0000FF"/>
                </a:solidFill>
              </a:rPr>
              <a:t>Scattered depressions—much more difficult to interpret</a:t>
            </a:r>
          </a:p>
        </p:txBody>
      </p:sp>
      <p:sp>
        <p:nvSpPr>
          <p:cNvPr id="2" name="Text Box 9">
            <a:extLst>
              <a:ext uri="{FF2B5EF4-FFF2-40B4-BE49-F238E27FC236}">
                <a16:creationId xmlns:a16="http://schemas.microsoft.com/office/drawing/2014/main" id="{952D86F0-AD29-48E4-8E9A-D348D7EEA88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012468B9-C41C-4650-829F-CF7261762F02}"/>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9EAB44-E371-4416-8606-9F9EE1B5DE11}" type="slidenum">
              <a:rPr lang="en-US" altLang="en-US" sz="1000" smtClean="0"/>
              <a:pPr>
                <a:spcBef>
                  <a:spcPct val="0"/>
                </a:spcBef>
                <a:buClrTx/>
                <a:buSzTx/>
                <a:buFontTx/>
                <a:buNone/>
              </a:pPr>
              <a:t>122</a:t>
            </a:fld>
            <a:endParaRPr lang="en-US" altLang="en-US" sz="1000"/>
          </a:p>
        </p:txBody>
      </p:sp>
      <p:pic>
        <p:nvPicPr>
          <p:cNvPr id="98307" name="Picture 4">
            <a:extLst>
              <a:ext uri="{FF2B5EF4-FFF2-40B4-BE49-F238E27FC236}">
                <a16:creationId xmlns:a16="http://schemas.microsoft.com/office/drawing/2014/main" id="{26070941-2336-4D58-AA4A-BBB28D5E0C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20147"/>
            <a:ext cx="5334000" cy="501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F839CDBD-E945-4907-92D2-9B3A8C53A44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8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729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7291"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9729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C30AC3D-BAB1-4BFD-90E3-2A017EAB32D4}" type="slidenum">
              <a:rPr lang="en-US" altLang="en-US" sz="1000"/>
              <a:pPr algn="r" eaLnBrk="1" hangingPunct="1">
                <a:spcBef>
                  <a:spcPct val="0"/>
                </a:spcBef>
                <a:buClrTx/>
                <a:buSzTx/>
                <a:buFontTx/>
                <a:buNone/>
              </a:pPr>
              <a:t>123</a:t>
            </a:fld>
            <a:endParaRPr lang="en-US" altLang="en-US" sz="1000"/>
          </a:p>
        </p:txBody>
      </p:sp>
      <p:sp>
        <p:nvSpPr>
          <p:cNvPr id="97294"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97295"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FF00"/>
                </a:solidFill>
              </a:rPr>
              <a:t>Which test is probably the most commonly performed for assessing the</a:t>
            </a:r>
          </a:p>
          <a:p>
            <a:pPr eaLnBrk="1" hangingPunct="1">
              <a:spcBef>
                <a:spcPct val="0"/>
              </a:spcBef>
              <a:buClrTx/>
              <a:buSzTx/>
              <a:buFontTx/>
              <a:buNone/>
            </a:pPr>
            <a:r>
              <a:rPr lang="en-US" altLang="en-US" sz="1400" i="1">
                <a:solidFill>
                  <a:srgbClr val="FFFF00"/>
                </a:solidFill>
              </a:rPr>
              <a:t>central VF?</a:t>
            </a:r>
          </a:p>
          <a:p>
            <a:pPr eaLnBrk="1" hangingPunct="1">
              <a:spcBef>
                <a:spcPct val="0"/>
              </a:spcBef>
              <a:buClrTx/>
              <a:buSzTx/>
              <a:buFontTx/>
              <a:buNone/>
            </a:pPr>
            <a:r>
              <a:rPr lang="en-US" altLang="en-US" sz="1400" b="1">
                <a:solidFill>
                  <a:srgbClr val="FFFF00"/>
                </a:solidFill>
              </a:rPr>
              <a:t>HVF 10-2</a:t>
            </a:r>
          </a:p>
          <a:p>
            <a:pPr eaLnBrk="1" hangingPunct="1">
              <a:spcBef>
                <a:spcPct val="0"/>
              </a:spcBef>
              <a:buClrTx/>
              <a:buSzTx/>
              <a:buFontTx/>
              <a:buNone/>
            </a:pPr>
            <a:endParaRPr lang="en-US" altLang="en-US" sz="1400" b="1">
              <a:solidFill>
                <a:srgbClr val="FFFF00"/>
              </a:solidFill>
            </a:endParaRPr>
          </a:p>
          <a:p>
            <a:pPr eaLnBrk="1" hangingPunct="1">
              <a:spcBef>
                <a:spcPct val="0"/>
              </a:spcBef>
              <a:buClrTx/>
              <a:buSzTx/>
              <a:buFontTx/>
              <a:buNone/>
            </a:pPr>
            <a:r>
              <a:rPr lang="en-US" altLang="en-US" sz="1400" i="1">
                <a:solidFill>
                  <a:srgbClr val="FFFF00"/>
                </a:solidFill>
              </a:rPr>
              <a:t>What will it show in the presence of Plaquenil maculopathy?</a:t>
            </a:r>
          </a:p>
          <a:p>
            <a:pPr eaLnBrk="1" hangingPunct="1">
              <a:spcBef>
                <a:spcPct val="0"/>
              </a:spcBef>
              <a:buClrTx/>
              <a:buSzTx/>
              <a:buFontTx/>
              <a:buNone/>
            </a:pPr>
            <a:r>
              <a:rPr lang="en-US" altLang="en-US" sz="1400" i="1">
                <a:solidFill>
                  <a:srgbClr val="FFFF00"/>
                </a:solidFill>
              </a:rPr>
              <a:t>Late disease:</a:t>
            </a:r>
            <a:r>
              <a:rPr lang="en-US" altLang="en-US" sz="1400">
                <a:solidFill>
                  <a:srgbClr val="FFFF00"/>
                </a:solidFill>
              </a:rPr>
              <a:t> A definite bull’s eye—easy to interpret</a:t>
            </a:r>
          </a:p>
          <a:p>
            <a:pPr eaLnBrk="1" hangingPunct="1">
              <a:spcBef>
                <a:spcPct val="0"/>
              </a:spcBef>
              <a:buClrTx/>
              <a:buSzTx/>
              <a:buFontTx/>
              <a:buNone/>
            </a:pPr>
            <a:r>
              <a:rPr lang="en-US" altLang="en-US" sz="1400" b="1" i="1">
                <a:solidFill>
                  <a:srgbClr val="FFFF00"/>
                </a:solidFill>
              </a:rPr>
              <a:t>Early disease:</a:t>
            </a:r>
            <a:r>
              <a:rPr lang="en-US" altLang="en-US" sz="1400" b="1">
                <a:solidFill>
                  <a:srgbClr val="FFFF00"/>
                </a:solidFill>
              </a:rPr>
              <a:t> </a:t>
            </a:r>
            <a:r>
              <a:rPr lang="en-US" altLang="en-US" sz="1400">
                <a:solidFill>
                  <a:srgbClr val="0000FF"/>
                </a:solidFill>
              </a:rPr>
              <a:t>Scattered depressions—much more difficult to interpret</a:t>
            </a:r>
          </a:p>
        </p:txBody>
      </p:sp>
      <p:sp>
        <p:nvSpPr>
          <p:cNvPr id="2" name="Text Box 9">
            <a:extLst>
              <a:ext uri="{FF2B5EF4-FFF2-40B4-BE49-F238E27FC236}">
                <a16:creationId xmlns:a16="http://schemas.microsoft.com/office/drawing/2014/main" id="{1FBBD858-5D34-40A5-8C3C-91CA203012E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0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0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0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1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1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1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1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831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8315"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9831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A723A59-7B5D-4A36-9AB3-CC1E3A0A3CC1}" type="slidenum">
              <a:rPr lang="en-US" altLang="en-US" sz="1000"/>
              <a:pPr algn="r" eaLnBrk="1" hangingPunct="1">
                <a:spcBef>
                  <a:spcPct val="0"/>
                </a:spcBef>
                <a:buClrTx/>
                <a:buSzTx/>
                <a:buFontTx/>
                <a:buNone/>
              </a:pPr>
              <a:t>124</a:t>
            </a:fld>
            <a:endParaRPr lang="en-US" altLang="en-US" sz="1000"/>
          </a:p>
        </p:txBody>
      </p:sp>
      <p:sp>
        <p:nvSpPr>
          <p:cNvPr id="98318"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rgbClr val="FFC000"/>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98319"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FF00"/>
                </a:solidFill>
              </a:rPr>
              <a:t>Which test is probably the most commonly performed for assessing the</a:t>
            </a:r>
          </a:p>
          <a:p>
            <a:pPr eaLnBrk="1" hangingPunct="1">
              <a:spcBef>
                <a:spcPct val="0"/>
              </a:spcBef>
              <a:buClrTx/>
              <a:buSzTx/>
              <a:buFontTx/>
              <a:buNone/>
            </a:pPr>
            <a:r>
              <a:rPr lang="en-US" altLang="en-US" sz="1400" i="1">
                <a:solidFill>
                  <a:srgbClr val="FFFF00"/>
                </a:solidFill>
              </a:rPr>
              <a:t>central VF?</a:t>
            </a:r>
          </a:p>
          <a:p>
            <a:pPr eaLnBrk="1" hangingPunct="1">
              <a:spcBef>
                <a:spcPct val="0"/>
              </a:spcBef>
              <a:buClrTx/>
              <a:buSzTx/>
              <a:buFontTx/>
              <a:buNone/>
            </a:pPr>
            <a:r>
              <a:rPr lang="en-US" altLang="en-US" sz="1400" b="1">
                <a:solidFill>
                  <a:srgbClr val="FFFF00"/>
                </a:solidFill>
              </a:rPr>
              <a:t>HVF 10-2</a:t>
            </a:r>
          </a:p>
          <a:p>
            <a:pPr eaLnBrk="1" hangingPunct="1">
              <a:spcBef>
                <a:spcPct val="0"/>
              </a:spcBef>
              <a:buClrTx/>
              <a:buSzTx/>
              <a:buFontTx/>
              <a:buNone/>
            </a:pPr>
            <a:endParaRPr lang="en-US" altLang="en-US" sz="1400" b="1">
              <a:solidFill>
                <a:srgbClr val="FFFF00"/>
              </a:solidFill>
            </a:endParaRPr>
          </a:p>
          <a:p>
            <a:pPr eaLnBrk="1" hangingPunct="1">
              <a:spcBef>
                <a:spcPct val="0"/>
              </a:spcBef>
              <a:buClrTx/>
              <a:buSzTx/>
              <a:buFontTx/>
              <a:buNone/>
            </a:pPr>
            <a:r>
              <a:rPr lang="en-US" altLang="en-US" sz="1400" i="1">
                <a:solidFill>
                  <a:srgbClr val="FFFF00"/>
                </a:solidFill>
              </a:rPr>
              <a:t>What will it show in the presence of Plaquenil maculopathy?</a:t>
            </a:r>
          </a:p>
          <a:p>
            <a:pPr eaLnBrk="1" hangingPunct="1">
              <a:spcBef>
                <a:spcPct val="0"/>
              </a:spcBef>
              <a:buClrTx/>
              <a:buSzTx/>
              <a:buFontTx/>
              <a:buNone/>
            </a:pPr>
            <a:r>
              <a:rPr lang="en-US" altLang="en-US" sz="1400" i="1">
                <a:solidFill>
                  <a:srgbClr val="FFFF00"/>
                </a:solidFill>
              </a:rPr>
              <a:t>Late disease:</a:t>
            </a:r>
            <a:r>
              <a:rPr lang="en-US" altLang="en-US" sz="1400">
                <a:solidFill>
                  <a:srgbClr val="FFFF00"/>
                </a:solidFill>
              </a:rPr>
              <a:t> A definite bull’s eye—easy to interpret</a:t>
            </a:r>
          </a:p>
          <a:p>
            <a:pPr eaLnBrk="1" hangingPunct="1">
              <a:spcBef>
                <a:spcPct val="0"/>
              </a:spcBef>
              <a:buClrTx/>
              <a:buSzTx/>
              <a:buFontTx/>
              <a:buNone/>
            </a:pPr>
            <a:r>
              <a:rPr lang="en-US" altLang="en-US" sz="1400" b="1" i="1">
                <a:solidFill>
                  <a:srgbClr val="FFFF00"/>
                </a:solidFill>
              </a:rPr>
              <a:t>Early disease:</a:t>
            </a:r>
            <a:r>
              <a:rPr lang="en-US" altLang="en-US" sz="1400" b="1">
                <a:solidFill>
                  <a:srgbClr val="FFFF00"/>
                </a:solidFill>
              </a:rPr>
              <a:t> </a:t>
            </a:r>
            <a:r>
              <a:rPr lang="en-US" altLang="en-US" sz="1400">
                <a:solidFill>
                  <a:srgbClr val="FFFF00"/>
                </a:solidFill>
              </a:rPr>
              <a:t>Scattered depressions—much more difficult to interpret</a:t>
            </a:r>
          </a:p>
        </p:txBody>
      </p:sp>
      <p:sp>
        <p:nvSpPr>
          <p:cNvPr id="2" name="Text Box 9">
            <a:extLst>
              <a:ext uri="{FF2B5EF4-FFF2-40B4-BE49-F238E27FC236}">
                <a16:creationId xmlns:a16="http://schemas.microsoft.com/office/drawing/2014/main" id="{D0C7CD40-8CF5-48A9-81CA-FFAFE83E843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a:extLst>
              <a:ext uri="{FF2B5EF4-FFF2-40B4-BE49-F238E27FC236}">
                <a16:creationId xmlns:a16="http://schemas.microsoft.com/office/drawing/2014/main" id="{4693A0BF-DABB-4410-94F8-A2A618DED5DA}"/>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0342CE-F994-40DC-8348-6870CAE80446}" type="slidenum">
              <a:rPr lang="en-US" altLang="en-US" sz="1000" smtClean="0"/>
              <a:pPr>
                <a:spcBef>
                  <a:spcPct val="0"/>
                </a:spcBef>
                <a:buClrTx/>
                <a:buSzTx/>
                <a:buFontTx/>
                <a:buNone/>
              </a:pPr>
              <a:t>125</a:t>
            </a:fld>
            <a:endParaRPr lang="en-US" altLang="en-US" sz="1000"/>
          </a:p>
        </p:txBody>
      </p:sp>
      <p:pic>
        <p:nvPicPr>
          <p:cNvPr id="101379" name="Picture 4">
            <a:extLst>
              <a:ext uri="{FF2B5EF4-FFF2-40B4-BE49-F238E27FC236}">
                <a16:creationId xmlns:a16="http://schemas.microsoft.com/office/drawing/2014/main" id="{470A6E67-DE3C-44FF-8DDD-78A82F8960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150" y="982283"/>
            <a:ext cx="4965700" cy="489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66086177-6B5D-4DD6-9A08-874C8445BCD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9933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9933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9934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7337B11-7D87-427E-B23E-6E156B37194F}" type="slidenum">
              <a:rPr lang="en-US" altLang="en-US" sz="1000"/>
              <a:pPr algn="r" eaLnBrk="1" hangingPunct="1">
                <a:spcBef>
                  <a:spcPct val="0"/>
                </a:spcBef>
                <a:buClrTx/>
                <a:buSzTx/>
                <a:buFontTx/>
                <a:buNone/>
              </a:pPr>
              <a:t>126</a:t>
            </a:fld>
            <a:endParaRPr lang="en-US" altLang="en-US" sz="1000"/>
          </a:p>
        </p:txBody>
      </p:sp>
      <p:sp>
        <p:nvSpPr>
          <p:cNvPr id="99342"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chemeClr val="bg1"/>
                </a:solidFill>
              </a:rPr>
              <a:t>F</a:t>
            </a:r>
            <a:r>
              <a:rPr lang="en-US" altLang="en-US" sz="1600" b="1">
                <a:solidFill>
                  <a:srgbClr val="FF0000"/>
                </a:solidFill>
              </a:rPr>
              <a:t>o</a:t>
            </a:r>
            <a:r>
              <a:rPr lang="en-US" altLang="en-US" sz="1600" b="1">
                <a:solidFill>
                  <a:schemeClr val="bg1"/>
                </a:solidFill>
              </a:rPr>
              <a:t>r</a:t>
            </a:r>
            <a:r>
              <a:rPr lang="en-US" altLang="en-US" sz="1600" b="1">
                <a:solidFill>
                  <a:srgbClr val="FF0000"/>
                </a:solidFill>
              </a:rPr>
              <a:t>m</a:t>
            </a:r>
            <a:r>
              <a:rPr lang="en-US" altLang="en-US" sz="1600" b="1">
                <a:solidFill>
                  <a:schemeClr val="bg1"/>
                </a:solidFill>
              </a:rPr>
              <a:t>a</a:t>
            </a:r>
            <a:r>
              <a:rPr lang="en-US" altLang="en-US" sz="1600" b="1">
                <a:solidFill>
                  <a:srgbClr val="FF0000"/>
                </a:solidFill>
              </a:rPr>
              <a:t>l</a:t>
            </a:r>
            <a:r>
              <a:rPr lang="en-US" altLang="en-US" sz="1600" b="1">
                <a:solidFill>
                  <a:srgbClr val="0000FF"/>
                </a:solidFill>
              </a:rPr>
              <a:t> </a:t>
            </a:r>
            <a:r>
              <a:rPr lang="en-US" altLang="en-US" sz="1600" b="1">
                <a:solidFill>
                  <a:schemeClr val="bg1"/>
                </a:solidFill>
              </a:rPr>
              <a:t>V</a:t>
            </a:r>
            <a:r>
              <a:rPr lang="en-US" altLang="en-US" sz="1600" b="1">
                <a:solidFill>
                  <a:srgbClr val="FF0000"/>
                </a:solidFill>
              </a:rPr>
              <a:t>F</a:t>
            </a:r>
            <a:r>
              <a:rPr lang="en-US" altLang="en-US" sz="1600" b="1">
                <a:solidFill>
                  <a:srgbClr val="0000FF"/>
                </a:solidFill>
              </a:rPr>
              <a:t> </a:t>
            </a:r>
            <a:r>
              <a:rPr lang="en-US" altLang="en-US" sz="1600" b="1">
                <a:solidFill>
                  <a:schemeClr val="bg1"/>
                </a:solidFill>
              </a:rPr>
              <a:t>t</a:t>
            </a:r>
            <a:r>
              <a:rPr lang="en-US" altLang="en-US" sz="1600" b="1">
                <a:solidFill>
                  <a:srgbClr val="FF0000"/>
                </a:solidFill>
              </a:rPr>
              <a:t>e</a:t>
            </a:r>
            <a:r>
              <a:rPr lang="en-US" altLang="en-US" sz="1600" b="1">
                <a:solidFill>
                  <a:schemeClr val="bg1"/>
                </a:solidFill>
              </a:rPr>
              <a:t>s</a:t>
            </a:r>
            <a:r>
              <a:rPr lang="en-US" altLang="en-US" sz="1600" b="1">
                <a:solidFill>
                  <a:srgbClr val="FF0000"/>
                </a:solidFill>
              </a:rPr>
              <a:t>t</a:t>
            </a:r>
            <a:r>
              <a:rPr lang="en-US" altLang="en-US" sz="1600" b="1">
                <a:solidFill>
                  <a:schemeClr val="bg1"/>
                </a:solidFill>
              </a:rPr>
              <a:t>i</a:t>
            </a:r>
            <a:r>
              <a:rPr lang="en-US" altLang="en-US" sz="1600" b="1">
                <a:solidFill>
                  <a:srgbClr val="FF0000"/>
                </a:solidFill>
              </a:rPr>
              <a:t>n</a:t>
            </a:r>
            <a:r>
              <a:rPr lang="en-US" altLang="en-US" sz="1600" b="1">
                <a:solidFill>
                  <a:schemeClr val="bg1"/>
                </a:solidFill>
              </a:rPr>
              <a:t>g</a:t>
            </a:r>
          </a:p>
          <a:p>
            <a:pPr eaLnBrk="1" hangingPunct="1">
              <a:spcBef>
                <a:spcPct val="0"/>
              </a:spcBef>
              <a:buClrTx/>
              <a:buSzTx/>
              <a:buFontTx/>
              <a:buNone/>
            </a:pPr>
            <a:r>
              <a:rPr lang="en-US" altLang="en-US" sz="1600">
                <a:solidFill>
                  <a:srgbClr val="808080"/>
                </a:solidFill>
              </a:rPr>
              <a:t>2) Amsler grid</a:t>
            </a:r>
          </a:p>
        </p:txBody>
      </p:sp>
      <p:sp>
        <p:nvSpPr>
          <p:cNvPr id="99343"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FFFF00"/>
                </a:solidFill>
              </a:rPr>
              <a:t>Which test is probably the most commonly performed for assessing the</a:t>
            </a:r>
          </a:p>
          <a:p>
            <a:pPr eaLnBrk="1" hangingPunct="1">
              <a:spcBef>
                <a:spcPct val="0"/>
              </a:spcBef>
              <a:buClrTx/>
              <a:buSzTx/>
              <a:buFontTx/>
              <a:buNone/>
            </a:pPr>
            <a:r>
              <a:rPr lang="en-US" altLang="en-US" sz="1400" i="1">
                <a:solidFill>
                  <a:srgbClr val="FFFF00"/>
                </a:solidFill>
              </a:rPr>
              <a:t>central VF?</a:t>
            </a:r>
          </a:p>
          <a:p>
            <a:pPr eaLnBrk="1" hangingPunct="1">
              <a:spcBef>
                <a:spcPct val="0"/>
              </a:spcBef>
              <a:buClrTx/>
              <a:buSzTx/>
              <a:buFontTx/>
              <a:buNone/>
            </a:pPr>
            <a:r>
              <a:rPr lang="en-US" altLang="en-US" sz="1400" b="1">
                <a:solidFill>
                  <a:srgbClr val="FFFF00"/>
                </a:solidFill>
              </a:rPr>
              <a:t>HVF 10-2</a:t>
            </a:r>
          </a:p>
          <a:p>
            <a:pPr eaLnBrk="1" hangingPunct="1">
              <a:spcBef>
                <a:spcPct val="0"/>
              </a:spcBef>
              <a:buClrTx/>
              <a:buSzTx/>
              <a:buFontTx/>
              <a:buNone/>
            </a:pPr>
            <a:endParaRPr lang="en-US" altLang="en-US" sz="1400" b="1">
              <a:solidFill>
                <a:srgbClr val="FFFF00"/>
              </a:solidFill>
            </a:endParaRPr>
          </a:p>
          <a:p>
            <a:pPr eaLnBrk="1" hangingPunct="1">
              <a:spcBef>
                <a:spcPct val="0"/>
              </a:spcBef>
              <a:buClrTx/>
              <a:buSzTx/>
              <a:buFontTx/>
              <a:buNone/>
            </a:pPr>
            <a:r>
              <a:rPr lang="en-US" altLang="en-US" sz="1400" i="1">
                <a:solidFill>
                  <a:srgbClr val="FFFF00"/>
                </a:solidFill>
              </a:rPr>
              <a:t>What will it show in the presence of Plaquenil maculopathy?</a:t>
            </a:r>
          </a:p>
          <a:p>
            <a:pPr eaLnBrk="1" hangingPunct="1">
              <a:spcBef>
                <a:spcPct val="0"/>
              </a:spcBef>
              <a:buClrTx/>
              <a:buSzTx/>
              <a:buFontTx/>
              <a:buNone/>
            </a:pPr>
            <a:r>
              <a:rPr lang="en-US" altLang="en-US" sz="1400" i="1">
                <a:solidFill>
                  <a:srgbClr val="FFFF00"/>
                </a:solidFill>
              </a:rPr>
              <a:t>Late disease:</a:t>
            </a:r>
            <a:r>
              <a:rPr lang="en-US" altLang="en-US" sz="1400">
                <a:solidFill>
                  <a:srgbClr val="FFFF00"/>
                </a:solidFill>
              </a:rPr>
              <a:t> A definite bull’s eye—easy to interpret</a:t>
            </a:r>
          </a:p>
          <a:p>
            <a:pPr eaLnBrk="1" hangingPunct="1">
              <a:spcBef>
                <a:spcPct val="0"/>
              </a:spcBef>
              <a:buClrTx/>
              <a:buSzTx/>
              <a:buFontTx/>
              <a:buNone/>
            </a:pPr>
            <a:r>
              <a:rPr lang="en-US" altLang="en-US" sz="1400" i="1">
                <a:solidFill>
                  <a:srgbClr val="FFFF00"/>
                </a:solidFill>
              </a:rPr>
              <a:t>Early disease:</a:t>
            </a:r>
            <a:r>
              <a:rPr lang="en-US" altLang="en-US" sz="1400">
                <a:solidFill>
                  <a:srgbClr val="FFFF00"/>
                </a:solidFill>
              </a:rPr>
              <a:t> Scattered depressions—much more difficult to interpret</a:t>
            </a:r>
          </a:p>
        </p:txBody>
      </p:sp>
      <p:sp>
        <p:nvSpPr>
          <p:cNvPr id="99344" name="Text Box 10"/>
          <p:cNvSpPr txBox="1">
            <a:spLocks noChangeArrowheads="1"/>
          </p:cNvSpPr>
          <p:nvPr/>
        </p:nvSpPr>
        <p:spPr bwMode="auto">
          <a:xfrm>
            <a:off x="2860675" y="5357813"/>
            <a:ext cx="5805488" cy="7381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HVF 10-2 testing can be performed with a </a:t>
            </a:r>
            <a:r>
              <a:rPr lang="en-US" altLang="en-US" sz="1400" b="1" i="1">
                <a:solidFill>
                  <a:schemeClr val="bg1"/>
                </a:solidFill>
              </a:rPr>
              <a:t>white</a:t>
            </a:r>
            <a:r>
              <a:rPr lang="en-US" altLang="en-US" sz="1400" i="1">
                <a:solidFill>
                  <a:schemeClr val="bg1"/>
                </a:solidFill>
              </a:rPr>
              <a:t> </a:t>
            </a:r>
            <a:r>
              <a:rPr lang="en-US" altLang="en-US" sz="1400" i="1">
                <a:solidFill>
                  <a:srgbClr val="0000FF"/>
                </a:solidFill>
              </a:rPr>
              <a:t>target or a </a:t>
            </a:r>
            <a:r>
              <a:rPr lang="en-US" altLang="en-US" sz="1400" b="1" i="1">
                <a:solidFill>
                  <a:srgbClr val="FF0000"/>
                </a:solidFill>
              </a:rPr>
              <a:t>red</a:t>
            </a:r>
            <a:r>
              <a:rPr lang="en-US" altLang="en-US" sz="1400" i="1">
                <a:solidFill>
                  <a:srgbClr val="FF0000"/>
                </a:solidFill>
              </a:rPr>
              <a:t> </a:t>
            </a:r>
            <a:r>
              <a:rPr lang="en-US" altLang="en-US" sz="1400" i="1">
                <a:solidFill>
                  <a:srgbClr val="0000FF"/>
                </a:solidFill>
              </a:rPr>
              <a:t>target.</a:t>
            </a:r>
          </a:p>
          <a:p>
            <a:pPr eaLnBrk="1" hangingPunct="1">
              <a:spcBef>
                <a:spcPct val="0"/>
              </a:spcBef>
              <a:buClrTx/>
              <a:buSzTx/>
              <a:buFontTx/>
              <a:buNone/>
            </a:pPr>
            <a:r>
              <a:rPr lang="en-US" altLang="en-US" sz="1400" i="1">
                <a:solidFill>
                  <a:srgbClr val="0000FF"/>
                </a:solidFill>
              </a:rPr>
              <a:t>According to the 2016 recommendations, which color should be used?</a:t>
            </a:r>
          </a:p>
          <a:p>
            <a:pPr eaLnBrk="1" hangingPunct="1">
              <a:spcBef>
                <a:spcPct val="0"/>
              </a:spcBef>
              <a:buClrTx/>
              <a:buSzTx/>
              <a:buFontTx/>
              <a:buNone/>
            </a:pPr>
            <a:r>
              <a:rPr lang="en-US" altLang="en-US" sz="1400" b="1">
                <a:solidFill>
                  <a:srgbClr val="92D050"/>
                </a:solidFill>
              </a:rPr>
              <a:t>White</a:t>
            </a:r>
            <a:endParaRPr lang="en-US" altLang="en-US" sz="1400">
              <a:solidFill>
                <a:srgbClr val="92D050"/>
              </a:solidFill>
            </a:endParaRPr>
          </a:p>
        </p:txBody>
      </p:sp>
      <p:sp>
        <p:nvSpPr>
          <p:cNvPr id="2" name="Text Box 9">
            <a:extLst>
              <a:ext uri="{FF2B5EF4-FFF2-40B4-BE49-F238E27FC236}">
                <a16:creationId xmlns:a16="http://schemas.microsoft.com/office/drawing/2014/main" id="{1641CB7A-006E-475E-9FE8-7266D8227D9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5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5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5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5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5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6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6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036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0363"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0036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0A531D7-21FF-4780-A654-91D645AB9077}" type="slidenum">
              <a:rPr lang="en-US" altLang="en-US" sz="1000"/>
              <a:pPr algn="r" eaLnBrk="1" hangingPunct="1">
                <a:spcBef>
                  <a:spcPct val="0"/>
                </a:spcBef>
                <a:buClrTx/>
                <a:buSzTx/>
                <a:buFontTx/>
                <a:buNone/>
              </a:pPr>
              <a:t>127</a:t>
            </a:fld>
            <a:endParaRPr lang="en-US" altLang="en-US" sz="1000"/>
          </a:p>
        </p:txBody>
      </p:sp>
      <p:sp>
        <p:nvSpPr>
          <p:cNvPr id="100366"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a:t>
            </a:r>
            <a:r>
              <a:rPr lang="en-US" altLang="en-US" sz="1600">
                <a:solidFill>
                  <a:srgbClr val="0000FF"/>
                </a:solidFill>
              </a:rPr>
              <a:t> </a:t>
            </a:r>
            <a:r>
              <a:rPr lang="en-US" altLang="en-US" sz="1600" b="1">
                <a:solidFill>
                  <a:schemeClr val="bg1"/>
                </a:solidFill>
              </a:rPr>
              <a:t>Formal VF testing</a:t>
            </a:r>
          </a:p>
          <a:p>
            <a:pPr eaLnBrk="1" hangingPunct="1">
              <a:spcBef>
                <a:spcPct val="0"/>
              </a:spcBef>
              <a:buClrTx/>
              <a:buSzTx/>
              <a:buFontTx/>
              <a:buNone/>
            </a:pPr>
            <a:r>
              <a:rPr lang="en-US" altLang="en-US" sz="1600">
                <a:solidFill>
                  <a:srgbClr val="808080"/>
                </a:solidFill>
              </a:rPr>
              <a:t>2) Amsler grid</a:t>
            </a:r>
          </a:p>
        </p:txBody>
      </p:sp>
      <p:sp>
        <p:nvSpPr>
          <p:cNvPr id="100367" name="Text Box 10"/>
          <p:cNvSpPr txBox="1">
            <a:spLocks noChangeArrowheads="1"/>
          </p:cNvSpPr>
          <p:nvPr/>
        </p:nvSpPr>
        <p:spPr bwMode="auto">
          <a:xfrm>
            <a:off x="2860675" y="4495800"/>
            <a:ext cx="5805488" cy="1600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chemeClr val="bg1"/>
                </a:solidFill>
              </a:rPr>
              <a:t>Which test is probably the most commonly performed for assessing the</a:t>
            </a:r>
          </a:p>
          <a:p>
            <a:pPr eaLnBrk="1" hangingPunct="1">
              <a:spcBef>
                <a:spcPct val="0"/>
              </a:spcBef>
              <a:buClrTx/>
              <a:buSzTx/>
              <a:buFontTx/>
              <a:buNone/>
            </a:pPr>
            <a:r>
              <a:rPr lang="en-US" altLang="en-US" sz="1400" i="1">
                <a:solidFill>
                  <a:schemeClr val="bg1"/>
                </a:solidFill>
              </a:rPr>
              <a:t>central VF?</a:t>
            </a:r>
          </a:p>
          <a:p>
            <a:pPr eaLnBrk="1" hangingPunct="1">
              <a:spcBef>
                <a:spcPct val="0"/>
              </a:spcBef>
              <a:buClrTx/>
              <a:buSzTx/>
              <a:buFontTx/>
              <a:buNone/>
            </a:pPr>
            <a:r>
              <a:rPr lang="en-US" altLang="en-US" sz="1400" b="1">
                <a:solidFill>
                  <a:schemeClr val="bg1"/>
                </a:solidFill>
              </a:rPr>
              <a:t>HVF 10-2</a:t>
            </a:r>
          </a:p>
          <a:p>
            <a:pPr eaLnBrk="1" hangingPunct="1">
              <a:spcBef>
                <a:spcPct val="0"/>
              </a:spcBef>
              <a:buClrTx/>
              <a:buSzTx/>
              <a:buFontTx/>
              <a:buNone/>
            </a:pPr>
            <a:endParaRPr lang="en-US" altLang="en-US" sz="1400" b="1">
              <a:solidFill>
                <a:srgbClr val="FFFF00"/>
              </a:solidFill>
            </a:endParaRPr>
          </a:p>
          <a:p>
            <a:pPr eaLnBrk="1" hangingPunct="1">
              <a:spcBef>
                <a:spcPct val="0"/>
              </a:spcBef>
              <a:buClrTx/>
              <a:buSzTx/>
              <a:buFontTx/>
              <a:buNone/>
            </a:pPr>
            <a:r>
              <a:rPr lang="en-US" altLang="en-US" sz="1400" i="1">
                <a:solidFill>
                  <a:srgbClr val="FFFF00"/>
                </a:solidFill>
              </a:rPr>
              <a:t>What will it show in the presence of Plaquenil maculopathy?</a:t>
            </a:r>
          </a:p>
          <a:p>
            <a:pPr eaLnBrk="1" hangingPunct="1">
              <a:spcBef>
                <a:spcPct val="0"/>
              </a:spcBef>
              <a:buClrTx/>
              <a:buSzTx/>
              <a:buFontTx/>
              <a:buNone/>
            </a:pPr>
            <a:r>
              <a:rPr lang="en-US" altLang="en-US" sz="1400" i="1">
                <a:solidFill>
                  <a:srgbClr val="FFFF00"/>
                </a:solidFill>
              </a:rPr>
              <a:t>Late disease:</a:t>
            </a:r>
            <a:r>
              <a:rPr lang="en-US" altLang="en-US" sz="1400">
                <a:solidFill>
                  <a:srgbClr val="FFFF00"/>
                </a:solidFill>
              </a:rPr>
              <a:t> A definite bull’s eye—easy to interpret</a:t>
            </a:r>
          </a:p>
          <a:p>
            <a:pPr eaLnBrk="1" hangingPunct="1">
              <a:spcBef>
                <a:spcPct val="0"/>
              </a:spcBef>
              <a:buClrTx/>
              <a:buSzTx/>
              <a:buFontTx/>
              <a:buNone/>
            </a:pPr>
            <a:r>
              <a:rPr lang="en-US" altLang="en-US" sz="1400" i="1">
                <a:solidFill>
                  <a:srgbClr val="FFFF00"/>
                </a:solidFill>
              </a:rPr>
              <a:t>Early disease:</a:t>
            </a:r>
            <a:r>
              <a:rPr lang="en-US" altLang="en-US" sz="1400">
                <a:solidFill>
                  <a:srgbClr val="FFFF00"/>
                </a:solidFill>
              </a:rPr>
              <a:t> Scattered depressions—much more difficult to interpret</a:t>
            </a:r>
          </a:p>
        </p:txBody>
      </p:sp>
      <p:sp>
        <p:nvSpPr>
          <p:cNvPr id="100368" name="Text Box 10"/>
          <p:cNvSpPr txBox="1">
            <a:spLocks noChangeArrowheads="1"/>
          </p:cNvSpPr>
          <p:nvPr/>
        </p:nvSpPr>
        <p:spPr bwMode="auto">
          <a:xfrm>
            <a:off x="2860675" y="5357813"/>
            <a:ext cx="5805488" cy="7381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HVF 10-2 testing can be performed with a </a:t>
            </a:r>
            <a:r>
              <a:rPr lang="en-US" altLang="en-US" sz="1400" b="1" i="1">
                <a:solidFill>
                  <a:schemeClr val="bg1"/>
                </a:solidFill>
              </a:rPr>
              <a:t>white</a:t>
            </a:r>
            <a:r>
              <a:rPr lang="en-US" altLang="en-US" sz="1400" i="1">
                <a:solidFill>
                  <a:schemeClr val="bg1"/>
                </a:solidFill>
              </a:rPr>
              <a:t> </a:t>
            </a:r>
            <a:r>
              <a:rPr lang="en-US" altLang="en-US" sz="1400" i="1">
                <a:solidFill>
                  <a:srgbClr val="0000FF"/>
                </a:solidFill>
              </a:rPr>
              <a:t>target or a </a:t>
            </a:r>
            <a:r>
              <a:rPr lang="en-US" altLang="en-US" sz="1400" b="1" i="1">
                <a:solidFill>
                  <a:srgbClr val="FF0000"/>
                </a:solidFill>
              </a:rPr>
              <a:t>red</a:t>
            </a:r>
            <a:r>
              <a:rPr lang="en-US" altLang="en-US" sz="1400" i="1">
                <a:solidFill>
                  <a:srgbClr val="FF0000"/>
                </a:solidFill>
              </a:rPr>
              <a:t> </a:t>
            </a:r>
            <a:r>
              <a:rPr lang="en-US" altLang="en-US" sz="1400" i="1">
                <a:solidFill>
                  <a:srgbClr val="0000FF"/>
                </a:solidFill>
              </a:rPr>
              <a:t>target.</a:t>
            </a:r>
          </a:p>
          <a:p>
            <a:pPr eaLnBrk="1" hangingPunct="1">
              <a:spcBef>
                <a:spcPct val="0"/>
              </a:spcBef>
              <a:buClrTx/>
              <a:buSzTx/>
              <a:buFontTx/>
              <a:buNone/>
            </a:pPr>
            <a:r>
              <a:rPr lang="en-US" altLang="en-US" sz="1400" i="1">
                <a:solidFill>
                  <a:srgbClr val="0000FF"/>
                </a:solidFill>
              </a:rPr>
              <a:t>According to the 2016 recommendations, which color should be used?</a:t>
            </a:r>
          </a:p>
          <a:p>
            <a:pPr eaLnBrk="1" hangingPunct="1">
              <a:spcBef>
                <a:spcPct val="0"/>
              </a:spcBef>
              <a:buClrTx/>
              <a:buSzTx/>
              <a:buFontTx/>
              <a:buNone/>
            </a:pPr>
            <a:r>
              <a:rPr lang="en-US" altLang="en-US" sz="1400" b="1">
                <a:solidFill>
                  <a:schemeClr val="bg1"/>
                </a:solidFill>
              </a:rPr>
              <a:t>White</a:t>
            </a:r>
            <a:endParaRPr lang="en-US" altLang="en-US" sz="1400">
              <a:solidFill>
                <a:schemeClr val="bg1"/>
              </a:solidFill>
            </a:endParaRPr>
          </a:p>
        </p:txBody>
      </p:sp>
      <p:sp>
        <p:nvSpPr>
          <p:cNvPr id="2" name="Text Box 9">
            <a:extLst>
              <a:ext uri="{FF2B5EF4-FFF2-40B4-BE49-F238E27FC236}">
                <a16:creationId xmlns:a16="http://schemas.microsoft.com/office/drawing/2014/main" id="{0829EF3A-FF2A-4549-8796-216CC487D76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7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13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1387"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013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ADB884F-E3FD-40BC-A232-C4E91B2A3FA4}" type="slidenum">
              <a:rPr lang="en-US" altLang="en-US" sz="1000"/>
              <a:pPr algn="r" eaLnBrk="1" hangingPunct="1">
                <a:spcBef>
                  <a:spcPct val="0"/>
                </a:spcBef>
                <a:buClrTx/>
                <a:buSzTx/>
                <a:buFontTx/>
                <a:buNone/>
              </a:pPr>
              <a:t>128</a:t>
            </a:fld>
            <a:endParaRPr lang="en-US" altLang="en-US" sz="1000"/>
          </a:p>
        </p:txBody>
      </p:sp>
      <p:sp>
        <p:nvSpPr>
          <p:cNvPr id="101390"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 Formal VF testing</a:t>
            </a:r>
          </a:p>
          <a:p>
            <a:pPr eaLnBrk="1" hangingPunct="1">
              <a:spcBef>
                <a:spcPct val="0"/>
              </a:spcBef>
              <a:buClrTx/>
              <a:buSzTx/>
              <a:buFontTx/>
              <a:buNone/>
            </a:pPr>
            <a:r>
              <a:rPr lang="en-US" altLang="en-US" sz="1600">
                <a:solidFill>
                  <a:srgbClr val="808080"/>
                </a:solidFill>
              </a:rPr>
              <a:t>2) </a:t>
            </a:r>
            <a:r>
              <a:rPr lang="en-US" altLang="en-US" sz="1600" b="1">
                <a:solidFill>
                  <a:srgbClr val="FFC000"/>
                </a:solidFill>
              </a:rPr>
              <a:t>Amsler grid</a:t>
            </a:r>
          </a:p>
        </p:txBody>
      </p:sp>
      <p:sp>
        <p:nvSpPr>
          <p:cNvPr id="101391" name="TextBox 1"/>
          <p:cNvSpPr txBox="1">
            <a:spLocks noChangeArrowheads="1"/>
          </p:cNvSpPr>
          <p:nvPr/>
        </p:nvSpPr>
        <p:spPr bwMode="auto">
          <a:xfrm>
            <a:off x="381000" y="5694363"/>
            <a:ext cx="7093352"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is the status of </a:t>
            </a:r>
            <a:r>
              <a:rPr lang="en-US" altLang="en-US" sz="1400" i="1" dirty="0" err="1">
                <a:solidFill>
                  <a:srgbClr val="0000FF"/>
                </a:solidFill>
              </a:rPr>
              <a:t>Amsler</a:t>
            </a:r>
            <a:r>
              <a:rPr lang="en-US" altLang="en-US" sz="1400" i="1" dirty="0">
                <a:solidFill>
                  <a:srgbClr val="0000FF"/>
                </a:solidFill>
              </a:rPr>
              <a:t> grid testing as a screening tool for Plaquenil maculopathy?</a:t>
            </a:r>
          </a:p>
          <a:p>
            <a:pPr eaLnBrk="1" hangingPunct="1">
              <a:spcBef>
                <a:spcPct val="0"/>
              </a:spcBef>
              <a:buClrTx/>
              <a:buSzTx/>
              <a:buFontTx/>
              <a:buNone/>
            </a:pPr>
            <a:r>
              <a:rPr lang="en-US" altLang="en-US" sz="1400" dirty="0">
                <a:solidFill>
                  <a:srgbClr val="FFC000"/>
                </a:solidFill>
              </a:rPr>
              <a:t>Long considered acceptable, as of the 2011 guidelines it is </a:t>
            </a:r>
            <a:r>
              <a:rPr lang="en-US" altLang="en-US" sz="1400" b="1" dirty="0">
                <a:solidFill>
                  <a:srgbClr val="FFC000"/>
                </a:solidFill>
              </a:rPr>
              <a:t>no longer recommended</a:t>
            </a:r>
          </a:p>
        </p:txBody>
      </p:sp>
      <p:sp>
        <p:nvSpPr>
          <p:cNvPr id="2" name="Text Box 9">
            <a:extLst>
              <a:ext uri="{FF2B5EF4-FFF2-40B4-BE49-F238E27FC236}">
                <a16:creationId xmlns:a16="http://schemas.microsoft.com/office/drawing/2014/main" id="{0740F3F2-69D7-473D-97B8-8DF0B265C04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0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241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2411"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0241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555E6D6-2E74-4288-9D2B-39354AFC7D20}" type="slidenum">
              <a:rPr lang="en-US" altLang="en-US" sz="1000"/>
              <a:pPr algn="r" eaLnBrk="1" hangingPunct="1">
                <a:spcBef>
                  <a:spcPct val="0"/>
                </a:spcBef>
                <a:buClrTx/>
                <a:buSzTx/>
                <a:buFontTx/>
                <a:buNone/>
              </a:pPr>
              <a:t>129</a:t>
            </a:fld>
            <a:endParaRPr lang="en-US" altLang="en-US" sz="1000"/>
          </a:p>
        </p:txBody>
      </p:sp>
      <p:sp>
        <p:nvSpPr>
          <p:cNvPr id="102414"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808080"/>
                </a:solidFill>
              </a:rPr>
              <a:t>How ‘central’ are we talking about here?</a:t>
            </a:r>
          </a:p>
          <a:p>
            <a:pPr eaLnBrk="1" hangingPunct="1">
              <a:spcBef>
                <a:spcPct val="0"/>
              </a:spcBef>
              <a:buClrTx/>
              <a:buSzTx/>
              <a:buFontTx/>
              <a:buNone/>
            </a:pPr>
            <a:r>
              <a:rPr lang="en-US" altLang="en-US" sz="1600">
                <a:solidFill>
                  <a:srgbClr val="808080"/>
                </a:solidFill>
              </a:rPr>
              <a:t>The central 10 degrees or so</a:t>
            </a:r>
          </a:p>
          <a:p>
            <a:pPr eaLnBrk="1" hangingPunct="1">
              <a:spcBef>
                <a:spcPct val="0"/>
              </a:spcBef>
              <a:buClrTx/>
              <a:buSzTx/>
              <a:buFontTx/>
              <a:buNone/>
            </a:pPr>
            <a:endParaRPr lang="en-US" altLang="en-US" sz="1600">
              <a:solidFill>
                <a:srgbClr val="808080"/>
              </a:solidFill>
            </a:endParaRPr>
          </a:p>
          <a:p>
            <a:pPr eaLnBrk="1" hangingPunct="1">
              <a:spcBef>
                <a:spcPct val="0"/>
              </a:spcBef>
              <a:buClrTx/>
              <a:buSzTx/>
              <a:buFontTx/>
              <a:buNone/>
            </a:pPr>
            <a:r>
              <a:rPr lang="en-US" altLang="en-US" sz="1600" i="1">
                <a:solidFill>
                  <a:srgbClr val="808080"/>
                </a:solidFill>
              </a:rPr>
              <a:t>What are two common techniques for assessing the central visual field?</a:t>
            </a:r>
          </a:p>
          <a:p>
            <a:pPr eaLnBrk="1" hangingPunct="1">
              <a:spcBef>
                <a:spcPct val="0"/>
              </a:spcBef>
              <a:buClrTx/>
              <a:buSzTx/>
              <a:buFontTx/>
              <a:buNone/>
            </a:pPr>
            <a:r>
              <a:rPr lang="en-US" altLang="en-US" sz="1600">
                <a:solidFill>
                  <a:srgbClr val="808080"/>
                </a:solidFill>
              </a:rPr>
              <a:t>1) Formal VF testing</a:t>
            </a:r>
          </a:p>
          <a:p>
            <a:pPr eaLnBrk="1" hangingPunct="1">
              <a:spcBef>
                <a:spcPct val="0"/>
              </a:spcBef>
              <a:buClrTx/>
              <a:buSzTx/>
              <a:buFontTx/>
              <a:buNone/>
            </a:pPr>
            <a:r>
              <a:rPr lang="en-US" altLang="en-US" sz="1600">
                <a:solidFill>
                  <a:srgbClr val="808080"/>
                </a:solidFill>
              </a:rPr>
              <a:t>2) </a:t>
            </a:r>
            <a:r>
              <a:rPr lang="en-US" altLang="en-US" sz="1600" b="1">
                <a:solidFill>
                  <a:srgbClr val="FFC000"/>
                </a:solidFill>
              </a:rPr>
              <a:t>Amsler grid</a:t>
            </a:r>
          </a:p>
        </p:txBody>
      </p:sp>
      <p:sp>
        <p:nvSpPr>
          <p:cNvPr id="102415" name="TextBox 1"/>
          <p:cNvSpPr txBox="1">
            <a:spLocks noChangeArrowheads="1"/>
          </p:cNvSpPr>
          <p:nvPr/>
        </p:nvSpPr>
        <p:spPr bwMode="auto">
          <a:xfrm>
            <a:off x="381000" y="5694363"/>
            <a:ext cx="7093352"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What is the status of Amsler grid testing as a screening tool for Plaquenil maculopathy?</a:t>
            </a:r>
          </a:p>
          <a:p>
            <a:pPr eaLnBrk="1" hangingPunct="1">
              <a:spcBef>
                <a:spcPct val="0"/>
              </a:spcBef>
              <a:buClrTx/>
              <a:buSzTx/>
              <a:buFontTx/>
              <a:buNone/>
            </a:pPr>
            <a:r>
              <a:rPr lang="en-US" altLang="en-US" sz="1400">
                <a:solidFill>
                  <a:srgbClr val="0000FF"/>
                </a:solidFill>
              </a:rPr>
              <a:t>Long considered acceptable, it is </a:t>
            </a:r>
            <a:r>
              <a:rPr lang="en-US" altLang="en-US" sz="1400" b="1">
                <a:solidFill>
                  <a:srgbClr val="0000FF"/>
                </a:solidFill>
              </a:rPr>
              <a:t>no longer recommended</a:t>
            </a:r>
          </a:p>
        </p:txBody>
      </p:sp>
      <p:sp>
        <p:nvSpPr>
          <p:cNvPr id="2" name="Text Box 9">
            <a:extLst>
              <a:ext uri="{FF2B5EF4-FFF2-40B4-BE49-F238E27FC236}">
                <a16:creationId xmlns:a16="http://schemas.microsoft.com/office/drawing/2014/main" id="{47CE181C-BC83-48A1-BEF4-BC1F896D722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7"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8"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89"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p>
          <a:p>
            <a:pPr eaLnBrk="1" hangingPunct="1">
              <a:lnSpc>
                <a:spcPct val="95000"/>
              </a:lnSpc>
            </a:pPr>
            <a:r>
              <a:rPr lang="en-US" altLang="en-US" sz="2200"/>
              <a:t>Is it a unilateral or bilateral condition? </a:t>
            </a:r>
            <a:r>
              <a:rPr lang="en-US" altLang="en-US" sz="2200">
                <a:solidFill>
                  <a:srgbClr val="0000FF"/>
                </a:solidFill>
              </a:rPr>
              <a:t>Bilateral</a:t>
            </a:r>
          </a:p>
          <a:p>
            <a:pPr eaLnBrk="1" hangingPunct="1">
              <a:lnSpc>
                <a:spcPct val="95000"/>
              </a:lnSpc>
            </a:pPr>
            <a:r>
              <a:rPr lang="en-US" altLang="en-US" sz="2200"/>
              <a:t>What is the classic finding on DFE? </a:t>
            </a:r>
            <a:r>
              <a:rPr lang="en-US" altLang="en-US" sz="2200">
                <a:solidFill>
                  <a:srgbClr val="0000FF"/>
                </a:solidFill>
              </a:rPr>
              <a:t>‘Bull’s eye’ maculopathy—a ring of depigmented RPE around a spared foveal island</a:t>
            </a:r>
          </a:p>
        </p:txBody>
      </p:sp>
      <p:sp>
        <p:nvSpPr>
          <p:cNvPr id="16390" name="Rectangle 6"/>
          <p:cNvSpPr>
            <a:spLocks noGrp="1" noChangeArrowheads="1"/>
          </p:cNvSpPr>
          <p:nvPr>
            <p:ph type="title"/>
          </p:nvPr>
        </p:nvSpPr>
        <p:spPr>
          <a:xfrm>
            <a:off x="457200" y="122238"/>
            <a:ext cx="7543800" cy="792162"/>
          </a:xfrm>
          <a:noFill/>
        </p:spPr>
        <p:txBody>
          <a:bodyPr/>
          <a:lstStyle/>
          <a:p>
            <a:pPr eaLnBrk="1" hangingPunct="1"/>
            <a:r>
              <a:rPr lang="en-US" altLang="en-US"/>
              <a:t>A/Q</a:t>
            </a:r>
          </a:p>
        </p:txBody>
      </p:sp>
      <p:sp>
        <p:nvSpPr>
          <p:cNvPr id="16392" name="Rectangle 8"/>
          <p:cNvSpPr>
            <a:spLocks noChangeArrowheads="1"/>
          </p:cNvSpPr>
          <p:nvPr/>
        </p:nvSpPr>
        <p:spPr bwMode="auto">
          <a:xfrm>
            <a:off x="1524000" y="3657600"/>
            <a:ext cx="2286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word + abb.</a:t>
            </a:r>
          </a:p>
        </p:txBody>
      </p:sp>
      <p:sp>
        <p:nvSpPr>
          <p:cNvPr id="16393" name="Rectangle 9"/>
          <p:cNvSpPr>
            <a:spLocks noChangeArrowheads="1"/>
          </p:cNvSpPr>
          <p:nvPr/>
        </p:nvSpPr>
        <p:spPr bwMode="auto">
          <a:xfrm>
            <a:off x="5943600" y="3657600"/>
            <a:ext cx="16002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 words</a:t>
            </a:r>
          </a:p>
        </p:txBody>
      </p:sp>
      <p:sp>
        <p:nvSpPr>
          <p:cNvPr id="1639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B56E991-9535-4EEA-AEE3-F302CC59455C}" type="slidenum">
              <a:rPr lang="en-US" altLang="en-US" sz="1000" smtClean="0"/>
              <a:pPr>
                <a:spcBef>
                  <a:spcPct val="0"/>
                </a:spcBef>
                <a:buClrTx/>
                <a:buSzTx/>
                <a:buFontTx/>
                <a:buNone/>
              </a:pPr>
              <a:t>13</a:t>
            </a:fld>
            <a:endParaRPr lang="en-US" altLang="en-US" sz="1000"/>
          </a:p>
        </p:txBody>
      </p:sp>
      <p:sp>
        <p:nvSpPr>
          <p:cNvPr id="2" name="Text Box 9">
            <a:extLst>
              <a:ext uri="{FF2B5EF4-FFF2-40B4-BE49-F238E27FC236}">
                <a16:creationId xmlns:a16="http://schemas.microsoft.com/office/drawing/2014/main" id="{513799DB-4366-4A28-AD62-BD97EC6DDC7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4459"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0446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E9D50A-8019-4090-A67A-FA125046B8D8}" type="slidenum">
              <a:rPr lang="en-US" altLang="en-US" sz="1000"/>
              <a:pPr algn="r" eaLnBrk="1" hangingPunct="1">
                <a:spcBef>
                  <a:spcPct val="0"/>
                </a:spcBef>
                <a:buClrTx/>
                <a:buSzTx/>
                <a:buFontTx/>
                <a:buNone/>
              </a:pPr>
              <a:t>130</a:t>
            </a:fld>
            <a:endParaRPr lang="en-US" altLang="en-US" sz="1000"/>
          </a:p>
        </p:txBody>
      </p:sp>
      <p:sp>
        <p:nvSpPr>
          <p:cNvPr id="93198"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50000"/>
                  </a:schemeClr>
                </a:solidFill>
              </a:rPr>
              <a:t>How ‘central’ are we talking about here?</a:t>
            </a:r>
          </a:p>
          <a:p>
            <a:pPr eaLnBrk="1" hangingPunct="1">
              <a:spcBef>
                <a:spcPct val="0"/>
              </a:spcBef>
              <a:buClrTx/>
              <a:buSzTx/>
              <a:buFontTx/>
              <a:buNone/>
              <a:defRPr/>
            </a:pPr>
            <a:r>
              <a:rPr lang="en-US" altLang="en-US" sz="1600" b="1" dirty="0">
                <a:solidFill>
                  <a:srgbClr val="FFC000"/>
                </a:solidFill>
              </a:rPr>
              <a:t>The central 10 degrees or so</a:t>
            </a:r>
          </a:p>
          <a:p>
            <a:pPr eaLnBrk="1" hangingPunct="1">
              <a:spcBef>
                <a:spcPct val="0"/>
              </a:spcBef>
              <a:buClrTx/>
              <a:buSzTx/>
              <a:buFontTx/>
              <a:buNone/>
              <a:defRPr/>
            </a:pPr>
            <a:endParaRPr lang="en-US" altLang="en-US" sz="1600" dirty="0">
              <a:solidFill>
                <a:srgbClr val="FFC000"/>
              </a:solidFill>
            </a:endParaRPr>
          </a:p>
          <a:p>
            <a:pPr eaLnBrk="1" hangingPunct="1">
              <a:spcBef>
                <a:spcPct val="0"/>
              </a:spcBef>
              <a:buClrTx/>
              <a:buSzTx/>
              <a:buFontTx/>
              <a:buNone/>
              <a:defRPr/>
            </a:pPr>
            <a:r>
              <a:rPr lang="en-US" altLang="en-US" sz="1600" i="1" dirty="0">
                <a:solidFill>
                  <a:schemeClr val="bg1">
                    <a:lumMod val="50000"/>
                  </a:schemeClr>
                </a:solidFill>
              </a:rPr>
              <a:t>What are two common techniques for assessing the central visual field?</a:t>
            </a:r>
          </a:p>
          <a:p>
            <a:pPr eaLnBrk="1" hangingPunct="1">
              <a:spcBef>
                <a:spcPct val="0"/>
              </a:spcBef>
              <a:buClrTx/>
              <a:buSzTx/>
              <a:buFontTx/>
              <a:buNone/>
              <a:defRPr/>
            </a:pPr>
            <a:r>
              <a:rPr lang="en-US" altLang="en-US" sz="1600" dirty="0">
                <a:solidFill>
                  <a:schemeClr val="bg1">
                    <a:lumMod val="50000"/>
                  </a:schemeClr>
                </a:solidFill>
              </a:rPr>
              <a:t>1) Formal VF testing</a:t>
            </a:r>
          </a:p>
          <a:p>
            <a:pPr eaLnBrk="1" hangingPunct="1">
              <a:spcBef>
                <a:spcPct val="0"/>
              </a:spcBef>
              <a:buClrTx/>
              <a:buSzTx/>
              <a:buFontTx/>
              <a:buNone/>
              <a:defRPr/>
            </a:pPr>
            <a:r>
              <a:rPr lang="en-US" altLang="en-US" sz="1600" dirty="0">
                <a:solidFill>
                  <a:schemeClr val="bg1">
                    <a:lumMod val="50000"/>
                  </a:schemeClr>
                </a:solidFill>
              </a:rPr>
              <a:t>2) </a:t>
            </a:r>
            <a:r>
              <a:rPr lang="en-US" altLang="en-US" sz="1600" dirty="0" err="1">
                <a:solidFill>
                  <a:schemeClr val="bg1">
                    <a:lumMod val="50000"/>
                  </a:schemeClr>
                </a:solidFill>
              </a:rPr>
              <a:t>Amsler</a:t>
            </a:r>
            <a:r>
              <a:rPr lang="en-US" altLang="en-US" sz="1600" dirty="0">
                <a:solidFill>
                  <a:schemeClr val="bg1">
                    <a:lumMod val="50000"/>
                  </a:schemeClr>
                </a:solidFill>
              </a:rPr>
              <a:t> grid</a:t>
            </a:r>
          </a:p>
        </p:txBody>
      </p:sp>
      <p:sp>
        <p:nvSpPr>
          <p:cNvPr id="104463" name="TextBox 1"/>
          <p:cNvSpPr txBox="1">
            <a:spLocks noChangeArrowheads="1"/>
          </p:cNvSpPr>
          <p:nvPr/>
        </p:nvSpPr>
        <p:spPr bwMode="auto">
          <a:xfrm>
            <a:off x="152400" y="4800600"/>
            <a:ext cx="8763000"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There is an important exception to this; </a:t>
            </a:r>
            <a:r>
              <a:rPr lang="en-US" altLang="en-US" sz="1400" i="1" dirty="0" err="1">
                <a:solidFill>
                  <a:srgbClr val="0000FF"/>
                </a:solidFill>
              </a:rPr>
              <a:t>ie</a:t>
            </a:r>
            <a:r>
              <a:rPr lang="en-US" altLang="en-US" sz="1400" i="1" dirty="0">
                <a:solidFill>
                  <a:srgbClr val="0000FF"/>
                </a:solidFill>
              </a:rPr>
              <a:t>, a clinical scenario in which the visual field to be evaluated should not be limited to the central 10 degrees, but rather include the VF corresponding to the entire macula. What is this scenario?</a:t>
            </a:r>
            <a:endParaRPr lang="en-US" altLang="en-US" sz="1400" i="1" dirty="0">
              <a:solidFill>
                <a:srgbClr val="FFFF00"/>
              </a:solidFill>
            </a:endParaRPr>
          </a:p>
          <a:p>
            <a:r>
              <a:rPr lang="en-US" altLang="en-US" sz="1400" dirty="0">
                <a:solidFill>
                  <a:srgbClr val="FFFF00"/>
                </a:solidFill>
              </a:rPr>
              <a:t>When the </a:t>
            </a:r>
            <a:r>
              <a:rPr lang="en-US" altLang="en-US" sz="1400" dirty="0" err="1">
                <a:solidFill>
                  <a:srgbClr val="FFFF00"/>
                </a:solidFill>
              </a:rPr>
              <a:t>pt</a:t>
            </a:r>
            <a:r>
              <a:rPr lang="en-US" altLang="en-US" sz="1400" dirty="0">
                <a:solidFill>
                  <a:srgbClr val="FFFF00"/>
                </a:solidFill>
              </a:rPr>
              <a:t> is of </a:t>
            </a:r>
            <a:r>
              <a:rPr lang="en-US" altLang="en-US" sz="1400" b="1" dirty="0">
                <a:solidFill>
                  <a:srgbClr val="FFFF00"/>
                </a:solidFill>
              </a:rPr>
              <a:t>Asian heritage</a:t>
            </a:r>
            <a:r>
              <a:rPr lang="en-US" altLang="en-US" sz="1400" dirty="0">
                <a:solidFill>
                  <a:srgbClr val="FFFF00"/>
                </a:solidFill>
              </a:rPr>
              <a:t>. For reasons that are unclear, these pts tend to manifest Plaquenil damage not in the parafoveal macula, but rather in the peripheral macula near the arcades. Thus, visual-field assessment limited to the central 10 degrees might completely miss perimetric evidence of Plaquenil toxicity. </a:t>
            </a:r>
            <a:r>
              <a:rPr lang="en-US" altLang="en-US" sz="1400" b="1" dirty="0">
                <a:solidFill>
                  <a:srgbClr val="FFFF00"/>
                </a:solidFill>
              </a:rPr>
              <a:t>In Asian pts, order a 24-2 (or even 30-2), not a 10-2.</a:t>
            </a:r>
          </a:p>
        </p:txBody>
      </p:sp>
      <p:sp>
        <p:nvSpPr>
          <p:cNvPr id="2" name="Text Box 9">
            <a:extLst>
              <a:ext uri="{FF2B5EF4-FFF2-40B4-BE49-F238E27FC236}">
                <a16:creationId xmlns:a16="http://schemas.microsoft.com/office/drawing/2014/main" id="{4E03C2D4-2A3E-48F2-B1CC-A81E154D7D4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4459"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0446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E9D50A-8019-4090-A67A-FA125046B8D8}" type="slidenum">
              <a:rPr lang="en-US" altLang="en-US" sz="1000"/>
              <a:pPr algn="r" eaLnBrk="1" hangingPunct="1">
                <a:spcBef>
                  <a:spcPct val="0"/>
                </a:spcBef>
                <a:buClrTx/>
                <a:buSzTx/>
                <a:buFontTx/>
                <a:buNone/>
              </a:pPr>
              <a:t>131</a:t>
            </a:fld>
            <a:endParaRPr lang="en-US" altLang="en-US" sz="1000"/>
          </a:p>
        </p:txBody>
      </p:sp>
      <p:sp>
        <p:nvSpPr>
          <p:cNvPr id="93198"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50000"/>
                  </a:schemeClr>
                </a:solidFill>
              </a:rPr>
              <a:t>How ‘central’ are we talking about here?</a:t>
            </a:r>
          </a:p>
          <a:p>
            <a:pPr eaLnBrk="1" hangingPunct="1">
              <a:spcBef>
                <a:spcPct val="0"/>
              </a:spcBef>
              <a:buClrTx/>
              <a:buSzTx/>
              <a:buFontTx/>
              <a:buNone/>
              <a:defRPr/>
            </a:pPr>
            <a:r>
              <a:rPr lang="en-US" altLang="en-US" sz="1600" b="1" dirty="0">
                <a:solidFill>
                  <a:srgbClr val="FFC000"/>
                </a:solidFill>
              </a:rPr>
              <a:t>The central 10 degrees or so</a:t>
            </a:r>
          </a:p>
          <a:p>
            <a:pPr eaLnBrk="1" hangingPunct="1">
              <a:spcBef>
                <a:spcPct val="0"/>
              </a:spcBef>
              <a:buClrTx/>
              <a:buSzTx/>
              <a:buFontTx/>
              <a:buNone/>
              <a:defRPr/>
            </a:pPr>
            <a:endParaRPr lang="en-US" altLang="en-US" sz="1600" dirty="0">
              <a:solidFill>
                <a:srgbClr val="FFC000"/>
              </a:solidFill>
            </a:endParaRPr>
          </a:p>
          <a:p>
            <a:pPr eaLnBrk="1" hangingPunct="1">
              <a:spcBef>
                <a:spcPct val="0"/>
              </a:spcBef>
              <a:buClrTx/>
              <a:buSzTx/>
              <a:buFontTx/>
              <a:buNone/>
              <a:defRPr/>
            </a:pPr>
            <a:r>
              <a:rPr lang="en-US" altLang="en-US" sz="1600" i="1" dirty="0">
                <a:solidFill>
                  <a:schemeClr val="bg1">
                    <a:lumMod val="50000"/>
                  </a:schemeClr>
                </a:solidFill>
              </a:rPr>
              <a:t>What are two common techniques for assessing the central visual field?</a:t>
            </a:r>
          </a:p>
          <a:p>
            <a:pPr eaLnBrk="1" hangingPunct="1">
              <a:spcBef>
                <a:spcPct val="0"/>
              </a:spcBef>
              <a:buClrTx/>
              <a:buSzTx/>
              <a:buFontTx/>
              <a:buNone/>
              <a:defRPr/>
            </a:pPr>
            <a:r>
              <a:rPr lang="en-US" altLang="en-US" sz="1600" dirty="0">
                <a:solidFill>
                  <a:schemeClr val="bg1">
                    <a:lumMod val="50000"/>
                  </a:schemeClr>
                </a:solidFill>
              </a:rPr>
              <a:t>1) Formal VF testing</a:t>
            </a:r>
          </a:p>
          <a:p>
            <a:pPr eaLnBrk="1" hangingPunct="1">
              <a:spcBef>
                <a:spcPct val="0"/>
              </a:spcBef>
              <a:buClrTx/>
              <a:buSzTx/>
              <a:buFontTx/>
              <a:buNone/>
              <a:defRPr/>
            </a:pPr>
            <a:r>
              <a:rPr lang="en-US" altLang="en-US" sz="1600" dirty="0">
                <a:solidFill>
                  <a:schemeClr val="bg1">
                    <a:lumMod val="50000"/>
                  </a:schemeClr>
                </a:solidFill>
              </a:rPr>
              <a:t>2) </a:t>
            </a:r>
            <a:r>
              <a:rPr lang="en-US" altLang="en-US" sz="1600" dirty="0" err="1">
                <a:solidFill>
                  <a:schemeClr val="bg1">
                    <a:lumMod val="50000"/>
                  </a:schemeClr>
                </a:solidFill>
              </a:rPr>
              <a:t>Amsler</a:t>
            </a:r>
            <a:r>
              <a:rPr lang="en-US" altLang="en-US" sz="1600" dirty="0">
                <a:solidFill>
                  <a:schemeClr val="bg1">
                    <a:lumMod val="50000"/>
                  </a:schemeClr>
                </a:solidFill>
              </a:rPr>
              <a:t> grid</a:t>
            </a:r>
          </a:p>
        </p:txBody>
      </p:sp>
      <p:sp>
        <p:nvSpPr>
          <p:cNvPr id="104463" name="TextBox 1"/>
          <p:cNvSpPr txBox="1">
            <a:spLocks noChangeArrowheads="1"/>
          </p:cNvSpPr>
          <p:nvPr/>
        </p:nvSpPr>
        <p:spPr bwMode="auto">
          <a:xfrm>
            <a:off x="152400" y="4800600"/>
            <a:ext cx="8763000"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There is an important exception to this; </a:t>
            </a:r>
            <a:r>
              <a:rPr lang="en-US" altLang="en-US" sz="1400" i="1" dirty="0" err="1">
                <a:solidFill>
                  <a:srgbClr val="0000FF"/>
                </a:solidFill>
              </a:rPr>
              <a:t>ie</a:t>
            </a:r>
            <a:r>
              <a:rPr lang="en-US" altLang="en-US" sz="1400" i="1" dirty="0">
                <a:solidFill>
                  <a:srgbClr val="0000FF"/>
                </a:solidFill>
              </a:rPr>
              <a:t>, a clinical scenario in which the visual field to be evaluated should not be limited to the central 10 degrees, but rather include the VF corresponding to the entire macula. What is this scenario?</a:t>
            </a:r>
          </a:p>
          <a:p>
            <a:r>
              <a:rPr lang="en-US" altLang="en-US" sz="1400" dirty="0">
                <a:solidFill>
                  <a:srgbClr val="0000FF"/>
                </a:solidFill>
              </a:rPr>
              <a:t>When the </a:t>
            </a:r>
            <a:r>
              <a:rPr lang="en-US" altLang="en-US" sz="1400" dirty="0" err="1">
                <a:solidFill>
                  <a:srgbClr val="0000FF"/>
                </a:solidFill>
              </a:rPr>
              <a:t>pt</a:t>
            </a:r>
            <a:r>
              <a:rPr lang="en-US" altLang="en-US" sz="1400" dirty="0">
                <a:solidFill>
                  <a:srgbClr val="0000FF"/>
                </a:solidFill>
              </a:rPr>
              <a:t> is of </a:t>
            </a:r>
            <a:r>
              <a:rPr lang="en-US" altLang="en-US" sz="1400" b="1" dirty="0">
                <a:solidFill>
                  <a:srgbClr val="0000FF"/>
                </a:solidFill>
              </a:rPr>
              <a:t>Asian heritage</a:t>
            </a:r>
            <a:r>
              <a:rPr lang="en-US" altLang="en-US" sz="1400" dirty="0">
                <a:solidFill>
                  <a:srgbClr val="0000FF"/>
                </a:solidFill>
              </a:rPr>
              <a:t>. For reasons that are unclear, these pts tend to manifest Plaquenil damage not in the parafoveal macula, but rather in the peripheral macula near the arcades. Thus, visual-field assessment limited to the central 10 degrees might completely miss perimetric evidence of Plaquenil toxicity. </a:t>
            </a:r>
            <a:r>
              <a:rPr lang="en-US" altLang="en-US" sz="1400" b="1" dirty="0">
                <a:solidFill>
                  <a:srgbClr val="FFFF00"/>
                </a:solidFill>
              </a:rPr>
              <a:t>In Asian pts, order a 24-2 (or even 30-2), not a 10-2.</a:t>
            </a:r>
          </a:p>
        </p:txBody>
      </p:sp>
      <p:sp>
        <p:nvSpPr>
          <p:cNvPr id="2" name="Text Box 9">
            <a:extLst>
              <a:ext uri="{FF2B5EF4-FFF2-40B4-BE49-F238E27FC236}">
                <a16:creationId xmlns:a16="http://schemas.microsoft.com/office/drawing/2014/main" id="{4E03C2D4-2A3E-48F2-B1CC-A81E154D7D4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40000775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445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b="1" dirty="0"/>
              <a:t>Central</a:t>
            </a:r>
            <a:r>
              <a:rPr lang="en-US" altLang="en-US" sz="2200" dirty="0">
                <a:solidFill>
                  <a:srgbClr val="0000FF"/>
                </a:solidFill>
              </a:rPr>
              <a:t> </a:t>
            </a:r>
            <a:r>
              <a:rPr lang="en-US" altLang="en-US" sz="2200" b="1" dirty="0">
                <a:solidFill>
                  <a:srgbClr val="0000FF"/>
                </a:solidFill>
              </a:rPr>
              <a:t>visual field </a:t>
            </a:r>
            <a:r>
              <a:rPr lang="en-US" altLang="en-US" sz="2200"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0000FF"/>
                </a:solidFill>
              </a:rPr>
              <a:t>ERG</a:t>
            </a:r>
          </a:p>
          <a:p>
            <a:pPr eaLnBrk="1" hangingPunct="1">
              <a:lnSpc>
                <a:spcPct val="95000"/>
              </a:lnSpc>
            </a:pPr>
            <a:endParaRPr lang="en-US" altLang="en-US" sz="2600" dirty="0"/>
          </a:p>
        </p:txBody>
      </p:sp>
      <p:sp>
        <p:nvSpPr>
          <p:cNvPr id="104459"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0446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E9D50A-8019-4090-A67A-FA125046B8D8}" type="slidenum">
              <a:rPr lang="en-US" altLang="en-US" sz="1000"/>
              <a:pPr algn="r" eaLnBrk="1" hangingPunct="1">
                <a:spcBef>
                  <a:spcPct val="0"/>
                </a:spcBef>
                <a:buClrTx/>
                <a:buSzTx/>
                <a:buFontTx/>
                <a:buNone/>
              </a:pPr>
              <a:t>132</a:t>
            </a:fld>
            <a:endParaRPr lang="en-US" altLang="en-US" sz="1000"/>
          </a:p>
        </p:txBody>
      </p:sp>
      <p:sp>
        <p:nvSpPr>
          <p:cNvPr id="93198" name="Text Box 9"/>
          <p:cNvSpPr txBox="1">
            <a:spLocks noChangeArrowheads="1"/>
          </p:cNvSpPr>
          <p:nvPr/>
        </p:nvSpPr>
        <p:spPr bwMode="auto">
          <a:xfrm>
            <a:off x="609600" y="4079875"/>
            <a:ext cx="6634163" cy="15589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50000"/>
                  </a:schemeClr>
                </a:solidFill>
              </a:rPr>
              <a:t>How ‘central’ are we talking about here?</a:t>
            </a:r>
          </a:p>
          <a:p>
            <a:pPr eaLnBrk="1" hangingPunct="1">
              <a:spcBef>
                <a:spcPct val="0"/>
              </a:spcBef>
              <a:buClrTx/>
              <a:buSzTx/>
              <a:buFontTx/>
              <a:buNone/>
              <a:defRPr/>
            </a:pPr>
            <a:r>
              <a:rPr lang="en-US" altLang="en-US" sz="1600" b="1" dirty="0">
                <a:solidFill>
                  <a:srgbClr val="FFC000"/>
                </a:solidFill>
              </a:rPr>
              <a:t>The central 10 degrees or so</a:t>
            </a:r>
          </a:p>
          <a:p>
            <a:pPr eaLnBrk="1" hangingPunct="1">
              <a:spcBef>
                <a:spcPct val="0"/>
              </a:spcBef>
              <a:buClrTx/>
              <a:buSzTx/>
              <a:buFontTx/>
              <a:buNone/>
              <a:defRPr/>
            </a:pPr>
            <a:endParaRPr lang="en-US" altLang="en-US" sz="1600" dirty="0">
              <a:solidFill>
                <a:srgbClr val="FFC000"/>
              </a:solidFill>
            </a:endParaRPr>
          </a:p>
          <a:p>
            <a:pPr eaLnBrk="1" hangingPunct="1">
              <a:spcBef>
                <a:spcPct val="0"/>
              </a:spcBef>
              <a:buClrTx/>
              <a:buSzTx/>
              <a:buFontTx/>
              <a:buNone/>
              <a:defRPr/>
            </a:pPr>
            <a:r>
              <a:rPr lang="en-US" altLang="en-US" sz="1600" i="1" dirty="0">
                <a:solidFill>
                  <a:schemeClr val="bg1">
                    <a:lumMod val="50000"/>
                  </a:schemeClr>
                </a:solidFill>
              </a:rPr>
              <a:t>What are two common techniques for assessing the central visual field?</a:t>
            </a:r>
          </a:p>
          <a:p>
            <a:pPr eaLnBrk="1" hangingPunct="1">
              <a:spcBef>
                <a:spcPct val="0"/>
              </a:spcBef>
              <a:buClrTx/>
              <a:buSzTx/>
              <a:buFontTx/>
              <a:buNone/>
              <a:defRPr/>
            </a:pPr>
            <a:r>
              <a:rPr lang="en-US" altLang="en-US" sz="1600" dirty="0">
                <a:solidFill>
                  <a:schemeClr val="bg1">
                    <a:lumMod val="50000"/>
                  </a:schemeClr>
                </a:solidFill>
              </a:rPr>
              <a:t>1) Formal VF testing</a:t>
            </a:r>
          </a:p>
          <a:p>
            <a:pPr eaLnBrk="1" hangingPunct="1">
              <a:spcBef>
                <a:spcPct val="0"/>
              </a:spcBef>
              <a:buClrTx/>
              <a:buSzTx/>
              <a:buFontTx/>
              <a:buNone/>
              <a:defRPr/>
            </a:pPr>
            <a:r>
              <a:rPr lang="en-US" altLang="en-US" sz="1600" dirty="0">
                <a:solidFill>
                  <a:schemeClr val="bg1">
                    <a:lumMod val="50000"/>
                  </a:schemeClr>
                </a:solidFill>
              </a:rPr>
              <a:t>2) </a:t>
            </a:r>
            <a:r>
              <a:rPr lang="en-US" altLang="en-US" sz="1600" dirty="0" err="1">
                <a:solidFill>
                  <a:schemeClr val="bg1">
                    <a:lumMod val="50000"/>
                  </a:schemeClr>
                </a:solidFill>
              </a:rPr>
              <a:t>Amsler</a:t>
            </a:r>
            <a:r>
              <a:rPr lang="en-US" altLang="en-US" sz="1600" dirty="0">
                <a:solidFill>
                  <a:schemeClr val="bg1">
                    <a:lumMod val="50000"/>
                  </a:schemeClr>
                </a:solidFill>
              </a:rPr>
              <a:t> grid</a:t>
            </a:r>
          </a:p>
        </p:txBody>
      </p:sp>
      <p:sp>
        <p:nvSpPr>
          <p:cNvPr id="104463" name="TextBox 1"/>
          <p:cNvSpPr txBox="1">
            <a:spLocks noChangeArrowheads="1"/>
          </p:cNvSpPr>
          <p:nvPr/>
        </p:nvSpPr>
        <p:spPr bwMode="auto">
          <a:xfrm>
            <a:off x="152400" y="4800600"/>
            <a:ext cx="8763000" cy="1600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There is an important exception to this; </a:t>
            </a:r>
            <a:r>
              <a:rPr lang="en-US" altLang="en-US" sz="1400" i="1" dirty="0" err="1">
                <a:solidFill>
                  <a:srgbClr val="0000FF"/>
                </a:solidFill>
              </a:rPr>
              <a:t>ie</a:t>
            </a:r>
            <a:r>
              <a:rPr lang="en-US" altLang="en-US" sz="1400" i="1" dirty="0">
                <a:solidFill>
                  <a:srgbClr val="0000FF"/>
                </a:solidFill>
              </a:rPr>
              <a:t>, a clinical scenario in which the visual field to be evaluated should not be limited to the central 10 degrees, but rather include the VF corresponding to the entire macula. What is this scenario?</a:t>
            </a:r>
          </a:p>
          <a:p>
            <a:r>
              <a:rPr lang="en-US" altLang="en-US" sz="1400" dirty="0">
                <a:solidFill>
                  <a:srgbClr val="0000FF"/>
                </a:solidFill>
              </a:rPr>
              <a:t>When the </a:t>
            </a:r>
            <a:r>
              <a:rPr lang="en-US" altLang="en-US" sz="1400" dirty="0" err="1">
                <a:solidFill>
                  <a:srgbClr val="0000FF"/>
                </a:solidFill>
              </a:rPr>
              <a:t>pt</a:t>
            </a:r>
            <a:r>
              <a:rPr lang="en-US" altLang="en-US" sz="1400" dirty="0">
                <a:solidFill>
                  <a:srgbClr val="0000FF"/>
                </a:solidFill>
              </a:rPr>
              <a:t> is of </a:t>
            </a:r>
            <a:r>
              <a:rPr lang="en-US" altLang="en-US" sz="1400" b="1" dirty="0">
                <a:solidFill>
                  <a:srgbClr val="0000FF"/>
                </a:solidFill>
              </a:rPr>
              <a:t>Asian heritage</a:t>
            </a:r>
            <a:r>
              <a:rPr lang="en-US" altLang="en-US" sz="1400" dirty="0">
                <a:solidFill>
                  <a:srgbClr val="0000FF"/>
                </a:solidFill>
              </a:rPr>
              <a:t>. For reasons that are unclear, these pts tend to manifest Plaquenil damage not in the parafoveal macula, but rather in the peripheral macula near the arcades. Thus, visual-field assessment limited to the central 10 degrees might completely miss perimetric evidence of Plaquenil toxicity. </a:t>
            </a:r>
            <a:r>
              <a:rPr lang="en-US" altLang="en-US" sz="1400" b="1" dirty="0"/>
              <a:t>In Asian pts, order a 24-2 (or even 30-2), </a:t>
            </a:r>
            <a:r>
              <a:rPr lang="en-US" altLang="en-US" sz="1400" b="1" i="1" dirty="0"/>
              <a:t>not</a:t>
            </a:r>
            <a:r>
              <a:rPr lang="en-US" altLang="en-US" sz="1400" b="1" dirty="0"/>
              <a:t> a 10-2!</a:t>
            </a:r>
          </a:p>
        </p:txBody>
      </p:sp>
      <p:sp>
        <p:nvSpPr>
          <p:cNvPr id="2" name="Text Box 9">
            <a:extLst>
              <a:ext uri="{FF2B5EF4-FFF2-40B4-BE49-F238E27FC236}">
                <a16:creationId xmlns:a16="http://schemas.microsoft.com/office/drawing/2014/main" id="{4E03C2D4-2A3E-48F2-B1CC-A81E154D7D4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1278852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CDBC46-22C8-4E2F-A4DC-B33FC27B5C9E}"/>
              </a:ext>
            </a:extLst>
          </p:cNvPr>
          <p:cNvSpPr>
            <a:spLocks noGrp="1"/>
          </p:cNvSpPr>
          <p:nvPr>
            <p:ph type="sldNum" sz="quarter" idx="12"/>
          </p:nvPr>
        </p:nvSpPr>
        <p:spPr/>
        <p:txBody>
          <a:bodyPr/>
          <a:lstStyle/>
          <a:p>
            <a:pPr>
              <a:defRPr/>
            </a:pPr>
            <a:fld id="{7AF44409-1310-4819-A74B-3FBA80694E5E}" type="slidenum">
              <a:rPr lang="en-US" altLang="en-US" smtClean="0"/>
              <a:pPr>
                <a:defRPr/>
              </a:pPr>
              <a:t>133</a:t>
            </a:fld>
            <a:endParaRPr lang="en-US" altLang="en-US"/>
          </a:p>
        </p:txBody>
      </p:sp>
      <p:pic>
        <p:nvPicPr>
          <p:cNvPr id="4" name="Picture 3" descr="A close up of a cage&#10;&#10;Description automatically generated">
            <a:extLst>
              <a:ext uri="{FF2B5EF4-FFF2-40B4-BE49-F238E27FC236}">
                <a16:creationId xmlns:a16="http://schemas.microsoft.com/office/drawing/2014/main" id="{24411D02-DDE0-4A91-B351-1614F4F5A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95400"/>
            <a:ext cx="3886200" cy="3836214"/>
          </a:xfrm>
          <a:prstGeom prst="rect">
            <a:avLst/>
          </a:prstGeom>
        </p:spPr>
      </p:pic>
      <p:sp>
        <p:nvSpPr>
          <p:cNvPr id="6" name="Text Box 9">
            <a:extLst>
              <a:ext uri="{FF2B5EF4-FFF2-40B4-BE49-F238E27FC236}">
                <a16:creationId xmlns:a16="http://schemas.microsoft.com/office/drawing/2014/main" id="{C5021AAA-EBAE-4EEA-9B6F-7155A50DE94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7" name="TextBox 6">
            <a:extLst>
              <a:ext uri="{FF2B5EF4-FFF2-40B4-BE49-F238E27FC236}">
                <a16:creationId xmlns:a16="http://schemas.microsoft.com/office/drawing/2014/main" id="{46574019-44C9-48BC-B110-36B183227C51}"/>
              </a:ext>
            </a:extLst>
          </p:cNvPr>
          <p:cNvSpPr txBox="1"/>
          <p:nvPr/>
        </p:nvSpPr>
        <p:spPr>
          <a:xfrm>
            <a:off x="1398277" y="5725180"/>
            <a:ext cx="6347445" cy="523220"/>
          </a:xfrm>
          <a:prstGeom prst="rect">
            <a:avLst/>
          </a:prstGeom>
          <a:noFill/>
        </p:spPr>
        <p:txBody>
          <a:bodyPr wrap="square" rtlCol="0">
            <a:spAutoFit/>
          </a:bodyPr>
          <a:lstStyle/>
          <a:p>
            <a:pPr algn="ctr"/>
            <a:r>
              <a:rPr lang="en-US" sz="1400" dirty="0"/>
              <a:t>30-2 from a Chinese-American woman who had received Plaquenil 8 mg/kg/d for years. Note the partial ring scotoma outside the parafoveal region.</a:t>
            </a:r>
          </a:p>
        </p:txBody>
      </p:sp>
      <p:sp>
        <p:nvSpPr>
          <p:cNvPr id="8" name="Rectangle 7">
            <a:extLst>
              <a:ext uri="{FF2B5EF4-FFF2-40B4-BE49-F238E27FC236}">
                <a16:creationId xmlns:a16="http://schemas.microsoft.com/office/drawing/2014/main" id="{4DFC57BB-2975-4D4C-AEAF-74693318234C}"/>
              </a:ext>
            </a:extLst>
          </p:cNvPr>
          <p:cNvSpPr/>
          <p:nvPr/>
        </p:nvSpPr>
        <p:spPr>
          <a:xfrm>
            <a:off x="6172200" y="1295400"/>
            <a:ext cx="457200"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B6C9C149-878C-486D-8116-55899EA3D4B3}"/>
              </a:ext>
            </a:extLst>
          </p:cNvPr>
          <p:cNvSpPr/>
          <p:nvPr/>
        </p:nvSpPr>
        <p:spPr>
          <a:xfrm>
            <a:off x="6134100" y="4760794"/>
            <a:ext cx="457200"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62642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7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7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7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7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7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8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8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548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05483"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0548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DE170EC-06EB-419A-A9DD-9BBB0F274D40}" type="slidenum">
              <a:rPr lang="en-US" altLang="en-US" sz="1000"/>
              <a:pPr algn="r" eaLnBrk="1" hangingPunct="1">
                <a:spcBef>
                  <a:spcPct val="0"/>
                </a:spcBef>
                <a:buClrTx/>
                <a:buSzTx/>
                <a:buFontTx/>
                <a:buNone/>
              </a:pPr>
              <a:t>134</a:t>
            </a:fld>
            <a:endParaRPr lang="en-US" altLang="en-US" sz="1000"/>
          </a:p>
        </p:txBody>
      </p:sp>
      <p:sp>
        <p:nvSpPr>
          <p:cNvPr id="105486"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FFCC66"/>
                </a:solidFill>
              </a:rPr>
              <a:t>Optical coherence tomography</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What is it?</a:t>
            </a:r>
          </a:p>
          <a:p>
            <a:pPr eaLnBrk="1" hangingPunct="1">
              <a:lnSpc>
                <a:spcPts val="1800"/>
              </a:lnSpc>
              <a:spcBef>
                <a:spcPct val="0"/>
              </a:spcBef>
              <a:buClrTx/>
              <a:buSzTx/>
              <a:buFontTx/>
              <a:buNone/>
            </a:pPr>
            <a:r>
              <a:rPr lang="en-US" altLang="en-US" sz="1400" dirty="0">
                <a:solidFill>
                  <a:srgbClr val="FFCC66"/>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FFCC66"/>
                </a:solidFill>
              </a:rPr>
              <a:t>retina (</a:t>
            </a:r>
            <a:r>
              <a:rPr lang="en-US" altLang="en-US" sz="1400" i="1" dirty="0">
                <a:solidFill>
                  <a:srgbClr val="FFCC66"/>
                </a:solidFill>
              </a:rPr>
              <a:t>tomography</a:t>
            </a:r>
            <a:r>
              <a:rPr lang="en-US" altLang="en-US" sz="1400" dirty="0">
                <a:solidFill>
                  <a:srgbClr val="FFCC66"/>
                </a:solidFill>
              </a:rPr>
              <a:t> means ‘cross-sectional image’)</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How does it work?</a:t>
            </a:r>
          </a:p>
          <a:p>
            <a:pPr eaLnBrk="1" hangingPunct="1">
              <a:lnSpc>
                <a:spcPts val="1800"/>
              </a:lnSpc>
              <a:spcBef>
                <a:spcPct val="0"/>
              </a:spcBef>
              <a:buClrTx/>
              <a:buSzTx/>
              <a:buFontTx/>
              <a:buNone/>
            </a:pPr>
            <a:r>
              <a:rPr lang="en-US" altLang="en-US" sz="1400" dirty="0">
                <a:solidFill>
                  <a:srgbClr val="FFCC66"/>
                </a:solidFill>
              </a:rPr>
              <a:t>Via interferometry. A beam of coherent light is directed toward the retina. As the</a:t>
            </a:r>
          </a:p>
          <a:p>
            <a:pPr eaLnBrk="1" hangingPunct="1">
              <a:lnSpc>
                <a:spcPts val="1800"/>
              </a:lnSpc>
              <a:spcBef>
                <a:spcPct val="0"/>
              </a:spcBef>
              <a:buClrTx/>
              <a:buSzTx/>
              <a:buFontTx/>
              <a:buNone/>
            </a:pPr>
            <a:r>
              <a:rPr lang="en-US" altLang="en-US" sz="1400" dirty="0">
                <a:solidFill>
                  <a:srgbClr val="FFCC66"/>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FFCC66"/>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FFCC66"/>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FFCC66"/>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FFCC66"/>
                </a:solidFill>
              </a:rPr>
              <a:t>In </a:t>
            </a:r>
            <a:r>
              <a:rPr lang="en-US" altLang="en-US" sz="1400" i="1" dirty="0">
                <a:solidFill>
                  <a:srgbClr val="FFCC66"/>
                </a:solidFill>
              </a:rPr>
              <a:t>time-domain</a:t>
            </a:r>
            <a:r>
              <a:rPr lang="en-US" altLang="en-US" sz="1400" dirty="0">
                <a:solidFill>
                  <a:srgbClr val="FFCC66"/>
                </a:solidFill>
              </a:rPr>
              <a:t> (TD) </a:t>
            </a:r>
            <a:r>
              <a:rPr lang="en-US" altLang="en-US" sz="1400" i="1" dirty="0">
                <a:solidFill>
                  <a:srgbClr val="FFCC66"/>
                </a:solidFill>
              </a:rPr>
              <a:t>OCT</a:t>
            </a:r>
            <a:r>
              <a:rPr lang="en-US" altLang="en-US" sz="1400" dirty="0">
                <a:solidFill>
                  <a:srgbClr val="FFCC66"/>
                </a:solidFill>
              </a:rPr>
              <a:t>, the beams are compared with respect to the time taken</a:t>
            </a:r>
          </a:p>
          <a:p>
            <a:pPr eaLnBrk="1" hangingPunct="1">
              <a:lnSpc>
                <a:spcPts val="1800"/>
              </a:lnSpc>
              <a:spcBef>
                <a:spcPct val="0"/>
              </a:spcBef>
              <a:buClrTx/>
              <a:buSzTx/>
              <a:buFontTx/>
              <a:buNone/>
            </a:pPr>
            <a:r>
              <a:rPr lang="en-US" altLang="en-US" sz="1400" dirty="0">
                <a:solidFill>
                  <a:srgbClr val="FFCC66"/>
                </a:solidFill>
              </a:rPr>
              <a:t>for their respective reflections to return. In </a:t>
            </a:r>
            <a:r>
              <a:rPr lang="en-US" altLang="en-US" sz="1400" i="1" dirty="0">
                <a:solidFill>
                  <a:srgbClr val="FFCC66"/>
                </a:solidFill>
              </a:rPr>
              <a:t>spectral-domain </a:t>
            </a:r>
            <a:r>
              <a:rPr lang="en-US" altLang="en-US" sz="1400" dirty="0">
                <a:solidFill>
                  <a:srgbClr val="FFCC66"/>
                </a:solidFill>
              </a:rPr>
              <a:t>(SD) </a:t>
            </a:r>
            <a:r>
              <a:rPr lang="en-US" altLang="en-US" sz="1400" i="1" dirty="0">
                <a:solidFill>
                  <a:srgbClr val="FFCC66"/>
                </a:solidFill>
              </a:rPr>
              <a:t>OCT</a:t>
            </a:r>
            <a:r>
              <a:rPr lang="en-US" altLang="en-US" sz="1400" dirty="0">
                <a:solidFill>
                  <a:srgbClr val="FFCC66"/>
                </a:solidFill>
              </a:rPr>
              <a:t>, differences</a:t>
            </a:r>
          </a:p>
          <a:p>
            <a:pPr eaLnBrk="1" hangingPunct="1">
              <a:lnSpc>
                <a:spcPts val="1800"/>
              </a:lnSpc>
              <a:spcBef>
                <a:spcPct val="0"/>
              </a:spcBef>
              <a:buClrTx/>
              <a:buSzTx/>
              <a:buFontTx/>
              <a:buNone/>
            </a:pPr>
            <a:r>
              <a:rPr lang="en-US" altLang="en-US" sz="1400" dirty="0">
                <a:solidFill>
                  <a:srgbClr val="FFCC66"/>
                </a:solidFill>
              </a:rPr>
              <a:t>in the </a:t>
            </a:r>
            <a:r>
              <a:rPr lang="en-US" altLang="en-US" sz="1400" i="1" dirty="0">
                <a:solidFill>
                  <a:srgbClr val="FFCC66"/>
                </a:solidFill>
              </a:rPr>
              <a:t>frequencies</a:t>
            </a:r>
            <a:r>
              <a:rPr lang="en-US" altLang="en-US" sz="1400" dirty="0">
                <a:solidFill>
                  <a:srgbClr val="FFCC66"/>
                </a:solidFill>
              </a:rPr>
              <a:t> of the reflected light are evaluated.</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FFCC66"/>
                </a:solidFill>
              </a:rPr>
              <a:t>that SD-OCT produces images with both higher resolution (3-5 </a:t>
            </a:r>
            <a:r>
              <a:rPr lang="en-US" altLang="en-US" sz="1400" dirty="0">
                <a:solidFill>
                  <a:srgbClr val="FFCC66"/>
                </a:solidFill>
                <a:latin typeface="Symbol" panose="05050102010706020507" pitchFamily="18" charset="2"/>
              </a:rPr>
              <a:t>m</a:t>
            </a:r>
            <a:r>
              <a:rPr lang="en-US" altLang="en-US" sz="1400" dirty="0">
                <a:solidFill>
                  <a:srgbClr val="FFCC66"/>
                </a:solidFill>
              </a:rPr>
              <a:t>m vs 10-15 </a:t>
            </a:r>
            <a:r>
              <a:rPr lang="en-US" altLang="en-US" sz="1400" dirty="0">
                <a:solidFill>
                  <a:srgbClr val="FFCC66"/>
                </a:solidFill>
                <a:latin typeface="Symbol" panose="05050102010706020507" pitchFamily="18" charset="2"/>
              </a:rPr>
              <a:t>m</a:t>
            </a:r>
            <a:r>
              <a:rPr lang="en-US" altLang="en-US" sz="1400" dirty="0">
                <a:solidFill>
                  <a:srgbClr val="FFCC66"/>
                </a:solidFill>
              </a:rPr>
              <a:t>m),</a:t>
            </a:r>
          </a:p>
          <a:p>
            <a:pPr eaLnBrk="1" hangingPunct="1">
              <a:lnSpc>
                <a:spcPts val="1800"/>
              </a:lnSpc>
              <a:spcBef>
                <a:spcPct val="0"/>
              </a:spcBef>
              <a:buClrTx/>
              <a:buSzTx/>
              <a:buFontTx/>
              <a:buNone/>
            </a:pPr>
            <a:r>
              <a:rPr lang="en-US" altLang="en-US" sz="1400" dirty="0">
                <a:solidFill>
                  <a:srgbClr val="FFCC66"/>
                </a:solidFill>
              </a:rPr>
              <a:t>less motion artifact, and more representation (</a:t>
            </a:r>
            <a:r>
              <a:rPr lang="en-US" altLang="en-US" sz="1400" dirty="0" err="1">
                <a:solidFill>
                  <a:srgbClr val="FFCC66"/>
                </a:solidFill>
              </a:rPr>
              <a:t>ie</a:t>
            </a:r>
            <a:r>
              <a:rPr lang="en-US" altLang="en-US" sz="1400" dirty="0">
                <a:solidFill>
                  <a:srgbClr val="FFCC66"/>
                </a:solidFill>
              </a:rPr>
              <a:t>, less interpolation).</a:t>
            </a:r>
          </a:p>
        </p:txBody>
      </p:sp>
      <p:sp>
        <p:nvSpPr>
          <p:cNvPr id="2" name="Text Box 9">
            <a:extLst>
              <a:ext uri="{FF2B5EF4-FFF2-40B4-BE49-F238E27FC236}">
                <a16:creationId xmlns:a16="http://schemas.microsoft.com/office/drawing/2014/main" id="{AE741387-4D8E-4BA8-82D6-760A60DFF49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49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650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06507"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0650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EBAEB9F-160D-456B-81D8-9F5C29619169}" type="slidenum">
              <a:rPr lang="en-US" altLang="en-US" sz="1000"/>
              <a:pPr algn="r" eaLnBrk="1" hangingPunct="1">
                <a:spcBef>
                  <a:spcPct val="0"/>
                </a:spcBef>
                <a:buClrTx/>
                <a:buSzTx/>
                <a:buFontTx/>
                <a:buNone/>
              </a:pPr>
              <a:t>135</a:t>
            </a:fld>
            <a:endParaRPr lang="en-US" altLang="en-US" sz="1000"/>
          </a:p>
        </p:txBody>
      </p:sp>
      <p:sp>
        <p:nvSpPr>
          <p:cNvPr id="106510"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0000FF"/>
                </a:solidFill>
              </a:rPr>
              <a:t>What does OCT stand for?</a:t>
            </a:r>
          </a:p>
          <a:p>
            <a:pPr eaLnBrk="1" hangingPunct="1">
              <a:lnSpc>
                <a:spcPts val="1800"/>
              </a:lnSpc>
              <a:spcBef>
                <a:spcPct val="0"/>
              </a:spcBef>
              <a:buClrTx/>
              <a:buSzTx/>
              <a:buFontTx/>
              <a:buNone/>
            </a:pPr>
            <a:r>
              <a:rPr lang="en-US" altLang="en-US" sz="1400">
                <a:solidFill>
                  <a:srgbClr val="0000FF"/>
                </a:solidFill>
              </a:rPr>
              <a:t>Optical coherence tomography</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FFCC66"/>
                </a:solidFill>
              </a:rPr>
              <a:t>What is it?</a:t>
            </a:r>
          </a:p>
          <a:p>
            <a:pPr eaLnBrk="1" hangingPunct="1">
              <a:lnSpc>
                <a:spcPts val="1800"/>
              </a:lnSpc>
              <a:spcBef>
                <a:spcPct val="0"/>
              </a:spcBef>
              <a:buClrTx/>
              <a:buSzTx/>
              <a:buFontTx/>
              <a:buNone/>
            </a:pPr>
            <a:r>
              <a:rPr lang="en-US" altLang="en-US" sz="1400">
                <a:solidFill>
                  <a:srgbClr val="FFCC66"/>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FFCC66"/>
                </a:solidFill>
              </a:rPr>
              <a:t>retina (</a:t>
            </a:r>
            <a:r>
              <a:rPr lang="en-US" altLang="en-US" sz="1400" i="1">
                <a:solidFill>
                  <a:srgbClr val="FFCC66"/>
                </a:solidFill>
              </a:rPr>
              <a:t>tomography</a:t>
            </a:r>
            <a:r>
              <a:rPr lang="en-US" altLang="en-US" sz="1400">
                <a:solidFill>
                  <a:srgbClr val="FFCC66"/>
                </a:solidFill>
              </a:rPr>
              <a:t> means ‘cross-sectional image’)</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How does it work?</a:t>
            </a:r>
          </a:p>
          <a:p>
            <a:pPr eaLnBrk="1" hangingPunct="1">
              <a:lnSpc>
                <a:spcPts val="1800"/>
              </a:lnSpc>
              <a:spcBef>
                <a:spcPct val="0"/>
              </a:spcBef>
              <a:buClrTx/>
              <a:buSzTx/>
              <a:buFontTx/>
              <a:buNone/>
            </a:pPr>
            <a:r>
              <a:rPr lang="en-US" altLang="en-US" sz="1400">
                <a:solidFill>
                  <a:srgbClr val="FFCC66"/>
                </a:solidFill>
              </a:rPr>
              <a:t>Via interferometry. A beam of coherent light is directed toward the retina. As the</a:t>
            </a:r>
          </a:p>
          <a:p>
            <a:pPr eaLnBrk="1" hangingPunct="1">
              <a:lnSpc>
                <a:spcPts val="1800"/>
              </a:lnSpc>
              <a:spcBef>
                <a:spcPct val="0"/>
              </a:spcBef>
              <a:buClrTx/>
              <a:buSzTx/>
              <a:buFontTx/>
              <a:buNone/>
            </a:pPr>
            <a:r>
              <a:rPr lang="en-US" altLang="en-US" sz="1400">
                <a:solidFill>
                  <a:srgbClr val="FFCC66"/>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FFCC66"/>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FFCC66"/>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FFCC66"/>
                </a:solidFill>
              </a:rPr>
              <a:t>beams are used to infer the ultrastructure of the retina.</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a:solidFill>
                  <a:srgbClr val="FFCC66"/>
                </a:solidFill>
              </a:rPr>
              <a:t>In </a:t>
            </a:r>
            <a:r>
              <a:rPr lang="en-US" altLang="en-US" sz="1400" i="1">
                <a:solidFill>
                  <a:srgbClr val="FFCC66"/>
                </a:solidFill>
              </a:rPr>
              <a:t>time-domain</a:t>
            </a:r>
            <a:r>
              <a:rPr lang="en-US" altLang="en-US" sz="1400">
                <a:solidFill>
                  <a:srgbClr val="FFCC66"/>
                </a:solidFill>
              </a:rPr>
              <a:t> (TD) </a:t>
            </a:r>
            <a:r>
              <a:rPr lang="en-US" altLang="en-US" sz="1400" i="1">
                <a:solidFill>
                  <a:srgbClr val="FFCC66"/>
                </a:solidFill>
              </a:rPr>
              <a:t>OCT</a:t>
            </a:r>
            <a:r>
              <a:rPr lang="en-US" altLang="en-US" sz="1400">
                <a:solidFill>
                  <a:srgbClr val="FFCC66"/>
                </a:solidFill>
              </a:rPr>
              <a:t>, the beams are compared with respect to the time taken</a:t>
            </a:r>
          </a:p>
          <a:p>
            <a:pPr eaLnBrk="1" hangingPunct="1">
              <a:lnSpc>
                <a:spcPts val="1800"/>
              </a:lnSpc>
              <a:spcBef>
                <a:spcPct val="0"/>
              </a:spcBef>
              <a:buClrTx/>
              <a:buSzTx/>
              <a:buFontTx/>
              <a:buNone/>
            </a:pPr>
            <a:r>
              <a:rPr lang="en-US" altLang="en-US" sz="1400">
                <a:solidFill>
                  <a:srgbClr val="FFCC66"/>
                </a:solidFill>
              </a:rPr>
              <a:t>for their respective reflections to return. In </a:t>
            </a:r>
            <a:r>
              <a:rPr lang="en-US" altLang="en-US" sz="1400" i="1">
                <a:solidFill>
                  <a:srgbClr val="FFCC66"/>
                </a:solidFill>
              </a:rPr>
              <a:t>spectral-domain </a:t>
            </a:r>
            <a:r>
              <a:rPr lang="en-US" altLang="en-US" sz="1400">
                <a:solidFill>
                  <a:srgbClr val="FFCC66"/>
                </a:solidFill>
              </a:rPr>
              <a:t>(SD) </a:t>
            </a:r>
            <a:r>
              <a:rPr lang="en-US" altLang="en-US" sz="1400" i="1">
                <a:solidFill>
                  <a:srgbClr val="FFCC66"/>
                </a:solidFill>
              </a:rPr>
              <a:t>OCT</a:t>
            </a:r>
            <a:r>
              <a:rPr lang="en-US" altLang="en-US" sz="1400">
                <a:solidFill>
                  <a:srgbClr val="FFCC66"/>
                </a:solidFill>
              </a:rPr>
              <a:t>, differences</a:t>
            </a:r>
          </a:p>
          <a:p>
            <a:pPr eaLnBrk="1" hangingPunct="1">
              <a:lnSpc>
                <a:spcPts val="1800"/>
              </a:lnSpc>
              <a:spcBef>
                <a:spcPct val="0"/>
              </a:spcBef>
              <a:buClrTx/>
              <a:buSzTx/>
              <a:buFontTx/>
              <a:buNone/>
            </a:pPr>
            <a:r>
              <a:rPr lang="en-US" altLang="en-US" sz="1400">
                <a:solidFill>
                  <a:srgbClr val="FFCC66"/>
                </a:solidFill>
              </a:rPr>
              <a:t>in the </a:t>
            </a:r>
            <a:r>
              <a:rPr lang="en-US" altLang="en-US" sz="1400" i="1">
                <a:solidFill>
                  <a:srgbClr val="FFCC66"/>
                </a:solidFill>
              </a:rPr>
              <a:t>frequencies</a:t>
            </a:r>
            <a:r>
              <a:rPr lang="en-US" altLang="en-US" sz="1400">
                <a:solidFill>
                  <a:srgbClr val="FFCC66"/>
                </a:solidFill>
              </a:rPr>
              <a:t> of the reflected light are evaluated.</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FFCC66"/>
                </a:solidFill>
              </a:rPr>
              <a:t>that SD-OCT produces images with both higher resolution (3-5 </a:t>
            </a:r>
            <a:r>
              <a:rPr lang="en-US" altLang="en-US" sz="1400">
                <a:solidFill>
                  <a:srgbClr val="FFCC66"/>
                </a:solidFill>
                <a:latin typeface="Symbol" panose="05050102010706020507" pitchFamily="18" charset="2"/>
              </a:rPr>
              <a:t>m</a:t>
            </a:r>
            <a:r>
              <a:rPr lang="en-US" altLang="en-US" sz="1400">
                <a:solidFill>
                  <a:srgbClr val="FFCC66"/>
                </a:solidFill>
              </a:rPr>
              <a:t>m vs 10-15 </a:t>
            </a:r>
            <a:r>
              <a:rPr lang="en-US" altLang="en-US" sz="1400">
                <a:solidFill>
                  <a:srgbClr val="FFCC66"/>
                </a:solidFill>
                <a:latin typeface="Symbol" panose="05050102010706020507" pitchFamily="18" charset="2"/>
              </a:rPr>
              <a:t>m</a:t>
            </a:r>
            <a:r>
              <a:rPr lang="en-US" altLang="en-US" sz="1400">
                <a:solidFill>
                  <a:srgbClr val="FFCC66"/>
                </a:solidFill>
              </a:rPr>
              <a:t>m),</a:t>
            </a:r>
          </a:p>
          <a:p>
            <a:pPr eaLnBrk="1" hangingPunct="1">
              <a:lnSpc>
                <a:spcPts val="1800"/>
              </a:lnSpc>
              <a:spcBef>
                <a:spcPct val="0"/>
              </a:spcBef>
              <a:buClrTx/>
              <a:buSzTx/>
              <a:buFontTx/>
              <a:buNone/>
            </a:pPr>
            <a:r>
              <a:rPr lang="en-US" altLang="en-US" sz="1400">
                <a:solidFill>
                  <a:srgbClr val="FFCC66"/>
                </a:solidFill>
              </a:rPr>
              <a:t>less motion artifact, and more representation (ie, less interpolation).</a:t>
            </a:r>
          </a:p>
        </p:txBody>
      </p:sp>
      <p:sp>
        <p:nvSpPr>
          <p:cNvPr id="2" name="Text Box 9">
            <a:extLst>
              <a:ext uri="{FF2B5EF4-FFF2-40B4-BE49-F238E27FC236}">
                <a16:creationId xmlns:a16="http://schemas.microsoft.com/office/drawing/2014/main" id="{CDD7C7BB-4A06-48A6-8317-04D43612788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2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753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07531"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0753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46E4896-B1D8-45FD-A294-1C9C8F4BD5D3}" type="slidenum">
              <a:rPr lang="en-US" altLang="en-US" sz="1000"/>
              <a:pPr algn="r" eaLnBrk="1" hangingPunct="1">
                <a:spcBef>
                  <a:spcPct val="0"/>
                </a:spcBef>
                <a:buClrTx/>
                <a:buSzTx/>
                <a:buFontTx/>
                <a:buNone/>
              </a:pPr>
              <a:t>136</a:t>
            </a:fld>
            <a:endParaRPr lang="en-US" altLang="en-US" sz="1000"/>
          </a:p>
        </p:txBody>
      </p:sp>
      <p:sp>
        <p:nvSpPr>
          <p:cNvPr id="107534"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0000FF"/>
                </a:solidFill>
              </a:rPr>
              <a:t>What does OCT stand for?</a:t>
            </a:r>
          </a:p>
          <a:p>
            <a:pPr eaLnBrk="1" hangingPunct="1">
              <a:lnSpc>
                <a:spcPts val="1800"/>
              </a:lnSpc>
              <a:spcBef>
                <a:spcPct val="0"/>
              </a:spcBef>
              <a:buClrTx/>
              <a:buSzTx/>
              <a:buFontTx/>
              <a:buNone/>
            </a:pPr>
            <a:r>
              <a:rPr lang="en-US" altLang="en-US" sz="1400">
                <a:solidFill>
                  <a:srgbClr val="0000FF"/>
                </a:solidFill>
              </a:rPr>
              <a:t>Optical coherence tomography</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is it?</a:t>
            </a:r>
          </a:p>
          <a:p>
            <a:pPr eaLnBrk="1" hangingPunct="1">
              <a:lnSpc>
                <a:spcPts val="1800"/>
              </a:lnSpc>
              <a:spcBef>
                <a:spcPct val="0"/>
              </a:spcBef>
              <a:buClrTx/>
              <a:buSzTx/>
              <a:buFontTx/>
              <a:buNone/>
            </a:pPr>
            <a:r>
              <a:rPr lang="en-US" altLang="en-US" sz="1400">
                <a:solidFill>
                  <a:srgbClr val="FFCC66"/>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FFCC66"/>
                </a:solidFill>
              </a:rPr>
              <a:t>retina (</a:t>
            </a:r>
            <a:r>
              <a:rPr lang="en-US" altLang="en-US" sz="1400" i="1">
                <a:solidFill>
                  <a:srgbClr val="FFCC66"/>
                </a:solidFill>
              </a:rPr>
              <a:t>tomography</a:t>
            </a:r>
            <a:r>
              <a:rPr lang="en-US" altLang="en-US" sz="1400">
                <a:solidFill>
                  <a:srgbClr val="FFCC66"/>
                </a:solidFill>
              </a:rPr>
              <a:t> means ‘cross-sectional image’)</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How does it work?</a:t>
            </a:r>
          </a:p>
          <a:p>
            <a:pPr eaLnBrk="1" hangingPunct="1">
              <a:lnSpc>
                <a:spcPts val="1800"/>
              </a:lnSpc>
              <a:spcBef>
                <a:spcPct val="0"/>
              </a:spcBef>
              <a:buClrTx/>
              <a:buSzTx/>
              <a:buFontTx/>
              <a:buNone/>
            </a:pPr>
            <a:r>
              <a:rPr lang="en-US" altLang="en-US" sz="1400">
                <a:solidFill>
                  <a:srgbClr val="FFCC66"/>
                </a:solidFill>
              </a:rPr>
              <a:t>Via interferometry. A beam of coherent light is directed toward the retina. As the</a:t>
            </a:r>
          </a:p>
          <a:p>
            <a:pPr eaLnBrk="1" hangingPunct="1">
              <a:lnSpc>
                <a:spcPts val="1800"/>
              </a:lnSpc>
              <a:spcBef>
                <a:spcPct val="0"/>
              </a:spcBef>
              <a:buClrTx/>
              <a:buSzTx/>
              <a:buFontTx/>
              <a:buNone/>
            </a:pPr>
            <a:r>
              <a:rPr lang="en-US" altLang="en-US" sz="1400">
                <a:solidFill>
                  <a:srgbClr val="FFCC66"/>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FFCC66"/>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FFCC66"/>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FFCC66"/>
                </a:solidFill>
              </a:rPr>
              <a:t>beams are used to infer the ultrastructure of the retina.</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a:solidFill>
                  <a:srgbClr val="FFCC66"/>
                </a:solidFill>
              </a:rPr>
              <a:t>In </a:t>
            </a:r>
            <a:r>
              <a:rPr lang="en-US" altLang="en-US" sz="1400" i="1">
                <a:solidFill>
                  <a:srgbClr val="FFCC66"/>
                </a:solidFill>
              </a:rPr>
              <a:t>time-domain</a:t>
            </a:r>
            <a:r>
              <a:rPr lang="en-US" altLang="en-US" sz="1400">
                <a:solidFill>
                  <a:srgbClr val="FFCC66"/>
                </a:solidFill>
              </a:rPr>
              <a:t> (TD) </a:t>
            </a:r>
            <a:r>
              <a:rPr lang="en-US" altLang="en-US" sz="1400" i="1">
                <a:solidFill>
                  <a:srgbClr val="FFCC66"/>
                </a:solidFill>
              </a:rPr>
              <a:t>OCT</a:t>
            </a:r>
            <a:r>
              <a:rPr lang="en-US" altLang="en-US" sz="1400">
                <a:solidFill>
                  <a:srgbClr val="FFCC66"/>
                </a:solidFill>
              </a:rPr>
              <a:t>, the beams are compared with respect to the time taken</a:t>
            </a:r>
          </a:p>
          <a:p>
            <a:pPr eaLnBrk="1" hangingPunct="1">
              <a:lnSpc>
                <a:spcPts val="1800"/>
              </a:lnSpc>
              <a:spcBef>
                <a:spcPct val="0"/>
              </a:spcBef>
              <a:buClrTx/>
              <a:buSzTx/>
              <a:buFontTx/>
              <a:buNone/>
            </a:pPr>
            <a:r>
              <a:rPr lang="en-US" altLang="en-US" sz="1400">
                <a:solidFill>
                  <a:srgbClr val="FFCC66"/>
                </a:solidFill>
              </a:rPr>
              <a:t>for their respective reflections to return. In </a:t>
            </a:r>
            <a:r>
              <a:rPr lang="en-US" altLang="en-US" sz="1400" i="1">
                <a:solidFill>
                  <a:srgbClr val="FFCC66"/>
                </a:solidFill>
              </a:rPr>
              <a:t>spectral-domain </a:t>
            </a:r>
            <a:r>
              <a:rPr lang="en-US" altLang="en-US" sz="1400">
                <a:solidFill>
                  <a:srgbClr val="FFCC66"/>
                </a:solidFill>
              </a:rPr>
              <a:t>(SD) </a:t>
            </a:r>
            <a:r>
              <a:rPr lang="en-US" altLang="en-US" sz="1400" i="1">
                <a:solidFill>
                  <a:srgbClr val="FFCC66"/>
                </a:solidFill>
              </a:rPr>
              <a:t>OCT</a:t>
            </a:r>
            <a:r>
              <a:rPr lang="en-US" altLang="en-US" sz="1400">
                <a:solidFill>
                  <a:srgbClr val="FFCC66"/>
                </a:solidFill>
              </a:rPr>
              <a:t>, differences</a:t>
            </a:r>
          </a:p>
          <a:p>
            <a:pPr eaLnBrk="1" hangingPunct="1">
              <a:lnSpc>
                <a:spcPts val="1800"/>
              </a:lnSpc>
              <a:spcBef>
                <a:spcPct val="0"/>
              </a:spcBef>
              <a:buClrTx/>
              <a:buSzTx/>
              <a:buFontTx/>
              <a:buNone/>
            </a:pPr>
            <a:r>
              <a:rPr lang="en-US" altLang="en-US" sz="1400">
                <a:solidFill>
                  <a:srgbClr val="FFCC66"/>
                </a:solidFill>
              </a:rPr>
              <a:t>in the </a:t>
            </a:r>
            <a:r>
              <a:rPr lang="en-US" altLang="en-US" sz="1400" i="1">
                <a:solidFill>
                  <a:srgbClr val="FFCC66"/>
                </a:solidFill>
              </a:rPr>
              <a:t>frequencies</a:t>
            </a:r>
            <a:r>
              <a:rPr lang="en-US" altLang="en-US" sz="1400">
                <a:solidFill>
                  <a:srgbClr val="FFCC66"/>
                </a:solidFill>
              </a:rPr>
              <a:t> of the reflected light are evaluated.</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FFCC66"/>
                </a:solidFill>
              </a:rPr>
              <a:t>that SD-OCT produces images with both higher resolution (3-5 </a:t>
            </a:r>
            <a:r>
              <a:rPr lang="en-US" altLang="en-US" sz="1400">
                <a:solidFill>
                  <a:srgbClr val="FFCC66"/>
                </a:solidFill>
                <a:latin typeface="Symbol" panose="05050102010706020507" pitchFamily="18" charset="2"/>
              </a:rPr>
              <a:t>m</a:t>
            </a:r>
            <a:r>
              <a:rPr lang="en-US" altLang="en-US" sz="1400">
                <a:solidFill>
                  <a:srgbClr val="FFCC66"/>
                </a:solidFill>
              </a:rPr>
              <a:t>m vs 10-15 </a:t>
            </a:r>
            <a:r>
              <a:rPr lang="en-US" altLang="en-US" sz="1400">
                <a:solidFill>
                  <a:srgbClr val="FFCC66"/>
                </a:solidFill>
                <a:latin typeface="Symbol" panose="05050102010706020507" pitchFamily="18" charset="2"/>
              </a:rPr>
              <a:t>m</a:t>
            </a:r>
            <a:r>
              <a:rPr lang="en-US" altLang="en-US" sz="1400">
                <a:solidFill>
                  <a:srgbClr val="FFCC66"/>
                </a:solidFill>
              </a:rPr>
              <a:t>m),</a:t>
            </a:r>
          </a:p>
          <a:p>
            <a:pPr eaLnBrk="1" hangingPunct="1">
              <a:lnSpc>
                <a:spcPts val="1800"/>
              </a:lnSpc>
              <a:spcBef>
                <a:spcPct val="0"/>
              </a:spcBef>
              <a:buClrTx/>
              <a:buSzTx/>
              <a:buFontTx/>
              <a:buNone/>
            </a:pPr>
            <a:r>
              <a:rPr lang="en-US" altLang="en-US" sz="1400">
                <a:solidFill>
                  <a:srgbClr val="FFCC66"/>
                </a:solidFill>
              </a:rPr>
              <a:t>less motion artifact, and more representation (ie, less interpolation).</a:t>
            </a:r>
          </a:p>
        </p:txBody>
      </p:sp>
      <p:sp>
        <p:nvSpPr>
          <p:cNvPr id="2" name="Text Box 9">
            <a:extLst>
              <a:ext uri="{FF2B5EF4-FFF2-40B4-BE49-F238E27FC236}">
                <a16:creationId xmlns:a16="http://schemas.microsoft.com/office/drawing/2014/main" id="{FB2650CE-2FA7-44A4-9785-1CA0002526E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4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4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4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5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5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5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5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855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08555"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0855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CE1BF08-7CE0-461F-9C42-F9EE70B20276}" type="slidenum">
              <a:rPr lang="en-US" altLang="en-US" sz="1000"/>
              <a:pPr algn="r" eaLnBrk="1" hangingPunct="1">
                <a:spcBef>
                  <a:spcPct val="0"/>
                </a:spcBef>
                <a:buClrTx/>
                <a:buSzTx/>
                <a:buFontTx/>
                <a:buNone/>
              </a:pPr>
              <a:t>137</a:t>
            </a:fld>
            <a:endParaRPr lang="en-US" altLang="en-US" sz="1000"/>
          </a:p>
        </p:txBody>
      </p:sp>
      <p:sp>
        <p:nvSpPr>
          <p:cNvPr id="108558"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0000FF"/>
                </a:solidFill>
              </a:rPr>
              <a:t>What does OCT stand for?</a:t>
            </a:r>
          </a:p>
          <a:p>
            <a:pPr eaLnBrk="1" hangingPunct="1">
              <a:lnSpc>
                <a:spcPts val="1800"/>
              </a:lnSpc>
              <a:spcBef>
                <a:spcPct val="0"/>
              </a:spcBef>
              <a:buClrTx/>
              <a:buSzTx/>
              <a:buFontTx/>
              <a:buNone/>
            </a:pPr>
            <a:r>
              <a:rPr lang="en-US" altLang="en-US" sz="1400">
                <a:solidFill>
                  <a:srgbClr val="0000FF"/>
                </a:solidFill>
              </a:rPr>
              <a:t>Optical coherence tomography</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is it?</a:t>
            </a:r>
          </a:p>
          <a:p>
            <a:pPr eaLnBrk="1" hangingPunct="1">
              <a:lnSpc>
                <a:spcPts val="1800"/>
              </a:lnSpc>
              <a:spcBef>
                <a:spcPct val="0"/>
              </a:spcBef>
              <a:buClrTx/>
              <a:buSzTx/>
              <a:buFontTx/>
              <a:buNone/>
            </a:pPr>
            <a:r>
              <a:rPr lang="en-US" altLang="en-US" sz="140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0000FF"/>
                </a:solidFill>
              </a:rPr>
              <a:t>retina (</a:t>
            </a:r>
            <a:r>
              <a:rPr lang="en-US" altLang="en-US" sz="1400" i="1">
                <a:solidFill>
                  <a:srgbClr val="0000FF"/>
                </a:solidFill>
              </a:rPr>
              <a:t>tomography</a:t>
            </a:r>
            <a:r>
              <a:rPr lang="en-US" altLang="en-US" sz="1400">
                <a:solidFill>
                  <a:srgbClr val="0000FF"/>
                </a:solidFill>
              </a:rPr>
              <a:t> means ‘cross-sectional image’)</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FFCC66"/>
                </a:solidFill>
              </a:rPr>
              <a:t>How does it work?</a:t>
            </a:r>
          </a:p>
          <a:p>
            <a:pPr eaLnBrk="1" hangingPunct="1">
              <a:lnSpc>
                <a:spcPts val="1800"/>
              </a:lnSpc>
              <a:spcBef>
                <a:spcPct val="0"/>
              </a:spcBef>
              <a:buClrTx/>
              <a:buSzTx/>
              <a:buFontTx/>
              <a:buNone/>
            </a:pPr>
            <a:r>
              <a:rPr lang="en-US" altLang="en-US" sz="1400">
                <a:solidFill>
                  <a:srgbClr val="FFCC66"/>
                </a:solidFill>
              </a:rPr>
              <a:t>Via interferometry. A beam of coherent light is directed toward the retina. As the</a:t>
            </a:r>
          </a:p>
          <a:p>
            <a:pPr eaLnBrk="1" hangingPunct="1">
              <a:lnSpc>
                <a:spcPts val="1800"/>
              </a:lnSpc>
              <a:spcBef>
                <a:spcPct val="0"/>
              </a:spcBef>
              <a:buClrTx/>
              <a:buSzTx/>
              <a:buFontTx/>
              <a:buNone/>
            </a:pPr>
            <a:r>
              <a:rPr lang="en-US" altLang="en-US" sz="1400">
                <a:solidFill>
                  <a:srgbClr val="FFCC66"/>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FFCC66"/>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FFCC66"/>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FFCC66"/>
                </a:solidFill>
              </a:rPr>
              <a:t>beams are used to infer the ultrastructure of the retina.</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a:solidFill>
                  <a:srgbClr val="FFCC66"/>
                </a:solidFill>
              </a:rPr>
              <a:t>In </a:t>
            </a:r>
            <a:r>
              <a:rPr lang="en-US" altLang="en-US" sz="1400" i="1">
                <a:solidFill>
                  <a:srgbClr val="FFCC66"/>
                </a:solidFill>
              </a:rPr>
              <a:t>time-domain</a:t>
            </a:r>
            <a:r>
              <a:rPr lang="en-US" altLang="en-US" sz="1400">
                <a:solidFill>
                  <a:srgbClr val="FFCC66"/>
                </a:solidFill>
              </a:rPr>
              <a:t> (TD) </a:t>
            </a:r>
            <a:r>
              <a:rPr lang="en-US" altLang="en-US" sz="1400" i="1">
                <a:solidFill>
                  <a:srgbClr val="FFCC66"/>
                </a:solidFill>
              </a:rPr>
              <a:t>OCT</a:t>
            </a:r>
            <a:r>
              <a:rPr lang="en-US" altLang="en-US" sz="1400">
                <a:solidFill>
                  <a:srgbClr val="FFCC66"/>
                </a:solidFill>
              </a:rPr>
              <a:t>, the beams are compared with respect to the time taken</a:t>
            </a:r>
          </a:p>
          <a:p>
            <a:pPr eaLnBrk="1" hangingPunct="1">
              <a:lnSpc>
                <a:spcPts val="1800"/>
              </a:lnSpc>
              <a:spcBef>
                <a:spcPct val="0"/>
              </a:spcBef>
              <a:buClrTx/>
              <a:buSzTx/>
              <a:buFontTx/>
              <a:buNone/>
            </a:pPr>
            <a:r>
              <a:rPr lang="en-US" altLang="en-US" sz="1400">
                <a:solidFill>
                  <a:srgbClr val="FFCC66"/>
                </a:solidFill>
              </a:rPr>
              <a:t>for their respective reflections to return. In </a:t>
            </a:r>
            <a:r>
              <a:rPr lang="en-US" altLang="en-US" sz="1400" i="1">
                <a:solidFill>
                  <a:srgbClr val="FFCC66"/>
                </a:solidFill>
              </a:rPr>
              <a:t>spectral-domain </a:t>
            </a:r>
            <a:r>
              <a:rPr lang="en-US" altLang="en-US" sz="1400">
                <a:solidFill>
                  <a:srgbClr val="FFCC66"/>
                </a:solidFill>
              </a:rPr>
              <a:t>(SD) </a:t>
            </a:r>
            <a:r>
              <a:rPr lang="en-US" altLang="en-US" sz="1400" i="1">
                <a:solidFill>
                  <a:srgbClr val="FFCC66"/>
                </a:solidFill>
              </a:rPr>
              <a:t>OCT</a:t>
            </a:r>
            <a:r>
              <a:rPr lang="en-US" altLang="en-US" sz="1400">
                <a:solidFill>
                  <a:srgbClr val="FFCC66"/>
                </a:solidFill>
              </a:rPr>
              <a:t>, differences</a:t>
            </a:r>
          </a:p>
          <a:p>
            <a:pPr eaLnBrk="1" hangingPunct="1">
              <a:lnSpc>
                <a:spcPts val="1800"/>
              </a:lnSpc>
              <a:spcBef>
                <a:spcPct val="0"/>
              </a:spcBef>
              <a:buClrTx/>
              <a:buSzTx/>
              <a:buFontTx/>
              <a:buNone/>
            </a:pPr>
            <a:r>
              <a:rPr lang="en-US" altLang="en-US" sz="1400">
                <a:solidFill>
                  <a:srgbClr val="FFCC66"/>
                </a:solidFill>
              </a:rPr>
              <a:t>in the </a:t>
            </a:r>
            <a:r>
              <a:rPr lang="en-US" altLang="en-US" sz="1400" i="1">
                <a:solidFill>
                  <a:srgbClr val="FFCC66"/>
                </a:solidFill>
              </a:rPr>
              <a:t>frequencies</a:t>
            </a:r>
            <a:r>
              <a:rPr lang="en-US" altLang="en-US" sz="1400">
                <a:solidFill>
                  <a:srgbClr val="FFCC66"/>
                </a:solidFill>
              </a:rPr>
              <a:t> of the reflected light are evaluated.</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FFCC66"/>
                </a:solidFill>
              </a:rPr>
              <a:t>that SD-OCT produces images with both higher resolution (3-5 </a:t>
            </a:r>
            <a:r>
              <a:rPr lang="en-US" altLang="en-US" sz="1400">
                <a:solidFill>
                  <a:srgbClr val="FFCC66"/>
                </a:solidFill>
                <a:latin typeface="Symbol" panose="05050102010706020507" pitchFamily="18" charset="2"/>
              </a:rPr>
              <a:t>m</a:t>
            </a:r>
            <a:r>
              <a:rPr lang="en-US" altLang="en-US" sz="1400">
                <a:solidFill>
                  <a:srgbClr val="FFCC66"/>
                </a:solidFill>
              </a:rPr>
              <a:t>m vs 10-15 </a:t>
            </a:r>
            <a:r>
              <a:rPr lang="en-US" altLang="en-US" sz="1400">
                <a:solidFill>
                  <a:srgbClr val="FFCC66"/>
                </a:solidFill>
                <a:latin typeface="Symbol" panose="05050102010706020507" pitchFamily="18" charset="2"/>
              </a:rPr>
              <a:t>m</a:t>
            </a:r>
            <a:r>
              <a:rPr lang="en-US" altLang="en-US" sz="1400">
                <a:solidFill>
                  <a:srgbClr val="FFCC66"/>
                </a:solidFill>
              </a:rPr>
              <a:t>m),</a:t>
            </a:r>
          </a:p>
          <a:p>
            <a:pPr eaLnBrk="1" hangingPunct="1">
              <a:lnSpc>
                <a:spcPts val="1800"/>
              </a:lnSpc>
              <a:spcBef>
                <a:spcPct val="0"/>
              </a:spcBef>
              <a:buClrTx/>
              <a:buSzTx/>
              <a:buFontTx/>
              <a:buNone/>
            </a:pPr>
            <a:r>
              <a:rPr lang="en-US" altLang="en-US" sz="1400">
                <a:solidFill>
                  <a:srgbClr val="FFCC66"/>
                </a:solidFill>
              </a:rPr>
              <a:t>less motion artifact, and more representation (ie, less interpolation).</a:t>
            </a:r>
          </a:p>
        </p:txBody>
      </p:sp>
      <p:sp>
        <p:nvSpPr>
          <p:cNvPr id="2" name="Text Box 9">
            <a:extLst>
              <a:ext uri="{FF2B5EF4-FFF2-40B4-BE49-F238E27FC236}">
                <a16:creationId xmlns:a16="http://schemas.microsoft.com/office/drawing/2014/main" id="{66637AB1-BD88-4AA1-A74C-A4075AA30A7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0957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0957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0958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25EF255-A239-47D6-B596-0B8161D9D77E}" type="slidenum">
              <a:rPr lang="en-US" altLang="en-US" sz="1000"/>
              <a:pPr algn="r" eaLnBrk="1" hangingPunct="1">
                <a:spcBef>
                  <a:spcPct val="0"/>
                </a:spcBef>
                <a:buClrTx/>
                <a:buSzTx/>
                <a:buFontTx/>
                <a:buNone/>
              </a:pPr>
              <a:t>138</a:t>
            </a:fld>
            <a:endParaRPr lang="en-US" altLang="en-US" sz="1000"/>
          </a:p>
        </p:txBody>
      </p:sp>
      <p:sp>
        <p:nvSpPr>
          <p:cNvPr id="109582"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0000FF"/>
                </a:solidFill>
              </a:rPr>
              <a:t>Optical coherence tomography</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is it?</a:t>
            </a:r>
          </a:p>
          <a:p>
            <a:pPr eaLnBrk="1" hangingPunct="1">
              <a:lnSpc>
                <a:spcPts val="1800"/>
              </a:lnSpc>
              <a:spcBef>
                <a:spcPct val="0"/>
              </a:spcBef>
              <a:buClrTx/>
              <a:buSzTx/>
              <a:buFontTx/>
              <a:buNone/>
            </a:pPr>
            <a:r>
              <a:rPr lang="en-US" altLang="en-US" sz="1400" dirty="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0000FF"/>
                </a:solidFill>
              </a:rPr>
              <a:t>retina (</a:t>
            </a:r>
            <a:r>
              <a:rPr lang="en-US" altLang="en-US" sz="1400" i="1" dirty="0">
                <a:solidFill>
                  <a:srgbClr val="0000FF"/>
                </a:solidFill>
              </a:rPr>
              <a:t>tomography</a:t>
            </a:r>
            <a:r>
              <a:rPr lang="en-US" altLang="en-US" sz="1400" dirty="0">
                <a:solidFill>
                  <a:srgbClr val="0000FF"/>
                </a:solidFill>
              </a:rPr>
              <a:t> means ‘cross-sectional image’)</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How does it work?</a:t>
            </a:r>
          </a:p>
          <a:p>
            <a:pPr eaLnBrk="1" hangingPunct="1">
              <a:lnSpc>
                <a:spcPts val="1800"/>
              </a:lnSpc>
              <a:spcBef>
                <a:spcPct val="0"/>
              </a:spcBef>
              <a:buClrTx/>
              <a:buSzTx/>
              <a:buFontTx/>
              <a:buNone/>
            </a:pPr>
            <a:r>
              <a:rPr lang="en-US" altLang="en-US" sz="1400" dirty="0">
                <a:solidFill>
                  <a:srgbClr val="FFCC66"/>
                </a:solidFill>
              </a:rPr>
              <a:t>Via interferometry. A beam of coherent light is directed toward the retina. As the</a:t>
            </a:r>
          </a:p>
          <a:p>
            <a:pPr eaLnBrk="1" hangingPunct="1">
              <a:lnSpc>
                <a:spcPts val="1800"/>
              </a:lnSpc>
              <a:spcBef>
                <a:spcPct val="0"/>
              </a:spcBef>
              <a:buClrTx/>
              <a:buSzTx/>
              <a:buFontTx/>
              <a:buNone/>
            </a:pPr>
            <a:r>
              <a:rPr lang="en-US" altLang="en-US" sz="1400" dirty="0">
                <a:solidFill>
                  <a:srgbClr val="FFCC66"/>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FFCC66"/>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FFCC66"/>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FFCC66"/>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FFCC66"/>
                </a:solidFill>
              </a:rPr>
              <a:t>In </a:t>
            </a:r>
            <a:r>
              <a:rPr lang="en-US" altLang="en-US" sz="1400" i="1" dirty="0">
                <a:solidFill>
                  <a:srgbClr val="FFCC66"/>
                </a:solidFill>
              </a:rPr>
              <a:t>time-domain</a:t>
            </a:r>
            <a:r>
              <a:rPr lang="en-US" altLang="en-US" sz="1400" dirty="0">
                <a:solidFill>
                  <a:srgbClr val="FFCC66"/>
                </a:solidFill>
              </a:rPr>
              <a:t> (TD) </a:t>
            </a:r>
            <a:r>
              <a:rPr lang="en-US" altLang="en-US" sz="1400" i="1" dirty="0">
                <a:solidFill>
                  <a:srgbClr val="FFCC66"/>
                </a:solidFill>
              </a:rPr>
              <a:t>OCT</a:t>
            </a:r>
            <a:r>
              <a:rPr lang="en-US" altLang="en-US" sz="1400" dirty="0">
                <a:solidFill>
                  <a:srgbClr val="FFCC66"/>
                </a:solidFill>
              </a:rPr>
              <a:t>, the beams are compared with respect to the time taken</a:t>
            </a:r>
          </a:p>
          <a:p>
            <a:pPr eaLnBrk="1" hangingPunct="1">
              <a:lnSpc>
                <a:spcPts val="1800"/>
              </a:lnSpc>
              <a:spcBef>
                <a:spcPct val="0"/>
              </a:spcBef>
              <a:buClrTx/>
              <a:buSzTx/>
              <a:buFontTx/>
              <a:buNone/>
            </a:pPr>
            <a:r>
              <a:rPr lang="en-US" altLang="en-US" sz="1400" dirty="0">
                <a:solidFill>
                  <a:srgbClr val="FFCC66"/>
                </a:solidFill>
              </a:rPr>
              <a:t>for their respective reflections to return. In </a:t>
            </a:r>
            <a:r>
              <a:rPr lang="en-US" altLang="en-US" sz="1400" i="1" dirty="0">
                <a:solidFill>
                  <a:srgbClr val="FFCC66"/>
                </a:solidFill>
              </a:rPr>
              <a:t>spectral-domain </a:t>
            </a:r>
            <a:r>
              <a:rPr lang="en-US" altLang="en-US" sz="1400" dirty="0">
                <a:solidFill>
                  <a:srgbClr val="FFCC66"/>
                </a:solidFill>
              </a:rPr>
              <a:t>(SD) </a:t>
            </a:r>
            <a:r>
              <a:rPr lang="en-US" altLang="en-US" sz="1400" i="1" dirty="0">
                <a:solidFill>
                  <a:srgbClr val="FFCC66"/>
                </a:solidFill>
              </a:rPr>
              <a:t>OCT</a:t>
            </a:r>
            <a:r>
              <a:rPr lang="en-US" altLang="en-US" sz="1400" dirty="0">
                <a:solidFill>
                  <a:srgbClr val="FFCC66"/>
                </a:solidFill>
              </a:rPr>
              <a:t>, differences</a:t>
            </a:r>
          </a:p>
          <a:p>
            <a:pPr eaLnBrk="1" hangingPunct="1">
              <a:lnSpc>
                <a:spcPts val="1800"/>
              </a:lnSpc>
              <a:spcBef>
                <a:spcPct val="0"/>
              </a:spcBef>
              <a:buClrTx/>
              <a:buSzTx/>
              <a:buFontTx/>
              <a:buNone/>
            </a:pPr>
            <a:r>
              <a:rPr lang="en-US" altLang="en-US" sz="1400" dirty="0">
                <a:solidFill>
                  <a:srgbClr val="FFCC66"/>
                </a:solidFill>
              </a:rPr>
              <a:t>in the </a:t>
            </a:r>
            <a:r>
              <a:rPr lang="en-US" altLang="en-US" sz="1400" i="1" dirty="0">
                <a:solidFill>
                  <a:srgbClr val="FFCC66"/>
                </a:solidFill>
              </a:rPr>
              <a:t>frequencies</a:t>
            </a:r>
            <a:r>
              <a:rPr lang="en-US" altLang="en-US" sz="1400" dirty="0">
                <a:solidFill>
                  <a:srgbClr val="FFCC66"/>
                </a:solidFill>
              </a:rPr>
              <a:t> of the reflected light are evaluated.</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FFCC66"/>
                </a:solidFill>
              </a:rPr>
              <a:t>that SD-OCT produces images with both higher resolution (3-5 </a:t>
            </a:r>
            <a:r>
              <a:rPr lang="en-US" altLang="en-US" sz="1400" dirty="0">
                <a:solidFill>
                  <a:srgbClr val="FFCC66"/>
                </a:solidFill>
                <a:latin typeface="Symbol" panose="05050102010706020507" pitchFamily="18" charset="2"/>
              </a:rPr>
              <a:t>m</a:t>
            </a:r>
            <a:r>
              <a:rPr lang="en-US" altLang="en-US" sz="1400" dirty="0">
                <a:solidFill>
                  <a:srgbClr val="FFCC66"/>
                </a:solidFill>
              </a:rPr>
              <a:t>m vs 10-15 </a:t>
            </a:r>
            <a:r>
              <a:rPr lang="en-US" altLang="en-US" sz="1400" dirty="0">
                <a:solidFill>
                  <a:srgbClr val="FFCC66"/>
                </a:solidFill>
                <a:latin typeface="Symbol" panose="05050102010706020507" pitchFamily="18" charset="2"/>
              </a:rPr>
              <a:t>m</a:t>
            </a:r>
            <a:r>
              <a:rPr lang="en-US" altLang="en-US" sz="1400" dirty="0">
                <a:solidFill>
                  <a:srgbClr val="FFCC66"/>
                </a:solidFill>
              </a:rPr>
              <a:t>m),</a:t>
            </a:r>
          </a:p>
          <a:p>
            <a:pPr eaLnBrk="1" hangingPunct="1">
              <a:lnSpc>
                <a:spcPts val="1800"/>
              </a:lnSpc>
              <a:spcBef>
                <a:spcPct val="0"/>
              </a:spcBef>
              <a:buClrTx/>
              <a:buSzTx/>
              <a:buFontTx/>
              <a:buNone/>
            </a:pPr>
            <a:r>
              <a:rPr lang="en-US" altLang="en-US" sz="1400" dirty="0">
                <a:solidFill>
                  <a:srgbClr val="FFCC66"/>
                </a:solidFill>
              </a:rPr>
              <a:t>less motion artifact, and more representation (</a:t>
            </a:r>
            <a:r>
              <a:rPr lang="en-US" altLang="en-US" sz="1400" dirty="0" err="1">
                <a:solidFill>
                  <a:srgbClr val="FFCC66"/>
                </a:solidFill>
              </a:rPr>
              <a:t>ie</a:t>
            </a:r>
            <a:r>
              <a:rPr lang="en-US" altLang="en-US" sz="1400" dirty="0">
                <a:solidFill>
                  <a:srgbClr val="FFCC66"/>
                </a:solidFill>
              </a:rPr>
              <a:t>, less interpolation).</a:t>
            </a:r>
          </a:p>
        </p:txBody>
      </p:sp>
      <p:sp>
        <p:nvSpPr>
          <p:cNvPr id="2" name="Text Box 9">
            <a:extLst>
              <a:ext uri="{FF2B5EF4-FFF2-40B4-BE49-F238E27FC236}">
                <a16:creationId xmlns:a16="http://schemas.microsoft.com/office/drawing/2014/main" id="{9F318B10-0C5E-451E-B5D8-1C3AAB81590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59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59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59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59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59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60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60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060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0603"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1060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325477E-0A1D-4B22-9AEE-211D5CA6328F}" type="slidenum">
              <a:rPr lang="en-US" altLang="en-US" sz="1000"/>
              <a:pPr algn="r" eaLnBrk="1" hangingPunct="1">
                <a:spcBef>
                  <a:spcPct val="0"/>
                </a:spcBef>
                <a:buClrTx/>
                <a:buSzTx/>
                <a:buFontTx/>
                <a:buNone/>
              </a:pPr>
              <a:t>139</a:t>
            </a:fld>
            <a:endParaRPr lang="en-US" altLang="en-US" sz="1000"/>
          </a:p>
        </p:txBody>
      </p:sp>
      <p:sp>
        <p:nvSpPr>
          <p:cNvPr id="110606"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0000FF"/>
                </a:solidFill>
              </a:rPr>
              <a:t>Optical coherence tomography</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is it?</a:t>
            </a:r>
          </a:p>
          <a:p>
            <a:pPr eaLnBrk="1" hangingPunct="1">
              <a:lnSpc>
                <a:spcPts val="1800"/>
              </a:lnSpc>
              <a:spcBef>
                <a:spcPct val="0"/>
              </a:spcBef>
              <a:buClrTx/>
              <a:buSzTx/>
              <a:buFontTx/>
              <a:buNone/>
            </a:pPr>
            <a:r>
              <a:rPr lang="en-US" altLang="en-US" sz="1400" dirty="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0000FF"/>
                </a:solidFill>
              </a:rPr>
              <a:t>retina (</a:t>
            </a:r>
            <a:r>
              <a:rPr lang="en-US" altLang="en-US" sz="1400" i="1" dirty="0">
                <a:solidFill>
                  <a:srgbClr val="0000FF"/>
                </a:solidFill>
              </a:rPr>
              <a:t>tomography</a:t>
            </a:r>
            <a:r>
              <a:rPr lang="en-US" altLang="en-US" sz="1400" dirty="0">
                <a:solidFill>
                  <a:srgbClr val="0000FF"/>
                </a:solidFill>
              </a:rPr>
              <a:t> means ‘cross-sectional image’)</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How does it work?</a:t>
            </a:r>
          </a:p>
          <a:p>
            <a:pPr eaLnBrk="1" hangingPunct="1">
              <a:lnSpc>
                <a:spcPts val="1800"/>
              </a:lnSpc>
              <a:spcBef>
                <a:spcPct val="0"/>
              </a:spcBef>
              <a:buClrTx/>
              <a:buSzTx/>
              <a:buFontTx/>
              <a:buNone/>
            </a:pPr>
            <a:r>
              <a:rPr lang="en-US" altLang="en-US" sz="1400" dirty="0">
                <a:solidFill>
                  <a:srgbClr val="0000FF"/>
                </a:solidFill>
              </a:rPr>
              <a:t>Via </a:t>
            </a:r>
            <a:r>
              <a:rPr lang="en-US" altLang="en-US" sz="1400" b="1" dirty="0">
                <a:solidFill>
                  <a:srgbClr val="0000FF"/>
                </a:solidFill>
              </a:rPr>
              <a:t>interferometry</a:t>
            </a:r>
            <a:r>
              <a:rPr lang="en-US" altLang="en-US" sz="1400" dirty="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FFCC66"/>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FFCC66"/>
                </a:solidFill>
              </a:rPr>
              <a:t>In </a:t>
            </a:r>
            <a:r>
              <a:rPr lang="en-US" altLang="en-US" sz="1400" i="1" dirty="0">
                <a:solidFill>
                  <a:srgbClr val="FFCC66"/>
                </a:solidFill>
              </a:rPr>
              <a:t>time-domain</a:t>
            </a:r>
            <a:r>
              <a:rPr lang="en-US" altLang="en-US" sz="1400" dirty="0">
                <a:solidFill>
                  <a:srgbClr val="FFCC66"/>
                </a:solidFill>
              </a:rPr>
              <a:t> (TD) </a:t>
            </a:r>
            <a:r>
              <a:rPr lang="en-US" altLang="en-US" sz="1400" i="1" dirty="0">
                <a:solidFill>
                  <a:srgbClr val="FFCC66"/>
                </a:solidFill>
              </a:rPr>
              <a:t>OCT</a:t>
            </a:r>
            <a:r>
              <a:rPr lang="en-US" altLang="en-US" sz="1400" dirty="0">
                <a:solidFill>
                  <a:srgbClr val="FFCC66"/>
                </a:solidFill>
              </a:rPr>
              <a:t>, the beams are compared with respect to the time taken</a:t>
            </a:r>
          </a:p>
          <a:p>
            <a:pPr eaLnBrk="1" hangingPunct="1">
              <a:lnSpc>
                <a:spcPts val="1800"/>
              </a:lnSpc>
              <a:spcBef>
                <a:spcPct val="0"/>
              </a:spcBef>
              <a:buClrTx/>
              <a:buSzTx/>
              <a:buFontTx/>
              <a:buNone/>
            </a:pPr>
            <a:r>
              <a:rPr lang="en-US" altLang="en-US" sz="1400" dirty="0">
                <a:solidFill>
                  <a:srgbClr val="FFCC66"/>
                </a:solidFill>
              </a:rPr>
              <a:t>for their respective reflections to return. In </a:t>
            </a:r>
            <a:r>
              <a:rPr lang="en-US" altLang="en-US" sz="1400" i="1" dirty="0">
                <a:solidFill>
                  <a:srgbClr val="FFCC66"/>
                </a:solidFill>
              </a:rPr>
              <a:t>spectral-domain </a:t>
            </a:r>
            <a:r>
              <a:rPr lang="en-US" altLang="en-US" sz="1400" dirty="0">
                <a:solidFill>
                  <a:srgbClr val="FFCC66"/>
                </a:solidFill>
              </a:rPr>
              <a:t>(SD) </a:t>
            </a:r>
            <a:r>
              <a:rPr lang="en-US" altLang="en-US" sz="1400" i="1" dirty="0">
                <a:solidFill>
                  <a:srgbClr val="FFCC66"/>
                </a:solidFill>
              </a:rPr>
              <a:t>OCT</a:t>
            </a:r>
            <a:r>
              <a:rPr lang="en-US" altLang="en-US" sz="1400" dirty="0">
                <a:solidFill>
                  <a:srgbClr val="FFCC66"/>
                </a:solidFill>
              </a:rPr>
              <a:t>, differences</a:t>
            </a:r>
          </a:p>
          <a:p>
            <a:pPr eaLnBrk="1" hangingPunct="1">
              <a:lnSpc>
                <a:spcPts val="1800"/>
              </a:lnSpc>
              <a:spcBef>
                <a:spcPct val="0"/>
              </a:spcBef>
              <a:buClrTx/>
              <a:buSzTx/>
              <a:buFontTx/>
              <a:buNone/>
            </a:pPr>
            <a:r>
              <a:rPr lang="en-US" altLang="en-US" sz="1400" dirty="0">
                <a:solidFill>
                  <a:srgbClr val="FFCC66"/>
                </a:solidFill>
              </a:rPr>
              <a:t>in the </a:t>
            </a:r>
            <a:r>
              <a:rPr lang="en-US" altLang="en-US" sz="1400" i="1" dirty="0">
                <a:solidFill>
                  <a:srgbClr val="FFCC66"/>
                </a:solidFill>
              </a:rPr>
              <a:t>frequencies</a:t>
            </a:r>
            <a:r>
              <a:rPr lang="en-US" altLang="en-US" sz="1400" dirty="0">
                <a:solidFill>
                  <a:srgbClr val="FFCC66"/>
                </a:solidFill>
              </a:rPr>
              <a:t> of the reflected light are evaluated.</a:t>
            </a:r>
          </a:p>
          <a:p>
            <a:pPr eaLnBrk="1" hangingPunct="1">
              <a:lnSpc>
                <a:spcPts val="1800"/>
              </a:lnSpc>
              <a:spcBef>
                <a:spcPct val="0"/>
              </a:spcBef>
              <a:buClrTx/>
              <a:buSzTx/>
              <a:buFontTx/>
              <a:buNone/>
            </a:pPr>
            <a:endParaRPr lang="en-US" altLang="en-US" sz="1400" dirty="0">
              <a:solidFill>
                <a:srgbClr val="FFCC66"/>
              </a:solidFill>
            </a:endParaRPr>
          </a:p>
          <a:p>
            <a:pPr eaLnBrk="1" hangingPunct="1">
              <a:lnSpc>
                <a:spcPts val="1800"/>
              </a:lnSpc>
              <a:spcBef>
                <a:spcPct val="0"/>
              </a:spcBef>
              <a:buClrTx/>
              <a:buSzTx/>
              <a:buFontTx/>
              <a:buNone/>
            </a:pPr>
            <a:r>
              <a:rPr lang="en-US" altLang="en-US" sz="1400" i="1" dirty="0">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FFCC66"/>
                </a:solidFill>
              </a:rPr>
              <a:t>that SD-OCT produces images with both higher resolution (3-5 </a:t>
            </a:r>
            <a:r>
              <a:rPr lang="en-US" altLang="en-US" sz="1400" dirty="0">
                <a:solidFill>
                  <a:srgbClr val="FFCC66"/>
                </a:solidFill>
                <a:latin typeface="Symbol" panose="05050102010706020507" pitchFamily="18" charset="2"/>
              </a:rPr>
              <a:t>m</a:t>
            </a:r>
            <a:r>
              <a:rPr lang="en-US" altLang="en-US" sz="1400" dirty="0">
                <a:solidFill>
                  <a:srgbClr val="FFCC66"/>
                </a:solidFill>
              </a:rPr>
              <a:t>m vs 10-15 </a:t>
            </a:r>
            <a:r>
              <a:rPr lang="en-US" altLang="en-US" sz="1400" dirty="0">
                <a:solidFill>
                  <a:srgbClr val="FFCC66"/>
                </a:solidFill>
                <a:latin typeface="Symbol" panose="05050102010706020507" pitchFamily="18" charset="2"/>
              </a:rPr>
              <a:t>m</a:t>
            </a:r>
            <a:r>
              <a:rPr lang="en-US" altLang="en-US" sz="1400" dirty="0">
                <a:solidFill>
                  <a:srgbClr val="FFCC66"/>
                </a:solidFill>
              </a:rPr>
              <a:t>m),</a:t>
            </a:r>
          </a:p>
          <a:p>
            <a:pPr eaLnBrk="1" hangingPunct="1">
              <a:lnSpc>
                <a:spcPts val="1800"/>
              </a:lnSpc>
              <a:spcBef>
                <a:spcPct val="0"/>
              </a:spcBef>
              <a:buClrTx/>
              <a:buSzTx/>
              <a:buFontTx/>
              <a:buNone/>
            </a:pPr>
            <a:r>
              <a:rPr lang="en-US" altLang="en-US" sz="1400" dirty="0">
                <a:solidFill>
                  <a:srgbClr val="FFCC66"/>
                </a:solidFill>
              </a:rPr>
              <a:t>less motion artifact, and more representation (</a:t>
            </a:r>
            <a:r>
              <a:rPr lang="en-US" altLang="en-US" sz="1400" dirty="0" err="1">
                <a:solidFill>
                  <a:srgbClr val="FFCC66"/>
                </a:solidFill>
              </a:rPr>
              <a:t>ie</a:t>
            </a:r>
            <a:r>
              <a:rPr lang="en-US" altLang="en-US" sz="1400" dirty="0">
                <a:solidFill>
                  <a:srgbClr val="FFCC66"/>
                </a:solidFill>
              </a:rPr>
              <a:t>, less interpolation).</a:t>
            </a:r>
          </a:p>
        </p:txBody>
      </p:sp>
      <p:sp>
        <p:nvSpPr>
          <p:cNvPr id="2" name="Text Box 9">
            <a:extLst>
              <a:ext uri="{FF2B5EF4-FFF2-40B4-BE49-F238E27FC236}">
                <a16:creationId xmlns:a16="http://schemas.microsoft.com/office/drawing/2014/main" id="{98F03E80-2A27-4092-94BF-52B77064150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11" name="Rectangle 9"/>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12"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13"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7414"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5"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p>
          <a:p>
            <a:pPr eaLnBrk="1" hangingPunct="1">
              <a:lnSpc>
                <a:spcPct val="95000"/>
              </a:lnSpc>
            </a:pPr>
            <a:r>
              <a:rPr lang="en-US" altLang="en-US" sz="2200"/>
              <a:t>Is it a unilateral or bilateral condition? </a:t>
            </a:r>
            <a:r>
              <a:rPr lang="en-US" altLang="en-US" sz="2200">
                <a:solidFill>
                  <a:srgbClr val="0000FF"/>
                </a:solidFill>
              </a:rPr>
              <a:t>Bilateral</a:t>
            </a:r>
          </a:p>
          <a:p>
            <a:pPr eaLnBrk="1" hangingPunct="1">
              <a:lnSpc>
                <a:spcPct val="95000"/>
              </a:lnSpc>
            </a:pPr>
            <a:r>
              <a:rPr lang="en-US" altLang="en-US" sz="2200"/>
              <a:t>What is the classic finding on DFE? </a:t>
            </a:r>
            <a:r>
              <a:rPr lang="en-US" altLang="en-US" sz="2200">
                <a:solidFill>
                  <a:srgbClr val="0000FF"/>
                </a:solidFill>
              </a:rPr>
              <a:t>‘Bull’s eye’ maculopathy—a ring of depigmented RPE around a spared foveal island</a:t>
            </a:r>
          </a:p>
        </p:txBody>
      </p:sp>
      <p:sp>
        <p:nvSpPr>
          <p:cNvPr id="17416" name="Rectangle 6"/>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741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A8D5D0-2026-4167-9409-CA0520924F95}" type="slidenum">
              <a:rPr lang="en-US" altLang="en-US" sz="1000" smtClean="0"/>
              <a:pPr>
                <a:spcBef>
                  <a:spcPct val="0"/>
                </a:spcBef>
                <a:buClrTx/>
                <a:buSzTx/>
                <a:buFontTx/>
                <a:buNone/>
              </a:pPr>
              <a:t>14</a:t>
            </a:fld>
            <a:endParaRPr lang="en-US" altLang="en-US" sz="1000"/>
          </a:p>
        </p:txBody>
      </p:sp>
      <p:sp>
        <p:nvSpPr>
          <p:cNvPr id="2" name="Text Box 9">
            <a:extLst>
              <a:ext uri="{FF2B5EF4-FFF2-40B4-BE49-F238E27FC236}">
                <a16:creationId xmlns:a16="http://schemas.microsoft.com/office/drawing/2014/main" id="{390D8F87-785D-4156-8FAC-6C31DFDE928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1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162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1627"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1162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5B1C253-EFF4-476A-84F8-607CF19EBD73}" type="slidenum">
              <a:rPr lang="en-US" altLang="en-US" sz="1000"/>
              <a:pPr algn="r" eaLnBrk="1" hangingPunct="1">
                <a:spcBef>
                  <a:spcPct val="0"/>
                </a:spcBef>
                <a:buClrTx/>
                <a:buSzTx/>
                <a:buFontTx/>
                <a:buNone/>
              </a:pPr>
              <a:t>140</a:t>
            </a:fld>
            <a:endParaRPr lang="en-US" altLang="en-US" sz="1000"/>
          </a:p>
        </p:txBody>
      </p:sp>
      <p:sp>
        <p:nvSpPr>
          <p:cNvPr id="111630"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0000FF"/>
                </a:solidFill>
              </a:rPr>
              <a:t>What does OCT stand for?</a:t>
            </a:r>
          </a:p>
          <a:p>
            <a:pPr eaLnBrk="1" hangingPunct="1">
              <a:lnSpc>
                <a:spcPts val="1800"/>
              </a:lnSpc>
              <a:spcBef>
                <a:spcPct val="0"/>
              </a:spcBef>
              <a:buClrTx/>
              <a:buSzTx/>
              <a:buFontTx/>
              <a:buNone/>
            </a:pPr>
            <a:r>
              <a:rPr lang="en-US" altLang="en-US" sz="1400">
                <a:solidFill>
                  <a:srgbClr val="0000FF"/>
                </a:solidFill>
              </a:rPr>
              <a:t>Optical coherence tomography</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is it?</a:t>
            </a:r>
          </a:p>
          <a:p>
            <a:pPr eaLnBrk="1" hangingPunct="1">
              <a:lnSpc>
                <a:spcPts val="1800"/>
              </a:lnSpc>
              <a:spcBef>
                <a:spcPct val="0"/>
              </a:spcBef>
              <a:buClrTx/>
              <a:buSzTx/>
              <a:buFontTx/>
              <a:buNone/>
            </a:pPr>
            <a:r>
              <a:rPr lang="en-US" altLang="en-US" sz="140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0000FF"/>
                </a:solidFill>
              </a:rPr>
              <a:t>retina (</a:t>
            </a:r>
            <a:r>
              <a:rPr lang="en-US" altLang="en-US" sz="1400" i="1">
                <a:solidFill>
                  <a:srgbClr val="0000FF"/>
                </a:solidFill>
              </a:rPr>
              <a:t>tomography</a:t>
            </a:r>
            <a:r>
              <a:rPr lang="en-US" altLang="en-US" sz="1400">
                <a:solidFill>
                  <a:srgbClr val="0000FF"/>
                </a:solidFill>
              </a:rPr>
              <a:t> means ‘cross-sectional image’)</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How does it work?</a:t>
            </a:r>
          </a:p>
          <a:p>
            <a:pPr eaLnBrk="1" hangingPunct="1">
              <a:lnSpc>
                <a:spcPts val="1800"/>
              </a:lnSpc>
              <a:spcBef>
                <a:spcPct val="0"/>
              </a:spcBef>
              <a:buClrTx/>
              <a:buSzTx/>
              <a:buFontTx/>
              <a:buNone/>
            </a:pPr>
            <a:r>
              <a:rPr lang="en-US" altLang="en-US" sz="1400">
                <a:solidFill>
                  <a:srgbClr val="0000FF"/>
                </a:solidFill>
              </a:rPr>
              <a:t>Via </a:t>
            </a:r>
            <a:r>
              <a:rPr lang="en-US" altLang="en-US" sz="1400" b="1">
                <a:solidFill>
                  <a:srgbClr val="0000FF"/>
                </a:solidFill>
              </a:rPr>
              <a:t>interferometry</a:t>
            </a:r>
            <a:r>
              <a:rPr lang="en-US" altLang="en-US" sz="140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‘properties’ of the light beams are we talking about here?</a:t>
            </a:r>
          </a:p>
          <a:p>
            <a:pPr eaLnBrk="1" hangingPunct="1">
              <a:lnSpc>
                <a:spcPts val="1800"/>
              </a:lnSpc>
              <a:spcBef>
                <a:spcPct val="0"/>
              </a:spcBef>
              <a:buClrTx/>
              <a:buSzTx/>
              <a:buFontTx/>
              <a:buNone/>
            </a:pPr>
            <a:r>
              <a:rPr lang="en-US" altLang="en-US" sz="1400">
                <a:solidFill>
                  <a:srgbClr val="FFCC66"/>
                </a:solidFill>
              </a:rPr>
              <a:t>In </a:t>
            </a:r>
            <a:r>
              <a:rPr lang="en-US" altLang="en-US" sz="1400" i="1">
                <a:solidFill>
                  <a:srgbClr val="FFCC66"/>
                </a:solidFill>
              </a:rPr>
              <a:t>time-domain</a:t>
            </a:r>
            <a:r>
              <a:rPr lang="en-US" altLang="en-US" sz="1400">
                <a:solidFill>
                  <a:srgbClr val="FFCC66"/>
                </a:solidFill>
              </a:rPr>
              <a:t> (TD) </a:t>
            </a:r>
            <a:r>
              <a:rPr lang="en-US" altLang="en-US" sz="1400" i="1">
                <a:solidFill>
                  <a:srgbClr val="FFCC66"/>
                </a:solidFill>
              </a:rPr>
              <a:t>OCT</a:t>
            </a:r>
            <a:r>
              <a:rPr lang="en-US" altLang="en-US" sz="1400">
                <a:solidFill>
                  <a:srgbClr val="FFCC66"/>
                </a:solidFill>
              </a:rPr>
              <a:t>, the beams are compared with respect to the time taken</a:t>
            </a:r>
          </a:p>
          <a:p>
            <a:pPr eaLnBrk="1" hangingPunct="1">
              <a:lnSpc>
                <a:spcPts val="1800"/>
              </a:lnSpc>
              <a:spcBef>
                <a:spcPct val="0"/>
              </a:spcBef>
              <a:buClrTx/>
              <a:buSzTx/>
              <a:buFontTx/>
              <a:buNone/>
            </a:pPr>
            <a:r>
              <a:rPr lang="en-US" altLang="en-US" sz="1400">
                <a:solidFill>
                  <a:srgbClr val="FFCC66"/>
                </a:solidFill>
              </a:rPr>
              <a:t>for their respective reflections to return. In </a:t>
            </a:r>
            <a:r>
              <a:rPr lang="en-US" altLang="en-US" sz="1400" i="1">
                <a:solidFill>
                  <a:srgbClr val="FFCC66"/>
                </a:solidFill>
              </a:rPr>
              <a:t>spectral-domain </a:t>
            </a:r>
            <a:r>
              <a:rPr lang="en-US" altLang="en-US" sz="1400">
                <a:solidFill>
                  <a:srgbClr val="FFCC66"/>
                </a:solidFill>
              </a:rPr>
              <a:t>(SD) </a:t>
            </a:r>
            <a:r>
              <a:rPr lang="en-US" altLang="en-US" sz="1400" i="1">
                <a:solidFill>
                  <a:srgbClr val="FFCC66"/>
                </a:solidFill>
              </a:rPr>
              <a:t>OCT</a:t>
            </a:r>
            <a:r>
              <a:rPr lang="en-US" altLang="en-US" sz="1400">
                <a:solidFill>
                  <a:srgbClr val="FFCC66"/>
                </a:solidFill>
              </a:rPr>
              <a:t>, differences</a:t>
            </a:r>
          </a:p>
          <a:p>
            <a:pPr eaLnBrk="1" hangingPunct="1">
              <a:lnSpc>
                <a:spcPts val="1800"/>
              </a:lnSpc>
              <a:spcBef>
                <a:spcPct val="0"/>
              </a:spcBef>
              <a:buClrTx/>
              <a:buSzTx/>
              <a:buFontTx/>
              <a:buNone/>
            </a:pPr>
            <a:r>
              <a:rPr lang="en-US" altLang="en-US" sz="1400">
                <a:solidFill>
                  <a:srgbClr val="FFCC66"/>
                </a:solidFill>
              </a:rPr>
              <a:t>in the </a:t>
            </a:r>
            <a:r>
              <a:rPr lang="en-US" altLang="en-US" sz="1400" i="1">
                <a:solidFill>
                  <a:srgbClr val="FFCC66"/>
                </a:solidFill>
              </a:rPr>
              <a:t>frequencies</a:t>
            </a:r>
            <a:r>
              <a:rPr lang="en-US" altLang="en-US" sz="1400">
                <a:solidFill>
                  <a:srgbClr val="FFCC66"/>
                </a:solidFill>
              </a:rPr>
              <a:t> of the reflected light are evaluated.</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FFCC66"/>
                </a:solidFill>
              </a:rPr>
              <a:t>that SD-OCT produces images with both higher resolution (3-5 </a:t>
            </a:r>
            <a:r>
              <a:rPr lang="en-US" altLang="en-US" sz="1400">
                <a:solidFill>
                  <a:srgbClr val="FFCC66"/>
                </a:solidFill>
                <a:latin typeface="Symbol" panose="05050102010706020507" pitchFamily="18" charset="2"/>
              </a:rPr>
              <a:t>m</a:t>
            </a:r>
            <a:r>
              <a:rPr lang="en-US" altLang="en-US" sz="1400">
                <a:solidFill>
                  <a:srgbClr val="FFCC66"/>
                </a:solidFill>
              </a:rPr>
              <a:t>m vs 10-15 </a:t>
            </a:r>
            <a:r>
              <a:rPr lang="en-US" altLang="en-US" sz="1400">
                <a:solidFill>
                  <a:srgbClr val="FFCC66"/>
                </a:solidFill>
                <a:latin typeface="Symbol" panose="05050102010706020507" pitchFamily="18" charset="2"/>
              </a:rPr>
              <a:t>m</a:t>
            </a:r>
            <a:r>
              <a:rPr lang="en-US" altLang="en-US" sz="1400">
                <a:solidFill>
                  <a:srgbClr val="FFCC66"/>
                </a:solidFill>
              </a:rPr>
              <a:t>m),</a:t>
            </a:r>
          </a:p>
          <a:p>
            <a:pPr eaLnBrk="1" hangingPunct="1">
              <a:lnSpc>
                <a:spcPts val="1800"/>
              </a:lnSpc>
              <a:spcBef>
                <a:spcPct val="0"/>
              </a:spcBef>
              <a:buClrTx/>
              <a:buSzTx/>
              <a:buFontTx/>
              <a:buNone/>
            </a:pPr>
            <a:r>
              <a:rPr lang="en-US" altLang="en-US" sz="1400">
                <a:solidFill>
                  <a:srgbClr val="FFCC66"/>
                </a:solidFill>
              </a:rPr>
              <a:t>less motion artifact, and more representation (ie, less interpolation).</a:t>
            </a:r>
          </a:p>
        </p:txBody>
      </p:sp>
      <p:sp>
        <p:nvSpPr>
          <p:cNvPr id="2" name="Text Box 9">
            <a:extLst>
              <a:ext uri="{FF2B5EF4-FFF2-40B4-BE49-F238E27FC236}">
                <a16:creationId xmlns:a16="http://schemas.microsoft.com/office/drawing/2014/main" id="{D409C1F7-A9B1-4267-A3C6-C4D88395DB8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26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B2B2B2"/>
                </a:solidFill>
              </a:rPr>
              <a:t>SD-</a:t>
            </a:r>
            <a:r>
              <a:rPr lang="en-US" altLang="en-US" sz="2200" b="1" dirty="0">
                <a:solidFill>
                  <a:srgbClr val="0000FF"/>
                </a:solidFill>
              </a:rPr>
              <a:t>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2651"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126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137DF5A-E758-456F-9792-3B9E5C42AAA0}" type="slidenum">
              <a:rPr lang="en-US" altLang="en-US" sz="1000"/>
              <a:pPr algn="r" eaLnBrk="1" hangingPunct="1">
                <a:spcBef>
                  <a:spcPct val="0"/>
                </a:spcBef>
                <a:buClrTx/>
                <a:buSzTx/>
                <a:buFontTx/>
                <a:buNone/>
              </a:pPr>
              <a:t>141</a:t>
            </a:fld>
            <a:endParaRPr lang="en-US" altLang="en-US" sz="1000"/>
          </a:p>
        </p:txBody>
      </p:sp>
      <p:sp>
        <p:nvSpPr>
          <p:cNvPr id="112654"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0000FF"/>
                </a:solidFill>
              </a:rPr>
              <a:t>What does OCT stand for?</a:t>
            </a:r>
          </a:p>
          <a:p>
            <a:pPr eaLnBrk="1" hangingPunct="1">
              <a:lnSpc>
                <a:spcPts val="1800"/>
              </a:lnSpc>
              <a:spcBef>
                <a:spcPct val="0"/>
              </a:spcBef>
              <a:buClrTx/>
              <a:buSzTx/>
              <a:buFontTx/>
              <a:buNone/>
            </a:pPr>
            <a:r>
              <a:rPr lang="en-US" altLang="en-US" sz="1400">
                <a:solidFill>
                  <a:srgbClr val="0000FF"/>
                </a:solidFill>
              </a:rPr>
              <a:t>Optical coherence tomography</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is it?</a:t>
            </a:r>
          </a:p>
          <a:p>
            <a:pPr eaLnBrk="1" hangingPunct="1">
              <a:lnSpc>
                <a:spcPts val="1800"/>
              </a:lnSpc>
              <a:spcBef>
                <a:spcPct val="0"/>
              </a:spcBef>
              <a:buClrTx/>
              <a:buSzTx/>
              <a:buFontTx/>
              <a:buNone/>
            </a:pPr>
            <a:r>
              <a:rPr lang="en-US" altLang="en-US" sz="140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0000FF"/>
                </a:solidFill>
              </a:rPr>
              <a:t>retina (</a:t>
            </a:r>
            <a:r>
              <a:rPr lang="en-US" altLang="en-US" sz="1400" i="1">
                <a:solidFill>
                  <a:srgbClr val="0000FF"/>
                </a:solidFill>
              </a:rPr>
              <a:t>tomography</a:t>
            </a:r>
            <a:r>
              <a:rPr lang="en-US" altLang="en-US" sz="1400">
                <a:solidFill>
                  <a:srgbClr val="0000FF"/>
                </a:solidFill>
              </a:rPr>
              <a:t> means ‘cross-sectional image’)</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How does it work?</a:t>
            </a:r>
          </a:p>
          <a:p>
            <a:pPr eaLnBrk="1" hangingPunct="1">
              <a:lnSpc>
                <a:spcPts val="1800"/>
              </a:lnSpc>
              <a:spcBef>
                <a:spcPct val="0"/>
              </a:spcBef>
              <a:buClrTx/>
              <a:buSzTx/>
              <a:buFontTx/>
              <a:buNone/>
            </a:pPr>
            <a:r>
              <a:rPr lang="en-US" altLang="en-US" sz="1400">
                <a:solidFill>
                  <a:srgbClr val="0000FF"/>
                </a:solidFill>
              </a:rPr>
              <a:t>Via </a:t>
            </a:r>
            <a:r>
              <a:rPr lang="en-US" altLang="en-US" sz="1400" b="1">
                <a:solidFill>
                  <a:srgbClr val="0000FF"/>
                </a:solidFill>
              </a:rPr>
              <a:t>interferometry</a:t>
            </a:r>
            <a:r>
              <a:rPr lang="en-US" altLang="en-US" sz="140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a:solidFill>
                <a:srgbClr val="0000FF"/>
              </a:solidFill>
            </a:endParaRPr>
          </a:p>
          <a:p>
            <a:pPr eaLnBrk="1" hangingPunct="1">
              <a:lnSpc>
                <a:spcPts val="1800"/>
              </a:lnSpc>
              <a:spcBef>
                <a:spcPct val="0"/>
              </a:spcBef>
              <a:buClrTx/>
              <a:buSzTx/>
              <a:buFontTx/>
              <a:buNone/>
            </a:pPr>
            <a:r>
              <a:rPr lang="en-US" altLang="en-US" sz="1400" i="1">
                <a:solidFill>
                  <a:srgbClr val="0000FF"/>
                </a:solidFill>
              </a:rPr>
              <a:t>What ‘properties’ of the light beams are we talking about here?</a:t>
            </a:r>
          </a:p>
          <a:p>
            <a:pPr eaLnBrk="1" hangingPunct="1">
              <a:lnSpc>
                <a:spcPts val="1800"/>
              </a:lnSpc>
              <a:spcBef>
                <a:spcPct val="0"/>
              </a:spcBef>
              <a:buClrTx/>
              <a:buSzTx/>
              <a:buFontTx/>
              <a:buNone/>
            </a:pPr>
            <a:r>
              <a:rPr lang="en-US" altLang="en-US" sz="1400">
                <a:solidFill>
                  <a:srgbClr val="0000FF"/>
                </a:solidFill>
              </a:rPr>
              <a:t>In </a:t>
            </a:r>
            <a:r>
              <a:rPr lang="en-US" altLang="en-US" sz="1400" i="1">
                <a:solidFill>
                  <a:srgbClr val="0000FF"/>
                </a:solidFill>
              </a:rPr>
              <a:t>time-domain</a:t>
            </a:r>
            <a:r>
              <a:rPr lang="en-US" altLang="en-US" sz="1400">
                <a:solidFill>
                  <a:srgbClr val="0000FF"/>
                </a:solidFill>
              </a:rPr>
              <a:t> (TD) </a:t>
            </a:r>
            <a:r>
              <a:rPr lang="en-US" altLang="en-US" sz="1400" i="1">
                <a:solidFill>
                  <a:srgbClr val="0000FF"/>
                </a:solidFill>
              </a:rPr>
              <a:t>OCT</a:t>
            </a:r>
            <a:r>
              <a:rPr lang="en-US" altLang="en-US" sz="1400">
                <a:solidFill>
                  <a:srgbClr val="0000FF"/>
                </a:solidFill>
              </a:rPr>
              <a:t>, the beams are compared with respect to the time taken</a:t>
            </a:r>
          </a:p>
          <a:p>
            <a:pPr eaLnBrk="1" hangingPunct="1">
              <a:lnSpc>
                <a:spcPts val="1800"/>
              </a:lnSpc>
              <a:spcBef>
                <a:spcPct val="0"/>
              </a:spcBef>
              <a:buClrTx/>
              <a:buSzTx/>
              <a:buFontTx/>
              <a:buNone/>
            </a:pPr>
            <a:r>
              <a:rPr lang="en-US" altLang="en-US" sz="1400">
                <a:solidFill>
                  <a:srgbClr val="0000FF"/>
                </a:solidFill>
              </a:rPr>
              <a:t>for their respective reflections to return. </a:t>
            </a:r>
            <a:r>
              <a:rPr lang="en-US" altLang="en-US" sz="1400">
                <a:solidFill>
                  <a:srgbClr val="FFCC66"/>
                </a:solidFill>
              </a:rPr>
              <a:t>In </a:t>
            </a:r>
            <a:r>
              <a:rPr lang="en-US" altLang="en-US" sz="1400" i="1">
                <a:solidFill>
                  <a:srgbClr val="FFCC66"/>
                </a:solidFill>
              </a:rPr>
              <a:t>spectral-domain </a:t>
            </a:r>
            <a:r>
              <a:rPr lang="en-US" altLang="en-US" sz="1400">
                <a:solidFill>
                  <a:srgbClr val="FFCC66"/>
                </a:solidFill>
              </a:rPr>
              <a:t>(SD) </a:t>
            </a:r>
            <a:r>
              <a:rPr lang="en-US" altLang="en-US" sz="1400" i="1">
                <a:solidFill>
                  <a:srgbClr val="FFCC66"/>
                </a:solidFill>
              </a:rPr>
              <a:t>OCT</a:t>
            </a:r>
            <a:r>
              <a:rPr lang="en-US" altLang="en-US" sz="1400">
                <a:solidFill>
                  <a:srgbClr val="FFCC66"/>
                </a:solidFill>
              </a:rPr>
              <a:t>, differences</a:t>
            </a:r>
          </a:p>
          <a:p>
            <a:pPr eaLnBrk="1" hangingPunct="1">
              <a:lnSpc>
                <a:spcPts val="1800"/>
              </a:lnSpc>
              <a:spcBef>
                <a:spcPct val="0"/>
              </a:spcBef>
              <a:buClrTx/>
              <a:buSzTx/>
              <a:buFontTx/>
              <a:buNone/>
            </a:pPr>
            <a:r>
              <a:rPr lang="en-US" altLang="en-US" sz="1400">
                <a:solidFill>
                  <a:srgbClr val="FFCC66"/>
                </a:solidFill>
              </a:rPr>
              <a:t>in the </a:t>
            </a:r>
            <a:r>
              <a:rPr lang="en-US" altLang="en-US" sz="1400" i="1">
                <a:solidFill>
                  <a:srgbClr val="FFCC66"/>
                </a:solidFill>
              </a:rPr>
              <a:t>frequencies</a:t>
            </a:r>
            <a:r>
              <a:rPr lang="en-US" altLang="en-US" sz="1400">
                <a:solidFill>
                  <a:srgbClr val="FFCC66"/>
                </a:solidFill>
              </a:rPr>
              <a:t> of the reflected light are evaluated.</a:t>
            </a:r>
          </a:p>
          <a:p>
            <a:pPr eaLnBrk="1" hangingPunct="1">
              <a:lnSpc>
                <a:spcPts val="1800"/>
              </a:lnSpc>
              <a:spcBef>
                <a:spcPct val="0"/>
              </a:spcBef>
              <a:buClrTx/>
              <a:buSzTx/>
              <a:buFontTx/>
              <a:buNone/>
            </a:pPr>
            <a:endParaRPr lang="en-US" altLang="en-US" sz="1400">
              <a:solidFill>
                <a:srgbClr val="FFCC66"/>
              </a:solidFill>
            </a:endParaRPr>
          </a:p>
          <a:p>
            <a:pPr eaLnBrk="1" hangingPunct="1">
              <a:lnSpc>
                <a:spcPts val="1800"/>
              </a:lnSpc>
              <a:spcBef>
                <a:spcPct val="0"/>
              </a:spcBef>
              <a:buClrTx/>
              <a:buSzTx/>
              <a:buFontTx/>
              <a:buNone/>
            </a:pPr>
            <a:r>
              <a:rPr lang="en-US" altLang="en-US" sz="1400" i="1">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FFCC66"/>
                </a:solidFill>
              </a:rPr>
              <a:t>that SD-OCT produces images with both higher resolution (3-5 </a:t>
            </a:r>
            <a:r>
              <a:rPr lang="en-US" altLang="en-US" sz="1400">
                <a:solidFill>
                  <a:srgbClr val="FFCC66"/>
                </a:solidFill>
                <a:latin typeface="Symbol" panose="05050102010706020507" pitchFamily="18" charset="2"/>
              </a:rPr>
              <a:t>m</a:t>
            </a:r>
            <a:r>
              <a:rPr lang="en-US" altLang="en-US" sz="1400">
                <a:solidFill>
                  <a:srgbClr val="FFCC66"/>
                </a:solidFill>
              </a:rPr>
              <a:t>m vs 10-15 </a:t>
            </a:r>
            <a:r>
              <a:rPr lang="en-US" altLang="en-US" sz="1400">
                <a:solidFill>
                  <a:srgbClr val="FFCC66"/>
                </a:solidFill>
                <a:latin typeface="Symbol" panose="05050102010706020507" pitchFamily="18" charset="2"/>
              </a:rPr>
              <a:t>m</a:t>
            </a:r>
            <a:r>
              <a:rPr lang="en-US" altLang="en-US" sz="1400">
                <a:solidFill>
                  <a:srgbClr val="FFCC66"/>
                </a:solidFill>
              </a:rPr>
              <a:t>m),</a:t>
            </a:r>
          </a:p>
          <a:p>
            <a:pPr eaLnBrk="1" hangingPunct="1">
              <a:lnSpc>
                <a:spcPts val="1800"/>
              </a:lnSpc>
              <a:spcBef>
                <a:spcPct val="0"/>
              </a:spcBef>
              <a:buClrTx/>
              <a:buSzTx/>
              <a:buFontTx/>
              <a:buNone/>
            </a:pPr>
            <a:r>
              <a:rPr lang="en-US" altLang="en-US" sz="1400">
                <a:solidFill>
                  <a:srgbClr val="FFCC66"/>
                </a:solidFill>
              </a:rPr>
              <a:t>less motion artifact, and more representation (ie, less interpolation).</a:t>
            </a:r>
          </a:p>
        </p:txBody>
      </p:sp>
      <p:sp>
        <p:nvSpPr>
          <p:cNvPr id="2" name="Text Box 9">
            <a:extLst>
              <a:ext uri="{FF2B5EF4-FFF2-40B4-BE49-F238E27FC236}">
                <a16:creationId xmlns:a16="http://schemas.microsoft.com/office/drawing/2014/main" id="{CD0E770A-C5DD-44CF-9602-7CF0473A61B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6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6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6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7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7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7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7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367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3675"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1367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8C699C1-7BD2-4F5E-8717-2A273AA79657}" type="slidenum">
              <a:rPr lang="en-US" altLang="en-US" sz="1000"/>
              <a:pPr algn="r" eaLnBrk="1" hangingPunct="1">
                <a:spcBef>
                  <a:spcPct val="0"/>
                </a:spcBef>
                <a:buClrTx/>
                <a:buSzTx/>
                <a:buFontTx/>
                <a:buNone/>
              </a:pPr>
              <a:t>142</a:t>
            </a:fld>
            <a:endParaRPr lang="en-US" altLang="en-US" sz="1000"/>
          </a:p>
        </p:txBody>
      </p:sp>
      <p:sp>
        <p:nvSpPr>
          <p:cNvPr id="113678"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0000FF"/>
                </a:solidFill>
              </a:rPr>
              <a:t>Optical coherence tomography</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is it?</a:t>
            </a:r>
          </a:p>
          <a:p>
            <a:pPr eaLnBrk="1" hangingPunct="1">
              <a:lnSpc>
                <a:spcPts val="1800"/>
              </a:lnSpc>
              <a:spcBef>
                <a:spcPct val="0"/>
              </a:spcBef>
              <a:buClrTx/>
              <a:buSzTx/>
              <a:buFontTx/>
              <a:buNone/>
            </a:pPr>
            <a:r>
              <a:rPr lang="en-US" altLang="en-US" sz="1400" dirty="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0000FF"/>
                </a:solidFill>
              </a:rPr>
              <a:t>retina (</a:t>
            </a:r>
            <a:r>
              <a:rPr lang="en-US" altLang="en-US" sz="1400" i="1" dirty="0">
                <a:solidFill>
                  <a:srgbClr val="0000FF"/>
                </a:solidFill>
              </a:rPr>
              <a:t>tomography</a:t>
            </a:r>
            <a:r>
              <a:rPr lang="en-US" altLang="en-US" sz="1400" dirty="0">
                <a:solidFill>
                  <a:srgbClr val="0000FF"/>
                </a:solidFill>
              </a:rPr>
              <a:t> means ‘cross-sectional image’)</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How does it work?</a:t>
            </a:r>
          </a:p>
          <a:p>
            <a:pPr eaLnBrk="1" hangingPunct="1">
              <a:lnSpc>
                <a:spcPts val="1800"/>
              </a:lnSpc>
              <a:spcBef>
                <a:spcPct val="0"/>
              </a:spcBef>
              <a:buClrTx/>
              <a:buSzTx/>
              <a:buFontTx/>
              <a:buNone/>
            </a:pPr>
            <a:r>
              <a:rPr lang="en-US" altLang="en-US" sz="1400" dirty="0">
                <a:solidFill>
                  <a:srgbClr val="0000FF"/>
                </a:solidFill>
              </a:rPr>
              <a:t>Via </a:t>
            </a:r>
            <a:r>
              <a:rPr lang="en-US" altLang="en-US" sz="1400" b="1" dirty="0">
                <a:solidFill>
                  <a:srgbClr val="0000FF"/>
                </a:solidFill>
              </a:rPr>
              <a:t>interferometry</a:t>
            </a:r>
            <a:r>
              <a:rPr lang="en-US" altLang="en-US" sz="1400" dirty="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0000FF"/>
                </a:solidFill>
              </a:rPr>
              <a:t>In </a:t>
            </a:r>
            <a:r>
              <a:rPr lang="en-US" altLang="en-US" sz="1400" i="1" dirty="0">
                <a:solidFill>
                  <a:srgbClr val="0000FF"/>
                </a:solidFill>
              </a:rPr>
              <a:t>time-domain</a:t>
            </a:r>
            <a:r>
              <a:rPr lang="en-US" altLang="en-US" sz="1400" dirty="0">
                <a:solidFill>
                  <a:srgbClr val="0000FF"/>
                </a:solidFill>
              </a:rPr>
              <a:t> (TD) </a:t>
            </a:r>
            <a:r>
              <a:rPr lang="en-US" altLang="en-US" sz="1400" i="1" dirty="0">
                <a:solidFill>
                  <a:srgbClr val="0000FF"/>
                </a:solidFill>
              </a:rPr>
              <a:t>OCT</a:t>
            </a:r>
            <a:r>
              <a:rPr lang="en-US" altLang="en-US" sz="1400" dirty="0">
                <a:solidFill>
                  <a:srgbClr val="0000FF"/>
                </a:solidFill>
              </a:rPr>
              <a:t>, the beams are compared with respect to the time taken</a:t>
            </a:r>
          </a:p>
          <a:p>
            <a:pPr eaLnBrk="1" hangingPunct="1">
              <a:lnSpc>
                <a:spcPts val="1800"/>
              </a:lnSpc>
              <a:spcBef>
                <a:spcPct val="0"/>
              </a:spcBef>
              <a:buClrTx/>
              <a:buSzTx/>
              <a:buFontTx/>
              <a:buNone/>
            </a:pPr>
            <a:r>
              <a:rPr lang="en-US" altLang="en-US" sz="1400" dirty="0">
                <a:solidFill>
                  <a:srgbClr val="0000FF"/>
                </a:solidFill>
              </a:rPr>
              <a:t>for their respective reflections to return. </a:t>
            </a:r>
            <a:r>
              <a:rPr lang="en-US" altLang="en-US" sz="1400" dirty="0"/>
              <a:t>In </a:t>
            </a:r>
            <a:r>
              <a:rPr lang="en-US" altLang="en-US" sz="1400" i="1" dirty="0"/>
              <a:t>spectral-domain </a:t>
            </a:r>
            <a:r>
              <a:rPr lang="en-US" altLang="en-US" sz="1400" dirty="0"/>
              <a:t>(SD) </a:t>
            </a:r>
            <a:r>
              <a:rPr lang="en-US" altLang="en-US" sz="1400" i="1" dirty="0"/>
              <a:t>OCT</a:t>
            </a:r>
            <a:r>
              <a:rPr lang="en-US" altLang="en-US" sz="1400" dirty="0"/>
              <a:t>, differences</a:t>
            </a:r>
          </a:p>
          <a:p>
            <a:pPr eaLnBrk="1" hangingPunct="1">
              <a:lnSpc>
                <a:spcPts val="1800"/>
              </a:lnSpc>
              <a:spcBef>
                <a:spcPct val="0"/>
              </a:spcBef>
              <a:buClrTx/>
              <a:buSzTx/>
              <a:buFontTx/>
              <a:buNone/>
            </a:pPr>
            <a:r>
              <a:rPr lang="en-US" altLang="en-US" sz="1400" dirty="0"/>
              <a:t>in the </a:t>
            </a:r>
            <a:r>
              <a:rPr lang="en-US" altLang="en-US" sz="1400" i="1" dirty="0"/>
              <a:t>frequencies</a:t>
            </a:r>
            <a:r>
              <a:rPr lang="en-US" altLang="en-US" sz="1400" dirty="0"/>
              <a:t> of the reflected light are evaluated.</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FFCC66"/>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FFCC66"/>
                </a:solidFill>
              </a:rPr>
              <a:t>that SD-OCT produces images with both higher resolution (3-5 </a:t>
            </a:r>
            <a:r>
              <a:rPr lang="en-US" altLang="en-US" sz="1400" dirty="0">
                <a:solidFill>
                  <a:srgbClr val="FFCC66"/>
                </a:solidFill>
                <a:latin typeface="Symbol" panose="05050102010706020507" pitchFamily="18" charset="2"/>
              </a:rPr>
              <a:t>m</a:t>
            </a:r>
            <a:r>
              <a:rPr lang="en-US" altLang="en-US" sz="1400" dirty="0">
                <a:solidFill>
                  <a:srgbClr val="FFCC66"/>
                </a:solidFill>
              </a:rPr>
              <a:t>m vs 10-15 </a:t>
            </a:r>
            <a:r>
              <a:rPr lang="en-US" altLang="en-US" sz="1400" dirty="0">
                <a:solidFill>
                  <a:srgbClr val="FFCC66"/>
                </a:solidFill>
                <a:latin typeface="Symbol" panose="05050102010706020507" pitchFamily="18" charset="2"/>
              </a:rPr>
              <a:t>m</a:t>
            </a:r>
            <a:r>
              <a:rPr lang="en-US" altLang="en-US" sz="1400" dirty="0">
                <a:solidFill>
                  <a:srgbClr val="FFCC66"/>
                </a:solidFill>
              </a:rPr>
              <a:t>m),</a:t>
            </a:r>
          </a:p>
          <a:p>
            <a:pPr eaLnBrk="1" hangingPunct="1">
              <a:lnSpc>
                <a:spcPts val="1800"/>
              </a:lnSpc>
              <a:spcBef>
                <a:spcPct val="0"/>
              </a:spcBef>
              <a:buClrTx/>
              <a:buSzTx/>
              <a:buFontTx/>
              <a:buNone/>
            </a:pPr>
            <a:r>
              <a:rPr lang="en-US" altLang="en-US" sz="1400" dirty="0">
                <a:solidFill>
                  <a:srgbClr val="FFCC66"/>
                </a:solidFill>
              </a:rPr>
              <a:t>less motion artifact, and more representation (</a:t>
            </a:r>
            <a:r>
              <a:rPr lang="en-US" altLang="en-US" sz="1400" dirty="0" err="1">
                <a:solidFill>
                  <a:srgbClr val="FFCC66"/>
                </a:solidFill>
              </a:rPr>
              <a:t>ie</a:t>
            </a:r>
            <a:r>
              <a:rPr lang="en-US" altLang="en-US" sz="1400" dirty="0">
                <a:solidFill>
                  <a:srgbClr val="FFCC66"/>
                </a:solidFill>
              </a:rPr>
              <a:t>, less interpolation).</a:t>
            </a:r>
          </a:p>
        </p:txBody>
      </p:sp>
      <p:sp>
        <p:nvSpPr>
          <p:cNvPr id="2" name="Text Box 9">
            <a:extLst>
              <a:ext uri="{FF2B5EF4-FFF2-40B4-BE49-F238E27FC236}">
                <a16:creationId xmlns:a16="http://schemas.microsoft.com/office/drawing/2014/main" id="{3A641F77-C701-46AE-90DB-5B97935A42C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469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469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1470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634A120-9C83-4704-98A3-6D6AFA58133F}" type="slidenum">
              <a:rPr lang="en-US" altLang="en-US" sz="1000"/>
              <a:pPr algn="r" eaLnBrk="1" hangingPunct="1">
                <a:spcBef>
                  <a:spcPct val="0"/>
                </a:spcBef>
                <a:buClrTx/>
                <a:buSzTx/>
                <a:buFontTx/>
                <a:buNone/>
              </a:pPr>
              <a:t>143</a:t>
            </a:fld>
            <a:endParaRPr lang="en-US" altLang="en-US" sz="1000"/>
          </a:p>
        </p:txBody>
      </p:sp>
      <p:sp>
        <p:nvSpPr>
          <p:cNvPr id="114702"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0000FF"/>
                </a:solidFill>
              </a:rPr>
              <a:t>Optical coherence tomography</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is it?</a:t>
            </a:r>
          </a:p>
          <a:p>
            <a:pPr eaLnBrk="1" hangingPunct="1">
              <a:lnSpc>
                <a:spcPts val="1800"/>
              </a:lnSpc>
              <a:spcBef>
                <a:spcPct val="0"/>
              </a:spcBef>
              <a:buClrTx/>
              <a:buSzTx/>
              <a:buFontTx/>
              <a:buNone/>
            </a:pPr>
            <a:r>
              <a:rPr lang="en-US" altLang="en-US" sz="1400" dirty="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0000FF"/>
                </a:solidFill>
              </a:rPr>
              <a:t>retina (</a:t>
            </a:r>
            <a:r>
              <a:rPr lang="en-US" altLang="en-US" sz="1400" i="1" dirty="0">
                <a:solidFill>
                  <a:srgbClr val="0000FF"/>
                </a:solidFill>
              </a:rPr>
              <a:t>tomography</a:t>
            </a:r>
            <a:r>
              <a:rPr lang="en-US" altLang="en-US" sz="1400" dirty="0">
                <a:solidFill>
                  <a:srgbClr val="0000FF"/>
                </a:solidFill>
              </a:rPr>
              <a:t> means ‘cross-sectional image’)</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How does it work?</a:t>
            </a:r>
          </a:p>
          <a:p>
            <a:pPr eaLnBrk="1" hangingPunct="1">
              <a:lnSpc>
                <a:spcPts val="1800"/>
              </a:lnSpc>
              <a:spcBef>
                <a:spcPct val="0"/>
              </a:spcBef>
              <a:buClrTx/>
              <a:buSzTx/>
              <a:buFontTx/>
              <a:buNone/>
            </a:pPr>
            <a:r>
              <a:rPr lang="en-US" altLang="en-US" sz="1400" dirty="0">
                <a:solidFill>
                  <a:srgbClr val="0000FF"/>
                </a:solidFill>
              </a:rPr>
              <a:t>Via </a:t>
            </a:r>
            <a:r>
              <a:rPr lang="en-US" altLang="en-US" sz="1400" b="1" dirty="0">
                <a:solidFill>
                  <a:srgbClr val="0000FF"/>
                </a:solidFill>
              </a:rPr>
              <a:t>interferometry</a:t>
            </a:r>
            <a:r>
              <a:rPr lang="en-US" altLang="en-US" sz="1400" dirty="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0000FF"/>
                </a:solidFill>
              </a:rPr>
              <a:t>In </a:t>
            </a:r>
            <a:r>
              <a:rPr lang="en-US" altLang="en-US" sz="1400" i="1" dirty="0">
                <a:solidFill>
                  <a:srgbClr val="0000FF"/>
                </a:solidFill>
              </a:rPr>
              <a:t>time-domain</a:t>
            </a:r>
            <a:r>
              <a:rPr lang="en-US" altLang="en-US" sz="1400" dirty="0">
                <a:solidFill>
                  <a:srgbClr val="0000FF"/>
                </a:solidFill>
              </a:rPr>
              <a:t> (TD) </a:t>
            </a:r>
            <a:r>
              <a:rPr lang="en-US" altLang="en-US" sz="1400" i="1" dirty="0">
                <a:solidFill>
                  <a:srgbClr val="0000FF"/>
                </a:solidFill>
              </a:rPr>
              <a:t>OCT</a:t>
            </a:r>
            <a:r>
              <a:rPr lang="en-US" altLang="en-US" sz="1400" dirty="0">
                <a:solidFill>
                  <a:srgbClr val="0000FF"/>
                </a:solidFill>
              </a:rPr>
              <a:t>, the beams are compared with respect to the time taken</a:t>
            </a:r>
          </a:p>
          <a:p>
            <a:pPr eaLnBrk="1" hangingPunct="1">
              <a:lnSpc>
                <a:spcPts val="1800"/>
              </a:lnSpc>
              <a:spcBef>
                <a:spcPct val="0"/>
              </a:spcBef>
              <a:buClrTx/>
              <a:buSzTx/>
              <a:buFontTx/>
              <a:buNone/>
            </a:pPr>
            <a:r>
              <a:rPr lang="en-US" altLang="en-US" sz="1400" dirty="0">
                <a:solidFill>
                  <a:srgbClr val="0000FF"/>
                </a:solidFill>
              </a:rPr>
              <a:t>for their respective reflections to return. </a:t>
            </a:r>
            <a:r>
              <a:rPr lang="en-US" altLang="en-US" sz="1400" dirty="0"/>
              <a:t>In </a:t>
            </a:r>
            <a:r>
              <a:rPr lang="en-US" altLang="en-US" sz="1400" i="1" dirty="0"/>
              <a:t>spectral-domain </a:t>
            </a:r>
            <a:r>
              <a:rPr lang="en-US" altLang="en-US" sz="1400" dirty="0"/>
              <a:t>(SD) </a:t>
            </a:r>
            <a:r>
              <a:rPr lang="en-US" altLang="en-US" sz="1400" i="1" dirty="0"/>
              <a:t>OCT</a:t>
            </a:r>
            <a:r>
              <a:rPr lang="en-US" altLang="en-US" sz="1400" dirty="0"/>
              <a:t>, differences</a:t>
            </a:r>
          </a:p>
          <a:p>
            <a:pPr eaLnBrk="1" hangingPunct="1">
              <a:lnSpc>
                <a:spcPts val="1800"/>
              </a:lnSpc>
              <a:spcBef>
                <a:spcPct val="0"/>
              </a:spcBef>
              <a:buClrTx/>
              <a:buSzTx/>
              <a:buFontTx/>
              <a:buNone/>
            </a:pPr>
            <a:r>
              <a:rPr lang="en-US" altLang="en-US" sz="1400" dirty="0"/>
              <a:t>in the </a:t>
            </a:r>
            <a:r>
              <a:rPr lang="en-US" altLang="en-US" sz="1400" i="1" dirty="0"/>
              <a:t>frequencies</a:t>
            </a:r>
            <a:r>
              <a:rPr lang="en-US" altLang="en-US" sz="1400" dirty="0"/>
              <a:t> of the reflected light are evaluated.</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FFCC66"/>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FFCC66"/>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FFCC66"/>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FFCC66"/>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FFCC66"/>
                </a:solidFill>
              </a:rPr>
              <a:t>that SD-OCT produces images with both higher resolution (3-5 </a:t>
            </a:r>
            <a:r>
              <a:rPr lang="en-US" altLang="en-US" sz="1400" dirty="0">
                <a:solidFill>
                  <a:srgbClr val="FFCC66"/>
                </a:solidFill>
                <a:latin typeface="Symbol" panose="05050102010706020507" pitchFamily="18" charset="2"/>
              </a:rPr>
              <a:t>m</a:t>
            </a:r>
            <a:r>
              <a:rPr lang="en-US" altLang="en-US" sz="1400" dirty="0">
                <a:solidFill>
                  <a:srgbClr val="FFCC66"/>
                </a:solidFill>
              </a:rPr>
              <a:t>m vs 10-15 </a:t>
            </a:r>
            <a:r>
              <a:rPr lang="en-US" altLang="en-US" sz="1400" dirty="0">
                <a:solidFill>
                  <a:srgbClr val="FFCC66"/>
                </a:solidFill>
                <a:latin typeface="Symbol" panose="05050102010706020507" pitchFamily="18" charset="2"/>
              </a:rPr>
              <a:t>m</a:t>
            </a:r>
            <a:r>
              <a:rPr lang="en-US" altLang="en-US" sz="1400" dirty="0">
                <a:solidFill>
                  <a:srgbClr val="FFCC66"/>
                </a:solidFill>
              </a:rPr>
              <a:t>m),</a:t>
            </a:r>
          </a:p>
          <a:p>
            <a:pPr eaLnBrk="1" hangingPunct="1">
              <a:lnSpc>
                <a:spcPts val="1800"/>
              </a:lnSpc>
              <a:spcBef>
                <a:spcPct val="0"/>
              </a:spcBef>
              <a:buClrTx/>
              <a:buSzTx/>
              <a:buFontTx/>
              <a:buNone/>
            </a:pPr>
            <a:r>
              <a:rPr lang="en-US" altLang="en-US" sz="1400" dirty="0">
                <a:solidFill>
                  <a:srgbClr val="FFCC66"/>
                </a:solidFill>
              </a:rPr>
              <a:t>less motion artifact, and more representation (</a:t>
            </a:r>
            <a:r>
              <a:rPr lang="en-US" altLang="en-US" sz="1400" dirty="0" err="1">
                <a:solidFill>
                  <a:srgbClr val="FFCC66"/>
                </a:solidFill>
              </a:rPr>
              <a:t>ie</a:t>
            </a:r>
            <a:r>
              <a:rPr lang="en-US" altLang="en-US" sz="1400" dirty="0">
                <a:solidFill>
                  <a:srgbClr val="FFCC66"/>
                </a:solidFill>
              </a:rPr>
              <a:t>, less interpolation).</a:t>
            </a:r>
          </a:p>
        </p:txBody>
      </p:sp>
      <p:sp>
        <p:nvSpPr>
          <p:cNvPr id="2" name="Text Box 9">
            <a:extLst>
              <a:ext uri="{FF2B5EF4-FFF2-40B4-BE49-F238E27FC236}">
                <a16:creationId xmlns:a16="http://schemas.microsoft.com/office/drawing/2014/main" id="{6D1EB9C8-8E51-4174-8692-534DFAC878E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1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1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1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1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1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2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2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572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5723"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1572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22F0293-CC97-4128-991D-B9C7877033DA}" type="slidenum">
              <a:rPr lang="en-US" altLang="en-US" sz="1000"/>
              <a:pPr algn="r" eaLnBrk="1" hangingPunct="1">
                <a:spcBef>
                  <a:spcPct val="0"/>
                </a:spcBef>
                <a:buClrTx/>
                <a:buSzTx/>
                <a:buFontTx/>
                <a:buNone/>
              </a:pPr>
              <a:t>144</a:t>
            </a:fld>
            <a:endParaRPr lang="en-US" altLang="en-US" sz="1000"/>
          </a:p>
        </p:txBody>
      </p:sp>
      <p:sp>
        <p:nvSpPr>
          <p:cNvPr id="115726"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0000FF"/>
                </a:solidFill>
              </a:rPr>
              <a:t>What does OCT stand for?</a:t>
            </a:r>
          </a:p>
          <a:p>
            <a:pPr eaLnBrk="1" hangingPunct="1">
              <a:lnSpc>
                <a:spcPts val="1800"/>
              </a:lnSpc>
              <a:spcBef>
                <a:spcPct val="0"/>
              </a:spcBef>
              <a:buClrTx/>
              <a:buSzTx/>
              <a:buFontTx/>
              <a:buNone/>
            </a:pPr>
            <a:r>
              <a:rPr lang="en-US" altLang="en-US" sz="1400" dirty="0">
                <a:solidFill>
                  <a:srgbClr val="0000FF"/>
                </a:solidFill>
              </a:rPr>
              <a:t>Optical coherence tomography</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is it?</a:t>
            </a:r>
          </a:p>
          <a:p>
            <a:pPr eaLnBrk="1" hangingPunct="1">
              <a:lnSpc>
                <a:spcPts val="1800"/>
              </a:lnSpc>
              <a:spcBef>
                <a:spcPct val="0"/>
              </a:spcBef>
              <a:buClrTx/>
              <a:buSzTx/>
              <a:buFontTx/>
              <a:buNone/>
            </a:pPr>
            <a:r>
              <a:rPr lang="en-US" altLang="en-US" sz="1400" dirty="0">
                <a:solidFill>
                  <a:srgbClr val="0000FF"/>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0000FF"/>
                </a:solidFill>
              </a:rPr>
              <a:t>retina (</a:t>
            </a:r>
            <a:r>
              <a:rPr lang="en-US" altLang="en-US" sz="1400" i="1" dirty="0">
                <a:solidFill>
                  <a:srgbClr val="0000FF"/>
                </a:solidFill>
              </a:rPr>
              <a:t>tomography</a:t>
            </a:r>
            <a:r>
              <a:rPr lang="en-US" altLang="en-US" sz="1400" dirty="0">
                <a:solidFill>
                  <a:srgbClr val="0000FF"/>
                </a:solidFill>
              </a:rPr>
              <a:t> means ‘cross-sectional image’)</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How does it work?</a:t>
            </a:r>
          </a:p>
          <a:p>
            <a:pPr eaLnBrk="1" hangingPunct="1">
              <a:lnSpc>
                <a:spcPts val="1800"/>
              </a:lnSpc>
              <a:spcBef>
                <a:spcPct val="0"/>
              </a:spcBef>
              <a:buClrTx/>
              <a:buSzTx/>
              <a:buFontTx/>
              <a:buNone/>
            </a:pPr>
            <a:r>
              <a:rPr lang="en-US" altLang="en-US" sz="1400" dirty="0">
                <a:solidFill>
                  <a:srgbClr val="0000FF"/>
                </a:solidFill>
              </a:rPr>
              <a:t>Via </a:t>
            </a:r>
            <a:r>
              <a:rPr lang="en-US" altLang="en-US" sz="1400" b="1" dirty="0">
                <a:solidFill>
                  <a:srgbClr val="0000FF"/>
                </a:solidFill>
              </a:rPr>
              <a:t>interferometry</a:t>
            </a:r>
            <a:r>
              <a:rPr lang="en-US" altLang="en-US" sz="1400" dirty="0">
                <a:solidFill>
                  <a:srgbClr val="0000FF"/>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0000FF"/>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0000FF"/>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0000FF"/>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0000FF"/>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0000FF"/>
                </a:solidFill>
              </a:rPr>
              <a:t>In </a:t>
            </a:r>
            <a:r>
              <a:rPr lang="en-US" altLang="en-US" sz="1400" i="1" dirty="0">
                <a:solidFill>
                  <a:srgbClr val="0000FF"/>
                </a:solidFill>
              </a:rPr>
              <a:t>time-domain</a:t>
            </a:r>
            <a:r>
              <a:rPr lang="en-US" altLang="en-US" sz="1400" dirty="0">
                <a:solidFill>
                  <a:srgbClr val="0000FF"/>
                </a:solidFill>
              </a:rPr>
              <a:t> (TD) </a:t>
            </a:r>
            <a:r>
              <a:rPr lang="en-US" altLang="en-US" sz="1400" i="1" dirty="0">
                <a:solidFill>
                  <a:srgbClr val="0000FF"/>
                </a:solidFill>
              </a:rPr>
              <a:t>OCT</a:t>
            </a:r>
            <a:r>
              <a:rPr lang="en-US" altLang="en-US" sz="1400" dirty="0">
                <a:solidFill>
                  <a:srgbClr val="0000FF"/>
                </a:solidFill>
              </a:rPr>
              <a:t>, the beams are compared with respect to the time taken</a:t>
            </a:r>
          </a:p>
          <a:p>
            <a:pPr eaLnBrk="1" hangingPunct="1">
              <a:lnSpc>
                <a:spcPts val="1800"/>
              </a:lnSpc>
              <a:spcBef>
                <a:spcPct val="0"/>
              </a:spcBef>
              <a:buClrTx/>
              <a:buSzTx/>
              <a:buFontTx/>
              <a:buNone/>
            </a:pPr>
            <a:r>
              <a:rPr lang="en-US" altLang="en-US" sz="1400" dirty="0">
                <a:solidFill>
                  <a:srgbClr val="0000FF"/>
                </a:solidFill>
              </a:rPr>
              <a:t>for their respective reflections to return. </a:t>
            </a:r>
            <a:r>
              <a:rPr lang="en-US" altLang="en-US" sz="1400" dirty="0"/>
              <a:t>In </a:t>
            </a:r>
            <a:r>
              <a:rPr lang="en-US" altLang="en-US" sz="1400" i="1" dirty="0"/>
              <a:t>spectral-domain </a:t>
            </a:r>
            <a:r>
              <a:rPr lang="en-US" altLang="en-US" sz="1400" dirty="0"/>
              <a:t>(SD) </a:t>
            </a:r>
            <a:r>
              <a:rPr lang="en-US" altLang="en-US" sz="1400" i="1" dirty="0"/>
              <a:t>OCT</a:t>
            </a:r>
            <a:r>
              <a:rPr lang="en-US" altLang="en-US" sz="1400" dirty="0"/>
              <a:t>, differences</a:t>
            </a:r>
          </a:p>
          <a:p>
            <a:pPr eaLnBrk="1" hangingPunct="1">
              <a:lnSpc>
                <a:spcPts val="1800"/>
              </a:lnSpc>
              <a:spcBef>
                <a:spcPct val="0"/>
              </a:spcBef>
              <a:buClrTx/>
              <a:buSzTx/>
              <a:buFontTx/>
              <a:buNone/>
            </a:pPr>
            <a:r>
              <a:rPr lang="en-US" altLang="en-US" sz="1400" dirty="0"/>
              <a:t>in the </a:t>
            </a:r>
            <a:r>
              <a:rPr lang="en-US" altLang="en-US" sz="1400" i="1" dirty="0"/>
              <a:t>frequencies</a:t>
            </a:r>
            <a:r>
              <a:rPr lang="en-US" altLang="en-US" sz="1400" dirty="0"/>
              <a:t> of the reflected light are evaluated.</a:t>
            </a:r>
          </a:p>
          <a:p>
            <a:pPr eaLnBrk="1" hangingPunct="1">
              <a:lnSpc>
                <a:spcPts val="1800"/>
              </a:lnSpc>
              <a:spcBef>
                <a:spcPct val="0"/>
              </a:spcBef>
              <a:buClrTx/>
              <a:buSzTx/>
              <a:buFontTx/>
              <a:buNone/>
            </a:pPr>
            <a:endParaRPr lang="en-US" altLang="en-US" sz="1400" dirty="0">
              <a:solidFill>
                <a:srgbClr val="0000FF"/>
              </a:solidFill>
            </a:endParaRPr>
          </a:p>
          <a:p>
            <a:pPr eaLnBrk="1" hangingPunct="1">
              <a:lnSpc>
                <a:spcPts val="1800"/>
              </a:lnSpc>
              <a:spcBef>
                <a:spcPct val="0"/>
              </a:spcBef>
              <a:buClrTx/>
              <a:buSzTx/>
              <a:buFontTx/>
              <a:buNone/>
            </a:pPr>
            <a:r>
              <a:rPr lang="en-US" altLang="en-US" sz="1400" i="1" dirty="0">
                <a:solidFill>
                  <a:srgbClr val="0000FF"/>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0000FF"/>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0000FF"/>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0000FF"/>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0000FF"/>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0000FF"/>
                </a:solidFill>
              </a:rPr>
              <a:t>that SD-OCT produces images with both higher resolution (3-5 </a:t>
            </a:r>
            <a:r>
              <a:rPr lang="en-US" altLang="en-US" sz="1400" dirty="0">
                <a:solidFill>
                  <a:srgbClr val="0000FF"/>
                </a:solidFill>
                <a:latin typeface="Symbol" panose="05050102010706020507" pitchFamily="18" charset="2"/>
              </a:rPr>
              <a:t>m</a:t>
            </a:r>
            <a:r>
              <a:rPr lang="en-US" altLang="en-US" sz="1400" dirty="0">
                <a:solidFill>
                  <a:srgbClr val="0000FF"/>
                </a:solidFill>
              </a:rPr>
              <a:t>m vs 10-15 </a:t>
            </a:r>
            <a:r>
              <a:rPr lang="en-US" altLang="en-US" sz="1400" dirty="0">
                <a:solidFill>
                  <a:srgbClr val="0000FF"/>
                </a:solidFill>
                <a:latin typeface="Symbol" panose="05050102010706020507" pitchFamily="18" charset="2"/>
              </a:rPr>
              <a:t>m</a:t>
            </a:r>
            <a:r>
              <a:rPr lang="en-US" altLang="en-US" sz="1400" dirty="0">
                <a:solidFill>
                  <a:srgbClr val="0000FF"/>
                </a:solidFill>
              </a:rPr>
              <a:t>m),</a:t>
            </a:r>
          </a:p>
          <a:p>
            <a:pPr eaLnBrk="1" hangingPunct="1">
              <a:lnSpc>
                <a:spcPts val="1800"/>
              </a:lnSpc>
              <a:spcBef>
                <a:spcPct val="0"/>
              </a:spcBef>
              <a:buClrTx/>
              <a:buSzTx/>
              <a:buFontTx/>
              <a:buNone/>
            </a:pPr>
            <a:r>
              <a:rPr lang="en-US" altLang="en-US" sz="1400" dirty="0">
                <a:solidFill>
                  <a:srgbClr val="0000FF"/>
                </a:solidFill>
              </a:rPr>
              <a:t>less motion artifact, and more representation (</a:t>
            </a:r>
            <a:r>
              <a:rPr lang="en-US" altLang="en-US" sz="1400" dirty="0" err="1">
                <a:solidFill>
                  <a:srgbClr val="0000FF"/>
                </a:solidFill>
              </a:rPr>
              <a:t>ie</a:t>
            </a:r>
            <a:r>
              <a:rPr lang="en-US" altLang="en-US" sz="1400" dirty="0">
                <a:solidFill>
                  <a:srgbClr val="0000FF"/>
                </a:solidFill>
              </a:rPr>
              <a:t>, less interpolation).</a:t>
            </a:r>
          </a:p>
        </p:txBody>
      </p:sp>
      <p:sp>
        <p:nvSpPr>
          <p:cNvPr id="2" name="Text Box 9">
            <a:extLst>
              <a:ext uri="{FF2B5EF4-FFF2-40B4-BE49-F238E27FC236}">
                <a16:creationId xmlns:a16="http://schemas.microsoft.com/office/drawing/2014/main" id="{24628DC0-00AA-4CD5-B7CD-8DD7920D8DB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8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8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8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9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9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9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9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879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8795"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1879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91CAC5B-8428-4F95-91A3-E8E0327ADFAA}" type="slidenum">
              <a:rPr lang="en-US" altLang="en-US" sz="1000"/>
              <a:pPr algn="r" eaLnBrk="1" hangingPunct="1">
                <a:spcBef>
                  <a:spcPct val="0"/>
                </a:spcBef>
                <a:buClrTx/>
                <a:buSzTx/>
                <a:buFontTx/>
                <a:buNone/>
              </a:pPr>
              <a:t>145</a:t>
            </a:fld>
            <a:endParaRPr lang="en-US" altLang="en-US" sz="1000"/>
          </a:p>
        </p:txBody>
      </p:sp>
      <p:sp>
        <p:nvSpPr>
          <p:cNvPr id="118798"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B2B2B2"/>
                </a:solidFill>
              </a:rPr>
              <a:t>What does OCT stand for?</a:t>
            </a:r>
          </a:p>
          <a:p>
            <a:pPr eaLnBrk="1" hangingPunct="1">
              <a:lnSpc>
                <a:spcPts val="1800"/>
              </a:lnSpc>
              <a:spcBef>
                <a:spcPct val="0"/>
              </a:spcBef>
              <a:buClrTx/>
              <a:buSzTx/>
              <a:buFontTx/>
              <a:buNone/>
            </a:pPr>
            <a:r>
              <a:rPr lang="en-US" altLang="en-US" sz="1400" dirty="0">
                <a:solidFill>
                  <a:srgbClr val="B2B2B2"/>
                </a:solidFill>
              </a:rPr>
              <a:t>Optical coherence tomography</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is it?</a:t>
            </a:r>
          </a:p>
          <a:p>
            <a:pPr eaLnBrk="1" hangingPunct="1">
              <a:lnSpc>
                <a:spcPts val="1800"/>
              </a:lnSpc>
              <a:spcBef>
                <a:spcPct val="0"/>
              </a:spcBef>
              <a:buClrTx/>
              <a:buSzTx/>
              <a:buFontTx/>
              <a:buNone/>
            </a:pPr>
            <a:r>
              <a:rPr lang="en-US" altLang="en-US" sz="1400" dirty="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B2B2B2"/>
                </a:solidFill>
              </a:rPr>
              <a:t>retina (</a:t>
            </a:r>
            <a:r>
              <a:rPr lang="en-US" altLang="en-US" sz="1400" i="1" dirty="0">
                <a:solidFill>
                  <a:srgbClr val="B2B2B2"/>
                </a:solidFill>
              </a:rPr>
              <a:t>tomography</a:t>
            </a:r>
            <a:r>
              <a:rPr lang="en-US" altLang="en-US" sz="1400" dirty="0">
                <a:solidFill>
                  <a:srgbClr val="B2B2B2"/>
                </a:solidFill>
              </a:rPr>
              <a:t> means ‘cross-sectional image’)</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How does it work?</a:t>
            </a:r>
          </a:p>
          <a:p>
            <a:pPr eaLnBrk="1" hangingPunct="1">
              <a:lnSpc>
                <a:spcPts val="1800"/>
              </a:lnSpc>
              <a:spcBef>
                <a:spcPct val="0"/>
              </a:spcBef>
              <a:buClrTx/>
              <a:buSzTx/>
              <a:buFontTx/>
              <a:buNone/>
            </a:pPr>
            <a:r>
              <a:rPr lang="en-US" altLang="en-US" sz="1400" dirty="0">
                <a:solidFill>
                  <a:srgbClr val="B2B2B2"/>
                </a:solidFill>
              </a:rPr>
              <a:t>Via </a:t>
            </a:r>
            <a:r>
              <a:rPr lang="en-US" altLang="en-US" sz="1400" b="1" dirty="0">
                <a:solidFill>
                  <a:srgbClr val="B2B2B2"/>
                </a:solidFill>
              </a:rPr>
              <a:t>interferometry</a:t>
            </a:r>
            <a:r>
              <a:rPr lang="en-US" altLang="en-US" sz="1400" dirty="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B2B2B2"/>
                </a:solidFill>
              </a:rPr>
              <a:t>In </a:t>
            </a:r>
            <a:r>
              <a:rPr lang="en-US" altLang="en-US" sz="1400" i="1" dirty="0">
                <a:solidFill>
                  <a:srgbClr val="0000FF"/>
                </a:solidFill>
              </a:rPr>
              <a:t>time-domain</a:t>
            </a:r>
            <a:r>
              <a:rPr lang="en-US" altLang="en-US" sz="1400" dirty="0">
                <a:solidFill>
                  <a:srgbClr val="0000FF"/>
                </a:solidFill>
              </a:rPr>
              <a:t> (TD) </a:t>
            </a:r>
            <a:r>
              <a:rPr lang="en-US" altLang="en-US" sz="1400" i="1" dirty="0">
                <a:solidFill>
                  <a:srgbClr val="0000FF"/>
                </a:solidFill>
              </a:rPr>
              <a:t>OCT</a:t>
            </a:r>
            <a:r>
              <a:rPr lang="en-US" altLang="en-US" sz="1400" dirty="0">
                <a:solidFill>
                  <a:srgbClr val="B2B2B2"/>
                </a:solidFill>
              </a:rPr>
              <a:t>, the beams are compared with respect to the time taken</a:t>
            </a:r>
          </a:p>
          <a:p>
            <a:pPr eaLnBrk="1" hangingPunct="1">
              <a:lnSpc>
                <a:spcPts val="1800"/>
              </a:lnSpc>
              <a:spcBef>
                <a:spcPct val="0"/>
              </a:spcBef>
              <a:buClrTx/>
              <a:buSzTx/>
              <a:buFontTx/>
              <a:buNone/>
            </a:pPr>
            <a:r>
              <a:rPr lang="en-US" altLang="en-US" sz="1400" dirty="0">
                <a:solidFill>
                  <a:srgbClr val="B2B2B2"/>
                </a:solidFill>
              </a:rPr>
              <a:t>for their respective reflections to return. In</a:t>
            </a:r>
            <a:r>
              <a:rPr lang="en-US" altLang="en-US" sz="1400" dirty="0">
                <a:solidFill>
                  <a:srgbClr val="0000FF"/>
                </a:solidFill>
              </a:rPr>
              <a:t> </a:t>
            </a:r>
            <a:r>
              <a:rPr lang="en-US" altLang="en-US" sz="1400" i="1" dirty="0"/>
              <a:t>spectral-domain </a:t>
            </a:r>
            <a:r>
              <a:rPr lang="en-US" altLang="en-US" sz="1400" dirty="0"/>
              <a:t>(SD) </a:t>
            </a:r>
            <a:r>
              <a:rPr lang="en-US" altLang="en-US" sz="1400" i="1" dirty="0"/>
              <a:t>OCT</a:t>
            </a:r>
            <a:r>
              <a:rPr lang="en-US" altLang="en-US" sz="1400" dirty="0">
                <a:solidFill>
                  <a:srgbClr val="B2B2B2"/>
                </a:solidFill>
              </a:rPr>
              <a:t>, differences</a:t>
            </a:r>
          </a:p>
          <a:p>
            <a:pPr eaLnBrk="1" hangingPunct="1">
              <a:lnSpc>
                <a:spcPts val="1800"/>
              </a:lnSpc>
              <a:spcBef>
                <a:spcPct val="0"/>
              </a:spcBef>
              <a:buClrTx/>
              <a:buSzTx/>
              <a:buFontTx/>
              <a:buNone/>
            </a:pPr>
            <a:r>
              <a:rPr lang="en-US" altLang="en-US" sz="1400" dirty="0">
                <a:solidFill>
                  <a:srgbClr val="B2B2B2"/>
                </a:solidFill>
              </a:rPr>
              <a:t>in the </a:t>
            </a:r>
            <a:r>
              <a:rPr lang="en-US" altLang="en-US" sz="1400" i="1" dirty="0">
                <a:solidFill>
                  <a:srgbClr val="B2B2B2"/>
                </a:solidFill>
              </a:rPr>
              <a:t>frequencies</a:t>
            </a:r>
            <a:r>
              <a:rPr lang="en-US" altLang="en-US" sz="1400" dirty="0">
                <a:solidFill>
                  <a:srgbClr val="B2B2B2"/>
                </a:solidFill>
              </a:rPr>
              <a:t> of the reflected light are evaluated.</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B2B2B2"/>
                </a:solidFill>
              </a:rPr>
              <a:t>that SD-OCT produces images with both higher resolution (3-5 </a:t>
            </a:r>
            <a:r>
              <a:rPr lang="en-US" altLang="en-US" sz="1400" dirty="0">
                <a:solidFill>
                  <a:srgbClr val="B2B2B2"/>
                </a:solidFill>
                <a:latin typeface="Symbol" panose="05050102010706020507" pitchFamily="18" charset="2"/>
              </a:rPr>
              <a:t>m</a:t>
            </a:r>
            <a:r>
              <a:rPr lang="en-US" altLang="en-US" sz="1400" dirty="0">
                <a:solidFill>
                  <a:srgbClr val="B2B2B2"/>
                </a:solidFill>
              </a:rPr>
              <a:t>m vs 10-15 </a:t>
            </a:r>
            <a:r>
              <a:rPr lang="en-US" altLang="en-US" sz="1400" dirty="0">
                <a:solidFill>
                  <a:srgbClr val="B2B2B2"/>
                </a:solidFill>
                <a:latin typeface="Symbol" panose="05050102010706020507" pitchFamily="18" charset="2"/>
              </a:rPr>
              <a:t>m</a:t>
            </a:r>
            <a:r>
              <a:rPr lang="en-US" altLang="en-US" sz="1400" dirty="0">
                <a:solidFill>
                  <a:srgbClr val="B2B2B2"/>
                </a:solidFill>
              </a:rPr>
              <a:t>m),</a:t>
            </a:r>
          </a:p>
          <a:p>
            <a:pPr eaLnBrk="1" hangingPunct="1">
              <a:lnSpc>
                <a:spcPts val="1800"/>
              </a:lnSpc>
              <a:spcBef>
                <a:spcPct val="0"/>
              </a:spcBef>
              <a:buClrTx/>
              <a:buSzTx/>
              <a:buFontTx/>
              <a:buNone/>
            </a:pPr>
            <a:r>
              <a:rPr lang="en-US" altLang="en-US" sz="1400" dirty="0">
                <a:solidFill>
                  <a:srgbClr val="B2B2B2"/>
                </a:solidFill>
              </a:rPr>
              <a:t>less motion artifact, and more representation (</a:t>
            </a:r>
            <a:r>
              <a:rPr lang="en-US" altLang="en-US" sz="1400" dirty="0" err="1">
                <a:solidFill>
                  <a:srgbClr val="B2B2B2"/>
                </a:solidFill>
              </a:rPr>
              <a:t>ie</a:t>
            </a:r>
            <a:r>
              <a:rPr lang="en-US" altLang="en-US" sz="1400" dirty="0">
                <a:solidFill>
                  <a:srgbClr val="B2B2B2"/>
                </a:solidFill>
              </a:rPr>
              <a:t>, less interpolation).</a:t>
            </a:r>
          </a:p>
        </p:txBody>
      </p:sp>
      <p:sp>
        <p:nvSpPr>
          <p:cNvPr id="2" name="Oval 1"/>
          <p:cNvSpPr/>
          <p:nvPr/>
        </p:nvSpPr>
        <p:spPr>
          <a:xfrm>
            <a:off x="2514600" y="3886200"/>
            <a:ext cx="2057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638800" y="4113213"/>
            <a:ext cx="23622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801" name="TextBox 2"/>
          <p:cNvSpPr txBox="1">
            <a:spLocks noChangeArrowheads="1"/>
          </p:cNvSpPr>
          <p:nvPr/>
        </p:nvSpPr>
        <p:spPr bwMode="auto">
          <a:xfrm>
            <a:off x="2857500" y="4910138"/>
            <a:ext cx="5372100" cy="9541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OK--bottom-line, </a:t>
            </a:r>
            <a:r>
              <a:rPr lang="en-US" altLang="en-US" sz="1400" i="1" dirty="0" err="1">
                <a:solidFill>
                  <a:schemeClr val="bg1"/>
                </a:solidFill>
              </a:rPr>
              <a:t>tl;dr</a:t>
            </a:r>
            <a:r>
              <a:rPr lang="en-US" altLang="en-US" sz="1400" i="1" dirty="0">
                <a:solidFill>
                  <a:schemeClr val="bg1"/>
                </a:solidFill>
              </a:rPr>
              <a:t> time. Per the 2016 guidelines, is TD-OCT considered acceptable as a screening test for Plaquenil maculopathy?</a:t>
            </a:r>
          </a:p>
          <a:p>
            <a:r>
              <a:rPr lang="en-US" altLang="en-US" sz="1400" b="1" dirty="0">
                <a:solidFill>
                  <a:srgbClr val="0000FF"/>
                </a:solidFill>
              </a:rPr>
              <a:t>No</a:t>
            </a:r>
          </a:p>
        </p:txBody>
      </p:sp>
      <p:sp>
        <p:nvSpPr>
          <p:cNvPr id="3" name="Text Box 9">
            <a:extLst>
              <a:ext uri="{FF2B5EF4-FFF2-40B4-BE49-F238E27FC236}">
                <a16:creationId xmlns:a16="http://schemas.microsoft.com/office/drawing/2014/main" id="{8391824B-1E26-435E-BCF6-F6E76D256A2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1981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19819"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1982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27E4B1B-1302-459D-9EAF-BC94382C6443}" type="slidenum">
              <a:rPr lang="en-US" altLang="en-US" sz="1000"/>
              <a:pPr algn="r" eaLnBrk="1" hangingPunct="1">
                <a:spcBef>
                  <a:spcPct val="0"/>
                </a:spcBef>
                <a:buClrTx/>
                <a:buSzTx/>
                <a:buFontTx/>
                <a:buNone/>
              </a:pPr>
              <a:t>146</a:t>
            </a:fld>
            <a:endParaRPr lang="en-US" altLang="en-US" sz="1000"/>
          </a:p>
        </p:txBody>
      </p:sp>
      <p:sp>
        <p:nvSpPr>
          <p:cNvPr id="119822"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B2B2B2"/>
                </a:solidFill>
              </a:rPr>
              <a:t>What does OCT stand for?</a:t>
            </a:r>
          </a:p>
          <a:p>
            <a:pPr eaLnBrk="1" hangingPunct="1">
              <a:lnSpc>
                <a:spcPts val="1800"/>
              </a:lnSpc>
              <a:spcBef>
                <a:spcPct val="0"/>
              </a:spcBef>
              <a:buClrTx/>
              <a:buSzTx/>
              <a:buFontTx/>
              <a:buNone/>
            </a:pPr>
            <a:r>
              <a:rPr lang="en-US" altLang="en-US" sz="1400" dirty="0">
                <a:solidFill>
                  <a:srgbClr val="B2B2B2"/>
                </a:solidFill>
              </a:rPr>
              <a:t>Optical coherence tomography</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is it?</a:t>
            </a:r>
          </a:p>
          <a:p>
            <a:pPr eaLnBrk="1" hangingPunct="1">
              <a:lnSpc>
                <a:spcPts val="1800"/>
              </a:lnSpc>
              <a:spcBef>
                <a:spcPct val="0"/>
              </a:spcBef>
              <a:buClrTx/>
              <a:buSzTx/>
              <a:buFontTx/>
              <a:buNone/>
            </a:pPr>
            <a:r>
              <a:rPr lang="en-US" altLang="en-US" sz="1400" dirty="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B2B2B2"/>
                </a:solidFill>
              </a:rPr>
              <a:t>retina (</a:t>
            </a:r>
            <a:r>
              <a:rPr lang="en-US" altLang="en-US" sz="1400" i="1" dirty="0">
                <a:solidFill>
                  <a:srgbClr val="B2B2B2"/>
                </a:solidFill>
              </a:rPr>
              <a:t>tomography</a:t>
            </a:r>
            <a:r>
              <a:rPr lang="en-US" altLang="en-US" sz="1400" dirty="0">
                <a:solidFill>
                  <a:srgbClr val="B2B2B2"/>
                </a:solidFill>
              </a:rPr>
              <a:t> means ‘cross-sectional image’)</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How does it work?</a:t>
            </a:r>
          </a:p>
          <a:p>
            <a:pPr eaLnBrk="1" hangingPunct="1">
              <a:lnSpc>
                <a:spcPts val="1800"/>
              </a:lnSpc>
              <a:spcBef>
                <a:spcPct val="0"/>
              </a:spcBef>
              <a:buClrTx/>
              <a:buSzTx/>
              <a:buFontTx/>
              <a:buNone/>
            </a:pPr>
            <a:r>
              <a:rPr lang="en-US" altLang="en-US" sz="1400" dirty="0">
                <a:solidFill>
                  <a:srgbClr val="B2B2B2"/>
                </a:solidFill>
              </a:rPr>
              <a:t>Via </a:t>
            </a:r>
            <a:r>
              <a:rPr lang="en-US" altLang="en-US" sz="1400" b="1" dirty="0">
                <a:solidFill>
                  <a:srgbClr val="B2B2B2"/>
                </a:solidFill>
              </a:rPr>
              <a:t>interferometry</a:t>
            </a:r>
            <a:r>
              <a:rPr lang="en-US" altLang="en-US" sz="1400" dirty="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B2B2B2"/>
                </a:solidFill>
              </a:rPr>
              <a:t>In </a:t>
            </a:r>
            <a:r>
              <a:rPr lang="en-US" altLang="en-US" sz="1400" i="1" dirty="0">
                <a:solidFill>
                  <a:srgbClr val="0000FF"/>
                </a:solidFill>
              </a:rPr>
              <a:t>time-domain</a:t>
            </a:r>
            <a:r>
              <a:rPr lang="en-US" altLang="en-US" sz="1400" dirty="0">
                <a:solidFill>
                  <a:srgbClr val="0000FF"/>
                </a:solidFill>
              </a:rPr>
              <a:t> (TD) </a:t>
            </a:r>
            <a:r>
              <a:rPr lang="en-US" altLang="en-US" sz="1400" i="1" dirty="0">
                <a:solidFill>
                  <a:srgbClr val="0000FF"/>
                </a:solidFill>
              </a:rPr>
              <a:t>OCT</a:t>
            </a:r>
            <a:r>
              <a:rPr lang="en-US" altLang="en-US" sz="1400" dirty="0">
                <a:solidFill>
                  <a:srgbClr val="B2B2B2"/>
                </a:solidFill>
              </a:rPr>
              <a:t>, the beams are compared with respect to the time taken</a:t>
            </a:r>
          </a:p>
          <a:p>
            <a:pPr eaLnBrk="1" hangingPunct="1">
              <a:lnSpc>
                <a:spcPts val="1800"/>
              </a:lnSpc>
              <a:spcBef>
                <a:spcPct val="0"/>
              </a:spcBef>
              <a:buClrTx/>
              <a:buSzTx/>
              <a:buFontTx/>
              <a:buNone/>
            </a:pPr>
            <a:r>
              <a:rPr lang="en-US" altLang="en-US" sz="1400" dirty="0">
                <a:solidFill>
                  <a:srgbClr val="B2B2B2"/>
                </a:solidFill>
              </a:rPr>
              <a:t>for their respective reflections to return. In</a:t>
            </a:r>
            <a:r>
              <a:rPr lang="en-US" altLang="en-US" sz="1400" dirty="0">
                <a:solidFill>
                  <a:srgbClr val="0000FF"/>
                </a:solidFill>
              </a:rPr>
              <a:t> </a:t>
            </a:r>
            <a:r>
              <a:rPr lang="en-US" altLang="en-US" sz="1400" i="1" dirty="0"/>
              <a:t>spectral-domain </a:t>
            </a:r>
            <a:r>
              <a:rPr lang="en-US" altLang="en-US" sz="1400" dirty="0"/>
              <a:t>(SD) </a:t>
            </a:r>
            <a:r>
              <a:rPr lang="en-US" altLang="en-US" sz="1400" i="1" dirty="0"/>
              <a:t>OCT</a:t>
            </a:r>
            <a:r>
              <a:rPr lang="en-US" altLang="en-US" sz="1400" dirty="0">
                <a:solidFill>
                  <a:srgbClr val="B2B2B2"/>
                </a:solidFill>
              </a:rPr>
              <a:t>, differences</a:t>
            </a:r>
          </a:p>
          <a:p>
            <a:pPr eaLnBrk="1" hangingPunct="1">
              <a:lnSpc>
                <a:spcPts val="1800"/>
              </a:lnSpc>
              <a:spcBef>
                <a:spcPct val="0"/>
              </a:spcBef>
              <a:buClrTx/>
              <a:buSzTx/>
              <a:buFontTx/>
              <a:buNone/>
            </a:pPr>
            <a:r>
              <a:rPr lang="en-US" altLang="en-US" sz="1400" dirty="0">
                <a:solidFill>
                  <a:srgbClr val="B2B2B2"/>
                </a:solidFill>
              </a:rPr>
              <a:t>in the </a:t>
            </a:r>
            <a:r>
              <a:rPr lang="en-US" altLang="en-US" sz="1400" i="1" dirty="0">
                <a:solidFill>
                  <a:srgbClr val="B2B2B2"/>
                </a:solidFill>
              </a:rPr>
              <a:t>frequencies</a:t>
            </a:r>
            <a:r>
              <a:rPr lang="en-US" altLang="en-US" sz="1400" dirty="0">
                <a:solidFill>
                  <a:srgbClr val="B2B2B2"/>
                </a:solidFill>
              </a:rPr>
              <a:t> of the reflected light are evaluated.</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B2B2B2"/>
                </a:solidFill>
              </a:rPr>
              <a:t>that SD-OCT produces images with both higher resolution (3-5 </a:t>
            </a:r>
            <a:r>
              <a:rPr lang="en-US" altLang="en-US" sz="1400" dirty="0">
                <a:solidFill>
                  <a:srgbClr val="B2B2B2"/>
                </a:solidFill>
                <a:latin typeface="Symbol" panose="05050102010706020507" pitchFamily="18" charset="2"/>
              </a:rPr>
              <a:t>m</a:t>
            </a:r>
            <a:r>
              <a:rPr lang="en-US" altLang="en-US" sz="1400" dirty="0">
                <a:solidFill>
                  <a:srgbClr val="B2B2B2"/>
                </a:solidFill>
              </a:rPr>
              <a:t>m vs 10-15 </a:t>
            </a:r>
            <a:r>
              <a:rPr lang="en-US" altLang="en-US" sz="1400" dirty="0">
                <a:solidFill>
                  <a:srgbClr val="B2B2B2"/>
                </a:solidFill>
                <a:latin typeface="Symbol" panose="05050102010706020507" pitchFamily="18" charset="2"/>
              </a:rPr>
              <a:t>m</a:t>
            </a:r>
            <a:r>
              <a:rPr lang="en-US" altLang="en-US" sz="1400" dirty="0">
                <a:solidFill>
                  <a:srgbClr val="B2B2B2"/>
                </a:solidFill>
              </a:rPr>
              <a:t>m),</a:t>
            </a:r>
          </a:p>
          <a:p>
            <a:pPr eaLnBrk="1" hangingPunct="1">
              <a:lnSpc>
                <a:spcPts val="1800"/>
              </a:lnSpc>
              <a:spcBef>
                <a:spcPct val="0"/>
              </a:spcBef>
              <a:buClrTx/>
              <a:buSzTx/>
              <a:buFontTx/>
              <a:buNone/>
            </a:pPr>
            <a:r>
              <a:rPr lang="en-US" altLang="en-US" sz="1400" dirty="0">
                <a:solidFill>
                  <a:srgbClr val="B2B2B2"/>
                </a:solidFill>
              </a:rPr>
              <a:t>less motion artifact, and more representation (</a:t>
            </a:r>
            <a:r>
              <a:rPr lang="en-US" altLang="en-US" sz="1400" dirty="0" err="1">
                <a:solidFill>
                  <a:srgbClr val="B2B2B2"/>
                </a:solidFill>
              </a:rPr>
              <a:t>ie</a:t>
            </a:r>
            <a:r>
              <a:rPr lang="en-US" altLang="en-US" sz="1400" dirty="0">
                <a:solidFill>
                  <a:srgbClr val="B2B2B2"/>
                </a:solidFill>
              </a:rPr>
              <a:t>, less interpolation).</a:t>
            </a:r>
          </a:p>
        </p:txBody>
      </p:sp>
      <p:sp>
        <p:nvSpPr>
          <p:cNvPr id="2" name="Oval 1"/>
          <p:cNvSpPr/>
          <p:nvPr/>
        </p:nvSpPr>
        <p:spPr>
          <a:xfrm>
            <a:off x="2514600" y="3886200"/>
            <a:ext cx="2057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5638800" y="4113213"/>
            <a:ext cx="23622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825" name="TextBox 2"/>
          <p:cNvSpPr txBox="1">
            <a:spLocks noChangeArrowheads="1"/>
          </p:cNvSpPr>
          <p:nvPr/>
        </p:nvSpPr>
        <p:spPr bwMode="auto">
          <a:xfrm>
            <a:off x="2857500" y="4910138"/>
            <a:ext cx="5372100" cy="95410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OK--bottom-line, tl;dr time. Per the 2016 guidelines, is TD-OCT considered acceptable as a screening test for Plaquenil maculopathy?</a:t>
            </a:r>
          </a:p>
          <a:p>
            <a:r>
              <a:rPr lang="en-US" altLang="en-US" sz="1400" b="1">
                <a:solidFill>
                  <a:schemeClr val="bg1"/>
                </a:solidFill>
              </a:rPr>
              <a:t>No</a:t>
            </a:r>
          </a:p>
        </p:txBody>
      </p:sp>
      <p:sp>
        <p:nvSpPr>
          <p:cNvPr id="4" name="&quot;No&quot; Symbol 3"/>
          <p:cNvSpPr/>
          <p:nvPr/>
        </p:nvSpPr>
        <p:spPr>
          <a:xfrm>
            <a:off x="2933700" y="3581400"/>
            <a:ext cx="1257300" cy="1192213"/>
          </a:xfrm>
          <a:prstGeom prst="noSmoking">
            <a:avLst>
              <a:gd name="adj" fmla="val 101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Text Box 9">
            <a:extLst>
              <a:ext uri="{FF2B5EF4-FFF2-40B4-BE49-F238E27FC236}">
                <a16:creationId xmlns:a16="http://schemas.microsoft.com/office/drawing/2014/main" id="{E4335073-E389-447E-A4FC-97D577C5B89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3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3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3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3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3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4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4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084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0843"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2084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F9D33BD-5137-4D36-BA51-72F661033A8A}" type="slidenum">
              <a:rPr lang="en-US" altLang="en-US" sz="1000"/>
              <a:pPr algn="r" eaLnBrk="1" hangingPunct="1">
                <a:spcBef>
                  <a:spcPct val="0"/>
                </a:spcBef>
                <a:buClrTx/>
                <a:buSzTx/>
                <a:buFontTx/>
                <a:buNone/>
              </a:pPr>
              <a:t>147</a:t>
            </a:fld>
            <a:endParaRPr lang="en-US" altLang="en-US" sz="1000"/>
          </a:p>
        </p:txBody>
      </p:sp>
      <p:sp>
        <p:nvSpPr>
          <p:cNvPr id="120846"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0847"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a:solidFill>
                  <a:srgbClr val="0000FF"/>
                </a:solidFill>
              </a:rPr>
              <a:t>What specific SD-OCT finding are you looking for?</a:t>
            </a:r>
            <a:endParaRPr lang="en-US" altLang="en-US" sz="1500" i="1">
              <a:solidFill>
                <a:srgbClr val="FFFF00"/>
              </a:solidFill>
            </a:endParaRPr>
          </a:p>
          <a:p>
            <a:pPr eaLnBrk="1" hangingPunct="1">
              <a:spcBef>
                <a:spcPct val="0"/>
              </a:spcBef>
              <a:buClrTx/>
              <a:buSzTx/>
              <a:buFontTx/>
              <a:buNone/>
            </a:pPr>
            <a:r>
              <a:rPr lang="en-US" altLang="en-US" sz="1500">
                <a:solidFill>
                  <a:srgbClr val="FFFF00"/>
                </a:solidFill>
              </a:rPr>
              <a:t>Photoreceptor-layer thinning in the parafoveal macula</a:t>
            </a:r>
          </a:p>
          <a:p>
            <a:pPr eaLnBrk="1" hangingPunct="1">
              <a:spcBef>
                <a:spcPct val="0"/>
              </a:spcBef>
              <a:buClrTx/>
              <a:buSzTx/>
              <a:buFontTx/>
              <a:buNone/>
            </a:pPr>
            <a:endParaRPr lang="en-US" altLang="en-US" sz="1500">
              <a:solidFill>
                <a:srgbClr val="FFFF00"/>
              </a:solidFill>
            </a:endParaRPr>
          </a:p>
          <a:p>
            <a:pPr eaLnBrk="1" hangingPunct="1">
              <a:spcBef>
                <a:spcPct val="0"/>
              </a:spcBef>
              <a:buClrTx/>
              <a:buSzTx/>
              <a:buFontTx/>
              <a:buNone/>
            </a:pPr>
            <a:r>
              <a:rPr lang="en-US" altLang="en-US" sz="1500" i="1">
                <a:solidFill>
                  <a:srgbClr val="FFFF00"/>
                </a:solidFill>
              </a:rPr>
              <a:t>Does this finding precede the development of significant visual impairment? </a:t>
            </a:r>
          </a:p>
          <a:p>
            <a:pPr eaLnBrk="1" hangingPunct="1">
              <a:spcBef>
                <a:spcPct val="0"/>
              </a:spcBef>
              <a:buClrTx/>
              <a:buSzTx/>
              <a:buFontTx/>
              <a:buNone/>
            </a:pPr>
            <a:r>
              <a:rPr lang="en-US" altLang="en-US" sz="1500">
                <a:solidFill>
                  <a:srgbClr val="FFFF00"/>
                </a:solidFill>
              </a:rPr>
              <a:t>Yes, which is what makes SD-OCT such a useful screening modality</a:t>
            </a:r>
          </a:p>
        </p:txBody>
      </p:sp>
      <p:sp>
        <p:nvSpPr>
          <p:cNvPr id="2" name="Text Box 9">
            <a:extLst>
              <a:ext uri="{FF2B5EF4-FFF2-40B4-BE49-F238E27FC236}">
                <a16:creationId xmlns:a16="http://schemas.microsoft.com/office/drawing/2014/main" id="{EEA320A2-1EAB-47F5-8E17-67005633179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5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1867"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2186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BC0D576-AC43-4ADC-8D98-EAE6F4C22A0E}" type="slidenum">
              <a:rPr lang="en-US" altLang="en-US" sz="1000"/>
              <a:pPr algn="r" eaLnBrk="1" hangingPunct="1">
                <a:spcBef>
                  <a:spcPct val="0"/>
                </a:spcBef>
                <a:buClrTx/>
                <a:buSzTx/>
                <a:buFontTx/>
                <a:buNone/>
              </a:pPr>
              <a:t>148</a:t>
            </a:fld>
            <a:endParaRPr lang="en-US" altLang="en-US" sz="1000"/>
          </a:p>
        </p:txBody>
      </p:sp>
      <p:sp>
        <p:nvSpPr>
          <p:cNvPr id="121870"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1871"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a:solidFill>
                  <a:srgbClr val="0000FF"/>
                </a:solidFill>
              </a:rPr>
              <a:t>What specific SD-OCT finding are you looking for?</a:t>
            </a:r>
          </a:p>
          <a:p>
            <a:pPr eaLnBrk="1" hangingPunct="1">
              <a:spcBef>
                <a:spcPct val="0"/>
              </a:spcBef>
              <a:buClrTx/>
              <a:buSzTx/>
              <a:buFontTx/>
              <a:buNone/>
            </a:pPr>
            <a:r>
              <a:rPr lang="en-US" altLang="en-US" sz="1500">
                <a:solidFill>
                  <a:srgbClr val="0000FF"/>
                </a:solidFill>
              </a:rPr>
              <a:t>Photoreceptor-layer thinning in the parafoveal macula</a:t>
            </a:r>
            <a:endParaRPr lang="en-US" altLang="en-US" sz="1500">
              <a:solidFill>
                <a:srgbClr val="FFFF00"/>
              </a:solidFill>
            </a:endParaRPr>
          </a:p>
          <a:p>
            <a:pPr eaLnBrk="1" hangingPunct="1">
              <a:spcBef>
                <a:spcPct val="0"/>
              </a:spcBef>
              <a:buClrTx/>
              <a:buSzTx/>
              <a:buFontTx/>
              <a:buNone/>
            </a:pPr>
            <a:endParaRPr lang="en-US" altLang="en-US" sz="1500">
              <a:solidFill>
                <a:srgbClr val="FFFF00"/>
              </a:solidFill>
            </a:endParaRPr>
          </a:p>
          <a:p>
            <a:pPr eaLnBrk="1" hangingPunct="1">
              <a:spcBef>
                <a:spcPct val="0"/>
              </a:spcBef>
              <a:buClrTx/>
              <a:buSzTx/>
              <a:buFontTx/>
              <a:buNone/>
            </a:pPr>
            <a:r>
              <a:rPr lang="en-US" altLang="en-US" sz="1500" i="1">
                <a:solidFill>
                  <a:srgbClr val="FFFF00"/>
                </a:solidFill>
              </a:rPr>
              <a:t>Does this finding precede the development of significant visual impairment? </a:t>
            </a:r>
          </a:p>
          <a:p>
            <a:pPr eaLnBrk="1" hangingPunct="1">
              <a:spcBef>
                <a:spcPct val="0"/>
              </a:spcBef>
              <a:buClrTx/>
              <a:buSzTx/>
              <a:buFontTx/>
              <a:buNone/>
            </a:pPr>
            <a:r>
              <a:rPr lang="en-US" altLang="en-US" sz="1500">
                <a:solidFill>
                  <a:srgbClr val="FFFF00"/>
                </a:solidFill>
              </a:rPr>
              <a:t>Yes, which is what makes SD-OCT such a useful screening modality</a:t>
            </a:r>
          </a:p>
        </p:txBody>
      </p:sp>
      <p:sp>
        <p:nvSpPr>
          <p:cNvPr id="2" name="Text Box 9">
            <a:extLst>
              <a:ext uri="{FF2B5EF4-FFF2-40B4-BE49-F238E27FC236}">
                <a16:creationId xmlns:a16="http://schemas.microsoft.com/office/drawing/2014/main" id="{C3265662-188A-4AFE-A320-6147651FC5D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a:extLst>
              <a:ext uri="{FF2B5EF4-FFF2-40B4-BE49-F238E27FC236}">
                <a16:creationId xmlns:a16="http://schemas.microsoft.com/office/drawing/2014/main" id="{A7F14D19-1E04-4100-8521-F797629360B8}"/>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A216F72-912C-486C-9B1F-2D497B3EA96C}" type="slidenum">
              <a:rPr lang="en-US" altLang="en-US" sz="1000" smtClean="0"/>
              <a:pPr>
                <a:spcBef>
                  <a:spcPct val="0"/>
                </a:spcBef>
                <a:buClrTx/>
                <a:buSzTx/>
                <a:buFontTx/>
                <a:buNone/>
              </a:pPr>
              <a:t>149</a:t>
            </a:fld>
            <a:endParaRPr lang="en-US" altLang="en-US" sz="1000"/>
          </a:p>
        </p:txBody>
      </p:sp>
      <p:pic>
        <p:nvPicPr>
          <p:cNvPr id="125955" name="Picture 2">
            <a:extLst>
              <a:ext uri="{FF2B5EF4-FFF2-40B4-BE49-F238E27FC236}">
                <a16:creationId xmlns:a16="http://schemas.microsoft.com/office/drawing/2014/main" id="{D2E7FAFB-EAFA-4ED3-80BA-32506491C8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05075"/>
            <a:ext cx="9144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Box 3">
            <a:extLst>
              <a:ext uri="{FF2B5EF4-FFF2-40B4-BE49-F238E27FC236}">
                <a16:creationId xmlns:a16="http://schemas.microsoft.com/office/drawing/2014/main" id="{CF9E904A-7CFB-4DD4-8769-7F7B8AD0D1F6}"/>
              </a:ext>
            </a:extLst>
          </p:cNvPr>
          <p:cNvSpPr txBox="1">
            <a:spLocks noChangeArrowheads="1"/>
          </p:cNvSpPr>
          <p:nvPr/>
        </p:nvSpPr>
        <p:spPr bwMode="auto">
          <a:xfrm>
            <a:off x="419100" y="5417403"/>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t>Spectral domain optical coherence tomography demonstrates blunting of the foveal contour, as well as loss of the IS/OS junction and thinning of the outer retina in the parafoveal region (arrows), with preservation of these structures in the fovea of both eyes.</a:t>
            </a:r>
          </a:p>
        </p:txBody>
      </p:sp>
      <p:sp>
        <p:nvSpPr>
          <p:cNvPr id="2" name="Text Box 9">
            <a:extLst>
              <a:ext uri="{FF2B5EF4-FFF2-40B4-BE49-F238E27FC236}">
                <a16:creationId xmlns:a16="http://schemas.microsoft.com/office/drawing/2014/main" id="{2EAACED5-9D85-44D8-8E5C-30B4FFEB76B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5A6779BB-448A-468B-A607-ABA6C1889811}"/>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848A177-E063-478D-98A6-036715DE1EDD}" type="slidenum">
              <a:rPr lang="en-US" altLang="en-US" sz="1000" smtClean="0"/>
              <a:pPr>
                <a:spcBef>
                  <a:spcPct val="0"/>
                </a:spcBef>
                <a:buClrTx/>
                <a:buSzTx/>
                <a:buFontTx/>
                <a:buNone/>
              </a:pPr>
              <a:t>15</a:t>
            </a:fld>
            <a:endParaRPr lang="en-US" altLang="en-US" sz="1000"/>
          </a:p>
        </p:txBody>
      </p:sp>
      <p:pic>
        <p:nvPicPr>
          <p:cNvPr id="18435" name="Picture 5">
            <a:extLst>
              <a:ext uri="{FF2B5EF4-FFF2-40B4-BE49-F238E27FC236}">
                <a16:creationId xmlns:a16="http://schemas.microsoft.com/office/drawing/2014/main" id="{D9FD7B86-25A0-4400-B34C-966600D4BE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130409"/>
            <a:ext cx="4953000" cy="459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5B3D0EA7-93F0-4003-87AA-86FE6F5AA2D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3" name="TextBox 2">
            <a:extLst>
              <a:ext uri="{FF2B5EF4-FFF2-40B4-BE49-F238E27FC236}">
                <a16:creationId xmlns:a16="http://schemas.microsoft.com/office/drawing/2014/main" id="{ECA4FCAF-66E4-4FBB-B204-CA1A4CB4DC03}"/>
              </a:ext>
            </a:extLst>
          </p:cNvPr>
          <p:cNvSpPr txBox="1"/>
          <p:nvPr/>
        </p:nvSpPr>
        <p:spPr>
          <a:xfrm>
            <a:off x="3319092" y="6063733"/>
            <a:ext cx="2505815" cy="369332"/>
          </a:xfrm>
          <a:prstGeom prst="rect">
            <a:avLst/>
          </a:prstGeom>
          <a:noFill/>
        </p:spPr>
        <p:txBody>
          <a:bodyPr wrap="none" rtlCol="0">
            <a:spAutoFit/>
          </a:bodyPr>
          <a:lstStyle/>
          <a:p>
            <a:pPr algn="ctr"/>
            <a:r>
              <a:rPr lang="en-US" dirty="0"/>
              <a:t>Plaquenil maculopathy</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1857C-9738-4B80-91A5-24951F54FEC1}"/>
              </a:ext>
            </a:extLst>
          </p:cNvPr>
          <p:cNvSpPr>
            <a:spLocks noGrp="1"/>
          </p:cNvSpPr>
          <p:nvPr>
            <p:ph type="sldNum" sz="quarter" idx="12"/>
          </p:nvPr>
        </p:nvSpPr>
        <p:spPr/>
        <p:txBody>
          <a:bodyPr/>
          <a:lstStyle/>
          <a:p>
            <a:pPr>
              <a:defRPr/>
            </a:pPr>
            <a:fld id="{7AF44409-1310-4819-A74B-3FBA80694E5E}" type="slidenum">
              <a:rPr lang="en-US" altLang="en-US" smtClean="0"/>
              <a:pPr>
                <a:defRPr/>
              </a:pPr>
              <a:t>150</a:t>
            </a:fld>
            <a:endParaRPr lang="en-US" altLang="en-US"/>
          </a:p>
        </p:txBody>
      </p:sp>
      <p:pic>
        <p:nvPicPr>
          <p:cNvPr id="1026" name="Picture 2" descr="Update on hydroxychloroquine retinopathy Paulose RM, Chhablani J ...">
            <a:extLst>
              <a:ext uri="{FF2B5EF4-FFF2-40B4-BE49-F238E27FC236}">
                <a16:creationId xmlns:a16="http://schemas.microsoft.com/office/drawing/2014/main" id="{971E2167-66B1-4172-8350-D51100401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576" y="1351359"/>
            <a:ext cx="5640848" cy="4155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6950F1-1DF3-4531-A2D8-FC8B7EC5EEED}"/>
              </a:ext>
            </a:extLst>
          </p:cNvPr>
          <p:cNvSpPr txBox="1"/>
          <p:nvPr/>
        </p:nvSpPr>
        <p:spPr>
          <a:xfrm>
            <a:off x="571500" y="5816024"/>
            <a:ext cx="8001000" cy="584775"/>
          </a:xfrm>
          <a:prstGeom prst="rect">
            <a:avLst/>
          </a:prstGeom>
          <a:noFill/>
        </p:spPr>
        <p:txBody>
          <a:bodyPr wrap="square" rtlCol="0">
            <a:spAutoFit/>
          </a:bodyPr>
          <a:lstStyle/>
          <a:p>
            <a:r>
              <a:rPr lang="en-US" sz="1600" dirty="0"/>
              <a:t>Spectral domain-optical coherence tomography of both eyes (a- left eye, b- right eye) in a patient with Plaquenil toxicity showing parafoveal outer retinal changes in both eye</a:t>
            </a:r>
          </a:p>
        </p:txBody>
      </p:sp>
      <p:sp>
        <p:nvSpPr>
          <p:cNvPr id="4" name="Text Box 9">
            <a:extLst>
              <a:ext uri="{FF2B5EF4-FFF2-40B4-BE49-F238E27FC236}">
                <a16:creationId xmlns:a16="http://schemas.microsoft.com/office/drawing/2014/main" id="{8CEA236F-B1CA-41D5-9DF4-519ACFEDB69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63589501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5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186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2186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BC0D576-AC43-4ADC-8D98-EAE6F4C22A0E}" type="slidenum">
              <a:rPr lang="en-US" altLang="en-US" sz="1000"/>
              <a:pPr algn="r" eaLnBrk="1" hangingPunct="1">
                <a:spcBef>
                  <a:spcPct val="0"/>
                </a:spcBef>
                <a:buClrTx/>
                <a:buSzTx/>
                <a:buFontTx/>
                <a:buNone/>
              </a:pPr>
              <a:t>151</a:t>
            </a:fld>
            <a:endParaRPr lang="en-US" altLang="en-US" sz="1000"/>
          </a:p>
        </p:txBody>
      </p:sp>
      <p:sp>
        <p:nvSpPr>
          <p:cNvPr id="121870"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1871"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chemeClr val="bg1">
                    <a:lumMod val="65000"/>
                  </a:schemeClr>
                </a:solidFill>
              </a:rPr>
              <a:t>What specific SD-OCT finding are you looking for?</a:t>
            </a:r>
          </a:p>
          <a:p>
            <a:pPr eaLnBrk="1" hangingPunct="1">
              <a:spcBef>
                <a:spcPct val="0"/>
              </a:spcBef>
              <a:buClrTx/>
              <a:buSzTx/>
              <a:buFontTx/>
              <a:buNone/>
            </a:pPr>
            <a:r>
              <a:rPr lang="en-US" altLang="en-US" sz="1500" b="1" dirty="0">
                <a:solidFill>
                  <a:srgbClr val="0000FF"/>
                </a:solidFill>
              </a:rPr>
              <a:t>Photoreceptor-layer thinning in the parafoveal macula</a:t>
            </a:r>
            <a:endParaRPr lang="en-US" altLang="en-US" sz="1500" b="1" dirty="0">
              <a:solidFill>
                <a:srgbClr val="FFFF00"/>
              </a:solidFill>
            </a:endParaRPr>
          </a:p>
          <a:p>
            <a:pPr eaLnBrk="1" hangingPunct="1">
              <a:spcBef>
                <a:spcPct val="0"/>
              </a:spcBef>
              <a:buClrTx/>
              <a:buSzTx/>
              <a:buFontTx/>
              <a:buNone/>
            </a:pPr>
            <a:endParaRPr lang="en-US" altLang="en-US" sz="1500" b="1" dirty="0">
              <a:solidFill>
                <a:srgbClr val="FFFF00"/>
              </a:solidFill>
            </a:endParaRPr>
          </a:p>
          <a:p>
            <a:pPr eaLnBrk="1" hangingPunct="1">
              <a:spcBef>
                <a:spcPct val="0"/>
              </a:spcBef>
              <a:buClrTx/>
              <a:buSzTx/>
              <a:buFontTx/>
              <a:buNone/>
            </a:pPr>
            <a:r>
              <a:rPr lang="en-US" altLang="en-US" sz="1500" i="1" dirty="0">
                <a:solidFill>
                  <a:srgbClr val="FFFF00"/>
                </a:solidFill>
              </a:rPr>
              <a:t>Does this finding precede the development of significant visual impairment? </a:t>
            </a:r>
          </a:p>
          <a:p>
            <a:pPr eaLnBrk="1" hangingPunct="1">
              <a:spcBef>
                <a:spcPct val="0"/>
              </a:spcBef>
              <a:buClrTx/>
              <a:buSzTx/>
              <a:buFontTx/>
              <a:buNone/>
            </a:pPr>
            <a:r>
              <a:rPr lang="en-US" altLang="en-US" sz="1500" dirty="0">
                <a:solidFill>
                  <a:srgbClr val="FFFF00"/>
                </a:solidFill>
              </a:rPr>
              <a:t>Yes, which is what makes SD-OCT such a useful screening modality</a:t>
            </a:r>
          </a:p>
        </p:txBody>
      </p:sp>
      <p:sp>
        <p:nvSpPr>
          <p:cNvPr id="2" name="Text Box 9">
            <a:extLst>
              <a:ext uri="{FF2B5EF4-FFF2-40B4-BE49-F238E27FC236}">
                <a16:creationId xmlns:a16="http://schemas.microsoft.com/office/drawing/2014/main" id="{C3265662-188A-4AFE-A320-6147651FC5D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3" name="TextBox 2">
            <a:extLst>
              <a:ext uri="{FF2B5EF4-FFF2-40B4-BE49-F238E27FC236}">
                <a16:creationId xmlns:a16="http://schemas.microsoft.com/office/drawing/2014/main" id="{0E7E73E1-9990-4695-AF1B-F3C82B3B023A}"/>
              </a:ext>
            </a:extLst>
          </p:cNvPr>
          <p:cNvSpPr txBox="1"/>
          <p:nvPr/>
        </p:nvSpPr>
        <p:spPr>
          <a:xfrm>
            <a:off x="2362200" y="3568148"/>
            <a:ext cx="5029200" cy="738664"/>
          </a:xfrm>
          <a:prstGeom prst="rect">
            <a:avLst/>
          </a:prstGeom>
          <a:solidFill>
            <a:srgbClr val="00FF00"/>
          </a:solidFill>
        </p:spPr>
        <p:txBody>
          <a:bodyPr wrap="square" rtlCol="0">
            <a:spAutoFit/>
          </a:bodyPr>
          <a:lstStyle/>
          <a:p>
            <a:r>
              <a:rPr lang="en-US" sz="1400" i="1" dirty="0"/>
              <a:t>The appearance of fovea wrought by the parafoveal thinning is described with what memorable phrase?</a:t>
            </a:r>
            <a:endParaRPr lang="en-US" sz="1400" i="1" dirty="0">
              <a:solidFill>
                <a:srgbClr val="00FF00"/>
              </a:solidFill>
            </a:endParaRPr>
          </a:p>
          <a:p>
            <a:r>
              <a:rPr lang="en-US" sz="1400" dirty="0">
                <a:solidFill>
                  <a:srgbClr val="00FF00"/>
                </a:solidFill>
              </a:rPr>
              <a:t>‘Flying saucer sign’</a:t>
            </a:r>
          </a:p>
        </p:txBody>
      </p:sp>
    </p:spTree>
    <p:extLst>
      <p:ext uri="{BB962C8B-B14F-4D97-AF65-F5344CB8AC3E}">
        <p14:creationId xmlns:p14="http://schemas.microsoft.com/office/powerpoint/2010/main" val="24714643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59"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186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186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2186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BC0D576-AC43-4ADC-8D98-EAE6F4C22A0E}" type="slidenum">
              <a:rPr lang="en-US" altLang="en-US" sz="1000"/>
              <a:pPr algn="r" eaLnBrk="1" hangingPunct="1">
                <a:spcBef>
                  <a:spcPct val="0"/>
                </a:spcBef>
                <a:buClrTx/>
                <a:buSzTx/>
                <a:buFontTx/>
                <a:buNone/>
              </a:pPr>
              <a:t>152</a:t>
            </a:fld>
            <a:endParaRPr lang="en-US" altLang="en-US" sz="1000"/>
          </a:p>
        </p:txBody>
      </p:sp>
      <p:sp>
        <p:nvSpPr>
          <p:cNvPr id="121870"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1871"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dirty="0">
                <a:solidFill>
                  <a:schemeClr val="bg1">
                    <a:lumMod val="65000"/>
                  </a:schemeClr>
                </a:solidFill>
              </a:rPr>
              <a:t>What specific SD-OCT finding are you looking for?</a:t>
            </a:r>
          </a:p>
          <a:p>
            <a:pPr eaLnBrk="1" hangingPunct="1">
              <a:spcBef>
                <a:spcPct val="0"/>
              </a:spcBef>
              <a:buClrTx/>
              <a:buSzTx/>
              <a:buFontTx/>
              <a:buNone/>
            </a:pPr>
            <a:r>
              <a:rPr lang="en-US" altLang="en-US" sz="1500" b="1" dirty="0">
                <a:solidFill>
                  <a:srgbClr val="0000FF"/>
                </a:solidFill>
              </a:rPr>
              <a:t>Photoreceptor-layer thinning in the parafoveal macula</a:t>
            </a:r>
            <a:endParaRPr lang="en-US" altLang="en-US" sz="1500" b="1" dirty="0">
              <a:solidFill>
                <a:srgbClr val="FFFF00"/>
              </a:solidFill>
            </a:endParaRPr>
          </a:p>
          <a:p>
            <a:pPr eaLnBrk="1" hangingPunct="1">
              <a:spcBef>
                <a:spcPct val="0"/>
              </a:spcBef>
              <a:buClrTx/>
              <a:buSzTx/>
              <a:buFontTx/>
              <a:buNone/>
            </a:pPr>
            <a:endParaRPr lang="en-US" altLang="en-US" sz="1500" b="1" dirty="0">
              <a:solidFill>
                <a:srgbClr val="FFFF00"/>
              </a:solidFill>
            </a:endParaRPr>
          </a:p>
          <a:p>
            <a:pPr eaLnBrk="1" hangingPunct="1">
              <a:spcBef>
                <a:spcPct val="0"/>
              </a:spcBef>
              <a:buClrTx/>
              <a:buSzTx/>
              <a:buFontTx/>
              <a:buNone/>
            </a:pPr>
            <a:r>
              <a:rPr lang="en-US" altLang="en-US" sz="1500" i="1" dirty="0">
                <a:solidFill>
                  <a:srgbClr val="FFFF00"/>
                </a:solidFill>
              </a:rPr>
              <a:t>Does this finding precede the development of significant visual impairment? </a:t>
            </a:r>
          </a:p>
          <a:p>
            <a:pPr eaLnBrk="1" hangingPunct="1">
              <a:spcBef>
                <a:spcPct val="0"/>
              </a:spcBef>
              <a:buClrTx/>
              <a:buSzTx/>
              <a:buFontTx/>
              <a:buNone/>
            </a:pPr>
            <a:r>
              <a:rPr lang="en-US" altLang="en-US" sz="1500" dirty="0">
                <a:solidFill>
                  <a:srgbClr val="FFFF00"/>
                </a:solidFill>
              </a:rPr>
              <a:t>Yes, which is what makes SD-OCT such a useful screening modality</a:t>
            </a:r>
          </a:p>
        </p:txBody>
      </p:sp>
      <p:sp>
        <p:nvSpPr>
          <p:cNvPr id="2" name="Text Box 9">
            <a:extLst>
              <a:ext uri="{FF2B5EF4-FFF2-40B4-BE49-F238E27FC236}">
                <a16:creationId xmlns:a16="http://schemas.microsoft.com/office/drawing/2014/main" id="{C3265662-188A-4AFE-A320-6147651FC5D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3" name="TextBox 2">
            <a:extLst>
              <a:ext uri="{FF2B5EF4-FFF2-40B4-BE49-F238E27FC236}">
                <a16:creationId xmlns:a16="http://schemas.microsoft.com/office/drawing/2014/main" id="{0E7E73E1-9990-4695-AF1B-F3C82B3B023A}"/>
              </a:ext>
            </a:extLst>
          </p:cNvPr>
          <p:cNvSpPr txBox="1"/>
          <p:nvPr/>
        </p:nvSpPr>
        <p:spPr>
          <a:xfrm>
            <a:off x="2362200" y="3568148"/>
            <a:ext cx="5029200" cy="738664"/>
          </a:xfrm>
          <a:prstGeom prst="rect">
            <a:avLst/>
          </a:prstGeom>
          <a:solidFill>
            <a:srgbClr val="00FF00"/>
          </a:solidFill>
        </p:spPr>
        <p:txBody>
          <a:bodyPr wrap="square" rtlCol="0">
            <a:spAutoFit/>
          </a:bodyPr>
          <a:lstStyle/>
          <a:p>
            <a:r>
              <a:rPr lang="en-US" sz="1400" i="1" dirty="0"/>
              <a:t>The appearance of fovea wrought by the parafoveal thinning is described with what memorable phrase?</a:t>
            </a:r>
          </a:p>
          <a:p>
            <a:r>
              <a:rPr lang="en-US" sz="1400" dirty="0"/>
              <a:t>‘Flying saucer sign’</a:t>
            </a:r>
          </a:p>
        </p:txBody>
      </p:sp>
    </p:spTree>
    <p:extLst>
      <p:ext uri="{BB962C8B-B14F-4D97-AF65-F5344CB8AC3E}">
        <p14:creationId xmlns:p14="http://schemas.microsoft.com/office/powerpoint/2010/main" val="36815834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2D6209-4A95-4DD8-B5BB-95E9CE01AA02}"/>
              </a:ext>
            </a:extLst>
          </p:cNvPr>
          <p:cNvSpPr>
            <a:spLocks noGrp="1"/>
          </p:cNvSpPr>
          <p:nvPr>
            <p:ph type="sldNum" sz="quarter" idx="12"/>
          </p:nvPr>
        </p:nvSpPr>
        <p:spPr/>
        <p:txBody>
          <a:bodyPr/>
          <a:lstStyle/>
          <a:p>
            <a:pPr>
              <a:defRPr/>
            </a:pPr>
            <a:fld id="{7AF44409-1310-4819-A74B-3FBA80694E5E}" type="slidenum">
              <a:rPr lang="en-US" altLang="en-US" smtClean="0"/>
              <a:pPr>
                <a:defRPr/>
              </a:pPr>
              <a:t>153</a:t>
            </a:fld>
            <a:endParaRPr lang="en-US" altLang="en-US"/>
          </a:p>
        </p:txBody>
      </p:sp>
      <p:pic>
        <p:nvPicPr>
          <p:cNvPr id="4" name="Picture 3" descr="A picture containing grass, outdoor, sitting, field&#10;&#10;Description automatically generated">
            <a:extLst>
              <a:ext uri="{FF2B5EF4-FFF2-40B4-BE49-F238E27FC236}">
                <a16:creationId xmlns:a16="http://schemas.microsoft.com/office/drawing/2014/main" id="{CB2B9ED2-BF0E-4722-9B91-9261835FB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325" y="941815"/>
            <a:ext cx="4077350" cy="4974370"/>
          </a:xfrm>
          <a:prstGeom prst="rect">
            <a:avLst/>
          </a:prstGeom>
        </p:spPr>
      </p:pic>
      <p:sp>
        <p:nvSpPr>
          <p:cNvPr id="5" name="TextBox 4">
            <a:extLst>
              <a:ext uri="{FF2B5EF4-FFF2-40B4-BE49-F238E27FC236}">
                <a16:creationId xmlns:a16="http://schemas.microsoft.com/office/drawing/2014/main" id="{3C3090C0-6A3B-4F50-A6C9-A31A1F2D6BE8}"/>
              </a:ext>
            </a:extLst>
          </p:cNvPr>
          <p:cNvSpPr txBox="1"/>
          <p:nvPr/>
        </p:nvSpPr>
        <p:spPr>
          <a:xfrm>
            <a:off x="2273935" y="6096000"/>
            <a:ext cx="4596130" cy="369332"/>
          </a:xfrm>
          <a:prstGeom prst="rect">
            <a:avLst/>
          </a:prstGeom>
          <a:noFill/>
        </p:spPr>
        <p:txBody>
          <a:bodyPr wrap="none" rtlCol="0">
            <a:spAutoFit/>
          </a:bodyPr>
          <a:lstStyle/>
          <a:p>
            <a:pPr algn="ctr"/>
            <a:r>
              <a:rPr lang="en-US" dirty="0"/>
              <a:t>Plaquenil maculopathy: ‘Flying saucer sign’</a:t>
            </a:r>
          </a:p>
        </p:txBody>
      </p:sp>
      <p:sp>
        <p:nvSpPr>
          <p:cNvPr id="7" name="Text Box 9">
            <a:extLst>
              <a:ext uri="{FF2B5EF4-FFF2-40B4-BE49-F238E27FC236}">
                <a16:creationId xmlns:a16="http://schemas.microsoft.com/office/drawing/2014/main" id="{61B7369E-D2C5-4190-B881-10C47DE5451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6924629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8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289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2891"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2289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F42CE56-BEC6-4338-8DAF-5FDE98FD0AC7}" type="slidenum">
              <a:rPr lang="en-US" altLang="en-US" sz="1000"/>
              <a:pPr algn="r" eaLnBrk="1" hangingPunct="1">
                <a:spcBef>
                  <a:spcPct val="0"/>
                </a:spcBef>
                <a:buClrTx/>
                <a:buSzTx/>
                <a:buFontTx/>
                <a:buNone/>
              </a:pPr>
              <a:t>154</a:t>
            </a:fld>
            <a:endParaRPr lang="en-US" altLang="en-US" sz="1000"/>
          </a:p>
        </p:txBody>
      </p:sp>
      <p:sp>
        <p:nvSpPr>
          <p:cNvPr id="122894"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2895"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a:solidFill>
                  <a:srgbClr val="0000FF"/>
                </a:solidFill>
              </a:rPr>
              <a:t>What specific SD-OCT finding are you looking for?</a:t>
            </a:r>
          </a:p>
          <a:p>
            <a:pPr eaLnBrk="1" hangingPunct="1">
              <a:spcBef>
                <a:spcPct val="0"/>
              </a:spcBef>
              <a:buClrTx/>
              <a:buSzTx/>
              <a:buFontTx/>
              <a:buNone/>
            </a:pPr>
            <a:r>
              <a:rPr lang="en-US" altLang="en-US" sz="1500">
                <a:solidFill>
                  <a:srgbClr val="0000FF"/>
                </a:solidFill>
              </a:rPr>
              <a:t>Photoreceptor-layer thinning in the parafoveal macula</a:t>
            </a:r>
          </a:p>
          <a:p>
            <a:pPr eaLnBrk="1" hangingPunct="1">
              <a:spcBef>
                <a:spcPct val="0"/>
              </a:spcBef>
              <a:buClrTx/>
              <a:buSzTx/>
              <a:buFontTx/>
              <a:buNone/>
            </a:pPr>
            <a:endParaRPr lang="en-US" altLang="en-US" sz="1500">
              <a:solidFill>
                <a:srgbClr val="0000FF"/>
              </a:solidFill>
            </a:endParaRPr>
          </a:p>
          <a:p>
            <a:pPr eaLnBrk="1" hangingPunct="1">
              <a:spcBef>
                <a:spcPct val="0"/>
              </a:spcBef>
              <a:buClrTx/>
              <a:buSzTx/>
              <a:buFontTx/>
              <a:buNone/>
            </a:pPr>
            <a:r>
              <a:rPr lang="en-US" altLang="en-US" sz="1500" i="1">
                <a:solidFill>
                  <a:srgbClr val="0000FF"/>
                </a:solidFill>
              </a:rPr>
              <a:t>Does this finding precede the development of significant visual impairment? </a:t>
            </a:r>
          </a:p>
          <a:p>
            <a:pPr eaLnBrk="1" hangingPunct="1">
              <a:spcBef>
                <a:spcPct val="0"/>
              </a:spcBef>
              <a:buClrTx/>
              <a:buSzTx/>
              <a:buFontTx/>
              <a:buNone/>
            </a:pPr>
            <a:r>
              <a:rPr lang="en-US" altLang="en-US" sz="1500">
                <a:solidFill>
                  <a:srgbClr val="FFFF00"/>
                </a:solidFill>
              </a:rPr>
              <a:t>Yes, which is what makes SD-OCT such a useful screening modality</a:t>
            </a:r>
          </a:p>
        </p:txBody>
      </p:sp>
      <p:sp>
        <p:nvSpPr>
          <p:cNvPr id="2" name="Text Box 9">
            <a:extLst>
              <a:ext uri="{FF2B5EF4-FFF2-40B4-BE49-F238E27FC236}">
                <a16:creationId xmlns:a16="http://schemas.microsoft.com/office/drawing/2014/main" id="{DD7DE993-4C23-4ED1-9962-B065DA03EDB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07"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08"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09"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10"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11"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12"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13"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3914"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3915"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2391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91565FB-CEBE-4917-A2F8-7FFFD1C2606F}" type="slidenum">
              <a:rPr lang="en-US" altLang="en-US" sz="1000"/>
              <a:pPr algn="r" eaLnBrk="1" hangingPunct="1">
                <a:spcBef>
                  <a:spcPct val="0"/>
                </a:spcBef>
                <a:buClrTx/>
                <a:buSzTx/>
                <a:buFontTx/>
                <a:buNone/>
              </a:pPr>
              <a:t>155</a:t>
            </a:fld>
            <a:endParaRPr lang="en-US" altLang="en-US" sz="1000"/>
          </a:p>
        </p:txBody>
      </p:sp>
      <p:sp>
        <p:nvSpPr>
          <p:cNvPr id="123918"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3919"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i="1">
                <a:solidFill>
                  <a:srgbClr val="0000FF"/>
                </a:solidFill>
              </a:rPr>
              <a:t>What specific SD-OCT finding are you looking for?</a:t>
            </a:r>
          </a:p>
          <a:p>
            <a:pPr eaLnBrk="1" hangingPunct="1">
              <a:spcBef>
                <a:spcPct val="0"/>
              </a:spcBef>
              <a:buClrTx/>
              <a:buSzTx/>
              <a:buFontTx/>
              <a:buNone/>
            </a:pPr>
            <a:r>
              <a:rPr lang="en-US" altLang="en-US" sz="1500">
                <a:solidFill>
                  <a:srgbClr val="0000FF"/>
                </a:solidFill>
              </a:rPr>
              <a:t>Photoreceptor-layer thinning in the parafoveal macula</a:t>
            </a:r>
          </a:p>
          <a:p>
            <a:pPr eaLnBrk="1" hangingPunct="1">
              <a:spcBef>
                <a:spcPct val="0"/>
              </a:spcBef>
              <a:buClrTx/>
              <a:buSzTx/>
              <a:buFontTx/>
              <a:buNone/>
            </a:pPr>
            <a:endParaRPr lang="en-US" altLang="en-US" sz="1500">
              <a:solidFill>
                <a:srgbClr val="0000FF"/>
              </a:solidFill>
            </a:endParaRPr>
          </a:p>
          <a:p>
            <a:pPr eaLnBrk="1" hangingPunct="1">
              <a:spcBef>
                <a:spcPct val="0"/>
              </a:spcBef>
              <a:buClrTx/>
              <a:buSzTx/>
              <a:buFontTx/>
              <a:buNone/>
            </a:pPr>
            <a:r>
              <a:rPr lang="en-US" altLang="en-US" sz="1500" i="1">
                <a:solidFill>
                  <a:srgbClr val="0000FF"/>
                </a:solidFill>
              </a:rPr>
              <a:t>Does this finding precede the development of significant visual impairment? </a:t>
            </a:r>
          </a:p>
          <a:p>
            <a:pPr eaLnBrk="1" hangingPunct="1">
              <a:spcBef>
                <a:spcPct val="0"/>
              </a:spcBef>
              <a:buClrTx/>
              <a:buSzTx/>
              <a:buFontTx/>
              <a:buNone/>
            </a:pPr>
            <a:r>
              <a:rPr lang="en-US" altLang="en-US" sz="1500">
                <a:solidFill>
                  <a:srgbClr val="0000FF"/>
                </a:solidFill>
              </a:rPr>
              <a:t>Yes, which is what makes SD-OCT such a useful screening modality</a:t>
            </a:r>
          </a:p>
        </p:txBody>
      </p:sp>
      <p:sp>
        <p:nvSpPr>
          <p:cNvPr id="2" name="Text Box 9">
            <a:extLst>
              <a:ext uri="{FF2B5EF4-FFF2-40B4-BE49-F238E27FC236}">
                <a16:creationId xmlns:a16="http://schemas.microsoft.com/office/drawing/2014/main" id="{E2A88BB7-F728-459C-BE18-530196F8925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493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4939" name="Rectangle 9"/>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2494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542DCEB-9C0E-42E5-8B11-A2AEE51B874E}" type="slidenum">
              <a:rPr lang="en-US" altLang="en-US" sz="1000"/>
              <a:pPr algn="r" eaLnBrk="1" hangingPunct="1">
                <a:spcBef>
                  <a:spcPct val="0"/>
                </a:spcBef>
                <a:buClrTx/>
                <a:buSzTx/>
                <a:buFontTx/>
                <a:buNone/>
              </a:pPr>
              <a:t>156</a:t>
            </a:fld>
            <a:endParaRPr lang="en-US" altLang="en-US" sz="1000"/>
          </a:p>
        </p:txBody>
      </p:sp>
      <p:sp>
        <p:nvSpPr>
          <p:cNvPr id="124942"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dirty="0">
                <a:solidFill>
                  <a:srgbClr val="B2B2B2"/>
                </a:solidFill>
              </a:rPr>
              <a:t>What does OCT stand for?</a:t>
            </a:r>
          </a:p>
          <a:p>
            <a:pPr eaLnBrk="1" hangingPunct="1">
              <a:lnSpc>
                <a:spcPts val="1800"/>
              </a:lnSpc>
              <a:spcBef>
                <a:spcPct val="0"/>
              </a:spcBef>
              <a:buClrTx/>
              <a:buSzTx/>
              <a:buFontTx/>
              <a:buNone/>
            </a:pPr>
            <a:r>
              <a:rPr lang="en-US" altLang="en-US" sz="1400" dirty="0">
                <a:solidFill>
                  <a:srgbClr val="B2B2B2"/>
                </a:solidFill>
              </a:rPr>
              <a:t>Optical coherence tomography</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is it?</a:t>
            </a:r>
          </a:p>
          <a:p>
            <a:pPr eaLnBrk="1" hangingPunct="1">
              <a:lnSpc>
                <a:spcPts val="1800"/>
              </a:lnSpc>
              <a:spcBef>
                <a:spcPct val="0"/>
              </a:spcBef>
              <a:buClrTx/>
              <a:buSzTx/>
              <a:buFontTx/>
              <a:buNone/>
            </a:pPr>
            <a:r>
              <a:rPr lang="en-US" altLang="en-US" sz="1400" dirty="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dirty="0">
                <a:solidFill>
                  <a:srgbClr val="B2B2B2"/>
                </a:solidFill>
              </a:rPr>
              <a:t>retina (</a:t>
            </a:r>
            <a:r>
              <a:rPr lang="en-US" altLang="en-US" sz="1400" i="1" dirty="0">
                <a:solidFill>
                  <a:srgbClr val="B2B2B2"/>
                </a:solidFill>
              </a:rPr>
              <a:t>tomography</a:t>
            </a:r>
            <a:r>
              <a:rPr lang="en-US" altLang="en-US" sz="1400" dirty="0">
                <a:solidFill>
                  <a:srgbClr val="B2B2B2"/>
                </a:solidFill>
              </a:rPr>
              <a:t> means ‘cross-sectional image’)</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How does it work?</a:t>
            </a:r>
          </a:p>
          <a:p>
            <a:pPr eaLnBrk="1" hangingPunct="1">
              <a:lnSpc>
                <a:spcPts val="1800"/>
              </a:lnSpc>
              <a:spcBef>
                <a:spcPct val="0"/>
              </a:spcBef>
              <a:buClrTx/>
              <a:buSzTx/>
              <a:buFontTx/>
              <a:buNone/>
            </a:pPr>
            <a:r>
              <a:rPr lang="en-US" altLang="en-US" sz="1400" dirty="0">
                <a:solidFill>
                  <a:srgbClr val="B2B2B2"/>
                </a:solidFill>
              </a:rPr>
              <a:t>Via </a:t>
            </a:r>
            <a:r>
              <a:rPr lang="en-US" altLang="en-US" sz="1400" b="1" dirty="0">
                <a:solidFill>
                  <a:srgbClr val="B2B2B2"/>
                </a:solidFill>
              </a:rPr>
              <a:t>interferometry</a:t>
            </a:r>
            <a:r>
              <a:rPr lang="en-US" altLang="en-US" sz="1400" dirty="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dirty="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dirty="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dirty="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dirty="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dirty="0">
                <a:solidFill>
                  <a:srgbClr val="B2B2B2"/>
                </a:solidFill>
              </a:rPr>
              <a:t>In </a:t>
            </a:r>
            <a:r>
              <a:rPr lang="en-US" altLang="en-US" sz="1400" i="1" dirty="0">
                <a:solidFill>
                  <a:srgbClr val="B2B2B2"/>
                </a:solidFill>
              </a:rPr>
              <a:t>time-domain</a:t>
            </a:r>
            <a:r>
              <a:rPr lang="en-US" altLang="en-US" sz="1400" dirty="0">
                <a:solidFill>
                  <a:srgbClr val="B2B2B2"/>
                </a:solidFill>
              </a:rPr>
              <a:t> (TD) </a:t>
            </a:r>
            <a:r>
              <a:rPr lang="en-US" altLang="en-US" sz="1400" i="1" dirty="0">
                <a:solidFill>
                  <a:srgbClr val="B2B2B2"/>
                </a:solidFill>
              </a:rPr>
              <a:t>OCT</a:t>
            </a:r>
            <a:r>
              <a:rPr lang="en-US" altLang="en-US" sz="1400" dirty="0">
                <a:solidFill>
                  <a:srgbClr val="B2B2B2"/>
                </a:solidFill>
              </a:rPr>
              <a:t>, the beams are compared with respect to the time taken</a:t>
            </a:r>
          </a:p>
          <a:p>
            <a:pPr eaLnBrk="1" hangingPunct="1">
              <a:lnSpc>
                <a:spcPts val="1800"/>
              </a:lnSpc>
              <a:spcBef>
                <a:spcPct val="0"/>
              </a:spcBef>
              <a:buClrTx/>
              <a:buSzTx/>
              <a:buFontTx/>
              <a:buNone/>
            </a:pPr>
            <a:r>
              <a:rPr lang="en-US" altLang="en-US" sz="1400" dirty="0">
                <a:solidFill>
                  <a:srgbClr val="B2B2B2"/>
                </a:solidFill>
              </a:rPr>
              <a:t>for their respective reflections to return. In </a:t>
            </a:r>
            <a:r>
              <a:rPr lang="en-US" altLang="en-US" sz="1400" i="1" dirty="0">
                <a:solidFill>
                  <a:srgbClr val="B2B2B2"/>
                </a:solidFill>
              </a:rPr>
              <a:t>spectral-domain </a:t>
            </a:r>
            <a:r>
              <a:rPr lang="en-US" altLang="en-US" sz="1400" dirty="0">
                <a:solidFill>
                  <a:srgbClr val="B2B2B2"/>
                </a:solidFill>
              </a:rPr>
              <a:t>(SD) </a:t>
            </a:r>
            <a:r>
              <a:rPr lang="en-US" altLang="en-US" sz="1400" i="1" dirty="0">
                <a:solidFill>
                  <a:srgbClr val="B2B2B2"/>
                </a:solidFill>
              </a:rPr>
              <a:t>OCT</a:t>
            </a:r>
            <a:r>
              <a:rPr lang="en-US" altLang="en-US" sz="1400" dirty="0">
                <a:solidFill>
                  <a:srgbClr val="B2B2B2"/>
                </a:solidFill>
              </a:rPr>
              <a:t>, differences</a:t>
            </a:r>
          </a:p>
          <a:p>
            <a:pPr eaLnBrk="1" hangingPunct="1">
              <a:lnSpc>
                <a:spcPts val="1800"/>
              </a:lnSpc>
              <a:spcBef>
                <a:spcPct val="0"/>
              </a:spcBef>
              <a:buClrTx/>
              <a:buSzTx/>
              <a:buFontTx/>
              <a:buNone/>
            </a:pPr>
            <a:r>
              <a:rPr lang="en-US" altLang="en-US" sz="1400" dirty="0">
                <a:solidFill>
                  <a:srgbClr val="B2B2B2"/>
                </a:solidFill>
              </a:rPr>
              <a:t>in the </a:t>
            </a:r>
            <a:r>
              <a:rPr lang="en-US" altLang="en-US" sz="1400" i="1" dirty="0">
                <a:solidFill>
                  <a:srgbClr val="B2B2B2"/>
                </a:solidFill>
              </a:rPr>
              <a:t>frequencies</a:t>
            </a:r>
            <a:r>
              <a:rPr lang="en-US" altLang="en-US" sz="1400" dirty="0">
                <a:solidFill>
                  <a:srgbClr val="B2B2B2"/>
                </a:solidFill>
              </a:rPr>
              <a:t> of the reflected light are evaluated.</a:t>
            </a:r>
          </a:p>
          <a:p>
            <a:pPr eaLnBrk="1" hangingPunct="1">
              <a:lnSpc>
                <a:spcPts val="1800"/>
              </a:lnSpc>
              <a:spcBef>
                <a:spcPct val="0"/>
              </a:spcBef>
              <a:buClrTx/>
              <a:buSzTx/>
              <a:buFontTx/>
              <a:buNone/>
            </a:pPr>
            <a:endParaRPr lang="en-US" altLang="en-US" sz="1400" dirty="0">
              <a:solidFill>
                <a:srgbClr val="B2B2B2"/>
              </a:solidFill>
            </a:endParaRPr>
          </a:p>
          <a:p>
            <a:pPr eaLnBrk="1" hangingPunct="1">
              <a:lnSpc>
                <a:spcPts val="1800"/>
              </a:lnSpc>
              <a:spcBef>
                <a:spcPct val="0"/>
              </a:spcBef>
              <a:buClrTx/>
              <a:buSzTx/>
              <a:buFontTx/>
              <a:buNone/>
            </a:pPr>
            <a:r>
              <a:rPr lang="en-US" altLang="en-US" sz="1400" i="1" dirty="0">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dirty="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dirty="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dirty="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dirty="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dirty="0">
                <a:solidFill>
                  <a:srgbClr val="B2B2B2"/>
                </a:solidFill>
              </a:rPr>
              <a:t>that SD-OCT produces images with both higher resolution (3-5 </a:t>
            </a:r>
            <a:r>
              <a:rPr lang="en-US" altLang="en-US" sz="1400" dirty="0">
                <a:solidFill>
                  <a:srgbClr val="B2B2B2"/>
                </a:solidFill>
                <a:latin typeface="Symbol" panose="05050102010706020507" pitchFamily="18" charset="2"/>
              </a:rPr>
              <a:t>m</a:t>
            </a:r>
            <a:r>
              <a:rPr lang="en-US" altLang="en-US" sz="1400" dirty="0">
                <a:solidFill>
                  <a:srgbClr val="B2B2B2"/>
                </a:solidFill>
              </a:rPr>
              <a:t>m vs 10-15 </a:t>
            </a:r>
            <a:r>
              <a:rPr lang="en-US" altLang="en-US" sz="1400" dirty="0">
                <a:solidFill>
                  <a:srgbClr val="B2B2B2"/>
                </a:solidFill>
                <a:latin typeface="Symbol" panose="05050102010706020507" pitchFamily="18" charset="2"/>
              </a:rPr>
              <a:t>m</a:t>
            </a:r>
            <a:r>
              <a:rPr lang="en-US" altLang="en-US" sz="1400" dirty="0">
                <a:solidFill>
                  <a:srgbClr val="B2B2B2"/>
                </a:solidFill>
              </a:rPr>
              <a:t>m),</a:t>
            </a:r>
          </a:p>
          <a:p>
            <a:pPr eaLnBrk="1" hangingPunct="1">
              <a:lnSpc>
                <a:spcPts val="1800"/>
              </a:lnSpc>
              <a:spcBef>
                <a:spcPct val="0"/>
              </a:spcBef>
              <a:buClrTx/>
              <a:buSzTx/>
              <a:buFontTx/>
              <a:buNone/>
            </a:pPr>
            <a:r>
              <a:rPr lang="en-US" altLang="en-US" sz="1400" dirty="0">
                <a:solidFill>
                  <a:srgbClr val="B2B2B2"/>
                </a:solidFill>
              </a:rPr>
              <a:t>less motion artifact, and more representation (</a:t>
            </a:r>
            <a:r>
              <a:rPr lang="en-US" altLang="en-US" sz="1400" dirty="0" err="1">
                <a:solidFill>
                  <a:srgbClr val="B2B2B2"/>
                </a:solidFill>
              </a:rPr>
              <a:t>ie</a:t>
            </a:r>
            <a:r>
              <a:rPr lang="en-US" altLang="en-US" sz="1400" dirty="0">
                <a:solidFill>
                  <a:srgbClr val="B2B2B2"/>
                </a:solidFill>
              </a:rPr>
              <a:t>, less interpolation).</a:t>
            </a:r>
          </a:p>
        </p:txBody>
      </p:sp>
      <p:sp>
        <p:nvSpPr>
          <p:cNvPr id="122895"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500" i="1" dirty="0">
                <a:solidFill>
                  <a:srgbClr val="0000FF"/>
                </a:solidFill>
              </a:rPr>
              <a:t>What specific SD-OCT finding are you looking for?</a:t>
            </a:r>
          </a:p>
          <a:p>
            <a:pPr eaLnBrk="1" hangingPunct="1">
              <a:spcBef>
                <a:spcPct val="0"/>
              </a:spcBef>
              <a:buClrTx/>
              <a:buSzTx/>
              <a:buFontTx/>
              <a:buNone/>
              <a:defRPr/>
            </a:pPr>
            <a:r>
              <a:rPr lang="en-US" altLang="en-US" sz="1500" dirty="0">
                <a:solidFill>
                  <a:srgbClr val="0000FF"/>
                </a:solidFill>
              </a:rPr>
              <a:t>Photoreceptor-layer thinning in the </a:t>
            </a:r>
            <a:r>
              <a:rPr lang="en-US" altLang="en-US" sz="1500" b="1" dirty="0" err="1">
                <a:solidFill>
                  <a:srgbClr val="0000FF"/>
                </a:solidFill>
              </a:rPr>
              <a:t>parafoveal</a:t>
            </a:r>
            <a:r>
              <a:rPr lang="en-US" altLang="en-US" sz="1500" b="1" dirty="0">
                <a:solidFill>
                  <a:srgbClr val="0000FF"/>
                </a:solidFill>
              </a:rPr>
              <a:t> macula?</a:t>
            </a:r>
            <a:endParaRPr lang="en-US" altLang="en-US" sz="1500" b="1" dirty="0">
              <a:solidFill>
                <a:schemeClr val="bg1">
                  <a:lumMod val="50000"/>
                </a:schemeClr>
              </a:solidFill>
            </a:endParaRPr>
          </a:p>
          <a:p>
            <a:pPr eaLnBrk="1" hangingPunct="1">
              <a:spcBef>
                <a:spcPct val="0"/>
              </a:spcBef>
              <a:buClrTx/>
              <a:buSzTx/>
              <a:buFontTx/>
              <a:buNone/>
              <a:defRPr/>
            </a:pPr>
            <a:endParaRPr lang="en-US" altLang="en-US" sz="1500" dirty="0">
              <a:solidFill>
                <a:schemeClr val="bg1">
                  <a:lumMod val="50000"/>
                </a:schemeClr>
              </a:solidFill>
            </a:endParaRPr>
          </a:p>
          <a:p>
            <a:pPr eaLnBrk="1" hangingPunct="1">
              <a:spcBef>
                <a:spcPct val="0"/>
              </a:spcBef>
              <a:buClrTx/>
              <a:buSzTx/>
              <a:buFontTx/>
              <a:buNone/>
              <a:defRPr/>
            </a:pPr>
            <a:r>
              <a:rPr lang="en-US" altLang="en-US" sz="1500" i="1" dirty="0">
                <a:solidFill>
                  <a:schemeClr val="bg1">
                    <a:lumMod val="65000"/>
                  </a:schemeClr>
                </a:solidFill>
              </a:rPr>
              <a:t>Does this finding precede the development of significant visual impairment? </a:t>
            </a:r>
          </a:p>
          <a:p>
            <a:pPr eaLnBrk="1" hangingPunct="1">
              <a:spcBef>
                <a:spcPct val="0"/>
              </a:spcBef>
              <a:buClrTx/>
              <a:buSzTx/>
              <a:buFontTx/>
              <a:buNone/>
              <a:defRPr/>
            </a:pPr>
            <a:r>
              <a:rPr lang="en-US" altLang="en-US" sz="1500" dirty="0">
                <a:solidFill>
                  <a:schemeClr val="bg1">
                    <a:lumMod val="65000"/>
                  </a:schemeClr>
                </a:solidFill>
              </a:rPr>
              <a:t>Yes, which is what makes SD-OCT such a useful screening modality</a:t>
            </a:r>
          </a:p>
        </p:txBody>
      </p:sp>
      <p:sp>
        <p:nvSpPr>
          <p:cNvPr id="124944" name="TextBox 1"/>
          <p:cNvSpPr txBox="1">
            <a:spLocks noChangeArrowheads="1"/>
          </p:cNvSpPr>
          <p:nvPr/>
        </p:nvSpPr>
        <p:spPr bwMode="auto">
          <a:xfrm>
            <a:off x="685800" y="4516438"/>
            <a:ext cx="8001000" cy="738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Recall that pts of Asian heritage tend to incur damage in the peripheral, not parafoveal macula. Does this impact how they should be screened via OCT?</a:t>
            </a:r>
            <a:endParaRPr lang="en-US" altLang="en-US" sz="1400" i="1" dirty="0">
              <a:solidFill>
                <a:srgbClr val="0000FF"/>
              </a:solidFill>
            </a:endParaRPr>
          </a:p>
          <a:p>
            <a:r>
              <a:rPr lang="en-US" altLang="en-US" sz="1400" dirty="0">
                <a:solidFill>
                  <a:srgbClr val="0000FF"/>
                </a:solidFill>
              </a:rPr>
              <a:t>Indeed it does. For such pts, OCT imaging must include the retina adjacent to the vascular arcades</a:t>
            </a:r>
          </a:p>
        </p:txBody>
      </p:sp>
      <p:sp>
        <p:nvSpPr>
          <p:cNvPr id="2" name="Text Box 9">
            <a:extLst>
              <a:ext uri="{FF2B5EF4-FFF2-40B4-BE49-F238E27FC236}">
                <a16:creationId xmlns:a16="http://schemas.microsoft.com/office/drawing/2014/main" id="{7B2CA77F-F048-45D7-A5A6-1516A982522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5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5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5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5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5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6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6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2596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25963" name="Rectangle 9"/>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2596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7CF2563-B307-4A9C-82DD-DFF00C95EA87}" type="slidenum">
              <a:rPr lang="en-US" altLang="en-US" sz="1000"/>
              <a:pPr algn="r" eaLnBrk="1" hangingPunct="1">
                <a:spcBef>
                  <a:spcPct val="0"/>
                </a:spcBef>
                <a:buClrTx/>
                <a:buSzTx/>
                <a:buFontTx/>
                <a:buNone/>
              </a:pPr>
              <a:t>157</a:t>
            </a:fld>
            <a:endParaRPr lang="en-US" altLang="en-US" sz="1000"/>
          </a:p>
        </p:txBody>
      </p:sp>
      <p:sp>
        <p:nvSpPr>
          <p:cNvPr id="125966" name="Text Box 14"/>
          <p:cNvSpPr txBox="1">
            <a:spLocks noChangeArrowheads="1"/>
          </p:cNvSpPr>
          <p:nvPr/>
        </p:nvSpPr>
        <p:spPr bwMode="auto">
          <a:xfrm>
            <a:off x="2362200" y="609600"/>
            <a:ext cx="6702425" cy="60944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800"/>
              </a:lnSpc>
              <a:spcBef>
                <a:spcPct val="0"/>
              </a:spcBef>
              <a:buClrTx/>
              <a:buSzTx/>
              <a:buFontTx/>
              <a:buNone/>
            </a:pPr>
            <a:r>
              <a:rPr lang="en-US" altLang="en-US" sz="1400" i="1">
                <a:solidFill>
                  <a:srgbClr val="B2B2B2"/>
                </a:solidFill>
              </a:rPr>
              <a:t>What does OCT stand for?</a:t>
            </a:r>
          </a:p>
          <a:p>
            <a:pPr eaLnBrk="1" hangingPunct="1">
              <a:lnSpc>
                <a:spcPts val="1800"/>
              </a:lnSpc>
              <a:spcBef>
                <a:spcPct val="0"/>
              </a:spcBef>
              <a:buClrTx/>
              <a:buSzTx/>
              <a:buFontTx/>
              <a:buNone/>
            </a:pPr>
            <a:r>
              <a:rPr lang="en-US" altLang="en-US" sz="1400">
                <a:solidFill>
                  <a:srgbClr val="B2B2B2"/>
                </a:solidFill>
              </a:rPr>
              <a:t>Optical coherence tomography</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is it?</a:t>
            </a:r>
          </a:p>
          <a:p>
            <a:pPr eaLnBrk="1" hangingPunct="1">
              <a:lnSpc>
                <a:spcPts val="1800"/>
              </a:lnSpc>
              <a:spcBef>
                <a:spcPct val="0"/>
              </a:spcBef>
              <a:buClrTx/>
              <a:buSzTx/>
              <a:buFontTx/>
              <a:buNone/>
            </a:pPr>
            <a:r>
              <a:rPr lang="en-US" altLang="en-US" sz="1400">
                <a:solidFill>
                  <a:srgbClr val="B2B2B2"/>
                </a:solidFill>
              </a:rPr>
              <a:t>A technology that allows cross-sectional imaging of ocular structures, including the</a:t>
            </a:r>
          </a:p>
          <a:p>
            <a:pPr eaLnBrk="1" hangingPunct="1">
              <a:lnSpc>
                <a:spcPts val="1800"/>
              </a:lnSpc>
              <a:spcBef>
                <a:spcPct val="0"/>
              </a:spcBef>
              <a:buClrTx/>
              <a:buSzTx/>
              <a:buFontTx/>
              <a:buNone/>
            </a:pPr>
            <a:r>
              <a:rPr lang="en-US" altLang="en-US" sz="1400">
                <a:solidFill>
                  <a:srgbClr val="B2B2B2"/>
                </a:solidFill>
              </a:rPr>
              <a:t>retina (</a:t>
            </a:r>
            <a:r>
              <a:rPr lang="en-US" altLang="en-US" sz="1400" i="1">
                <a:solidFill>
                  <a:srgbClr val="B2B2B2"/>
                </a:solidFill>
              </a:rPr>
              <a:t>tomography</a:t>
            </a:r>
            <a:r>
              <a:rPr lang="en-US" altLang="en-US" sz="1400">
                <a:solidFill>
                  <a:srgbClr val="B2B2B2"/>
                </a:solidFill>
              </a:rPr>
              <a:t> means ‘cross-sectional image’)</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How does it work?</a:t>
            </a:r>
          </a:p>
          <a:p>
            <a:pPr eaLnBrk="1" hangingPunct="1">
              <a:lnSpc>
                <a:spcPts val="1800"/>
              </a:lnSpc>
              <a:spcBef>
                <a:spcPct val="0"/>
              </a:spcBef>
              <a:buClrTx/>
              <a:buSzTx/>
              <a:buFontTx/>
              <a:buNone/>
            </a:pPr>
            <a:r>
              <a:rPr lang="en-US" altLang="en-US" sz="1400">
                <a:solidFill>
                  <a:srgbClr val="B2B2B2"/>
                </a:solidFill>
              </a:rPr>
              <a:t>Via </a:t>
            </a:r>
            <a:r>
              <a:rPr lang="en-US" altLang="en-US" sz="1400" b="1">
                <a:solidFill>
                  <a:srgbClr val="B2B2B2"/>
                </a:solidFill>
              </a:rPr>
              <a:t>interferometry</a:t>
            </a:r>
            <a:r>
              <a:rPr lang="en-US" altLang="en-US" sz="1400">
                <a:solidFill>
                  <a:srgbClr val="B2B2B2"/>
                </a:solidFill>
              </a:rPr>
              <a:t>. A beam of coherent light is directed toward the retina. As the</a:t>
            </a:r>
          </a:p>
          <a:p>
            <a:pPr eaLnBrk="1" hangingPunct="1">
              <a:lnSpc>
                <a:spcPts val="1800"/>
              </a:lnSpc>
              <a:spcBef>
                <a:spcPct val="0"/>
              </a:spcBef>
              <a:buClrTx/>
              <a:buSzTx/>
              <a:buFontTx/>
              <a:buNone/>
            </a:pPr>
            <a:r>
              <a:rPr lang="en-US" altLang="en-US" sz="1400">
                <a:solidFill>
                  <a:srgbClr val="B2B2B2"/>
                </a:solidFill>
              </a:rPr>
              <a:t>light penetrates the retina, it is reflected at boundaries between tissue layers. The</a:t>
            </a:r>
          </a:p>
          <a:p>
            <a:pPr eaLnBrk="1" hangingPunct="1">
              <a:lnSpc>
                <a:spcPts val="1800"/>
              </a:lnSpc>
              <a:spcBef>
                <a:spcPct val="0"/>
              </a:spcBef>
              <a:buClrTx/>
              <a:buSzTx/>
              <a:buFontTx/>
              <a:buNone/>
            </a:pPr>
            <a:r>
              <a:rPr lang="en-US" altLang="en-US" sz="1400">
                <a:solidFill>
                  <a:srgbClr val="B2B2B2"/>
                </a:solidFill>
              </a:rPr>
              <a:t>device gathers the reflected light and compares it to a standardized beam of light</a:t>
            </a:r>
          </a:p>
          <a:p>
            <a:pPr eaLnBrk="1" hangingPunct="1">
              <a:lnSpc>
                <a:spcPts val="1800"/>
              </a:lnSpc>
              <a:spcBef>
                <a:spcPct val="0"/>
              </a:spcBef>
              <a:buClrTx/>
              <a:buSzTx/>
              <a:buFontTx/>
              <a:buNone/>
            </a:pPr>
            <a:r>
              <a:rPr lang="en-US" altLang="en-US" sz="1400">
                <a:solidFill>
                  <a:srgbClr val="B2B2B2"/>
                </a:solidFill>
              </a:rPr>
              <a:t>reflected from a reference mirror. Differences in the properties of the two reflected</a:t>
            </a:r>
          </a:p>
          <a:p>
            <a:pPr eaLnBrk="1" hangingPunct="1">
              <a:lnSpc>
                <a:spcPts val="1800"/>
              </a:lnSpc>
              <a:spcBef>
                <a:spcPct val="0"/>
              </a:spcBef>
              <a:buClrTx/>
              <a:buSzTx/>
              <a:buFontTx/>
              <a:buNone/>
            </a:pPr>
            <a:r>
              <a:rPr lang="en-US" altLang="en-US" sz="1400">
                <a:solidFill>
                  <a:srgbClr val="B2B2B2"/>
                </a:solidFill>
              </a:rPr>
              <a:t>beams are used to infer the ultrastructure of the retina.</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What ‘properties’ of the light beams are we talking about here?</a:t>
            </a:r>
          </a:p>
          <a:p>
            <a:pPr eaLnBrk="1" hangingPunct="1">
              <a:lnSpc>
                <a:spcPts val="1800"/>
              </a:lnSpc>
              <a:spcBef>
                <a:spcPct val="0"/>
              </a:spcBef>
              <a:buClrTx/>
              <a:buSzTx/>
              <a:buFontTx/>
              <a:buNone/>
            </a:pPr>
            <a:r>
              <a:rPr lang="en-US" altLang="en-US" sz="1400">
                <a:solidFill>
                  <a:srgbClr val="B2B2B2"/>
                </a:solidFill>
              </a:rPr>
              <a:t>In </a:t>
            </a:r>
            <a:r>
              <a:rPr lang="en-US" altLang="en-US" sz="1400" i="1">
                <a:solidFill>
                  <a:srgbClr val="B2B2B2"/>
                </a:solidFill>
              </a:rPr>
              <a:t>time-domain</a:t>
            </a:r>
            <a:r>
              <a:rPr lang="en-US" altLang="en-US" sz="1400">
                <a:solidFill>
                  <a:srgbClr val="B2B2B2"/>
                </a:solidFill>
              </a:rPr>
              <a:t> (TD) </a:t>
            </a:r>
            <a:r>
              <a:rPr lang="en-US" altLang="en-US" sz="1400" i="1">
                <a:solidFill>
                  <a:srgbClr val="B2B2B2"/>
                </a:solidFill>
              </a:rPr>
              <a:t>OCT</a:t>
            </a:r>
            <a:r>
              <a:rPr lang="en-US" altLang="en-US" sz="1400">
                <a:solidFill>
                  <a:srgbClr val="B2B2B2"/>
                </a:solidFill>
              </a:rPr>
              <a:t>, the beams are compared with respect to the time taken</a:t>
            </a:r>
          </a:p>
          <a:p>
            <a:pPr eaLnBrk="1" hangingPunct="1">
              <a:lnSpc>
                <a:spcPts val="1800"/>
              </a:lnSpc>
              <a:spcBef>
                <a:spcPct val="0"/>
              </a:spcBef>
              <a:buClrTx/>
              <a:buSzTx/>
              <a:buFontTx/>
              <a:buNone/>
            </a:pPr>
            <a:r>
              <a:rPr lang="en-US" altLang="en-US" sz="1400">
                <a:solidFill>
                  <a:srgbClr val="B2B2B2"/>
                </a:solidFill>
              </a:rPr>
              <a:t>for their respective reflections to return. In </a:t>
            </a:r>
            <a:r>
              <a:rPr lang="en-US" altLang="en-US" sz="1400" i="1">
                <a:solidFill>
                  <a:srgbClr val="B2B2B2"/>
                </a:solidFill>
              </a:rPr>
              <a:t>spectral-domain </a:t>
            </a:r>
            <a:r>
              <a:rPr lang="en-US" altLang="en-US" sz="1400">
                <a:solidFill>
                  <a:srgbClr val="B2B2B2"/>
                </a:solidFill>
              </a:rPr>
              <a:t>(SD) </a:t>
            </a:r>
            <a:r>
              <a:rPr lang="en-US" altLang="en-US" sz="1400" i="1">
                <a:solidFill>
                  <a:srgbClr val="B2B2B2"/>
                </a:solidFill>
              </a:rPr>
              <a:t>OCT</a:t>
            </a:r>
            <a:r>
              <a:rPr lang="en-US" altLang="en-US" sz="1400">
                <a:solidFill>
                  <a:srgbClr val="B2B2B2"/>
                </a:solidFill>
              </a:rPr>
              <a:t>, differences</a:t>
            </a:r>
          </a:p>
          <a:p>
            <a:pPr eaLnBrk="1" hangingPunct="1">
              <a:lnSpc>
                <a:spcPts val="1800"/>
              </a:lnSpc>
              <a:spcBef>
                <a:spcPct val="0"/>
              </a:spcBef>
              <a:buClrTx/>
              <a:buSzTx/>
              <a:buFontTx/>
              <a:buNone/>
            </a:pPr>
            <a:r>
              <a:rPr lang="en-US" altLang="en-US" sz="1400">
                <a:solidFill>
                  <a:srgbClr val="B2B2B2"/>
                </a:solidFill>
              </a:rPr>
              <a:t>in the </a:t>
            </a:r>
            <a:r>
              <a:rPr lang="en-US" altLang="en-US" sz="1400" i="1">
                <a:solidFill>
                  <a:srgbClr val="B2B2B2"/>
                </a:solidFill>
              </a:rPr>
              <a:t>frequencies</a:t>
            </a:r>
            <a:r>
              <a:rPr lang="en-US" altLang="en-US" sz="1400">
                <a:solidFill>
                  <a:srgbClr val="B2B2B2"/>
                </a:solidFill>
              </a:rPr>
              <a:t> of the reflected light are evaluated.</a:t>
            </a:r>
          </a:p>
          <a:p>
            <a:pPr eaLnBrk="1" hangingPunct="1">
              <a:lnSpc>
                <a:spcPts val="1800"/>
              </a:lnSpc>
              <a:spcBef>
                <a:spcPct val="0"/>
              </a:spcBef>
              <a:buClrTx/>
              <a:buSzTx/>
              <a:buFontTx/>
              <a:buNone/>
            </a:pPr>
            <a:endParaRPr lang="en-US" altLang="en-US" sz="1400">
              <a:solidFill>
                <a:srgbClr val="B2B2B2"/>
              </a:solidFill>
            </a:endParaRPr>
          </a:p>
          <a:p>
            <a:pPr eaLnBrk="1" hangingPunct="1">
              <a:lnSpc>
                <a:spcPts val="1800"/>
              </a:lnSpc>
              <a:spcBef>
                <a:spcPct val="0"/>
              </a:spcBef>
              <a:buClrTx/>
              <a:buSzTx/>
              <a:buFontTx/>
              <a:buNone/>
            </a:pPr>
            <a:r>
              <a:rPr lang="en-US" altLang="en-US" sz="1400" i="1">
                <a:solidFill>
                  <a:srgbClr val="B2B2B2"/>
                </a:solidFill>
              </a:rPr>
              <a:t>Which technology (time domain vs spectral domain) is better?</a:t>
            </a:r>
          </a:p>
          <a:p>
            <a:pPr eaLnBrk="1" hangingPunct="1">
              <a:lnSpc>
                <a:spcPts val="1800"/>
              </a:lnSpc>
              <a:spcBef>
                <a:spcPct val="0"/>
              </a:spcBef>
              <a:buClrTx/>
              <a:buSzTx/>
              <a:buFontTx/>
              <a:buNone/>
            </a:pPr>
            <a:r>
              <a:rPr lang="en-US" altLang="en-US" sz="1400">
                <a:solidFill>
                  <a:srgbClr val="B2B2B2"/>
                </a:solidFill>
              </a:rPr>
              <a:t>SD is better in every way (but one). TD-OCT acquisition rate is 400 scans per sec,</a:t>
            </a:r>
          </a:p>
          <a:p>
            <a:pPr eaLnBrk="1" hangingPunct="1">
              <a:lnSpc>
                <a:spcPts val="1800"/>
              </a:lnSpc>
              <a:spcBef>
                <a:spcPct val="0"/>
              </a:spcBef>
              <a:buClrTx/>
              <a:buSzTx/>
              <a:buFontTx/>
              <a:buNone/>
            </a:pPr>
            <a:r>
              <a:rPr lang="en-US" altLang="en-US" sz="1400">
                <a:solidFill>
                  <a:srgbClr val="B2B2B2"/>
                </a:solidFill>
              </a:rPr>
              <a:t>whereas SD-OCT scans at 20,000-40,000/sec. TD-OCT samples six thin radial</a:t>
            </a:r>
          </a:p>
          <a:p>
            <a:pPr eaLnBrk="1" hangingPunct="1">
              <a:lnSpc>
                <a:spcPts val="1800"/>
              </a:lnSpc>
              <a:spcBef>
                <a:spcPct val="0"/>
              </a:spcBef>
              <a:buClrTx/>
              <a:buSzTx/>
              <a:buFontTx/>
              <a:buNone/>
            </a:pPr>
            <a:r>
              <a:rPr lang="en-US" altLang="en-US" sz="1400">
                <a:solidFill>
                  <a:srgbClr val="B2B2B2"/>
                </a:solidFill>
              </a:rPr>
              <a:t>lines, then interpolates the structure of intervening retina volumes; SD-OCT scans</a:t>
            </a:r>
          </a:p>
          <a:p>
            <a:pPr eaLnBrk="1" hangingPunct="1">
              <a:lnSpc>
                <a:spcPts val="1800"/>
              </a:lnSpc>
              <a:spcBef>
                <a:spcPct val="0"/>
              </a:spcBef>
              <a:buClrTx/>
              <a:buSzTx/>
              <a:buFontTx/>
              <a:buNone/>
            </a:pPr>
            <a:r>
              <a:rPr lang="en-US" altLang="en-US" sz="1400">
                <a:solidFill>
                  <a:srgbClr val="B2B2B2"/>
                </a:solidFill>
              </a:rPr>
              <a:t>continuously through a volume with a 6 mm square surface area. The end result is</a:t>
            </a:r>
          </a:p>
          <a:p>
            <a:pPr eaLnBrk="1" hangingPunct="1">
              <a:lnSpc>
                <a:spcPts val="1800"/>
              </a:lnSpc>
              <a:spcBef>
                <a:spcPct val="0"/>
              </a:spcBef>
              <a:buClrTx/>
              <a:buSzTx/>
              <a:buFontTx/>
              <a:buNone/>
            </a:pPr>
            <a:r>
              <a:rPr lang="en-US" altLang="en-US" sz="1400">
                <a:solidFill>
                  <a:srgbClr val="B2B2B2"/>
                </a:solidFill>
              </a:rPr>
              <a:t>that SD-OCT produces images with both higher resolution (3-5 </a:t>
            </a:r>
            <a:r>
              <a:rPr lang="en-US" altLang="en-US" sz="1400">
                <a:solidFill>
                  <a:srgbClr val="B2B2B2"/>
                </a:solidFill>
                <a:latin typeface="Symbol" panose="05050102010706020507" pitchFamily="18" charset="2"/>
              </a:rPr>
              <a:t>m</a:t>
            </a:r>
            <a:r>
              <a:rPr lang="en-US" altLang="en-US" sz="1400">
                <a:solidFill>
                  <a:srgbClr val="B2B2B2"/>
                </a:solidFill>
              </a:rPr>
              <a:t>m vs 10-15 </a:t>
            </a:r>
            <a:r>
              <a:rPr lang="en-US" altLang="en-US" sz="1400">
                <a:solidFill>
                  <a:srgbClr val="B2B2B2"/>
                </a:solidFill>
                <a:latin typeface="Symbol" panose="05050102010706020507" pitchFamily="18" charset="2"/>
              </a:rPr>
              <a:t>m</a:t>
            </a:r>
            <a:r>
              <a:rPr lang="en-US" altLang="en-US" sz="1400">
                <a:solidFill>
                  <a:srgbClr val="B2B2B2"/>
                </a:solidFill>
              </a:rPr>
              <a:t>m),</a:t>
            </a:r>
          </a:p>
          <a:p>
            <a:pPr eaLnBrk="1" hangingPunct="1">
              <a:lnSpc>
                <a:spcPts val="1800"/>
              </a:lnSpc>
              <a:spcBef>
                <a:spcPct val="0"/>
              </a:spcBef>
              <a:buClrTx/>
              <a:buSzTx/>
              <a:buFontTx/>
              <a:buNone/>
            </a:pPr>
            <a:r>
              <a:rPr lang="en-US" altLang="en-US" sz="1400">
                <a:solidFill>
                  <a:srgbClr val="B2B2B2"/>
                </a:solidFill>
              </a:rPr>
              <a:t>less motion artifact, and more representation (ie, less interpolation).</a:t>
            </a:r>
          </a:p>
        </p:txBody>
      </p:sp>
      <p:sp>
        <p:nvSpPr>
          <p:cNvPr id="122895" name="TextBox 2"/>
          <p:cNvSpPr txBox="1">
            <a:spLocks noChangeArrowheads="1"/>
          </p:cNvSpPr>
          <p:nvPr/>
        </p:nvSpPr>
        <p:spPr bwMode="auto">
          <a:xfrm>
            <a:off x="2362200" y="2938463"/>
            <a:ext cx="6626225" cy="1246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500" i="1" dirty="0">
                <a:solidFill>
                  <a:srgbClr val="0000FF"/>
                </a:solidFill>
              </a:rPr>
              <a:t>What specific SD-OCT finding are you looking for?</a:t>
            </a:r>
          </a:p>
          <a:p>
            <a:pPr eaLnBrk="1" hangingPunct="1">
              <a:spcBef>
                <a:spcPct val="0"/>
              </a:spcBef>
              <a:buClrTx/>
              <a:buSzTx/>
              <a:buFontTx/>
              <a:buNone/>
              <a:defRPr/>
            </a:pPr>
            <a:r>
              <a:rPr lang="en-US" altLang="en-US" sz="1500" dirty="0">
                <a:solidFill>
                  <a:srgbClr val="0000FF"/>
                </a:solidFill>
              </a:rPr>
              <a:t>Photoreceptor-layer thinning in the </a:t>
            </a:r>
            <a:r>
              <a:rPr lang="en-US" altLang="en-US" sz="1500" dirty="0" err="1">
                <a:solidFill>
                  <a:schemeClr val="bg1">
                    <a:lumMod val="50000"/>
                  </a:schemeClr>
                </a:solidFill>
              </a:rPr>
              <a:t>parafoveal</a:t>
            </a:r>
            <a:r>
              <a:rPr lang="en-US" altLang="en-US" sz="1500" dirty="0">
                <a:solidFill>
                  <a:schemeClr val="bg1">
                    <a:lumMod val="50000"/>
                  </a:schemeClr>
                </a:solidFill>
              </a:rPr>
              <a:t> </a:t>
            </a:r>
            <a:r>
              <a:rPr lang="en-US" altLang="en-US" sz="1500" b="1" dirty="0">
                <a:solidFill>
                  <a:srgbClr val="0000FF"/>
                </a:solidFill>
              </a:rPr>
              <a:t>macula</a:t>
            </a:r>
          </a:p>
          <a:p>
            <a:pPr eaLnBrk="1" hangingPunct="1">
              <a:spcBef>
                <a:spcPct val="0"/>
              </a:spcBef>
              <a:buClrTx/>
              <a:buSzTx/>
              <a:buFontTx/>
              <a:buNone/>
              <a:defRPr/>
            </a:pPr>
            <a:endParaRPr lang="en-US" altLang="en-US" sz="1500" dirty="0">
              <a:solidFill>
                <a:schemeClr val="bg1">
                  <a:lumMod val="50000"/>
                </a:schemeClr>
              </a:solidFill>
            </a:endParaRPr>
          </a:p>
          <a:p>
            <a:pPr eaLnBrk="1" hangingPunct="1">
              <a:spcBef>
                <a:spcPct val="0"/>
              </a:spcBef>
              <a:buClrTx/>
              <a:buSzTx/>
              <a:buFontTx/>
              <a:buNone/>
              <a:defRPr/>
            </a:pPr>
            <a:r>
              <a:rPr lang="en-US" altLang="en-US" sz="1500" i="1" dirty="0">
                <a:solidFill>
                  <a:schemeClr val="bg1">
                    <a:lumMod val="65000"/>
                  </a:schemeClr>
                </a:solidFill>
              </a:rPr>
              <a:t>Does this finding precede the development of significant visual impairment? </a:t>
            </a:r>
          </a:p>
          <a:p>
            <a:pPr eaLnBrk="1" hangingPunct="1">
              <a:spcBef>
                <a:spcPct val="0"/>
              </a:spcBef>
              <a:buClrTx/>
              <a:buSzTx/>
              <a:buFontTx/>
              <a:buNone/>
              <a:defRPr/>
            </a:pPr>
            <a:r>
              <a:rPr lang="en-US" altLang="en-US" sz="1500" dirty="0">
                <a:solidFill>
                  <a:schemeClr val="bg1">
                    <a:lumMod val="65000"/>
                  </a:schemeClr>
                </a:solidFill>
              </a:rPr>
              <a:t>Yes, which is what makes SD-OCT such a useful screening modality</a:t>
            </a:r>
          </a:p>
        </p:txBody>
      </p:sp>
      <p:sp>
        <p:nvSpPr>
          <p:cNvPr id="125968" name="TextBox 1"/>
          <p:cNvSpPr txBox="1">
            <a:spLocks noChangeArrowheads="1"/>
          </p:cNvSpPr>
          <p:nvPr/>
        </p:nvSpPr>
        <p:spPr bwMode="auto">
          <a:xfrm>
            <a:off x="685800" y="4516438"/>
            <a:ext cx="8001000" cy="738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Recall that pts of Asian heritage tend to incur damage in the peripheral, not parafoveal macula. Does this impact how they should be screened via OCT?</a:t>
            </a:r>
          </a:p>
          <a:p>
            <a:r>
              <a:rPr lang="en-US" altLang="en-US" sz="1400">
                <a:solidFill>
                  <a:schemeClr val="bg1"/>
                </a:solidFill>
              </a:rPr>
              <a:t>Indeed it does. For such pts, OCT imaging must include the retina adjacent to the vascular arcades</a:t>
            </a:r>
          </a:p>
        </p:txBody>
      </p:sp>
      <p:sp>
        <p:nvSpPr>
          <p:cNvPr id="125969" name="TextBox 2"/>
          <p:cNvSpPr txBox="1">
            <a:spLocks noChangeArrowheads="1"/>
          </p:cNvSpPr>
          <p:nvPr/>
        </p:nvSpPr>
        <p:spPr bwMode="auto">
          <a:xfrm>
            <a:off x="5789613" y="3351213"/>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FF"/>
                </a:solidFill>
                <a:latin typeface="Segoe Script" panose="020B0504020000000003" pitchFamily="34" charset="0"/>
              </a:rPr>
              <a:t>peripheral</a:t>
            </a:r>
          </a:p>
        </p:txBody>
      </p:sp>
      <p:cxnSp>
        <p:nvCxnSpPr>
          <p:cNvPr id="5" name="Straight Connector 4"/>
          <p:cNvCxnSpPr/>
          <p:nvPr/>
        </p:nvCxnSpPr>
        <p:spPr>
          <a:xfrm>
            <a:off x="5486400" y="33528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971" name="TextBox 7"/>
          <p:cNvSpPr txBox="1">
            <a:spLocks noChangeArrowheads="1"/>
          </p:cNvSpPr>
          <p:nvPr/>
        </p:nvSpPr>
        <p:spPr bwMode="auto">
          <a:xfrm rot="10800000">
            <a:off x="6196013" y="3048000"/>
            <a:ext cx="280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FF"/>
                </a:solidFill>
              </a:rPr>
              <a:t>^</a:t>
            </a:r>
          </a:p>
        </p:txBody>
      </p:sp>
      <p:sp>
        <p:nvSpPr>
          <p:cNvPr id="2" name="Text Box 9">
            <a:extLst>
              <a:ext uri="{FF2B5EF4-FFF2-40B4-BE49-F238E27FC236}">
                <a16:creationId xmlns:a16="http://schemas.microsoft.com/office/drawing/2014/main" id="{7D25634A-9008-4F6B-903F-C78CD34449F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27674-EC58-4CA2-9B94-ECB623208C43}"/>
              </a:ext>
            </a:extLst>
          </p:cNvPr>
          <p:cNvSpPr>
            <a:spLocks noGrp="1"/>
          </p:cNvSpPr>
          <p:nvPr>
            <p:ph type="sldNum" sz="quarter" idx="12"/>
          </p:nvPr>
        </p:nvSpPr>
        <p:spPr/>
        <p:txBody>
          <a:bodyPr/>
          <a:lstStyle/>
          <a:p>
            <a:pPr>
              <a:defRPr/>
            </a:pPr>
            <a:fld id="{7AF44409-1310-4819-A74B-3FBA80694E5E}" type="slidenum">
              <a:rPr lang="en-US" altLang="en-US" smtClean="0"/>
              <a:pPr>
                <a:defRPr/>
              </a:pPr>
              <a:t>158</a:t>
            </a:fld>
            <a:endParaRPr lang="en-US" altLang="en-US"/>
          </a:p>
        </p:txBody>
      </p:sp>
      <p:pic>
        <p:nvPicPr>
          <p:cNvPr id="6" name="Picture 5" descr="A picture containing guitar, sitting, photo, bed&#10;&#10;Description automatically generated">
            <a:extLst>
              <a:ext uri="{FF2B5EF4-FFF2-40B4-BE49-F238E27FC236}">
                <a16:creationId xmlns:a16="http://schemas.microsoft.com/office/drawing/2014/main" id="{0ABE55F2-87E5-4C82-B90B-E943A4C76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73" y="2138331"/>
            <a:ext cx="7538053" cy="2581337"/>
          </a:xfrm>
          <a:prstGeom prst="rect">
            <a:avLst/>
          </a:prstGeom>
        </p:spPr>
      </p:pic>
      <p:sp>
        <p:nvSpPr>
          <p:cNvPr id="8" name="Text Box 9">
            <a:extLst>
              <a:ext uri="{FF2B5EF4-FFF2-40B4-BE49-F238E27FC236}">
                <a16:creationId xmlns:a16="http://schemas.microsoft.com/office/drawing/2014/main" id="{E896B306-AD7D-4406-B8EF-74C6950EDF4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0" name="TextBox 9">
            <a:extLst>
              <a:ext uri="{FF2B5EF4-FFF2-40B4-BE49-F238E27FC236}">
                <a16:creationId xmlns:a16="http://schemas.microsoft.com/office/drawing/2014/main" id="{7300711F-2879-4333-8FD9-7BA9FFEFFEF1}"/>
              </a:ext>
            </a:extLst>
          </p:cNvPr>
          <p:cNvSpPr txBox="1"/>
          <p:nvPr/>
        </p:nvSpPr>
        <p:spPr>
          <a:xfrm>
            <a:off x="889637" y="5725179"/>
            <a:ext cx="7364723" cy="523220"/>
          </a:xfrm>
          <a:prstGeom prst="rect">
            <a:avLst/>
          </a:prstGeom>
          <a:noFill/>
        </p:spPr>
        <p:txBody>
          <a:bodyPr wrap="square" rtlCol="0">
            <a:spAutoFit/>
          </a:bodyPr>
          <a:lstStyle/>
          <a:p>
            <a:pPr algn="ctr"/>
            <a:r>
              <a:rPr lang="en-US" sz="1400" dirty="0"/>
              <a:t>OCT from that Chinese-American woman who had been overdosed on Plaquenil for years. Note the loss of outer nuclear layer and ellipsoid zone well outside the parafoveal region.</a:t>
            </a:r>
          </a:p>
        </p:txBody>
      </p:sp>
    </p:spTree>
    <p:extLst>
      <p:ext uri="{BB962C8B-B14F-4D97-AF65-F5344CB8AC3E}">
        <p14:creationId xmlns:p14="http://schemas.microsoft.com/office/powerpoint/2010/main" val="32271368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159</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Fundus </a:t>
            </a:r>
            <a:r>
              <a:rPr lang="en-US" altLang="en-US" sz="1400" dirty="0" err="1">
                <a:solidFill>
                  <a:srgbClr val="FFFF00"/>
                </a:solidFill>
              </a:rPr>
              <a:t>autofluorescence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does </a:t>
            </a:r>
            <a:r>
              <a:rPr lang="en-US" altLang="en-US" sz="1400" dirty="0">
                <a:solidFill>
                  <a:srgbClr val="FFFF00"/>
                </a:solidFill>
              </a:rPr>
              <a:t>fluorescence</a:t>
            </a:r>
            <a:r>
              <a:rPr lang="en-US" altLang="en-US" sz="1400" i="1" dirty="0">
                <a:solidFill>
                  <a:srgbClr val="FFFF00"/>
                </a:solidFill>
              </a:rPr>
              <a:t> mean?</a:t>
            </a:r>
          </a:p>
          <a:p>
            <a:pPr eaLnBrk="1" hangingPunct="1">
              <a:spcBef>
                <a:spcPct val="0"/>
              </a:spcBef>
              <a:buClrTx/>
              <a:buSzTx/>
              <a:buFontTx/>
              <a:buNone/>
            </a:pPr>
            <a:r>
              <a:rPr lang="en-US" altLang="en-US" sz="1400" b="1" dirty="0">
                <a:solidFill>
                  <a:srgbClr val="FFFF00"/>
                </a:solidFill>
              </a:rPr>
              <a:t>Fluorescence</a:t>
            </a:r>
            <a:r>
              <a:rPr lang="en-US" altLang="en-US" sz="1400" dirty="0">
                <a:solidFill>
                  <a:srgbClr val="FFFF00"/>
                </a:solidFill>
              </a:rPr>
              <a:t> is the process in which a substance absorbs light of </a:t>
            </a:r>
            <a:r>
              <a:rPr lang="en-US" altLang="en-US" sz="1400" i="1" dirty="0">
                <a:solidFill>
                  <a:srgbClr val="FFFF00"/>
                </a:solidFill>
              </a:rPr>
              <a:t>one</a:t>
            </a:r>
            <a:r>
              <a:rPr lang="en-US" altLang="en-US" sz="1400" dirty="0">
                <a:solidFill>
                  <a:srgbClr val="FFFF00"/>
                </a:solidFill>
              </a:rPr>
              <a:t> wavelength, then emits it at a </a:t>
            </a:r>
            <a:r>
              <a:rPr lang="en-US" altLang="en-US" sz="1400" i="1" dirty="0">
                <a:solidFill>
                  <a:srgbClr val="FFFF00"/>
                </a:solidFill>
              </a:rPr>
              <a:t>different</a:t>
            </a:r>
            <a:r>
              <a:rPr lang="en-US" altLang="en-US" sz="1400" dirty="0">
                <a:solidFill>
                  <a:srgbClr val="FFFF00"/>
                </a:solidFill>
              </a:rPr>
              <a:t> wavelength. Consider fluorescein angiography (FA), for example. In FA, the injected fluorescein dye absorbs light of wavelength ~480nm,     but emits it at wavelength ~525 nm. (See slide-set </a:t>
            </a:r>
            <a:r>
              <a:rPr lang="en-US" altLang="en-US" sz="1400" i="1" dirty="0">
                <a:solidFill>
                  <a:srgbClr val="FFFF00"/>
                </a:solidFill>
              </a:rPr>
              <a:t>R19</a:t>
            </a:r>
            <a:r>
              <a:rPr lang="en-US" altLang="en-US" sz="1400" dirty="0">
                <a:solidFill>
                  <a:srgbClr val="FFFF00"/>
                </a:solidFill>
              </a:rPr>
              <a:t> for more on FA.)</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OK, but what is </a:t>
            </a:r>
            <a:r>
              <a:rPr lang="en-US" altLang="en-US" sz="1400" dirty="0">
                <a:solidFill>
                  <a:srgbClr val="FFFF00"/>
                </a:solidFill>
              </a:rPr>
              <a:t>auto</a:t>
            </a:r>
            <a:r>
              <a:rPr lang="en-US" altLang="en-US" sz="1400" i="1" dirty="0">
                <a:solidFill>
                  <a:srgbClr val="FFFF00"/>
                </a:solidFill>
              </a:rPr>
              <a:t>fluorescence?</a:t>
            </a:r>
          </a:p>
          <a:p>
            <a:pPr eaLnBrk="1" hangingPunct="1">
              <a:spcBef>
                <a:spcPct val="0"/>
              </a:spcBef>
              <a:buClrTx/>
              <a:buSzTx/>
              <a:buFontTx/>
              <a:buNone/>
            </a:pPr>
            <a:r>
              <a:rPr lang="en-US" altLang="en-US" sz="1400" dirty="0">
                <a:solidFill>
                  <a:srgbClr val="FFFF00"/>
                </a:solidFill>
              </a:rPr>
              <a:t>Autofluorescence refers to the occurrence of this process via any substance found normally within a biologic system, </a:t>
            </a:r>
            <a:r>
              <a:rPr lang="en-US" altLang="en-US" sz="1400" dirty="0" err="1">
                <a:solidFill>
                  <a:srgbClr val="FFFF00"/>
                </a:solidFill>
              </a:rPr>
              <a:t>ie</a:t>
            </a:r>
            <a:r>
              <a:rPr lang="en-US" altLang="en-US" sz="1400" dirty="0">
                <a:solidFill>
                  <a:srgbClr val="FFFF00"/>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162586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5"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6"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7"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8"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9"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a:t>
            </a:r>
            <a:endParaRPr lang="en-US" altLang="en-US" sz="2200" dirty="0">
              <a:solidFill>
                <a:schemeClr val="bg1"/>
              </a:solidFill>
            </a:endParaRPr>
          </a:p>
        </p:txBody>
      </p:sp>
      <p:sp>
        <p:nvSpPr>
          <p:cNvPr id="18440" name="Rectangle 8"/>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844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1CCA0E-C60A-4297-B265-0A9FA9002A75}" type="slidenum">
              <a:rPr lang="en-US" altLang="en-US" sz="1000" smtClean="0"/>
              <a:pPr>
                <a:spcBef>
                  <a:spcPct val="0"/>
                </a:spcBef>
                <a:buClrTx/>
                <a:buSzTx/>
                <a:buFontTx/>
                <a:buNone/>
              </a:pPr>
              <a:t>16</a:t>
            </a:fld>
            <a:endParaRPr lang="en-US" altLang="en-US" sz="1000"/>
          </a:p>
        </p:txBody>
      </p:sp>
      <p:sp>
        <p:nvSpPr>
          <p:cNvPr id="2" name="Text Box 9">
            <a:extLst>
              <a:ext uri="{FF2B5EF4-FFF2-40B4-BE49-F238E27FC236}">
                <a16:creationId xmlns:a16="http://schemas.microsoft.com/office/drawing/2014/main" id="{86B8FE89-5742-4D0F-8D65-74DADAD2842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160</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does </a:t>
            </a:r>
            <a:r>
              <a:rPr lang="en-US" altLang="en-US" sz="1400" dirty="0">
                <a:solidFill>
                  <a:srgbClr val="FFFF00"/>
                </a:solidFill>
              </a:rPr>
              <a:t>fluorescence</a:t>
            </a:r>
            <a:r>
              <a:rPr lang="en-US" altLang="en-US" sz="1400" i="1" dirty="0">
                <a:solidFill>
                  <a:srgbClr val="FFFF00"/>
                </a:solidFill>
              </a:rPr>
              <a:t> mean?</a:t>
            </a:r>
          </a:p>
          <a:p>
            <a:pPr eaLnBrk="1" hangingPunct="1">
              <a:spcBef>
                <a:spcPct val="0"/>
              </a:spcBef>
              <a:buClrTx/>
              <a:buSzTx/>
              <a:buFontTx/>
              <a:buNone/>
            </a:pPr>
            <a:r>
              <a:rPr lang="en-US" altLang="en-US" sz="1400" b="1" dirty="0">
                <a:solidFill>
                  <a:srgbClr val="FFFF00"/>
                </a:solidFill>
              </a:rPr>
              <a:t>Fluorescence</a:t>
            </a:r>
            <a:r>
              <a:rPr lang="en-US" altLang="en-US" sz="1400" dirty="0">
                <a:solidFill>
                  <a:srgbClr val="FFFF00"/>
                </a:solidFill>
              </a:rPr>
              <a:t> is the process in which a substance absorbs light of </a:t>
            </a:r>
            <a:r>
              <a:rPr lang="en-US" altLang="en-US" sz="1400" i="1" dirty="0">
                <a:solidFill>
                  <a:srgbClr val="FFFF00"/>
                </a:solidFill>
              </a:rPr>
              <a:t>one</a:t>
            </a:r>
            <a:r>
              <a:rPr lang="en-US" altLang="en-US" sz="1400" dirty="0">
                <a:solidFill>
                  <a:srgbClr val="FFFF00"/>
                </a:solidFill>
              </a:rPr>
              <a:t> wavelength, then emits it at a </a:t>
            </a:r>
            <a:r>
              <a:rPr lang="en-US" altLang="en-US" sz="1400" i="1" dirty="0">
                <a:solidFill>
                  <a:srgbClr val="FFFF00"/>
                </a:solidFill>
              </a:rPr>
              <a:t>different</a:t>
            </a:r>
            <a:r>
              <a:rPr lang="en-US" altLang="en-US" sz="1400" dirty="0">
                <a:solidFill>
                  <a:srgbClr val="FFFF00"/>
                </a:solidFill>
              </a:rPr>
              <a:t> wavelength. Consider fluorescein angiography (FA), for example. In FA, the injected fluorescein dye absorbs light of wavelength ~480nm,     but emits it at wavelength ~525 nm. (See slide-set </a:t>
            </a:r>
            <a:r>
              <a:rPr lang="en-US" altLang="en-US" sz="1400" i="1" dirty="0">
                <a:solidFill>
                  <a:srgbClr val="FFFF00"/>
                </a:solidFill>
              </a:rPr>
              <a:t>R19</a:t>
            </a:r>
            <a:r>
              <a:rPr lang="en-US" altLang="en-US" sz="1400" dirty="0">
                <a:solidFill>
                  <a:srgbClr val="FFFF00"/>
                </a:solidFill>
              </a:rPr>
              <a:t> for more on FA.)</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OK, but what is </a:t>
            </a:r>
            <a:r>
              <a:rPr lang="en-US" altLang="en-US" sz="1400" dirty="0">
                <a:solidFill>
                  <a:srgbClr val="FFFF00"/>
                </a:solidFill>
              </a:rPr>
              <a:t>auto</a:t>
            </a:r>
            <a:r>
              <a:rPr lang="en-US" altLang="en-US" sz="1400" i="1" dirty="0">
                <a:solidFill>
                  <a:srgbClr val="FFFF00"/>
                </a:solidFill>
              </a:rPr>
              <a:t>fluorescence?</a:t>
            </a:r>
          </a:p>
          <a:p>
            <a:pPr eaLnBrk="1" hangingPunct="1">
              <a:spcBef>
                <a:spcPct val="0"/>
              </a:spcBef>
              <a:buClrTx/>
              <a:buSzTx/>
              <a:buFontTx/>
              <a:buNone/>
            </a:pPr>
            <a:r>
              <a:rPr lang="en-US" altLang="en-US" sz="1400" dirty="0">
                <a:solidFill>
                  <a:srgbClr val="FFFF00"/>
                </a:solidFill>
              </a:rPr>
              <a:t>Autofluorescence refers to the occurrence of this process via any substance found normally within a biologic system, </a:t>
            </a:r>
            <a:r>
              <a:rPr lang="en-US" altLang="en-US" sz="1400" dirty="0" err="1">
                <a:solidFill>
                  <a:srgbClr val="FFFF00"/>
                </a:solidFill>
              </a:rPr>
              <a:t>ie</a:t>
            </a:r>
            <a:r>
              <a:rPr lang="en-US" altLang="en-US" sz="1400" dirty="0">
                <a:solidFill>
                  <a:srgbClr val="FFFF00"/>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7454036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161</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endParaRPr lang="en-US" altLang="en-US" sz="1400" i="1" dirty="0">
              <a:solidFill>
                <a:srgbClr val="FFFF00"/>
              </a:solidFill>
            </a:endParaRPr>
          </a:p>
          <a:p>
            <a:pPr eaLnBrk="1" hangingPunct="1">
              <a:spcBef>
                <a:spcPct val="0"/>
              </a:spcBef>
              <a:buClrTx/>
              <a:buSzTx/>
              <a:buFontTx/>
              <a:buNone/>
            </a:pPr>
            <a:r>
              <a:rPr lang="en-US" altLang="en-US" sz="1400" b="1" dirty="0">
                <a:solidFill>
                  <a:srgbClr val="FFFF00"/>
                </a:solidFill>
              </a:rPr>
              <a:t>Fluorescence</a:t>
            </a:r>
            <a:r>
              <a:rPr lang="en-US" altLang="en-US" sz="1400" dirty="0">
                <a:solidFill>
                  <a:srgbClr val="FFFF00"/>
                </a:solidFill>
              </a:rPr>
              <a:t> is the process in which a substance absorbs light of </a:t>
            </a:r>
            <a:r>
              <a:rPr lang="en-US" altLang="en-US" sz="1400" i="1" dirty="0">
                <a:solidFill>
                  <a:srgbClr val="FFFF00"/>
                </a:solidFill>
              </a:rPr>
              <a:t>one</a:t>
            </a:r>
            <a:r>
              <a:rPr lang="en-US" altLang="en-US" sz="1400" dirty="0">
                <a:solidFill>
                  <a:srgbClr val="FFFF00"/>
                </a:solidFill>
              </a:rPr>
              <a:t> wavelength, then emits it at a </a:t>
            </a:r>
            <a:r>
              <a:rPr lang="en-US" altLang="en-US" sz="1400" i="1" dirty="0">
                <a:solidFill>
                  <a:srgbClr val="FFFF00"/>
                </a:solidFill>
              </a:rPr>
              <a:t>different</a:t>
            </a:r>
            <a:r>
              <a:rPr lang="en-US" altLang="en-US" sz="1400" dirty="0">
                <a:solidFill>
                  <a:srgbClr val="FFFF00"/>
                </a:solidFill>
              </a:rPr>
              <a:t> wavelength. Consider fluorescein angiography (FA), for example. In FA, the injected fluorescein dye absorbs light of wavelength ~480nm,     but emits it at wavelength ~525 nm. (See slide-set </a:t>
            </a:r>
            <a:r>
              <a:rPr lang="en-US" altLang="en-US" sz="1400" i="1" dirty="0">
                <a:solidFill>
                  <a:srgbClr val="FFFF00"/>
                </a:solidFill>
              </a:rPr>
              <a:t>R19</a:t>
            </a:r>
            <a:r>
              <a:rPr lang="en-US" altLang="en-US" sz="1400" dirty="0">
                <a:solidFill>
                  <a:srgbClr val="FFFF00"/>
                </a:solidFill>
              </a:rPr>
              <a:t> for more on FA.)</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OK, but what is </a:t>
            </a:r>
            <a:r>
              <a:rPr lang="en-US" altLang="en-US" sz="1400" dirty="0">
                <a:solidFill>
                  <a:srgbClr val="FFFF00"/>
                </a:solidFill>
              </a:rPr>
              <a:t>auto</a:t>
            </a:r>
            <a:r>
              <a:rPr lang="en-US" altLang="en-US" sz="1400" i="1" dirty="0">
                <a:solidFill>
                  <a:srgbClr val="FFFF00"/>
                </a:solidFill>
              </a:rPr>
              <a:t>fluorescence?</a:t>
            </a:r>
          </a:p>
          <a:p>
            <a:pPr eaLnBrk="1" hangingPunct="1">
              <a:spcBef>
                <a:spcPct val="0"/>
              </a:spcBef>
              <a:buClrTx/>
              <a:buSzTx/>
              <a:buFontTx/>
              <a:buNone/>
            </a:pPr>
            <a:r>
              <a:rPr lang="en-US" altLang="en-US" sz="1400" dirty="0">
                <a:solidFill>
                  <a:srgbClr val="FFFF00"/>
                </a:solidFill>
              </a:rPr>
              <a:t>Autofluorescence refers to the occurrence of this process via any substance found normally within a biologic system, </a:t>
            </a:r>
            <a:r>
              <a:rPr lang="en-US" altLang="en-US" sz="1400" dirty="0" err="1">
                <a:solidFill>
                  <a:srgbClr val="FFFF00"/>
                </a:solidFill>
              </a:rPr>
              <a:t>ie</a:t>
            </a:r>
            <a:r>
              <a:rPr lang="en-US" altLang="en-US" sz="1400" dirty="0">
                <a:solidFill>
                  <a:srgbClr val="FFFF00"/>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14027463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162</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endParaRPr lang="en-US" altLang="en-US" sz="1400" dirty="0">
              <a:solidFill>
                <a:srgbClr val="FFFF00"/>
              </a:solidFill>
            </a:endParaRP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OK, but what is </a:t>
            </a:r>
            <a:r>
              <a:rPr lang="en-US" altLang="en-US" sz="1400" dirty="0">
                <a:solidFill>
                  <a:srgbClr val="FFFF00"/>
                </a:solidFill>
              </a:rPr>
              <a:t>auto</a:t>
            </a:r>
            <a:r>
              <a:rPr lang="en-US" altLang="en-US" sz="1400" i="1" dirty="0">
                <a:solidFill>
                  <a:srgbClr val="FFFF00"/>
                </a:solidFill>
              </a:rPr>
              <a:t>fluorescence?</a:t>
            </a:r>
          </a:p>
          <a:p>
            <a:pPr eaLnBrk="1" hangingPunct="1">
              <a:spcBef>
                <a:spcPct val="0"/>
              </a:spcBef>
              <a:buClrTx/>
              <a:buSzTx/>
              <a:buFontTx/>
              <a:buNone/>
            </a:pPr>
            <a:r>
              <a:rPr lang="en-US" altLang="en-US" sz="1400" dirty="0">
                <a:solidFill>
                  <a:srgbClr val="FFFF00"/>
                </a:solidFill>
              </a:rPr>
              <a:t>Autofluorescence refers to the occurrence of this process via any substance found normally within a biologic system, </a:t>
            </a:r>
            <a:r>
              <a:rPr lang="en-US" altLang="en-US" sz="1400" dirty="0" err="1">
                <a:solidFill>
                  <a:srgbClr val="FFFF00"/>
                </a:solidFill>
              </a:rPr>
              <a:t>ie</a:t>
            </a:r>
            <a:r>
              <a:rPr lang="en-US" altLang="en-US" sz="1400" dirty="0">
                <a:solidFill>
                  <a:srgbClr val="FFFF00"/>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13537571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163</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Autofluorescence refers to the occurrence of this process via any substance found normally within a biologic system, </a:t>
            </a:r>
            <a:r>
              <a:rPr lang="en-US" altLang="en-US" sz="1400" dirty="0" err="1">
                <a:solidFill>
                  <a:srgbClr val="FFFF00"/>
                </a:solidFill>
              </a:rPr>
              <a:t>ie</a:t>
            </a:r>
            <a:r>
              <a:rPr lang="en-US" altLang="en-US" sz="1400" dirty="0">
                <a:solidFill>
                  <a:srgbClr val="FFFF00"/>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8501573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164</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3854455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165</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FFFF00"/>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37364421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166</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
        <p:nvSpPr>
          <p:cNvPr id="4" name="Rectangle 3">
            <a:extLst>
              <a:ext uri="{FF2B5EF4-FFF2-40B4-BE49-F238E27FC236}">
                <a16:creationId xmlns:a16="http://schemas.microsoft.com/office/drawing/2014/main" id="{1353422C-BDEE-4500-81E2-C83E964F3F6B}"/>
              </a:ext>
            </a:extLst>
          </p:cNvPr>
          <p:cNvSpPr/>
          <p:nvPr/>
        </p:nvSpPr>
        <p:spPr>
          <a:xfrm>
            <a:off x="3962400" y="3352800"/>
            <a:ext cx="914400" cy="193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cell type</a:t>
            </a:r>
          </a:p>
        </p:txBody>
      </p:sp>
    </p:spTree>
    <p:extLst>
      <p:ext uri="{BB962C8B-B14F-4D97-AF65-F5344CB8AC3E}">
        <p14:creationId xmlns:p14="http://schemas.microsoft.com/office/powerpoint/2010/main" val="18398587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167</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19742747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168</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A molecule known as </a:t>
            </a:r>
            <a:r>
              <a:rPr lang="en-US" altLang="en-US" sz="1400" b="1" dirty="0">
                <a:solidFill>
                  <a:srgbClr val="FFFF00"/>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14392405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169</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265993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9459"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9460"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9461"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9462"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3"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p:txBody>
      </p:sp>
      <p:sp>
        <p:nvSpPr>
          <p:cNvPr id="19464" name="Rectangle 8"/>
          <p:cNvSpPr>
            <a:spLocks noGrp="1" noChangeArrowheads="1"/>
          </p:cNvSpPr>
          <p:nvPr>
            <p:ph type="title"/>
          </p:nvPr>
        </p:nvSpPr>
        <p:spPr>
          <a:xfrm>
            <a:off x="457200" y="122238"/>
            <a:ext cx="7543800" cy="792162"/>
          </a:xfrm>
          <a:noFill/>
        </p:spPr>
        <p:txBody>
          <a:bodyPr/>
          <a:lstStyle/>
          <a:p>
            <a:pPr eaLnBrk="1" hangingPunct="1"/>
            <a:r>
              <a:rPr lang="en-US" altLang="en-US"/>
              <a:t>A/Q</a:t>
            </a:r>
          </a:p>
        </p:txBody>
      </p:sp>
      <p:sp>
        <p:nvSpPr>
          <p:cNvPr id="19466" name="Rectangle 10"/>
          <p:cNvSpPr>
            <a:spLocks noChangeArrowheads="1"/>
          </p:cNvSpPr>
          <p:nvPr/>
        </p:nvSpPr>
        <p:spPr bwMode="auto">
          <a:xfrm>
            <a:off x="6705600" y="3962400"/>
            <a:ext cx="12954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94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46A418-9EFB-4AE7-B8E9-B66570C3E076}" type="slidenum">
              <a:rPr lang="en-US" altLang="en-US" sz="1000" smtClean="0"/>
              <a:pPr>
                <a:spcBef>
                  <a:spcPct val="0"/>
                </a:spcBef>
                <a:buClrTx/>
                <a:buSzTx/>
                <a:buFontTx/>
                <a:buNone/>
              </a:pPr>
              <a:t>17</a:t>
            </a:fld>
            <a:endParaRPr lang="en-US" altLang="en-US" sz="1000"/>
          </a:p>
        </p:txBody>
      </p:sp>
      <p:sp>
        <p:nvSpPr>
          <p:cNvPr id="2" name="Text Box 9">
            <a:extLst>
              <a:ext uri="{FF2B5EF4-FFF2-40B4-BE49-F238E27FC236}">
                <a16:creationId xmlns:a16="http://schemas.microsoft.com/office/drawing/2014/main" id="{273B0048-059A-4322-A2A5-D0048FDDA62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170</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addition to being extra fluorescent, A2E has another property that makes it critical to the pathogenesis of Plaquenil maculopathy. What is this property?</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32286886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171</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0000FF"/>
                </a:solidFill>
              </a:rPr>
              <a:t>It is toxic to RPE cells</a:t>
            </a:r>
            <a:endParaRPr lang="en-US" altLang="en-US" sz="1400" b="1" dirty="0">
              <a:solidFill>
                <a:srgbClr val="FFFF00"/>
              </a:solidFill>
            </a:endParaRPr>
          </a:p>
          <a:p>
            <a:pPr eaLnBrk="1" hangingPunct="1">
              <a:spcBef>
                <a:spcPct val="0"/>
              </a:spcBef>
              <a:buClrTx/>
              <a:buSzTx/>
              <a:buFontTx/>
              <a:buNone/>
            </a:pPr>
            <a:endParaRPr lang="en-US" altLang="en-US" sz="1400" dirty="0">
              <a:solidFill>
                <a:srgbClr val="FFFF00"/>
              </a:solidFill>
            </a:endParaRPr>
          </a:p>
          <a:p>
            <a:pPr eaLnBrk="1" hangingPunct="1">
              <a:spcBef>
                <a:spcPct val="0"/>
              </a:spcBef>
              <a:buClrTx/>
              <a:buSzTx/>
              <a:buFontTx/>
              <a:buNone/>
            </a:pPr>
            <a:r>
              <a:rPr lang="en-US" altLang="en-US" sz="1400" i="1" dirty="0">
                <a:solidFill>
                  <a:srgbClr val="FFFF00"/>
                </a:solidFill>
              </a:rPr>
              <a:t>Pulling it all together: How does FAF aid in screening for Plaquenil maculopathy?</a:t>
            </a: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20115305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172</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0000FF"/>
                </a:solidFill>
              </a:rPr>
              <a:t>It is toxic to RPE cells</a:t>
            </a:r>
            <a:endParaRPr lang="en-US" altLang="en-US" sz="1400" b="1"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Pulling it all together: How does FAF aid in screening for Plaquenil maculopathy?</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In early Plaquenil maculopathy, as excess A2E accumulates within the parafoveal RPE, this area will appear hyperfluorescent on FAF. 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9849751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173</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0000FF"/>
                </a:solidFill>
              </a:rPr>
              <a:t>It is toxic to RPE cells</a:t>
            </a:r>
            <a:endParaRPr lang="en-US" altLang="en-US" sz="1400" b="1"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Pulling it all together: How does FAF aid in screening for Plaquenil maculopathy?</a:t>
            </a:r>
          </a:p>
          <a:p>
            <a:pPr eaLnBrk="1" hangingPunct="1">
              <a:spcBef>
                <a:spcPct val="0"/>
              </a:spcBef>
              <a:buClrTx/>
              <a:buSzTx/>
              <a:buFontTx/>
              <a:buNone/>
            </a:pPr>
            <a:r>
              <a:rPr lang="en-US" altLang="en-US" sz="1400" dirty="0">
                <a:solidFill>
                  <a:srgbClr val="0000FF"/>
                </a:solidFill>
              </a:rPr>
              <a:t>In early Plaquenil maculopathy, as excess A2E accumulates within the parafoveal RPE, this area will appear hyperfluorescent on FAF. </a:t>
            </a:r>
            <a:r>
              <a:rPr lang="en-US" altLang="en-US" sz="1400" dirty="0">
                <a:solidFill>
                  <a:srgbClr val="FFFF00"/>
                </a:solidFill>
              </a:rPr>
              <a:t>Thus, such </a:t>
            </a:r>
            <a:r>
              <a:rPr lang="en-US" altLang="en-US" sz="1400" dirty="0" err="1">
                <a:solidFill>
                  <a:srgbClr val="FFFF00"/>
                </a:solidFill>
              </a:rPr>
              <a:t>hyperfluorescence</a:t>
            </a:r>
            <a:r>
              <a:rPr lang="en-US" altLang="en-US" sz="1400" dirty="0">
                <a:solidFill>
                  <a:srgbClr val="FFFF00"/>
                </a:solidFill>
              </a:rPr>
              <a:t> in a Plaquenil </a:t>
            </a:r>
            <a:r>
              <a:rPr lang="en-US" altLang="en-US" sz="1400" dirty="0" err="1">
                <a:solidFill>
                  <a:srgbClr val="FFFF00"/>
                </a:solidFill>
              </a:rPr>
              <a:t>pt</a:t>
            </a:r>
            <a:r>
              <a:rPr lang="en-US" altLang="en-US" sz="1400" dirty="0">
                <a:solidFill>
                  <a:srgbClr val="FFFF00"/>
                </a:solidFill>
              </a:rPr>
              <a:t> evidences early maculopathy, and should prompt cessation of the drug.</a:t>
            </a:r>
          </a:p>
        </p:txBody>
      </p:sp>
    </p:spTree>
    <p:extLst>
      <p:ext uri="{BB962C8B-B14F-4D97-AF65-F5344CB8AC3E}">
        <p14:creationId xmlns:p14="http://schemas.microsoft.com/office/powerpoint/2010/main" val="38594172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a:extLst>
              <a:ext uri="{FF2B5EF4-FFF2-40B4-BE49-F238E27FC236}">
                <a16:creationId xmlns:a16="http://schemas.microsoft.com/office/drawing/2014/main" id="{8401BD0D-A4EE-4C1B-A59A-163BE236FCBC}"/>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74CD88-827D-476C-A642-24545AC2EFD6}" type="slidenum">
              <a:rPr lang="en-US" altLang="en-US" sz="1000" smtClean="0"/>
              <a:pPr>
                <a:spcBef>
                  <a:spcPct val="0"/>
                </a:spcBef>
                <a:buClrTx/>
                <a:buSzTx/>
                <a:buFontTx/>
                <a:buNone/>
              </a:pPr>
              <a:t>174</a:t>
            </a:fld>
            <a:endParaRPr lang="en-US" altLang="en-US" sz="1000"/>
          </a:p>
        </p:txBody>
      </p:sp>
      <p:pic>
        <p:nvPicPr>
          <p:cNvPr id="141315" name="Picture 2">
            <a:extLst>
              <a:ext uri="{FF2B5EF4-FFF2-40B4-BE49-F238E27FC236}">
                <a16:creationId xmlns:a16="http://schemas.microsoft.com/office/drawing/2014/main" id="{BE4A689C-6197-4D7C-B6A7-34EF26F49D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238250"/>
            <a:ext cx="4381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4701D56E-D588-4B5B-83B2-F7719FAEFCC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3" name="TextBox 2">
            <a:extLst>
              <a:ext uri="{FF2B5EF4-FFF2-40B4-BE49-F238E27FC236}">
                <a16:creationId xmlns:a16="http://schemas.microsoft.com/office/drawing/2014/main" id="{9FD6669F-5BEB-421F-A729-D86B62C0ADCA}"/>
              </a:ext>
            </a:extLst>
          </p:cNvPr>
          <p:cNvSpPr txBox="1"/>
          <p:nvPr/>
        </p:nvSpPr>
        <p:spPr>
          <a:xfrm>
            <a:off x="2748391" y="6063734"/>
            <a:ext cx="3647217" cy="369332"/>
          </a:xfrm>
          <a:prstGeom prst="rect">
            <a:avLst/>
          </a:prstGeom>
          <a:noFill/>
        </p:spPr>
        <p:txBody>
          <a:bodyPr wrap="none" rtlCol="0">
            <a:spAutoFit/>
          </a:bodyPr>
          <a:lstStyle/>
          <a:p>
            <a:pPr algn="ctr"/>
            <a:r>
              <a:rPr lang="en-US" dirty="0"/>
              <a:t>FAF: Early Plaquenil maculopathy</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175</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FAF stand for in this context?</a:t>
            </a:r>
          </a:p>
          <a:p>
            <a:pPr eaLnBrk="1" hangingPunct="1">
              <a:spcBef>
                <a:spcPct val="0"/>
              </a:spcBef>
              <a:buClrTx/>
              <a:buSzTx/>
              <a:buFontTx/>
              <a:buNone/>
            </a:pPr>
            <a:r>
              <a:rPr lang="en-US" altLang="en-US" sz="1400" dirty="0">
                <a:solidFill>
                  <a:srgbClr val="0000FF"/>
                </a:solidFill>
              </a:rPr>
              <a:t>Fundus </a:t>
            </a:r>
            <a:r>
              <a:rPr lang="en-US" altLang="en-US" sz="1400" dirty="0" err="1">
                <a:solidFill>
                  <a:srgbClr val="0000FF"/>
                </a:solidFill>
              </a:rPr>
              <a:t>autofluorescence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does </a:t>
            </a:r>
            <a:r>
              <a:rPr lang="en-US" altLang="en-US" sz="1400" dirty="0">
                <a:solidFill>
                  <a:srgbClr val="0000FF"/>
                </a:solidFill>
              </a:rPr>
              <a:t>fluorescence</a:t>
            </a:r>
            <a:r>
              <a:rPr lang="en-US" altLang="en-US" sz="1400" i="1" dirty="0">
                <a:solidFill>
                  <a:srgbClr val="0000FF"/>
                </a:solidFill>
              </a:rPr>
              <a:t> mean?</a:t>
            </a:r>
          </a:p>
          <a:p>
            <a:pPr eaLnBrk="1" hangingPunct="1">
              <a:spcBef>
                <a:spcPct val="0"/>
              </a:spcBef>
              <a:buClrTx/>
              <a:buSzTx/>
              <a:buFontTx/>
              <a:buNone/>
            </a:pPr>
            <a:r>
              <a:rPr lang="en-US" altLang="en-US" sz="1400" b="1" dirty="0">
                <a:solidFill>
                  <a:srgbClr val="0000FF"/>
                </a:solidFill>
              </a:rPr>
              <a:t>Fluorescence</a:t>
            </a:r>
            <a:r>
              <a:rPr lang="en-US" altLang="en-US" sz="1400" dirty="0">
                <a:solidFill>
                  <a:srgbClr val="0000FF"/>
                </a:solidFill>
              </a:rPr>
              <a:t> is the process in which a substance absorbs light of </a:t>
            </a:r>
            <a:r>
              <a:rPr lang="en-US" altLang="en-US" sz="1400" i="1" dirty="0">
                <a:solidFill>
                  <a:srgbClr val="0000FF"/>
                </a:solidFill>
              </a:rPr>
              <a:t>one</a:t>
            </a:r>
            <a:r>
              <a:rPr lang="en-US" altLang="en-US" sz="1400" dirty="0">
                <a:solidFill>
                  <a:srgbClr val="0000FF"/>
                </a:solidFill>
              </a:rPr>
              <a:t> wavelength, then emits it at a </a:t>
            </a:r>
            <a:r>
              <a:rPr lang="en-US" altLang="en-US" sz="1400" i="1" dirty="0">
                <a:solidFill>
                  <a:srgbClr val="0000FF"/>
                </a:solidFill>
              </a:rPr>
              <a:t>different</a:t>
            </a:r>
            <a:r>
              <a:rPr lang="en-US" altLang="en-US" sz="1400" dirty="0">
                <a:solidFill>
                  <a:srgbClr val="0000FF"/>
                </a:solidFill>
              </a:rPr>
              <a:t> wavelength. Consider fluorescein angiography (FA), for example. In FA, the injected fluorescein dye absorbs light of wavelength ~480nm,     but emits it at wavelength ~525 nm. (See slide-set </a:t>
            </a:r>
            <a:r>
              <a:rPr lang="en-US" altLang="en-US" sz="1400" i="1" dirty="0">
                <a:solidFill>
                  <a:srgbClr val="0000FF"/>
                </a:solidFill>
              </a:rPr>
              <a:t>R19</a:t>
            </a:r>
            <a:r>
              <a:rPr lang="en-US" altLang="en-US" sz="1400" dirty="0">
                <a:solidFill>
                  <a:srgbClr val="0000FF"/>
                </a:solidFill>
              </a:rPr>
              <a:t> for more on FA.)</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OK, but what is </a:t>
            </a:r>
            <a:r>
              <a:rPr lang="en-US" altLang="en-US" sz="1400" dirty="0">
                <a:solidFill>
                  <a:srgbClr val="0000FF"/>
                </a:solidFill>
              </a:rPr>
              <a:t>auto</a:t>
            </a:r>
            <a:r>
              <a:rPr lang="en-US" altLang="en-US" sz="1400" i="1" dirty="0">
                <a:solidFill>
                  <a:srgbClr val="0000FF"/>
                </a:solidFill>
              </a:rPr>
              <a:t>fluorescence?</a:t>
            </a:r>
          </a:p>
          <a:p>
            <a:pPr eaLnBrk="1" hangingPunct="1">
              <a:spcBef>
                <a:spcPct val="0"/>
              </a:spcBef>
              <a:buClrTx/>
              <a:buSzTx/>
              <a:buFontTx/>
              <a:buNone/>
            </a:pPr>
            <a:r>
              <a:rPr lang="en-US" altLang="en-US" sz="1400" dirty="0">
                <a:solidFill>
                  <a:srgbClr val="0000FF"/>
                </a:solidFill>
              </a:rPr>
              <a:t>Autofluorescence refers to the occurrence of this process via any substance found normally within a biologic system, </a:t>
            </a:r>
            <a:r>
              <a:rPr lang="en-US" altLang="en-US" sz="1400" dirty="0" err="1">
                <a:solidFill>
                  <a:srgbClr val="0000FF"/>
                </a:solidFill>
              </a:rPr>
              <a:t>ie</a:t>
            </a:r>
            <a:r>
              <a:rPr lang="en-US" altLang="en-US" sz="1400" dirty="0">
                <a:solidFill>
                  <a:srgbClr val="0000FF"/>
                </a:solidFill>
              </a:rPr>
              <a:t>, without introduction of an exogenous fluorophore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substance is responsible for the lion’s share of retinal autofluorescence?</a:t>
            </a:r>
          </a:p>
          <a:p>
            <a:pPr eaLnBrk="1" hangingPunct="1">
              <a:spcBef>
                <a:spcPct val="0"/>
              </a:spcBef>
              <a:buClrTx/>
              <a:buSzTx/>
              <a:buFontTx/>
              <a:buNone/>
            </a:pPr>
            <a:r>
              <a:rPr lang="en-US" altLang="en-US" sz="1400" dirty="0">
                <a:solidFill>
                  <a:srgbClr val="0000FF"/>
                </a:solidFill>
              </a:rPr>
              <a:t>Lipofuscin found within  RPE cells</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rgbClr val="0000FF"/>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rgbClr val="0000FF"/>
                </a:solidFill>
              </a:rPr>
              <a:t>It is toxic to RPE cells</a:t>
            </a:r>
            <a:endParaRPr lang="en-US" altLang="en-US" sz="1400" b="1" dirty="0">
              <a:solidFill>
                <a:srgbClr val="0000FF"/>
              </a:solidFill>
            </a:endParaRP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Pulling it all together: How does FAF aid in screening for Plaquenil maculopathy?</a:t>
            </a:r>
          </a:p>
          <a:p>
            <a:pPr eaLnBrk="1" hangingPunct="1">
              <a:spcBef>
                <a:spcPct val="0"/>
              </a:spcBef>
              <a:buClrTx/>
              <a:buSzTx/>
              <a:buFontTx/>
              <a:buNone/>
            </a:pPr>
            <a:r>
              <a:rPr lang="en-US" altLang="en-US" sz="1400" dirty="0">
                <a:solidFill>
                  <a:srgbClr val="0000FF"/>
                </a:solidFill>
              </a:rPr>
              <a:t>In early Plaquenil maculopathy, as excess A2E accumulates within the parafoveal RPE, this area will appear hyperfluorescent on FAF. </a:t>
            </a:r>
            <a:r>
              <a:rPr lang="en-US" altLang="en-US" sz="1400" dirty="0"/>
              <a:t>Thus, such </a:t>
            </a:r>
            <a:r>
              <a:rPr lang="en-US" altLang="en-US" sz="1400" dirty="0" err="1"/>
              <a:t>hyperfluorescence</a:t>
            </a:r>
            <a:r>
              <a:rPr lang="en-US" altLang="en-US" sz="1400" dirty="0"/>
              <a:t> in a Plaquenil </a:t>
            </a:r>
            <a:r>
              <a:rPr lang="en-US" altLang="en-US" sz="1400" dirty="0" err="1"/>
              <a:t>pt</a:t>
            </a:r>
            <a:r>
              <a:rPr lang="en-US" altLang="en-US" sz="1400" dirty="0"/>
              <a:t> evidences early maculopathy, and should prompt cessation of the drug.</a:t>
            </a:r>
          </a:p>
        </p:txBody>
      </p:sp>
    </p:spTree>
    <p:extLst>
      <p:ext uri="{BB962C8B-B14F-4D97-AF65-F5344CB8AC3E}">
        <p14:creationId xmlns:p14="http://schemas.microsoft.com/office/powerpoint/2010/main" val="183442911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176</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Plaquenil maculopathy</a:t>
            </a:r>
            <a:r>
              <a:rPr lang="en-US" altLang="en-US" sz="1400" dirty="0">
                <a:solidFill>
                  <a:schemeClr val="bg1">
                    <a:lumMod val="65000"/>
                  </a:schemeClr>
                </a:solidFill>
              </a:rPr>
              <a:t>, as excess A2E accumulates within the parafoveal 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cxnSp>
        <p:nvCxnSpPr>
          <p:cNvPr id="4" name="Straight Connector 3">
            <a:extLst>
              <a:ext uri="{FF2B5EF4-FFF2-40B4-BE49-F238E27FC236}">
                <a16:creationId xmlns:a16="http://schemas.microsoft.com/office/drawing/2014/main" id="{92E4A9D3-A89B-49F4-8814-9C23307ADB75}"/>
              </a:ext>
            </a:extLst>
          </p:cNvPr>
          <p:cNvCxnSpPr/>
          <p:nvPr/>
        </p:nvCxnSpPr>
        <p:spPr>
          <a:xfrm flipH="1">
            <a:off x="2209800" y="5791200"/>
            <a:ext cx="4572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F923E8C-98BD-4B35-9360-FC8A11AFE6F7}"/>
              </a:ext>
            </a:extLst>
          </p:cNvPr>
          <p:cNvSpPr txBox="1"/>
          <p:nvPr/>
        </p:nvSpPr>
        <p:spPr>
          <a:xfrm>
            <a:off x="2148165" y="5528846"/>
            <a:ext cx="595035" cy="338554"/>
          </a:xfrm>
          <a:prstGeom prst="rect">
            <a:avLst/>
          </a:prstGeom>
          <a:noFill/>
        </p:spPr>
        <p:txBody>
          <a:bodyPr wrap="none" rtlCol="0">
            <a:spAutoFit/>
          </a:bodyPr>
          <a:lstStyle/>
          <a:p>
            <a:r>
              <a:rPr lang="en-US" sz="1600" dirty="0">
                <a:solidFill>
                  <a:srgbClr val="0000FF"/>
                </a:solidFill>
                <a:latin typeface="Segoe Script" panose="030B0504020000000003" pitchFamily="66" charset="0"/>
              </a:rPr>
              <a:t>late</a:t>
            </a:r>
          </a:p>
        </p:txBody>
      </p:sp>
      <p:sp>
        <p:nvSpPr>
          <p:cNvPr id="6" name="TextBox 5">
            <a:extLst>
              <a:ext uri="{FF2B5EF4-FFF2-40B4-BE49-F238E27FC236}">
                <a16:creationId xmlns:a16="http://schemas.microsoft.com/office/drawing/2014/main" id="{2EC781B4-AB37-4629-9BDC-5EC071847C65}"/>
              </a:ext>
            </a:extLst>
          </p:cNvPr>
          <p:cNvSpPr txBox="1"/>
          <p:nvPr/>
        </p:nvSpPr>
        <p:spPr>
          <a:xfrm>
            <a:off x="1895061" y="4038600"/>
            <a:ext cx="5943600" cy="1384995"/>
          </a:xfrm>
          <a:prstGeom prst="rect">
            <a:avLst/>
          </a:prstGeom>
          <a:solidFill>
            <a:schemeClr val="accent5">
              <a:lumMod val="75000"/>
            </a:schemeClr>
          </a:solidFill>
        </p:spPr>
        <p:txBody>
          <a:bodyPr wrap="square" rtlCol="0">
            <a:spAutoFit/>
          </a:bodyPr>
          <a:lstStyle/>
          <a:p>
            <a:r>
              <a:rPr lang="en-US" altLang="en-US" sz="1400" i="1" dirty="0"/>
              <a:t>What about </a:t>
            </a:r>
            <a:r>
              <a:rPr lang="en-US" altLang="en-US" sz="1400" dirty="0"/>
              <a:t>late</a:t>
            </a:r>
            <a:r>
              <a:rPr lang="en-US" altLang="en-US" sz="1400" i="1" dirty="0"/>
              <a:t> </a:t>
            </a:r>
            <a:r>
              <a:rPr lang="en-US" altLang="en-US" sz="1400" i="1" dirty="0" err="1"/>
              <a:t>Plaq</a:t>
            </a:r>
            <a:r>
              <a:rPr lang="en-US" altLang="en-US" sz="1400" i="1" dirty="0"/>
              <a:t> mac—what does it look like on FAF?</a:t>
            </a:r>
            <a:endParaRPr lang="en-US" altLang="en-US" sz="1400" i="1" dirty="0">
              <a:solidFill>
                <a:schemeClr val="accent5">
                  <a:lumMod val="75000"/>
                </a:schemeClr>
              </a:solidFill>
            </a:endParaRPr>
          </a:p>
          <a:p>
            <a:r>
              <a:rPr lang="en-US" altLang="en-US" sz="1400" dirty="0">
                <a:solidFill>
                  <a:schemeClr val="accent5">
                    <a:lumMod val="75000"/>
                  </a:schemeClr>
                </a:solidFill>
              </a:rPr>
              <a:t>The continued accumulation of A2E eventually leads to the death and disruption of the parafoveal RPE cells in which it is stored. The loss of these cells—more specifically, the loss of their lipofuscin—renders the parafoveal portion of the retina less </a:t>
            </a:r>
            <a:r>
              <a:rPr lang="en-US" altLang="en-US" sz="1400" dirty="0" err="1">
                <a:solidFill>
                  <a:schemeClr val="accent5">
                    <a:lumMod val="75000"/>
                  </a:schemeClr>
                </a:solidFill>
              </a:rPr>
              <a:t>autofluorescent</a:t>
            </a:r>
            <a:r>
              <a:rPr lang="en-US" altLang="en-US" sz="1400" dirty="0">
                <a:solidFill>
                  <a:schemeClr val="accent5">
                    <a:lumMod val="75000"/>
                  </a:schemeClr>
                </a:solidFill>
              </a:rPr>
              <a:t>. Thus, late cases of Plaquenil maculopathy present with parafoveal </a:t>
            </a:r>
            <a:r>
              <a:rPr lang="en-US" altLang="en-US" sz="1400" i="1" dirty="0" err="1">
                <a:solidFill>
                  <a:schemeClr val="accent5">
                    <a:lumMod val="75000"/>
                  </a:schemeClr>
                </a:solidFill>
              </a:rPr>
              <a:t>hypofluorescence</a:t>
            </a:r>
            <a:r>
              <a:rPr lang="en-US" altLang="en-US" sz="1400" dirty="0">
                <a:solidFill>
                  <a:schemeClr val="accent5">
                    <a:lumMod val="75000"/>
                  </a:schemeClr>
                </a:solidFill>
              </a:rPr>
              <a:t> on FAF.</a:t>
            </a:r>
            <a:endParaRPr lang="en-US" sz="1400" dirty="0">
              <a:solidFill>
                <a:schemeClr val="accent5">
                  <a:lumMod val="75000"/>
                </a:schemeClr>
              </a:solidFill>
            </a:endParaRPr>
          </a:p>
        </p:txBody>
      </p:sp>
    </p:spTree>
    <p:extLst>
      <p:ext uri="{BB962C8B-B14F-4D97-AF65-F5344CB8AC3E}">
        <p14:creationId xmlns:p14="http://schemas.microsoft.com/office/powerpoint/2010/main" val="37774064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177</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Plaquenil maculopathy</a:t>
            </a:r>
            <a:r>
              <a:rPr lang="en-US" altLang="en-US" sz="1400" dirty="0">
                <a:solidFill>
                  <a:schemeClr val="bg1">
                    <a:lumMod val="65000"/>
                  </a:schemeClr>
                </a:solidFill>
              </a:rPr>
              <a:t>, as excess A2E accumulates within the parafoveal 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cxnSp>
        <p:nvCxnSpPr>
          <p:cNvPr id="4" name="Straight Connector 3">
            <a:extLst>
              <a:ext uri="{FF2B5EF4-FFF2-40B4-BE49-F238E27FC236}">
                <a16:creationId xmlns:a16="http://schemas.microsoft.com/office/drawing/2014/main" id="{92E4A9D3-A89B-49F4-8814-9C23307ADB75}"/>
              </a:ext>
            </a:extLst>
          </p:cNvPr>
          <p:cNvCxnSpPr/>
          <p:nvPr/>
        </p:nvCxnSpPr>
        <p:spPr>
          <a:xfrm flipH="1">
            <a:off x="2209800" y="5791200"/>
            <a:ext cx="4572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F923E8C-98BD-4B35-9360-FC8A11AFE6F7}"/>
              </a:ext>
            </a:extLst>
          </p:cNvPr>
          <p:cNvSpPr txBox="1"/>
          <p:nvPr/>
        </p:nvSpPr>
        <p:spPr>
          <a:xfrm>
            <a:off x="2148165" y="5528846"/>
            <a:ext cx="595035" cy="338554"/>
          </a:xfrm>
          <a:prstGeom prst="rect">
            <a:avLst/>
          </a:prstGeom>
          <a:noFill/>
        </p:spPr>
        <p:txBody>
          <a:bodyPr wrap="none" rtlCol="0">
            <a:spAutoFit/>
          </a:bodyPr>
          <a:lstStyle/>
          <a:p>
            <a:r>
              <a:rPr lang="en-US" sz="1600" dirty="0">
                <a:solidFill>
                  <a:srgbClr val="0000FF"/>
                </a:solidFill>
                <a:latin typeface="Segoe Script" panose="030B0504020000000003" pitchFamily="66" charset="0"/>
              </a:rPr>
              <a:t>late</a:t>
            </a:r>
          </a:p>
        </p:txBody>
      </p:sp>
      <p:sp>
        <p:nvSpPr>
          <p:cNvPr id="6" name="TextBox 5">
            <a:extLst>
              <a:ext uri="{FF2B5EF4-FFF2-40B4-BE49-F238E27FC236}">
                <a16:creationId xmlns:a16="http://schemas.microsoft.com/office/drawing/2014/main" id="{2EC781B4-AB37-4629-9BDC-5EC071847C65}"/>
              </a:ext>
            </a:extLst>
          </p:cNvPr>
          <p:cNvSpPr txBox="1"/>
          <p:nvPr/>
        </p:nvSpPr>
        <p:spPr>
          <a:xfrm>
            <a:off x="1895061" y="4038600"/>
            <a:ext cx="5943600" cy="1384995"/>
          </a:xfrm>
          <a:prstGeom prst="rect">
            <a:avLst/>
          </a:prstGeom>
          <a:solidFill>
            <a:schemeClr val="accent5">
              <a:lumMod val="75000"/>
            </a:schemeClr>
          </a:solidFill>
        </p:spPr>
        <p:txBody>
          <a:bodyPr wrap="square" rtlCol="0">
            <a:spAutoFit/>
          </a:bodyPr>
          <a:lstStyle/>
          <a:p>
            <a:r>
              <a:rPr lang="en-US" altLang="en-US" sz="1400" i="1" dirty="0"/>
              <a:t>What about </a:t>
            </a:r>
            <a:r>
              <a:rPr lang="en-US" altLang="en-US" sz="1400" dirty="0"/>
              <a:t>late</a:t>
            </a:r>
            <a:r>
              <a:rPr lang="en-US" altLang="en-US" sz="1400" i="1" dirty="0"/>
              <a:t> </a:t>
            </a:r>
            <a:r>
              <a:rPr lang="en-US" altLang="en-US" sz="1400" i="1" dirty="0" err="1"/>
              <a:t>Plaq</a:t>
            </a:r>
            <a:r>
              <a:rPr lang="en-US" altLang="en-US" sz="1400" i="1" dirty="0"/>
              <a:t> mac—what does it look like on FAF?</a:t>
            </a:r>
          </a:p>
          <a:p>
            <a:r>
              <a:rPr lang="en-US" altLang="en-US" sz="1400" dirty="0"/>
              <a:t>The continued accumulation of A2E eventually leads to the death and disruption of the parafoveal RPE cells in which it is stored. The loss of these cells—more specifically, the loss of their lipofuscin—renders the parafoveal portion of the retina less </a:t>
            </a:r>
            <a:r>
              <a:rPr lang="en-US" altLang="en-US" sz="1400" dirty="0" err="1"/>
              <a:t>autofluorescent</a:t>
            </a:r>
            <a:r>
              <a:rPr lang="en-US" altLang="en-US" sz="1400" dirty="0"/>
              <a:t>. </a:t>
            </a:r>
            <a:r>
              <a:rPr lang="en-US" altLang="en-US" sz="1400" dirty="0">
                <a:solidFill>
                  <a:schemeClr val="accent5">
                    <a:lumMod val="75000"/>
                  </a:schemeClr>
                </a:solidFill>
              </a:rPr>
              <a:t>Thus, late cases of Plaquenil maculopathy present with parafoveal </a:t>
            </a:r>
            <a:r>
              <a:rPr lang="en-US" altLang="en-US" sz="1400" i="1" dirty="0" err="1">
                <a:solidFill>
                  <a:schemeClr val="accent5">
                    <a:lumMod val="75000"/>
                  </a:schemeClr>
                </a:solidFill>
              </a:rPr>
              <a:t>hypofluorescence</a:t>
            </a:r>
            <a:r>
              <a:rPr lang="en-US" altLang="en-US" sz="1400" dirty="0">
                <a:solidFill>
                  <a:schemeClr val="accent5">
                    <a:lumMod val="75000"/>
                  </a:schemeClr>
                </a:solidFill>
              </a:rPr>
              <a:t> on FAF.</a:t>
            </a:r>
            <a:endParaRPr lang="en-US" sz="1400" dirty="0">
              <a:solidFill>
                <a:schemeClr val="accent5">
                  <a:lumMod val="75000"/>
                </a:schemeClr>
              </a:solidFill>
            </a:endParaRPr>
          </a:p>
        </p:txBody>
      </p:sp>
    </p:spTree>
    <p:extLst>
      <p:ext uri="{BB962C8B-B14F-4D97-AF65-F5344CB8AC3E}">
        <p14:creationId xmlns:p14="http://schemas.microsoft.com/office/powerpoint/2010/main" val="339018445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3"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178</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Plaquenil maculopathy</a:t>
            </a:r>
            <a:r>
              <a:rPr lang="en-US" altLang="en-US" sz="1400" dirty="0">
                <a:solidFill>
                  <a:schemeClr val="bg1">
                    <a:lumMod val="65000"/>
                  </a:schemeClr>
                </a:solidFill>
              </a:rPr>
              <a:t>, as excess A2E accumulates within the parafoveal 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cxnSp>
        <p:nvCxnSpPr>
          <p:cNvPr id="4" name="Straight Connector 3">
            <a:extLst>
              <a:ext uri="{FF2B5EF4-FFF2-40B4-BE49-F238E27FC236}">
                <a16:creationId xmlns:a16="http://schemas.microsoft.com/office/drawing/2014/main" id="{92E4A9D3-A89B-49F4-8814-9C23307ADB75}"/>
              </a:ext>
            </a:extLst>
          </p:cNvPr>
          <p:cNvCxnSpPr/>
          <p:nvPr/>
        </p:nvCxnSpPr>
        <p:spPr>
          <a:xfrm flipH="1">
            <a:off x="2209800" y="5791200"/>
            <a:ext cx="4572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F923E8C-98BD-4B35-9360-FC8A11AFE6F7}"/>
              </a:ext>
            </a:extLst>
          </p:cNvPr>
          <p:cNvSpPr txBox="1"/>
          <p:nvPr/>
        </p:nvSpPr>
        <p:spPr>
          <a:xfrm>
            <a:off x="2148165" y="5528846"/>
            <a:ext cx="595035" cy="338554"/>
          </a:xfrm>
          <a:prstGeom prst="rect">
            <a:avLst/>
          </a:prstGeom>
          <a:noFill/>
        </p:spPr>
        <p:txBody>
          <a:bodyPr wrap="none" rtlCol="0">
            <a:spAutoFit/>
          </a:bodyPr>
          <a:lstStyle/>
          <a:p>
            <a:r>
              <a:rPr lang="en-US" sz="1600" dirty="0">
                <a:solidFill>
                  <a:srgbClr val="0000FF"/>
                </a:solidFill>
                <a:latin typeface="Segoe Script" panose="030B0504020000000003" pitchFamily="66" charset="0"/>
              </a:rPr>
              <a:t>late</a:t>
            </a:r>
          </a:p>
        </p:txBody>
      </p:sp>
      <p:sp>
        <p:nvSpPr>
          <p:cNvPr id="6" name="TextBox 5">
            <a:extLst>
              <a:ext uri="{FF2B5EF4-FFF2-40B4-BE49-F238E27FC236}">
                <a16:creationId xmlns:a16="http://schemas.microsoft.com/office/drawing/2014/main" id="{2EC781B4-AB37-4629-9BDC-5EC071847C65}"/>
              </a:ext>
            </a:extLst>
          </p:cNvPr>
          <p:cNvSpPr txBox="1"/>
          <p:nvPr/>
        </p:nvSpPr>
        <p:spPr>
          <a:xfrm>
            <a:off x="1895061" y="4038600"/>
            <a:ext cx="5943600" cy="1384995"/>
          </a:xfrm>
          <a:prstGeom prst="rect">
            <a:avLst/>
          </a:prstGeom>
          <a:solidFill>
            <a:schemeClr val="accent5">
              <a:lumMod val="75000"/>
            </a:schemeClr>
          </a:solidFill>
        </p:spPr>
        <p:txBody>
          <a:bodyPr wrap="square" rtlCol="0">
            <a:spAutoFit/>
          </a:bodyPr>
          <a:lstStyle/>
          <a:p>
            <a:r>
              <a:rPr lang="en-US" altLang="en-US" sz="1400" i="1" dirty="0"/>
              <a:t>What about </a:t>
            </a:r>
            <a:r>
              <a:rPr lang="en-US" altLang="en-US" sz="1400" dirty="0"/>
              <a:t>late</a:t>
            </a:r>
            <a:r>
              <a:rPr lang="en-US" altLang="en-US" sz="1400" i="1" dirty="0"/>
              <a:t> </a:t>
            </a:r>
            <a:r>
              <a:rPr lang="en-US" altLang="en-US" sz="1400" i="1" dirty="0" err="1"/>
              <a:t>Plaq</a:t>
            </a:r>
            <a:r>
              <a:rPr lang="en-US" altLang="en-US" sz="1400" i="1" dirty="0"/>
              <a:t> mac—what does it look like on FAF?</a:t>
            </a:r>
          </a:p>
          <a:p>
            <a:r>
              <a:rPr lang="en-US" altLang="en-US" sz="1400" dirty="0"/>
              <a:t>The continued accumulation of A2E eventually leads to the death and disruption of the parafoveal RPE cells in which it is stored. The loss of these cells—more specifically, the loss of their lipofuscin—renders the parafoveal portion of the retina less </a:t>
            </a:r>
            <a:r>
              <a:rPr lang="en-US" altLang="en-US" sz="1400" dirty="0" err="1"/>
              <a:t>autofluorescent</a:t>
            </a:r>
            <a:r>
              <a:rPr lang="en-US" altLang="en-US" sz="1400" dirty="0"/>
              <a:t>. </a:t>
            </a:r>
            <a:r>
              <a:rPr lang="en-US" altLang="en-US" sz="1400" dirty="0">
                <a:solidFill>
                  <a:srgbClr val="0000FF"/>
                </a:solidFill>
              </a:rPr>
              <a:t>Thus, late cases of Plaquenil maculopathy present with parafoveal </a:t>
            </a:r>
            <a:r>
              <a:rPr lang="en-US" altLang="en-US" sz="1400" i="1" dirty="0" err="1">
                <a:solidFill>
                  <a:srgbClr val="0000FF"/>
                </a:solidFill>
              </a:rPr>
              <a:t>hypofluorescence</a:t>
            </a:r>
            <a:r>
              <a:rPr lang="en-US" altLang="en-US" sz="1400" dirty="0">
                <a:solidFill>
                  <a:srgbClr val="0000FF"/>
                </a:solidFill>
              </a:rPr>
              <a:t> on FAF.</a:t>
            </a:r>
            <a:endParaRPr lang="en-US" sz="1400" dirty="0">
              <a:solidFill>
                <a:srgbClr val="0000FF"/>
              </a:solidFill>
            </a:endParaRPr>
          </a:p>
        </p:txBody>
      </p:sp>
    </p:spTree>
    <p:extLst>
      <p:ext uri="{BB962C8B-B14F-4D97-AF65-F5344CB8AC3E}">
        <p14:creationId xmlns:p14="http://schemas.microsoft.com/office/powerpoint/2010/main" val="40188738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1">
            <a:extLst>
              <a:ext uri="{FF2B5EF4-FFF2-40B4-BE49-F238E27FC236}">
                <a16:creationId xmlns:a16="http://schemas.microsoft.com/office/drawing/2014/main" id="{538D3C91-8D83-490A-AE4E-F9A624A8BF53}"/>
              </a:ext>
            </a:extLst>
          </p:cNvPr>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5C5A98-B686-4E34-B65C-70EEC78EF364}" type="slidenum">
              <a:rPr lang="en-US" altLang="en-US" sz="1000" smtClean="0"/>
              <a:pPr>
                <a:spcBef>
                  <a:spcPct val="0"/>
                </a:spcBef>
                <a:buClrTx/>
                <a:buSzTx/>
                <a:buFontTx/>
                <a:buNone/>
              </a:pPr>
              <a:t>179</a:t>
            </a:fld>
            <a:endParaRPr lang="en-US" altLang="en-US" sz="1000"/>
          </a:p>
        </p:txBody>
      </p:sp>
      <p:pic>
        <p:nvPicPr>
          <p:cNvPr id="143363" name="Picture 2">
            <a:extLst>
              <a:ext uri="{FF2B5EF4-FFF2-40B4-BE49-F238E27FC236}">
                <a16:creationId xmlns:a16="http://schemas.microsoft.com/office/drawing/2014/main" id="{4F5DA4CC-B621-4E5C-9B10-EB06DC266A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1485106"/>
            <a:ext cx="58356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C3BD50DC-BCE7-4C46-BB23-4FE99FAD5EA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3" name="TextBox 2">
            <a:extLst>
              <a:ext uri="{FF2B5EF4-FFF2-40B4-BE49-F238E27FC236}">
                <a16:creationId xmlns:a16="http://schemas.microsoft.com/office/drawing/2014/main" id="{52F1F6A0-63AB-4168-A9AB-FCC50E1803E0}"/>
              </a:ext>
            </a:extLst>
          </p:cNvPr>
          <p:cNvSpPr txBox="1"/>
          <p:nvPr/>
        </p:nvSpPr>
        <p:spPr>
          <a:xfrm>
            <a:off x="2786864" y="6063734"/>
            <a:ext cx="3570273" cy="369332"/>
          </a:xfrm>
          <a:prstGeom prst="rect">
            <a:avLst/>
          </a:prstGeom>
          <a:noFill/>
        </p:spPr>
        <p:txBody>
          <a:bodyPr wrap="none" rtlCol="0">
            <a:spAutoFit/>
          </a:bodyPr>
          <a:lstStyle/>
          <a:p>
            <a:pPr algn="ctr"/>
            <a:r>
              <a:rPr lang="en-US" dirty="0"/>
              <a:t>FAF: Late Plaquenil maculopathy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18</a:t>
            </a:fld>
            <a:endParaRPr lang="en-US" altLang="en-US" sz="1000"/>
          </a:p>
        </p:txBody>
      </p:sp>
      <p:sp>
        <p:nvSpPr>
          <p:cNvPr id="2" name="Text Box 9">
            <a:extLst>
              <a:ext uri="{FF2B5EF4-FFF2-40B4-BE49-F238E27FC236}">
                <a16:creationId xmlns:a16="http://schemas.microsoft.com/office/drawing/2014/main" id="{8DB0BA39-9A64-42AD-BF27-54198294051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180</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a:t>
            </a:r>
            <a:r>
              <a:rPr lang="en-US" altLang="en-US" sz="1400" b="1" i="1" dirty="0">
                <a:solidFill>
                  <a:srgbClr val="0000FF"/>
                </a:solidFill>
              </a:rPr>
              <a:t>parafoveal?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3" name="TextBox 2">
            <a:extLst>
              <a:ext uri="{FF2B5EF4-FFF2-40B4-BE49-F238E27FC236}">
                <a16:creationId xmlns:a16="http://schemas.microsoft.com/office/drawing/2014/main" id="{8E20630A-7D1A-4F06-B088-6E5B852CFD83}"/>
              </a:ext>
            </a:extLst>
          </p:cNvPr>
          <p:cNvSpPr txBox="1"/>
          <p:nvPr/>
        </p:nvSpPr>
        <p:spPr>
          <a:xfrm>
            <a:off x="2908852" y="4510871"/>
            <a:ext cx="5814391" cy="954107"/>
          </a:xfrm>
          <a:prstGeom prst="rect">
            <a:avLst/>
          </a:prstGeom>
          <a:solidFill>
            <a:srgbClr val="00B0F0"/>
          </a:solidFill>
        </p:spPr>
        <p:txBody>
          <a:bodyPr wrap="square" rtlCol="0">
            <a:spAutoFit/>
          </a:bodyPr>
          <a:lstStyle/>
          <a:p>
            <a:pPr algn="r"/>
            <a:r>
              <a:rPr lang="en-US" sz="1400" i="1" dirty="0"/>
              <a:t>In pts of Asian heritage, is the expected FAF pattern more peripheral, as was the VF and OCT findings?</a:t>
            </a:r>
          </a:p>
          <a:p>
            <a:pPr algn="r"/>
            <a:r>
              <a:rPr lang="en-US" sz="1400" dirty="0">
                <a:solidFill>
                  <a:srgbClr val="00B0F0"/>
                </a:solidFill>
              </a:rPr>
              <a:t>Indeed it is, and it is very important to be aware of this when evaluating FAF in these pts</a:t>
            </a:r>
          </a:p>
        </p:txBody>
      </p:sp>
      <p:sp>
        <p:nvSpPr>
          <p:cNvPr id="7" name="Oval 6">
            <a:extLst>
              <a:ext uri="{FF2B5EF4-FFF2-40B4-BE49-F238E27FC236}">
                <a16:creationId xmlns:a16="http://schemas.microsoft.com/office/drawing/2014/main" id="{C5A56BF0-CC9D-469F-96C4-462DCCC967A8}"/>
              </a:ext>
            </a:extLst>
          </p:cNvPr>
          <p:cNvSpPr/>
          <p:nvPr/>
        </p:nvSpPr>
        <p:spPr>
          <a:xfrm>
            <a:off x="7467600" y="5542737"/>
            <a:ext cx="1295400" cy="4984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978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181</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a:t>
            </a:r>
            <a:r>
              <a:rPr lang="en-US" altLang="en-US" sz="1400" b="1" i="1" dirty="0">
                <a:solidFill>
                  <a:srgbClr val="0000FF"/>
                </a:solidFill>
              </a:rPr>
              <a:t>parafoveal?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3" name="TextBox 2">
            <a:extLst>
              <a:ext uri="{FF2B5EF4-FFF2-40B4-BE49-F238E27FC236}">
                <a16:creationId xmlns:a16="http://schemas.microsoft.com/office/drawing/2014/main" id="{8E20630A-7D1A-4F06-B088-6E5B852CFD83}"/>
              </a:ext>
            </a:extLst>
          </p:cNvPr>
          <p:cNvSpPr txBox="1"/>
          <p:nvPr/>
        </p:nvSpPr>
        <p:spPr>
          <a:xfrm>
            <a:off x="2908852" y="4510871"/>
            <a:ext cx="5814391" cy="954107"/>
          </a:xfrm>
          <a:prstGeom prst="rect">
            <a:avLst/>
          </a:prstGeom>
          <a:solidFill>
            <a:srgbClr val="00B0F0"/>
          </a:solidFill>
        </p:spPr>
        <p:txBody>
          <a:bodyPr wrap="square" rtlCol="0">
            <a:spAutoFit/>
          </a:bodyPr>
          <a:lstStyle/>
          <a:p>
            <a:pPr algn="r"/>
            <a:r>
              <a:rPr lang="en-US" sz="1400" i="1" dirty="0"/>
              <a:t>In pts of Asian heritage, is the expected FAF pattern more peripheral, as was the VF and OCT findings?</a:t>
            </a:r>
          </a:p>
          <a:p>
            <a:pPr algn="r"/>
            <a:r>
              <a:rPr lang="en-US" sz="1400" dirty="0"/>
              <a:t>Indeed it is, and it is very important to be aware of this when evaluating FAF in these pts</a:t>
            </a:r>
          </a:p>
        </p:txBody>
      </p:sp>
      <p:sp>
        <p:nvSpPr>
          <p:cNvPr id="7" name="Oval 6">
            <a:extLst>
              <a:ext uri="{FF2B5EF4-FFF2-40B4-BE49-F238E27FC236}">
                <a16:creationId xmlns:a16="http://schemas.microsoft.com/office/drawing/2014/main" id="{C5A56BF0-CC9D-469F-96C4-462DCCC967A8}"/>
              </a:ext>
            </a:extLst>
          </p:cNvPr>
          <p:cNvSpPr/>
          <p:nvPr/>
        </p:nvSpPr>
        <p:spPr>
          <a:xfrm>
            <a:off x="7467600" y="5542737"/>
            <a:ext cx="1295400" cy="4984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4449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BC4B0D-BD92-43E3-859F-007815BF7355}"/>
              </a:ext>
            </a:extLst>
          </p:cNvPr>
          <p:cNvSpPr>
            <a:spLocks noGrp="1"/>
          </p:cNvSpPr>
          <p:nvPr>
            <p:ph type="sldNum" sz="quarter" idx="12"/>
          </p:nvPr>
        </p:nvSpPr>
        <p:spPr/>
        <p:txBody>
          <a:bodyPr/>
          <a:lstStyle/>
          <a:p>
            <a:pPr>
              <a:defRPr/>
            </a:pPr>
            <a:fld id="{7AF44409-1310-4819-A74B-3FBA80694E5E}" type="slidenum">
              <a:rPr lang="en-US" altLang="en-US" smtClean="0"/>
              <a:pPr>
                <a:defRPr/>
              </a:pPr>
              <a:t>182</a:t>
            </a:fld>
            <a:endParaRPr lang="en-US" altLang="en-US"/>
          </a:p>
        </p:txBody>
      </p:sp>
      <p:pic>
        <p:nvPicPr>
          <p:cNvPr id="6" name="Picture 5" descr="A picture containing sitting, front, person, standing&#10;&#10;Description automatically generated">
            <a:extLst>
              <a:ext uri="{FF2B5EF4-FFF2-40B4-BE49-F238E27FC236}">
                <a16:creationId xmlns:a16="http://schemas.microsoft.com/office/drawing/2014/main" id="{355E551E-65BE-4541-ADFD-8F4B52A8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73" y="1262416"/>
            <a:ext cx="4563654" cy="4333168"/>
          </a:xfrm>
          <a:prstGeom prst="rect">
            <a:avLst/>
          </a:prstGeom>
        </p:spPr>
      </p:pic>
      <p:sp>
        <p:nvSpPr>
          <p:cNvPr id="8" name="Text Box 9">
            <a:extLst>
              <a:ext uri="{FF2B5EF4-FFF2-40B4-BE49-F238E27FC236}">
                <a16:creationId xmlns:a16="http://schemas.microsoft.com/office/drawing/2014/main" id="{14097487-F481-4EC4-8B52-20CE910F6F6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0" name="TextBox 9">
            <a:extLst>
              <a:ext uri="{FF2B5EF4-FFF2-40B4-BE49-F238E27FC236}">
                <a16:creationId xmlns:a16="http://schemas.microsoft.com/office/drawing/2014/main" id="{7D4B50F9-E67C-4F40-B113-4C976869F61A}"/>
              </a:ext>
            </a:extLst>
          </p:cNvPr>
          <p:cNvSpPr txBox="1"/>
          <p:nvPr/>
        </p:nvSpPr>
        <p:spPr>
          <a:xfrm>
            <a:off x="889637" y="5725179"/>
            <a:ext cx="7364723" cy="523220"/>
          </a:xfrm>
          <a:prstGeom prst="rect">
            <a:avLst/>
          </a:prstGeom>
          <a:noFill/>
        </p:spPr>
        <p:txBody>
          <a:bodyPr wrap="square" rtlCol="0">
            <a:spAutoFit/>
          </a:bodyPr>
          <a:lstStyle/>
          <a:p>
            <a:pPr algn="ctr"/>
            <a:r>
              <a:rPr lang="en-US" sz="1400" dirty="0"/>
              <a:t>OCT from that same Chinese-American woman. Note the increased </a:t>
            </a:r>
            <a:r>
              <a:rPr lang="en-US" sz="1400" dirty="0" err="1"/>
              <a:t>hyperfluorescence</a:t>
            </a:r>
            <a:r>
              <a:rPr lang="en-US" sz="1400" dirty="0"/>
              <a:t> at the arcades (</a:t>
            </a:r>
            <a:r>
              <a:rPr lang="en-US" sz="1400" i="1" dirty="0"/>
              <a:t>left arrow</a:t>
            </a:r>
            <a:r>
              <a:rPr lang="en-US" sz="1400" dirty="0"/>
              <a:t>), and the </a:t>
            </a:r>
            <a:r>
              <a:rPr lang="en-US" sz="1400" dirty="0" err="1"/>
              <a:t>hypofluorescence</a:t>
            </a:r>
            <a:r>
              <a:rPr lang="en-US" sz="1400" dirty="0"/>
              <a:t> more peripherally (</a:t>
            </a:r>
            <a:r>
              <a:rPr lang="en-US" sz="1400" i="1" dirty="0"/>
              <a:t>right arrow</a:t>
            </a:r>
            <a:r>
              <a:rPr lang="en-US" sz="1400" dirty="0"/>
              <a:t>).</a:t>
            </a:r>
          </a:p>
        </p:txBody>
      </p:sp>
    </p:spTree>
    <p:extLst>
      <p:ext uri="{BB962C8B-B14F-4D97-AF65-F5344CB8AC3E}">
        <p14:creationId xmlns:p14="http://schemas.microsoft.com/office/powerpoint/2010/main" val="15715566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183</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The </a:t>
            </a:r>
            <a:r>
              <a:rPr lang="en-US" sz="1400" dirty="0">
                <a:solidFill>
                  <a:srgbClr val="0000FF"/>
                </a:solidFill>
              </a:rPr>
              <a:t>Retina</a:t>
            </a:r>
            <a:r>
              <a:rPr lang="en-US" sz="1400" i="1" dirty="0">
                <a:solidFill>
                  <a:srgbClr val="0000FF"/>
                </a:solidFill>
              </a:rPr>
              <a:t> book emphasizes the role of A2E in another condition—what is it?</a:t>
            </a:r>
            <a:endParaRPr lang="en-US" sz="1400" i="1" dirty="0">
              <a:solidFill>
                <a:srgbClr val="CCFFCC"/>
              </a:solidFill>
            </a:endParaRPr>
          </a:p>
          <a:p>
            <a:pPr>
              <a:defRPr/>
            </a:pPr>
            <a:r>
              <a:rPr lang="en-US" sz="1400" b="1" dirty="0" err="1">
                <a:solidFill>
                  <a:srgbClr val="CCFFCC"/>
                </a:solidFill>
              </a:rPr>
              <a:t>Stargardt</a:t>
            </a:r>
            <a:r>
              <a:rPr lang="en-US" sz="1400" b="1" dirty="0">
                <a:solidFill>
                  <a:srgbClr val="CCFFCC"/>
                </a:solidFill>
              </a:rPr>
              <a:t> disease</a:t>
            </a:r>
            <a:r>
              <a:rPr lang="en-US" sz="1400" dirty="0">
                <a:solidFill>
                  <a:srgbClr val="CCFFCC"/>
                </a:solidFill>
              </a:rPr>
              <a:t>. When you hear ‘A2E,’ think </a:t>
            </a:r>
            <a:r>
              <a:rPr lang="en-US" sz="1400" dirty="0" err="1">
                <a:solidFill>
                  <a:srgbClr val="CCFFCC"/>
                </a:solidFill>
              </a:rPr>
              <a:t>Stargardt</a:t>
            </a:r>
            <a:r>
              <a:rPr lang="en-US" sz="1400" dirty="0">
                <a:solidFill>
                  <a:srgbClr val="CCFFCC"/>
                </a:solidFill>
              </a:rPr>
              <a:t> first!</a:t>
            </a:r>
          </a:p>
          <a:p>
            <a:pPr>
              <a:defRPr/>
            </a:pPr>
            <a:endParaRPr lang="en-US" sz="1400" b="1" dirty="0">
              <a:solidFill>
                <a:srgbClr val="CCFFCC"/>
              </a:solidFill>
            </a:endParaRPr>
          </a:p>
          <a:p>
            <a:pPr>
              <a:defRPr/>
            </a:pPr>
            <a:r>
              <a:rPr lang="en-US" sz="1400" i="1" dirty="0">
                <a:solidFill>
                  <a:srgbClr val="CCFFCC"/>
                </a:solidFill>
              </a:rPr>
              <a:t>The fact that </a:t>
            </a:r>
            <a:r>
              <a:rPr lang="en-US" sz="1400" i="1" dirty="0" err="1">
                <a:solidFill>
                  <a:srgbClr val="CCFFCC"/>
                </a:solidFill>
              </a:rPr>
              <a:t>Stargardts</a:t>
            </a:r>
            <a:r>
              <a:rPr lang="en-US" sz="1400" i="1" dirty="0">
                <a:solidFill>
                  <a:srgbClr val="CCFFCC"/>
                </a:solidFill>
              </a:rPr>
              <a:t> involves A2E implies 1) that RPE cell death occurs in </a:t>
            </a:r>
            <a:r>
              <a:rPr lang="en-US" sz="1400" i="1" dirty="0" err="1">
                <a:solidFill>
                  <a:srgbClr val="CCFFCC"/>
                </a:solidFill>
              </a:rPr>
              <a:t>Stargardt</a:t>
            </a:r>
            <a:r>
              <a:rPr lang="en-US" sz="1400" i="1" dirty="0">
                <a:solidFill>
                  <a:srgbClr val="CCFFCC"/>
                </a:solidFill>
              </a:rPr>
              <a:t>, and 2) that FAF would be useful in diagnosing it. Are these implications true?</a:t>
            </a:r>
          </a:p>
          <a:p>
            <a:pPr>
              <a:defRPr/>
            </a:pPr>
            <a:r>
              <a:rPr lang="en-US" sz="1400" dirty="0">
                <a:solidFill>
                  <a:srgbClr val="CCFFCC"/>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0171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184</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The </a:t>
            </a:r>
            <a:r>
              <a:rPr lang="en-US" sz="1400" dirty="0">
                <a:solidFill>
                  <a:srgbClr val="0000FF"/>
                </a:solidFill>
              </a:rPr>
              <a:t>Retina</a:t>
            </a:r>
            <a:r>
              <a:rPr lang="en-US" sz="1400" i="1" dirty="0">
                <a:solidFill>
                  <a:srgbClr val="0000FF"/>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rgbClr val="0000FF"/>
                </a:solidFill>
              </a:rPr>
              <a:t>. When you hear ‘A2E,’ think </a:t>
            </a:r>
            <a:r>
              <a:rPr lang="en-US" sz="1400" dirty="0" err="1">
                <a:solidFill>
                  <a:srgbClr val="0000FF"/>
                </a:solidFill>
              </a:rPr>
              <a:t>Stargardt</a:t>
            </a:r>
            <a:r>
              <a:rPr lang="en-US" sz="1400" dirty="0">
                <a:solidFill>
                  <a:srgbClr val="0000FF"/>
                </a:solidFill>
              </a:rPr>
              <a:t> first!</a:t>
            </a:r>
          </a:p>
          <a:p>
            <a:pPr>
              <a:defRPr/>
            </a:pPr>
            <a:endParaRPr lang="en-US" sz="1400" b="1" dirty="0">
              <a:solidFill>
                <a:srgbClr val="CCFFCC"/>
              </a:solidFill>
            </a:endParaRPr>
          </a:p>
          <a:p>
            <a:pPr>
              <a:defRPr/>
            </a:pPr>
            <a:r>
              <a:rPr lang="en-US" sz="1400" i="1" dirty="0">
                <a:solidFill>
                  <a:srgbClr val="CCFFCC"/>
                </a:solidFill>
              </a:rPr>
              <a:t>The fact that </a:t>
            </a:r>
            <a:r>
              <a:rPr lang="en-US" sz="1400" i="1" dirty="0" err="1">
                <a:solidFill>
                  <a:srgbClr val="CCFFCC"/>
                </a:solidFill>
              </a:rPr>
              <a:t>Stargardts</a:t>
            </a:r>
            <a:r>
              <a:rPr lang="en-US" sz="1400" i="1" dirty="0">
                <a:solidFill>
                  <a:srgbClr val="CCFFCC"/>
                </a:solidFill>
              </a:rPr>
              <a:t> involves A2E implies 1) that RPE cell death occurs in </a:t>
            </a:r>
            <a:r>
              <a:rPr lang="en-US" sz="1400" i="1" dirty="0" err="1">
                <a:solidFill>
                  <a:srgbClr val="CCFFCC"/>
                </a:solidFill>
              </a:rPr>
              <a:t>Stargardt</a:t>
            </a:r>
            <a:r>
              <a:rPr lang="en-US" sz="1400" i="1" dirty="0">
                <a:solidFill>
                  <a:srgbClr val="CCFFCC"/>
                </a:solidFill>
              </a:rPr>
              <a:t>, and 2) that FAF would be useful in diagnosing it. Are these implications true?</a:t>
            </a:r>
          </a:p>
          <a:p>
            <a:pPr>
              <a:defRPr/>
            </a:pPr>
            <a:r>
              <a:rPr lang="en-US" sz="1400" dirty="0">
                <a:solidFill>
                  <a:srgbClr val="CCFFCC"/>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779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185</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The </a:t>
            </a:r>
            <a:r>
              <a:rPr lang="en-US" sz="1400" dirty="0">
                <a:solidFill>
                  <a:srgbClr val="0000FF"/>
                </a:solidFill>
              </a:rPr>
              <a:t>Retina</a:t>
            </a:r>
            <a:r>
              <a:rPr lang="en-US" sz="1400" i="1" dirty="0">
                <a:solidFill>
                  <a:srgbClr val="0000FF"/>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rgbClr val="0000FF"/>
                </a:solidFill>
              </a:rPr>
              <a:t>. When you hear ‘A2E,’ think </a:t>
            </a:r>
            <a:r>
              <a:rPr lang="en-US" sz="1400" dirty="0" err="1">
                <a:solidFill>
                  <a:srgbClr val="0000FF"/>
                </a:solidFill>
              </a:rPr>
              <a:t>Stargardt</a:t>
            </a:r>
            <a:r>
              <a:rPr lang="en-US" sz="1400" dirty="0">
                <a:solidFill>
                  <a:srgbClr val="0000FF"/>
                </a:solidFill>
              </a:rPr>
              <a:t> first!</a:t>
            </a:r>
          </a:p>
          <a:p>
            <a:pPr>
              <a:defRPr/>
            </a:pPr>
            <a:endParaRPr lang="en-US" sz="1400" b="1" dirty="0">
              <a:solidFill>
                <a:srgbClr val="0000FF"/>
              </a:solidFill>
            </a:endParaRPr>
          </a:p>
          <a:p>
            <a:pPr>
              <a:defRPr/>
            </a:pPr>
            <a:r>
              <a:rPr lang="en-US" sz="1400" i="1" dirty="0">
                <a:solidFill>
                  <a:srgbClr val="0000FF"/>
                </a:solidFill>
              </a:rPr>
              <a:t>The fact that </a:t>
            </a:r>
            <a:r>
              <a:rPr lang="en-US" sz="1400" i="1" dirty="0" err="1">
                <a:solidFill>
                  <a:srgbClr val="0000FF"/>
                </a:solidFill>
              </a:rPr>
              <a:t>Stargardts</a:t>
            </a:r>
            <a:r>
              <a:rPr lang="en-US" sz="1400" i="1" dirty="0">
                <a:solidFill>
                  <a:srgbClr val="0000FF"/>
                </a:solidFill>
              </a:rPr>
              <a:t> involves A2E implies 1) that RPE cell death occurs in </a:t>
            </a:r>
            <a:r>
              <a:rPr lang="en-US" sz="1400" i="1" dirty="0" err="1">
                <a:solidFill>
                  <a:srgbClr val="0000FF"/>
                </a:solidFill>
              </a:rPr>
              <a:t>Stargardt</a:t>
            </a:r>
            <a:r>
              <a:rPr lang="en-US" sz="1400" i="1" dirty="0">
                <a:solidFill>
                  <a:srgbClr val="0000FF"/>
                </a:solidFill>
              </a:rPr>
              <a:t>, and 2) that FAF would be useful in diagnosing it. Are these implications true?</a:t>
            </a:r>
            <a:endParaRPr lang="en-US" sz="1400" i="1" dirty="0">
              <a:solidFill>
                <a:srgbClr val="CCFFCC"/>
              </a:solidFill>
            </a:endParaRPr>
          </a:p>
          <a:p>
            <a:pPr>
              <a:defRPr/>
            </a:pPr>
            <a:r>
              <a:rPr lang="en-US" sz="1400" dirty="0">
                <a:solidFill>
                  <a:srgbClr val="CCFFCC"/>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5288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186</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The </a:t>
            </a:r>
            <a:r>
              <a:rPr lang="en-US" sz="1400" dirty="0">
                <a:solidFill>
                  <a:srgbClr val="0000FF"/>
                </a:solidFill>
              </a:rPr>
              <a:t>Retina</a:t>
            </a:r>
            <a:r>
              <a:rPr lang="en-US" sz="1400" i="1" dirty="0">
                <a:solidFill>
                  <a:srgbClr val="0000FF"/>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rgbClr val="0000FF"/>
                </a:solidFill>
              </a:rPr>
              <a:t>. When you hear ‘A2E,’ think </a:t>
            </a:r>
            <a:r>
              <a:rPr lang="en-US" sz="1400" dirty="0" err="1">
                <a:solidFill>
                  <a:srgbClr val="0000FF"/>
                </a:solidFill>
              </a:rPr>
              <a:t>Stargardt</a:t>
            </a:r>
            <a:r>
              <a:rPr lang="en-US" sz="1400" dirty="0">
                <a:solidFill>
                  <a:srgbClr val="0000FF"/>
                </a:solidFill>
              </a:rPr>
              <a:t> first!</a:t>
            </a:r>
          </a:p>
          <a:p>
            <a:pPr>
              <a:defRPr/>
            </a:pPr>
            <a:endParaRPr lang="en-US" sz="1400" b="1" dirty="0">
              <a:solidFill>
                <a:srgbClr val="0000FF"/>
              </a:solidFill>
            </a:endParaRPr>
          </a:p>
          <a:p>
            <a:pPr>
              <a:defRPr/>
            </a:pPr>
            <a:r>
              <a:rPr lang="en-US" sz="1400" i="1" dirty="0">
                <a:solidFill>
                  <a:srgbClr val="0000FF"/>
                </a:solidFill>
              </a:rPr>
              <a:t>The fact that </a:t>
            </a:r>
            <a:r>
              <a:rPr lang="en-US" sz="1400" i="1" dirty="0" err="1">
                <a:solidFill>
                  <a:srgbClr val="0000FF"/>
                </a:solidFill>
              </a:rPr>
              <a:t>Stargardts</a:t>
            </a:r>
            <a:r>
              <a:rPr lang="en-US" sz="1400" i="1" dirty="0">
                <a:solidFill>
                  <a:srgbClr val="0000FF"/>
                </a:solidFill>
              </a:rPr>
              <a:t> involves A2E implies 1) that RPE cell death occurs in </a:t>
            </a:r>
            <a:r>
              <a:rPr lang="en-US" sz="1400" i="1" dirty="0" err="1">
                <a:solidFill>
                  <a:srgbClr val="0000FF"/>
                </a:solidFill>
              </a:rPr>
              <a:t>Stargardt</a:t>
            </a:r>
            <a:r>
              <a:rPr lang="en-US" sz="1400" i="1" dirty="0">
                <a:solidFill>
                  <a:srgbClr val="0000FF"/>
                </a:solidFill>
              </a:rPr>
              <a:t>, and 2) that FAF would be useful in diagnosing it. Are these implications true?</a:t>
            </a:r>
          </a:p>
          <a:p>
            <a:pPr>
              <a:defRPr/>
            </a:pPr>
            <a:r>
              <a:rPr lang="en-US" sz="1400" dirty="0">
                <a:solidFill>
                  <a:srgbClr val="0000FF"/>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5001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187</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chemeClr val="bg1">
                    <a:lumMod val="65000"/>
                  </a:schemeClr>
                </a:solidFill>
              </a:rPr>
              <a:t>The </a:t>
            </a:r>
            <a:r>
              <a:rPr lang="en-US" sz="1400" dirty="0">
                <a:solidFill>
                  <a:schemeClr val="bg1">
                    <a:lumMod val="65000"/>
                  </a:schemeClr>
                </a:solidFill>
              </a:rPr>
              <a:t>Retina</a:t>
            </a:r>
            <a:r>
              <a:rPr lang="en-US" sz="1400" i="1" dirty="0">
                <a:solidFill>
                  <a:schemeClr val="bg1">
                    <a:lumMod val="65000"/>
                  </a:schemeClr>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chemeClr val="bg1">
                    <a:lumMod val="65000"/>
                  </a:schemeClr>
                </a:solidFill>
              </a:rPr>
              <a:t>. When you hear ‘A2E,’ think </a:t>
            </a:r>
            <a:r>
              <a:rPr lang="en-US" sz="1400" dirty="0" err="1">
                <a:solidFill>
                  <a:schemeClr val="bg1">
                    <a:lumMod val="65000"/>
                  </a:schemeClr>
                </a:solidFill>
              </a:rPr>
              <a:t>Stargardt</a:t>
            </a:r>
            <a:r>
              <a:rPr lang="en-US" sz="1400" dirty="0">
                <a:solidFill>
                  <a:schemeClr val="bg1">
                    <a:lumMod val="65000"/>
                  </a:schemeClr>
                </a:solidFill>
              </a:rPr>
              <a:t> first!</a:t>
            </a:r>
          </a:p>
          <a:p>
            <a:pPr>
              <a:defRPr/>
            </a:pPr>
            <a:endParaRPr lang="en-US" sz="1400" b="1" dirty="0">
              <a:solidFill>
                <a:schemeClr val="bg1">
                  <a:lumMod val="65000"/>
                </a:schemeClr>
              </a:solidFill>
            </a:endParaRPr>
          </a:p>
          <a:p>
            <a:pPr>
              <a:defRPr/>
            </a:pPr>
            <a:r>
              <a:rPr lang="en-US" sz="1400" i="1" dirty="0">
                <a:solidFill>
                  <a:schemeClr val="bg1">
                    <a:lumMod val="65000"/>
                  </a:schemeClr>
                </a:solidFill>
              </a:rPr>
              <a:t>The fact that </a:t>
            </a:r>
            <a:r>
              <a:rPr lang="en-US" sz="1400" i="1" dirty="0" err="1">
                <a:solidFill>
                  <a:schemeClr val="bg1">
                    <a:lumMod val="65000"/>
                  </a:schemeClr>
                </a:solidFill>
              </a:rPr>
              <a:t>Stargardts</a:t>
            </a:r>
            <a:r>
              <a:rPr lang="en-US" sz="1400" i="1" dirty="0">
                <a:solidFill>
                  <a:schemeClr val="bg1">
                    <a:lumMod val="65000"/>
                  </a:schemeClr>
                </a:solidFill>
              </a:rPr>
              <a:t> involves A2E implies 1) that RPE cell death occurs in </a:t>
            </a:r>
            <a:r>
              <a:rPr lang="en-US" sz="1400" i="1" dirty="0" err="1">
                <a:solidFill>
                  <a:schemeClr val="bg1">
                    <a:lumMod val="65000"/>
                  </a:schemeClr>
                </a:solidFill>
              </a:rPr>
              <a:t>Stargardt</a:t>
            </a:r>
            <a:r>
              <a:rPr lang="en-US" sz="1400" i="1" dirty="0">
                <a:solidFill>
                  <a:schemeClr val="bg1">
                    <a:lumMod val="65000"/>
                  </a:schemeClr>
                </a:solidFill>
              </a:rPr>
              <a:t>, and 2) that FAF would be useful in diagnosing it. Are these implications true?</a:t>
            </a:r>
          </a:p>
          <a:p>
            <a:pPr>
              <a:defRPr/>
            </a:pPr>
            <a:r>
              <a:rPr lang="en-US" sz="1400" dirty="0">
                <a:solidFill>
                  <a:schemeClr val="bg1">
                    <a:lumMod val="65000"/>
                  </a:schemeClr>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561549-F971-4F8B-ADE7-C1DA41D2215F}"/>
              </a:ext>
            </a:extLst>
          </p:cNvPr>
          <p:cNvSpPr txBox="1"/>
          <p:nvPr/>
        </p:nvSpPr>
        <p:spPr>
          <a:xfrm>
            <a:off x="258417" y="5284949"/>
            <a:ext cx="5415659" cy="738664"/>
          </a:xfrm>
          <a:prstGeom prst="rect">
            <a:avLst/>
          </a:prstGeom>
          <a:solidFill>
            <a:srgbClr val="0070C0"/>
          </a:solidFill>
        </p:spPr>
        <p:txBody>
          <a:bodyPr wrap="square" rtlCol="0">
            <a:spAutoFit/>
          </a:bodyPr>
          <a:lstStyle/>
          <a:p>
            <a:r>
              <a:rPr lang="en-US" sz="1400" i="1" dirty="0">
                <a:solidFill>
                  <a:schemeClr val="bg1"/>
                </a:solidFill>
              </a:rPr>
              <a:t>What is the classic FAF appearance of </a:t>
            </a:r>
            <a:r>
              <a:rPr lang="en-US" sz="1400" i="1" dirty="0" err="1">
                <a:solidFill>
                  <a:schemeClr val="bg1"/>
                </a:solidFill>
              </a:rPr>
              <a:t>Stargardt</a:t>
            </a:r>
            <a:r>
              <a:rPr lang="en-US" sz="1400" i="1" dirty="0">
                <a:solidFill>
                  <a:schemeClr val="bg1"/>
                </a:solidFill>
              </a:rPr>
              <a:t>?</a:t>
            </a:r>
            <a:endParaRPr lang="en-US" sz="1400" i="1" dirty="0">
              <a:solidFill>
                <a:srgbClr val="0070C0"/>
              </a:solidFill>
            </a:endParaRPr>
          </a:p>
          <a:p>
            <a:r>
              <a:rPr lang="en-US" sz="1400" dirty="0">
                <a:solidFill>
                  <a:srgbClr val="0070C0"/>
                </a:solidFill>
              </a:rPr>
              <a:t>A bull’s eye maculopathy--a ring of perifoveal </a:t>
            </a:r>
            <a:r>
              <a:rPr lang="en-US" sz="1400" dirty="0" err="1">
                <a:solidFill>
                  <a:srgbClr val="0070C0"/>
                </a:solidFill>
              </a:rPr>
              <a:t>hyperfluorescence</a:t>
            </a:r>
            <a:r>
              <a:rPr lang="en-US" sz="1400" dirty="0">
                <a:solidFill>
                  <a:srgbClr val="0070C0"/>
                </a:solidFill>
              </a:rPr>
              <a:t> surrounding a central foveal area of </a:t>
            </a:r>
            <a:r>
              <a:rPr lang="en-US" sz="1400" dirty="0" err="1">
                <a:solidFill>
                  <a:srgbClr val="0070C0"/>
                </a:solidFill>
              </a:rPr>
              <a:t>hypofluorescence</a:t>
            </a:r>
            <a:endParaRPr lang="en-US" sz="1400" dirty="0">
              <a:solidFill>
                <a:srgbClr val="0070C0"/>
              </a:solidFill>
            </a:endParaRPr>
          </a:p>
        </p:txBody>
      </p:sp>
    </p:spTree>
    <p:extLst>
      <p:ext uri="{BB962C8B-B14F-4D97-AF65-F5344CB8AC3E}">
        <p14:creationId xmlns:p14="http://schemas.microsoft.com/office/powerpoint/2010/main" val="8937255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188</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chemeClr val="bg1">
                    <a:lumMod val="65000"/>
                  </a:schemeClr>
                </a:solidFill>
              </a:rPr>
              <a:t>The </a:t>
            </a:r>
            <a:r>
              <a:rPr lang="en-US" sz="1400" dirty="0">
                <a:solidFill>
                  <a:schemeClr val="bg1">
                    <a:lumMod val="65000"/>
                  </a:schemeClr>
                </a:solidFill>
              </a:rPr>
              <a:t>Retina</a:t>
            </a:r>
            <a:r>
              <a:rPr lang="en-US" sz="1400" i="1" dirty="0">
                <a:solidFill>
                  <a:schemeClr val="bg1">
                    <a:lumMod val="65000"/>
                  </a:schemeClr>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chemeClr val="bg1">
                    <a:lumMod val="65000"/>
                  </a:schemeClr>
                </a:solidFill>
              </a:rPr>
              <a:t>. When you hear ‘A2E,’ think </a:t>
            </a:r>
            <a:r>
              <a:rPr lang="en-US" sz="1400" dirty="0" err="1">
                <a:solidFill>
                  <a:schemeClr val="bg1">
                    <a:lumMod val="65000"/>
                  </a:schemeClr>
                </a:solidFill>
              </a:rPr>
              <a:t>Stargardt</a:t>
            </a:r>
            <a:r>
              <a:rPr lang="en-US" sz="1400" dirty="0">
                <a:solidFill>
                  <a:schemeClr val="bg1">
                    <a:lumMod val="65000"/>
                  </a:schemeClr>
                </a:solidFill>
              </a:rPr>
              <a:t> first!</a:t>
            </a:r>
          </a:p>
          <a:p>
            <a:pPr>
              <a:defRPr/>
            </a:pPr>
            <a:endParaRPr lang="en-US" sz="1400" b="1" dirty="0">
              <a:solidFill>
                <a:schemeClr val="bg1">
                  <a:lumMod val="65000"/>
                </a:schemeClr>
              </a:solidFill>
            </a:endParaRPr>
          </a:p>
          <a:p>
            <a:pPr>
              <a:defRPr/>
            </a:pPr>
            <a:r>
              <a:rPr lang="en-US" sz="1400" i="1" dirty="0">
                <a:solidFill>
                  <a:schemeClr val="bg1">
                    <a:lumMod val="65000"/>
                  </a:schemeClr>
                </a:solidFill>
              </a:rPr>
              <a:t>The fact that </a:t>
            </a:r>
            <a:r>
              <a:rPr lang="en-US" sz="1400" i="1" dirty="0" err="1">
                <a:solidFill>
                  <a:schemeClr val="bg1">
                    <a:lumMod val="65000"/>
                  </a:schemeClr>
                </a:solidFill>
              </a:rPr>
              <a:t>Stargardts</a:t>
            </a:r>
            <a:r>
              <a:rPr lang="en-US" sz="1400" i="1" dirty="0">
                <a:solidFill>
                  <a:schemeClr val="bg1">
                    <a:lumMod val="65000"/>
                  </a:schemeClr>
                </a:solidFill>
              </a:rPr>
              <a:t> involves A2E implies 1) that RPE cell death occurs in </a:t>
            </a:r>
            <a:r>
              <a:rPr lang="en-US" sz="1400" i="1" dirty="0" err="1">
                <a:solidFill>
                  <a:schemeClr val="bg1">
                    <a:lumMod val="65000"/>
                  </a:schemeClr>
                </a:solidFill>
              </a:rPr>
              <a:t>Stargardt</a:t>
            </a:r>
            <a:r>
              <a:rPr lang="en-US" sz="1400" i="1" dirty="0">
                <a:solidFill>
                  <a:schemeClr val="bg1">
                    <a:lumMod val="65000"/>
                  </a:schemeClr>
                </a:solidFill>
              </a:rPr>
              <a:t>, and 2) that FAF would be useful in diagnosing it. Are these implications true?</a:t>
            </a:r>
          </a:p>
          <a:p>
            <a:pPr>
              <a:defRPr/>
            </a:pPr>
            <a:r>
              <a:rPr lang="en-US" sz="1400" dirty="0">
                <a:solidFill>
                  <a:schemeClr val="bg1">
                    <a:lumMod val="65000"/>
                  </a:schemeClr>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561549-F971-4F8B-ADE7-C1DA41D2215F}"/>
              </a:ext>
            </a:extLst>
          </p:cNvPr>
          <p:cNvSpPr txBox="1"/>
          <p:nvPr/>
        </p:nvSpPr>
        <p:spPr>
          <a:xfrm>
            <a:off x="258417" y="5284949"/>
            <a:ext cx="5415659" cy="738664"/>
          </a:xfrm>
          <a:prstGeom prst="rect">
            <a:avLst/>
          </a:prstGeom>
          <a:solidFill>
            <a:srgbClr val="0070C0"/>
          </a:solidFill>
        </p:spPr>
        <p:txBody>
          <a:bodyPr wrap="square" rtlCol="0">
            <a:spAutoFit/>
          </a:bodyPr>
          <a:lstStyle/>
          <a:p>
            <a:r>
              <a:rPr lang="en-US" sz="1400" i="1" dirty="0">
                <a:solidFill>
                  <a:schemeClr val="bg1"/>
                </a:solidFill>
              </a:rPr>
              <a:t>What is the classic FAF appearance of </a:t>
            </a:r>
            <a:r>
              <a:rPr lang="en-US" sz="1400" i="1" dirty="0" err="1">
                <a:solidFill>
                  <a:schemeClr val="bg1"/>
                </a:solidFill>
              </a:rPr>
              <a:t>Stargardt</a:t>
            </a:r>
            <a:r>
              <a:rPr lang="en-US" sz="1400" i="1" dirty="0">
                <a:solidFill>
                  <a:schemeClr val="bg1"/>
                </a:solidFill>
              </a:rPr>
              <a:t>?</a:t>
            </a:r>
          </a:p>
          <a:p>
            <a:r>
              <a:rPr lang="en-US" sz="1400" dirty="0">
                <a:solidFill>
                  <a:schemeClr val="bg1"/>
                </a:solidFill>
              </a:rPr>
              <a:t>A bull’s eye maculopathy--a ring of perifoveal </a:t>
            </a:r>
            <a:r>
              <a:rPr lang="en-US" sz="1400" dirty="0" err="1">
                <a:solidFill>
                  <a:schemeClr val="bg1"/>
                </a:solidFill>
              </a:rPr>
              <a:t>hyperfluorescence</a:t>
            </a:r>
            <a:r>
              <a:rPr lang="en-US" sz="1400" dirty="0">
                <a:solidFill>
                  <a:schemeClr val="bg1"/>
                </a:solidFill>
              </a:rPr>
              <a:t> surrounding a central foveal area of </a:t>
            </a:r>
            <a:r>
              <a:rPr lang="en-US" sz="1400" dirty="0" err="1">
                <a:solidFill>
                  <a:schemeClr val="bg1"/>
                </a:solidFill>
              </a:rPr>
              <a:t>hypofluorescence</a:t>
            </a:r>
            <a:endParaRPr lang="en-US" sz="1400" dirty="0">
              <a:solidFill>
                <a:schemeClr val="bg1"/>
              </a:solidFill>
            </a:endParaRPr>
          </a:p>
        </p:txBody>
      </p:sp>
    </p:spTree>
    <p:extLst>
      <p:ext uri="{BB962C8B-B14F-4D97-AF65-F5344CB8AC3E}">
        <p14:creationId xmlns:p14="http://schemas.microsoft.com/office/powerpoint/2010/main" val="15065451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D0EF0C-679D-4233-AEE2-FB25FE069466}"/>
              </a:ext>
            </a:extLst>
          </p:cNvPr>
          <p:cNvSpPr>
            <a:spLocks noGrp="1"/>
          </p:cNvSpPr>
          <p:nvPr>
            <p:ph type="sldNum" sz="quarter" idx="12"/>
          </p:nvPr>
        </p:nvSpPr>
        <p:spPr/>
        <p:txBody>
          <a:bodyPr/>
          <a:lstStyle/>
          <a:p>
            <a:pPr>
              <a:defRPr/>
            </a:pPr>
            <a:fld id="{27E741DA-F8D6-4F06-8B03-9A6FE7551780}" type="slidenum">
              <a:rPr lang="en-US" altLang="en-US" smtClean="0"/>
              <a:pPr>
                <a:defRPr/>
              </a:pPr>
              <a:t>189</a:t>
            </a:fld>
            <a:endParaRPr lang="en-US" altLang="en-US"/>
          </a:p>
        </p:txBody>
      </p:sp>
      <p:pic>
        <p:nvPicPr>
          <p:cNvPr id="6" name="Picture 5">
            <a:extLst>
              <a:ext uri="{FF2B5EF4-FFF2-40B4-BE49-F238E27FC236}">
                <a16:creationId xmlns:a16="http://schemas.microsoft.com/office/drawing/2014/main" id="{8D4F50AB-A309-4051-ADE6-D88FEFF72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555432"/>
            <a:ext cx="8001000" cy="3747135"/>
          </a:xfrm>
          <a:prstGeom prst="rect">
            <a:avLst/>
          </a:prstGeom>
        </p:spPr>
      </p:pic>
      <p:sp>
        <p:nvSpPr>
          <p:cNvPr id="5" name="TextBox 4"/>
          <p:cNvSpPr txBox="1"/>
          <p:nvPr/>
        </p:nvSpPr>
        <p:spPr>
          <a:xfrm>
            <a:off x="2501646" y="6111836"/>
            <a:ext cx="4140750" cy="338554"/>
          </a:xfrm>
          <a:prstGeom prst="rect">
            <a:avLst/>
          </a:prstGeom>
          <a:noFill/>
        </p:spPr>
        <p:txBody>
          <a:bodyPr wrap="none" rtlCol="0">
            <a:spAutoFit/>
          </a:bodyPr>
          <a:lstStyle/>
          <a:p>
            <a:pPr algn="ctr"/>
            <a:r>
              <a:rPr lang="en-US" sz="1600" dirty="0" err="1"/>
              <a:t>Stargardt</a:t>
            </a:r>
            <a:r>
              <a:rPr lang="en-US" sz="1600" dirty="0"/>
              <a:t>—hyper/hypopigmentation on FAF</a:t>
            </a:r>
          </a:p>
        </p:txBody>
      </p:sp>
      <p:sp>
        <p:nvSpPr>
          <p:cNvPr id="2" name="Text Box 9">
            <a:extLst>
              <a:ext uri="{FF2B5EF4-FFF2-40B4-BE49-F238E27FC236}">
                <a16:creationId xmlns:a16="http://schemas.microsoft.com/office/drawing/2014/main" id="{216C8702-E892-4DD1-BE26-73D91F97D2B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228881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1B163195-A67F-4ED4-8C3A-672A162A125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19</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endParaRPr lang="en-US" sz="1600" i="1" dirty="0">
              <a:solidFill>
                <a:srgbClr val="FFFF00"/>
              </a:solidFill>
            </a:endParaRPr>
          </a:p>
          <a:p>
            <a:r>
              <a:rPr lang="en-US" sz="1600" dirty="0">
                <a:solidFill>
                  <a:srgbClr val="FFFF00"/>
                </a:solidFill>
              </a:rPr>
              <a:t>Whorl- or vortex-shaped deposits in the corneal epithelium</a:t>
            </a:r>
          </a:p>
          <a:p>
            <a:endParaRPr lang="en-US" sz="1600" i="1" dirty="0">
              <a:solidFill>
                <a:srgbClr val="FFFF00"/>
              </a:solidFill>
            </a:endParaRPr>
          </a:p>
          <a:p>
            <a:r>
              <a:rPr lang="en-US" sz="1600" i="1" dirty="0">
                <a:solidFill>
                  <a:srgbClr val="FFFF00"/>
                </a:solidFill>
              </a:rPr>
              <a:t>Where on the cornea do they typically appear?</a:t>
            </a:r>
          </a:p>
          <a:p>
            <a:r>
              <a:rPr lang="en-US" sz="1600" dirty="0">
                <a:solidFill>
                  <a:srgbClr val="FFFF00"/>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013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190</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rgbClr val="0000FF"/>
                </a:solidFill>
              </a:rPr>
              <a:t>A2E</a:t>
            </a:r>
            <a:endParaRPr lang="en-US" altLang="en-US" sz="1400" dirty="0">
              <a:solidFill>
                <a:srgbClr val="0000FF"/>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6" name="TextBox 2">
            <a:extLst>
              <a:ext uri="{FF2B5EF4-FFF2-40B4-BE49-F238E27FC236}">
                <a16:creationId xmlns:a16="http://schemas.microsoft.com/office/drawing/2014/main" id="{C5E0E1F0-0BE3-4197-8FF4-260F51F37236}"/>
              </a:ext>
            </a:extLst>
          </p:cNvPr>
          <p:cNvSpPr txBox="1"/>
          <p:nvPr/>
        </p:nvSpPr>
        <p:spPr>
          <a:xfrm>
            <a:off x="1828800" y="4540454"/>
            <a:ext cx="5592417" cy="1815882"/>
          </a:xfrm>
          <a:prstGeom prst="rect">
            <a:avLst/>
          </a:prstGeom>
          <a:solidFill>
            <a:srgbClr val="CCFFCC"/>
          </a:solidFill>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chemeClr val="bg1">
                    <a:lumMod val="65000"/>
                  </a:schemeClr>
                </a:solidFill>
              </a:rPr>
              <a:t>The </a:t>
            </a:r>
            <a:r>
              <a:rPr lang="en-US" sz="1400" dirty="0">
                <a:solidFill>
                  <a:schemeClr val="bg1">
                    <a:lumMod val="65000"/>
                  </a:schemeClr>
                </a:solidFill>
              </a:rPr>
              <a:t>Retina</a:t>
            </a:r>
            <a:r>
              <a:rPr lang="en-US" sz="1400" i="1" dirty="0">
                <a:solidFill>
                  <a:schemeClr val="bg1">
                    <a:lumMod val="65000"/>
                  </a:schemeClr>
                </a:solidFill>
              </a:rPr>
              <a:t> book emphasizes the role of A2E in another condition—what is it?</a:t>
            </a:r>
          </a:p>
          <a:p>
            <a:pPr>
              <a:defRPr/>
            </a:pPr>
            <a:r>
              <a:rPr lang="en-US" sz="1400" b="1" dirty="0" err="1">
                <a:solidFill>
                  <a:srgbClr val="0000FF"/>
                </a:solidFill>
              </a:rPr>
              <a:t>Stargardt</a:t>
            </a:r>
            <a:r>
              <a:rPr lang="en-US" sz="1400" b="1" dirty="0">
                <a:solidFill>
                  <a:srgbClr val="0000FF"/>
                </a:solidFill>
              </a:rPr>
              <a:t> disease</a:t>
            </a:r>
            <a:r>
              <a:rPr lang="en-US" sz="1400" dirty="0">
                <a:solidFill>
                  <a:schemeClr val="bg1">
                    <a:lumMod val="65000"/>
                  </a:schemeClr>
                </a:solidFill>
              </a:rPr>
              <a:t>. When you hear ‘A2E,’ think </a:t>
            </a:r>
            <a:r>
              <a:rPr lang="en-US" sz="1400" dirty="0" err="1">
                <a:solidFill>
                  <a:schemeClr val="bg1">
                    <a:lumMod val="65000"/>
                  </a:schemeClr>
                </a:solidFill>
              </a:rPr>
              <a:t>Stargardt</a:t>
            </a:r>
            <a:r>
              <a:rPr lang="en-US" sz="1400" dirty="0">
                <a:solidFill>
                  <a:schemeClr val="bg1">
                    <a:lumMod val="65000"/>
                  </a:schemeClr>
                </a:solidFill>
              </a:rPr>
              <a:t> first!</a:t>
            </a:r>
          </a:p>
          <a:p>
            <a:pPr>
              <a:defRPr/>
            </a:pPr>
            <a:endParaRPr lang="en-US" sz="1400" b="1" dirty="0">
              <a:solidFill>
                <a:schemeClr val="bg1">
                  <a:lumMod val="65000"/>
                </a:schemeClr>
              </a:solidFill>
            </a:endParaRPr>
          </a:p>
          <a:p>
            <a:pPr>
              <a:defRPr/>
            </a:pPr>
            <a:r>
              <a:rPr lang="en-US" sz="1400" i="1" dirty="0">
                <a:solidFill>
                  <a:schemeClr val="bg1">
                    <a:lumMod val="65000"/>
                  </a:schemeClr>
                </a:solidFill>
              </a:rPr>
              <a:t>The fact that </a:t>
            </a:r>
            <a:r>
              <a:rPr lang="en-US" sz="1400" i="1" dirty="0" err="1">
                <a:solidFill>
                  <a:schemeClr val="bg1">
                    <a:lumMod val="65000"/>
                  </a:schemeClr>
                </a:solidFill>
              </a:rPr>
              <a:t>Stargardts</a:t>
            </a:r>
            <a:r>
              <a:rPr lang="en-US" sz="1400" i="1" dirty="0">
                <a:solidFill>
                  <a:schemeClr val="bg1">
                    <a:lumMod val="65000"/>
                  </a:schemeClr>
                </a:solidFill>
              </a:rPr>
              <a:t> involves A2E implies 1) that RPE cell death occurs in </a:t>
            </a:r>
            <a:r>
              <a:rPr lang="en-US" sz="1400" i="1" dirty="0" err="1">
                <a:solidFill>
                  <a:schemeClr val="bg1">
                    <a:lumMod val="65000"/>
                  </a:schemeClr>
                </a:solidFill>
              </a:rPr>
              <a:t>Stargardt</a:t>
            </a:r>
            <a:r>
              <a:rPr lang="en-US" sz="1400" i="1" dirty="0">
                <a:solidFill>
                  <a:schemeClr val="bg1">
                    <a:lumMod val="65000"/>
                  </a:schemeClr>
                </a:solidFill>
              </a:rPr>
              <a:t>, and 2) that FAF would be useful in diagnosing it. Are these implications true?</a:t>
            </a:r>
          </a:p>
          <a:p>
            <a:pPr>
              <a:defRPr/>
            </a:pPr>
            <a:r>
              <a:rPr lang="en-US" sz="1400" dirty="0">
                <a:solidFill>
                  <a:schemeClr val="bg1">
                    <a:lumMod val="65000"/>
                  </a:schemeClr>
                </a:solidFill>
              </a:rPr>
              <a:t>Yes and yes</a:t>
            </a:r>
          </a:p>
        </p:txBody>
      </p:sp>
      <p:sp>
        <p:nvSpPr>
          <p:cNvPr id="9" name="Oval 8">
            <a:extLst>
              <a:ext uri="{FF2B5EF4-FFF2-40B4-BE49-F238E27FC236}">
                <a16:creationId xmlns:a16="http://schemas.microsoft.com/office/drawing/2014/main" id="{0552FF2B-E856-4D5A-A504-6161FCC606B0}"/>
              </a:ext>
            </a:extLst>
          </p:cNvPr>
          <p:cNvSpPr/>
          <p:nvPr/>
        </p:nvSpPr>
        <p:spPr>
          <a:xfrm>
            <a:off x="3657600" y="4094922"/>
            <a:ext cx="609600"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561549-F971-4F8B-ADE7-C1DA41D2215F}"/>
              </a:ext>
            </a:extLst>
          </p:cNvPr>
          <p:cNvSpPr txBox="1"/>
          <p:nvPr/>
        </p:nvSpPr>
        <p:spPr>
          <a:xfrm>
            <a:off x="258417" y="5284949"/>
            <a:ext cx="5415659" cy="738664"/>
          </a:xfrm>
          <a:prstGeom prst="rect">
            <a:avLst/>
          </a:prstGeom>
          <a:solidFill>
            <a:srgbClr val="0070C0"/>
          </a:solidFill>
        </p:spPr>
        <p:txBody>
          <a:bodyPr wrap="square" rtlCol="0">
            <a:spAutoFit/>
          </a:bodyPr>
          <a:lstStyle/>
          <a:p>
            <a:r>
              <a:rPr lang="en-US" sz="1400" i="1" dirty="0">
                <a:solidFill>
                  <a:schemeClr val="bg1">
                    <a:lumMod val="65000"/>
                  </a:schemeClr>
                </a:solidFill>
              </a:rPr>
              <a:t>What is the classic FAF appearance of </a:t>
            </a:r>
            <a:r>
              <a:rPr lang="en-US" sz="1400" i="1" dirty="0" err="1">
                <a:solidFill>
                  <a:schemeClr val="bg1">
                    <a:lumMod val="65000"/>
                  </a:schemeClr>
                </a:solidFill>
              </a:rPr>
              <a:t>Stargardt</a:t>
            </a:r>
            <a:r>
              <a:rPr lang="en-US" sz="1400" i="1" dirty="0">
                <a:solidFill>
                  <a:schemeClr val="bg1">
                    <a:lumMod val="65000"/>
                  </a:schemeClr>
                </a:solidFill>
              </a:rPr>
              <a:t>?</a:t>
            </a:r>
          </a:p>
          <a:p>
            <a:r>
              <a:rPr lang="en-US" sz="1400" dirty="0">
                <a:solidFill>
                  <a:schemeClr val="bg1">
                    <a:lumMod val="65000"/>
                  </a:schemeClr>
                </a:solidFill>
              </a:rPr>
              <a:t>A bull’s eye maculopathy--a ring of perifoveal </a:t>
            </a:r>
            <a:r>
              <a:rPr lang="en-US" sz="1400" dirty="0" err="1">
                <a:solidFill>
                  <a:schemeClr val="bg1">
                    <a:lumMod val="65000"/>
                  </a:schemeClr>
                </a:solidFill>
              </a:rPr>
              <a:t>hyperfluorescence</a:t>
            </a:r>
            <a:r>
              <a:rPr lang="en-US" sz="1400" dirty="0">
                <a:solidFill>
                  <a:schemeClr val="bg1">
                    <a:lumMod val="65000"/>
                  </a:schemeClr>
                </a:solidFill>
              </a:rPr>
              <a:t> surrounding a central foveal area of </a:t>
            </a:r>
            <a:r>
              <a:rPr lang="en-US" sz="1400" dirty="0" err="1">
                <a:solidFill>
                  <a:schemeClr val="bg1">
                    <a:lumMod val="65000"/>
                  </a:schemeClr>
                </a:solidFill>
              </a:rPr>
              <a:t>hypofluorescence</a:t>
            </a: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E0303C22-7E86-4D5B-AD12-ABC13A51B04C}"/>
              </a:ext>
            </a:extLst>
          </p:cNvPr>
          <p:cNvSpPr txBox="1"/>
          <p:nvPr/>
        </p:nvSpPr>
        <p:spPr>
          <a:xfrm>
            <a:off x="788035" y="5463143"/>
            <a:ext cx="4596130" cy="369332"/>
          </a:xfrm>
          <a:prstGeom prst="rect">
            <a:avLst/>
          </a:prstGeom>
          <a:solidFill>
            <a:schemeClr val="accent1"/>
          </a:solidFill>
          <a:ln>
            <a:solidFill>
              <a:schemeClr val="tx1"/>
            </a:solidFill>
          </a:ln>
        </p:spPr>
        <p:txBody>
          <a:bodyPr wrap="none" rtlCol="0">
            <a:spAutoFit/>
          </a:bodyPr>
          <a:lstStyle/>
          <a:p>
            <a:r>
              <a:rPr lang="en-US" i="1" dirty="0">
                <a:effectLst>
                  <a:outerShdw blurRad="38100" dist="38100" dir="2700000" algn="tl">
                    <a:srgbClr val="000000">
                      <a:alpha val="43137"/>
                    </a:srgbClr>
                  </a:outerShdw>
                </a:effectLst>
              </a:rPr>
              <a:t>For more on </a:t>
            </a:r>
            <a:r>
              <a:rPr lang="en-US" i="1" dirty="0" err="1">
                <a:effectLst>
                  <a:outerShdw blurRad="38100" dist="38100" dir="2700000" algn="tl">
                    <a:srgbClr val="000000">
                      <a:alpha val="43137"/>
                    </a:srgbClr>
                  </a:outerShdw>
                </a:effectLst>
              </a:rPr>
              <a:t>Stargardts</a:t>
            </a:r>
            <a:r>
              <a:rPr lang="en-US" i="1" dirty="0">
                <a:effectLst>
                  <a:outerShdw blurRad="38100" dist="38100" dir="2700000" algn="tl">
                    <a:srgbClr val="000000">
                      <a:alpha val="43137"/>
                    </a:srgbClr>
                  </a:outerShdw>
                </a:effectLst>
              </a:rPr>
              <a:t>, see slide-set R10</a:t>
            </a:r>
          </a:p>
        </p:txBody>
      </p:sp>
    </p:spTree>
    <p:extLst>
      <p:ext uri="{BB962C8B-B14F-4D97-AF65-F5344CB8AC3E}">
        <p14:creationId xmlns:p14="http://schemas.microsoft.com/office/powerpoint/2010/main" val="33572924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191</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5" name="TextBox 4">
            <a:extLst>
              <a:ext uri="{FF2B5EF4-FFF2-40B4-BE49-F238E27FC236}">
                <a16:creationId xmlns:a16="http://schemas.microsoft.com/office/drawing/2014/main" id="{83611BBC-607F-4EB9-A905-FC141FBE4229}"/>
              </a:ext>
            </a:extLst>
          </p:cNvPr>
          <p:cNvSpPr txBox="1"/>
          <p:nvPr/>
        </p:nvSpPr>
        <p:spPr>
          <a:xfrm>
            <a:off x="1828800" y="4309524"/>
            <a:ext cx="5807424" cy="1384995"/>
          </a:xfrm>
          <a:prstGeom prst="rect">
            <a:avLst/>
          </a:prstGeom>
          <a:solidFill>
            <a:srgbClr val="99FF99"/>
          </a:solidFill>
        </p:spPr>
        <p:txBody>
          <a:bodyPr wrap="none" rtlCol="0">
            <a:spAutoFit/>
          </a:bodyPr>
          <a:lstStyle/>
          <a:p>
            <a:r>
              <a:rPr lang="en-US" sz="1400" i="1" dirty="0">
                <a:solidFill>
                  <a:srgbClr val="0000FF"/>
                </a:solidFill>
              </a:rPr>
              <a:t>For what other conditions is FAF a useful diagnostic/management tool?</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a:p>
            <a:r>
              <a:rPr lang="en-US" sz="1400" dirty="0">
                <a:solidFill>
                  <a:srgbClr val="0000FF"/>
                </a:solidFill>
              </a:rPr>
              <a:t>--</a:t>
            </a:r>
          </a:p>
        </p:txBody>
      </p:sp>
    </p:spTree>
    <p:extLst>
      <p:ext uri="{BB962C8B-B14F-4D97-AF65-F5344CB8AC3E}">
        <p14:creationId xmlns:p14="http://schemas.microsoft.com/office/powerpoint/2010/main" val="20391570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192</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5" name="TextBox 4">
            <a:extLst>
              <a:ext uri="{FF2B5EF4-FFF2-40B4-BE49-F238E27FC236}">
                <a16:creationId xmlns:a16="http://schemas.microsoft.com/office/drawing/2014/main" id="{83611BBC-607F-4EB9-A905-FC141FBE4229}"/>
              </a:ext>
            </a:extLst>
          </p:cNvPr>
          <p:cNvSpPr txBox="1"/>
          <p:nvPr/>
        </p:nvSpPr>
        <p:spPr>
          <a:xfrm>
            <a:off x="1828800" y="4309524"/>
            <a:ext cx="5807424" cy="1384995"/>
          </a:xfrm>
          <a:prstGeom prst="rect">
            <a:avLst/>
          </a:prstGeom>
          <a:solidFill>
            <a:srgbClr val="99FF99"/>
          </a:solidFill>
        </p:spPr>
        <p:txBody>
          <a:bodyPr wrap="none" rtlCol="0">
            <a:spAutoFit/>
          </a:bodyPr>
          <a:lstStyle/>
          <a:p>
            <a:r>
              <a:rPr lang="en-US" sz="1400" i="1" dirty="0">
                <a:solidFill>
                  <a:srgbClr val="0000FF"/>
                </a:solidFill>
              </a:rPr>
              <a:t>For what other conditions is FAF a useful diagnostic/management tool?</a:t>
            </a:r>
          </a:p>
          <a:p>
            <a:r>
              <a:rPr lang="en-US" sz="1400" dirty="0">
                <a:solidFill>
                  <a:srgbClr val="0000FF"/>
                </a:solidFill>
              </a:rPr>
              <a:t>--Best </a:t>
            </a:r>
            <a:r>
              <a:rPr lang="en-US" sz="1400" dirty="0" err="1">
                <a:solidFill>
                  <a:srgbClr val="0000FF"/>
                </a:solidFill>
              </a:rPr>
              <a:t>dz</a:t>
            </a:r>
            <a:endParaRPr lang="en-US" sz="1400" dirty="0">
              <a:solidFill>
                <a:srgbClr val="0000FF"/>
              </a:solidFill>
            </a:endParaRPr>
          </a:p>
          <a:p>
            <a:r>
              <a:rPr lang="en-US" sz="1400" dirty="0">
                <a:solidFill>
                  <a:srgbClr val="0000FF"/>
                </a:solidFill>
              </a:rPr>
              <a:t>--Cone dystrophy</a:t>
            </a:r>
          </a:p>
          <a:p>
            <a:r>
              <a:rPr lang="en-US" sz="1400" dirty="0">
                <a:solidFill>
                  <a:srgbClr val="0000FF"/>
                </a:solidFill>
              </a:rPr>
              <a:t>--ARMD</a:t>
            </a:r>
          </a:p>
          <a:p>
            <a:r>
              <a:rPr lang="en-US" sz="1400" dirty="0">
                <a:solidFill>
                  <a:srgbClr val="0000FF"/>
                </a:solidFill>
              </a:rPr>
              <a:t>--CSCR</a:t>
            </a:r>
          </a:p>
          <a:p>
            <a:r>
              <a:rPr lang="en-US" sz="1400" dirty="0">
                <a:solidFill>
                  <a:srgbClr val="0000FF"/>
                </a:solidFill>
              </a:rPr>
              <a:t>--Pattern dystrophies</a:t>
            </a:r>
          </a:p>
        </p:txBody>
      </p:sp>
    </p:spTree>
    <p:extLst>
      <p:ext uri="{BB962C8B-B14F-4D97-AF65-F5344CB8AC3E}">
        <p14:creationId xmlns:p14="http://schemas.microsoft.com/office/powerpoint/2010/main" val="34054974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193</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5" name="TextBox 4">
            <a:extLst>
              <a:ext uri="{FF2B5EF4-FFF2-40B4-BE49-F238E27FC236}">
                <a16:creationId xmlns:a16="http://schemas.microsoft.com/office/drawing/2014/main" id="{83611BBC-607F-4EB9-A905-FC141FBE4229}"/>
              </a:ext>
            </a:extLst>
          </p:cNvPr>
          <p:cNvSpPr txBox="1"/>
          <p:nvPr/>
        </p:nvSpPr>
        <p:spPr>
          <a:xfrm>
            <a:off x="1828800" y="4309524"/>
            <a:ext cx="5807424" cy="1384995"/>
          </a:xfrm>
          <a:prstGeom prst="rect">
            <a:avLst/>
          </a:prstGeom>
          <a:solidFill>
            <a:srgbClr val="99FF99"/>
          </a:solidFill>
        </p:spPr>
        <p:txBody>
          <a:bodyPr wrap="none" rtlCol="0">
            <a:spAutoFit/>
          </a:bodyPr>
          <a:lstStyle/>
          <a:p>
            <a:r>
              <a:rPr lang="en-US" sz="1400" i="1" dirty="0">
                <a:solidFill>
                  <a:schemeClr val="bg1">
                    <a:lumMod val="65000"/>
                  </a:schemeClr>
                </a:solidFill>
              </a:rPr>
              <a:t>For what other conditions is FAF a useful diagnostic/management tool?</a:t>
            </a:r>
          </a:p>
          <a:p>
            <a:r>
              <a:rPr lang="en-US" sz="1400" dirty="0">
                <a:solidFill>
                  <a:schemeClr val="bg1">
                    <a:lumMod val="65000"/>
                  </a:schemeClr>
                </a:solidFill>
              </a:rPr>
              <a:t>--Best </a:t>
            </a:r>
            <a:r>
              <a:rPr lang="en-US" sz="1400" dirty="0" err="1">
                <a:solidFill>
                  <a:schemeClr val="bg1">
                    <a:lumMod val="65000"/>
                  </a:schemeClr>
                </a:solidFill>
              </a:rPr>
              <a:t>dz</a:t>
            </a:r>
            <a:endParaRPr lang="en-US" sz="1400" dirty="0">
              <a:solidFill>
                <a:schemeClr val="bg1">
                  <a:lumMod val="65000"/>
                </a:schemeClr>
              </a:solidFill>
            </a:endParaRPr>
          </a:p>
          <a:p>
            <a:r>
              <a:rPr lang="en-US" sz="1400" dirty="0">
                <a:solidFill>
                  <a:schemeClr val="bg1">
                    <a:lumMod val="65000"/>
                  </a:schemeClr>
                </a:solidFill>
              </a:rPr>
              <a:t>--Cone dystrophy</a:t>
            </a:r>
          </a:p>
          <a:p>
            <a:r>
              <a:rPr lang="en-US" sz="1400" dirty="0">
                <a:solidFill>
                  <a:schemeClr val="bg1">
                    <a:lumMod val="65000"/>
                  </a:schemeClr>
                </a:solidFill>
              </a:rPr>
              <a:t>--</a:t>
            </a:r>
            <a:r>
              <a:rPr lang="en-US" sz="1400" b="1" dirty="0">
                <a:solidFill>
                  <a:srgbClr val="0000FF"/>
                </a:solidFill>
              </a:rPr>
              <a:t>ARMD</a:t>
            </a:r>
          </a:p>
          <a:p>
            <a:r>
              <a:rPr lang="en-US" sz="1400" dirty="0">
                <a:solidFill>
                  <a:schemeClr val="bg1">
                    <a:lumMod val="65000"/>
                  </a:schemeClr>
                </a:solidFill>
              </a:rPr>
              <a:t>--</a:t>
            </a:r>
            <a:r>
              <a:rPr lang="en-US" sz="1400" b="1" dirty="0">
                <a:solidFill>
                  <a:srgbClr val="0000FF"/>
                </a:solidFill>
              </a:rPr>
              <a:t>CSCR</a:t>
            </a:r>
            <a:endParaRPr lang="en-US" sz="1400" b="1" dirty="0">
              <a:solidFill>
                <a:schemeClr val="bg1">
                  <a:lumMod val="65000"/>
                </a:schemeClr>
              </a:solidFill>
            </a:endParaRPr>
          </a:p>
          <a:p>
            <a:r>
              <a:rPr lang="en-US" sz="1400" dirty="0">
                <a:solidFill>
                  <a:schemeClr val="bg1">
                    <a:lumMod val="65000"/>
                  </a:schemeClr>
                </a:solidFill>
              </a:rPr>
              <a:t>--Pattern dystrophies</a:t>
            </a:r>
          </a:p>
        </p:txBody>
      </p:sp>
      <p:sp>
        <p:nvSpPr>
          <p:cNvPr id="3" name="TextBox 2">
            <a:extLst>
              <a:ext uri="{FF2B5EF4-FFF2-40B4-BE49-F238E27FC236}">
                <a16:creationId xmlns:a16="http://schemas.microsoft.com/office/drawing/2014/main" id="{23D6E22C-CE0F-4784-B8BE-8E9BDD4CC3DA}"/>
              </a:ext>
            </a:extLst>
          </p:cNvPr>
          <p:cNvSpPr txBox="1"/>
          <p:nvPr/>
        </p:nvSpPr>
        <p:spPr>
          <a:xfrm>
            <a:off x="2835974" y="4825364"/>
            <a:ext cx="4326826" cy="738664"/>
          </a:xfrm>
          <a:prstGeom prst="rect">
            <a:avLst/>
          </a:prstGeom>
          <a:solidFill>
            <a:srgbClr val="FF00FF"/>
          </a:solidFill>
        </p:spPr>
        <p:txBody>
          <a:bodyPr wrap="none" rtlCol="0">
            <a:spAutoFit/>
          </a:bodyPr>
          <a:lstStyle/>
          <a:p>
            <a:r>
              <a:rPr lang="en-US" sz="1400" i="1" dirty="0">
                <a:solidFill>
                  <a:schemeClr val="bg1"/>
                </a:solidFill>
              </a:rPr>
              <a:t>What do </a:t>
            </a:r>
            <a:r>
              <a:rPr lang="en-US" sz="1400" dirty="0">
                <a:solidFill>
                  <a:schemeClr val="bg1"/>
                </a:solidFill>
              </a:rPr>
              <a:t>ARMD</a:t>
            </a:r>
            <a:r>
              <a:rPr lang="en-US" sz="1400" i="1" dirty="0">
                <a:solidFill>
                  <a:schemeClr val="bg1"/>
                </a:solidFill>
              </a:rPr>
              <a:t> and </a:t>
            </a:r>
            <a:r>
              <a:rPr lang="en-US" sz="1400" dirty="0">
                <a:solidFill>
                  <a:schemeClr val="bg1"/>
                </a:solidFill>
              </a:rPr>
              <a:t>CSCR</a:t>
            </a:r>
            <a:r>
              <a:rPr lang="en-US" sz="1400" i="1" dirty="0">
                <a:solidFill>
                  <a:schemeClr val="bg1"/>
                </a:solidFill>
              </a:rPr>
              <a:t> stand for in this context?</a:t>
            </a:r>
          </a:p>
          <a:p>
            <a:r>
              <a:rPr lang="en-US" sz="1400" b="1" dirty="0">
                <a:solidFill>
                  <a:schemeClr val="bg1"/>
                </a:solidFill>
              </a:rPr>
              <a:t>--ARMD = </a:t>
            </a:r>
            <a:r>
              <a:rPr lang="en-US" sz="1400" b="1" dirty="0">
                <a:solidFill>
                  <a:srgbClr val="FF00FF"/>
                </a:solidFill>
              </a:rPr>
              <a:t>Age related macular degeneration</a:t>
            </a:r>
          </a:p>
          <a:p>
            <a:r>
              <a:rPr lang="en-US" sz="1400" b="1" dirty="0">
                <a:solidFill>
                  <a:schemeClr val="bg1"/>
                </a:solidFill>
              </a:rPr>
              <a:t>--CSCR = </a:t>
            </a:r>
            <a:r>
              <a:rPr lang="en-US" sz="1400" b="1" dirty="0">
                <a:solidFill>
                  <a:srgbClr val="FF00FF"/>
                </a:solidFill>
              </a:rPr>
              <a:t>Central serous </a:t>
            </a:r>
            <a:r>
              <a:rPr lang="en-US" sz="1400" b="1" dirty="0" err="1">
                <a:solidFill>
                  <a:srgbClr val="FF00FF"/>
                </a:solidFill>
              </a:rPr>
              <a:t>chorioretinopathy</a:t>
            </a:r>
            <a:endParaRPr lang="en-US" sz="1400" b="1" dirty="0">
              <a:solidFill>
                <a:srgbClr val="FF00FF"/>
              </a:solidFill>
            </a:endParaRPr>
          </a:p>
        </p:txBody>
      </p:sp>
    </p:spTree>
    <p:extLst>
      <p:ext uri="{BB962C8B-B14F-4D97-AF65-F5344CB8AC3E}">
        <p14:creationId xmlns:p14="http://schemas.microsoft.com/office/powerpoint/2010/main" val="42234667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1"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194</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5" name="TextBox 4">
            <a:extLst>
              <a:ext uri="{FF2B5EF4-FFF2-40B4-BE49-F238E27FC236}">
                <a16:creationId xmlns:a16="http://schemas.microsoft.com/office/drawing/2014/main" id="{83611BBC-607F-4EB9-A905-FC141FBE4229}"/>
              </a:ext>
            </a:extLst>
          </p:cNvPr>
          <p:cNvSpPr txBox="1"/>
          <p:nvPr/>
        </p:nvSpPr>
        <p:spPr>
          <a:xfrm>
            <a:off x="1828800" y="4309524"/>
            <a:ext cx="5807424" cy="1384995"/>
          </a:xfrm>
          <a:prstGeom prst="rect">
            <a:avLst/>
          </a:prstGeom>
          <a:solidFill>
            <a:srgbClr val="99FF99"/>
          </a:solidFill>
        </p:spPr>
        <p:txBody>
          <a:bodyPr wrap="none" rtlCol="0">
            <a:spAutoFit/>
          </a:bodyPr>
          <a:lstStyle/>
          <a:p>
            <a:r>
              <a:rPr lang="en-US" sz="1400" i="1" dirty="0">
                <a:solidFill>
                  <a:schemeClr val="bg1">
                    <a:lumMod val="65000"/>
                  </a:schemeClr>
                </a:solidFill>
              </a:rPr>
              <a:t>For what other conditions is FAF a useful diagnostic/management tool?</a:t>
            </a:r>
          </a:p>
          <a:p>
            <a:r>
              <a:rPr lang="en-US" sz="1400" dirty="0">
                <a:solidFill>
                  <a:schemeClr val="bg1">
                    <a:lumMod val="65000"/>
                  </a:schemeClr>
                </a:solidFill>
              </a:rPr>
              <a:t>--Best </a:t>
            </a:r>
            <a:r>
              <a:rPr lang="en-US" sz="1400" dirty="0" err="1">
                <a:solidFill>
                  <a:schemeClr val="bg1">
                    <a:lumMod val="65000"/>
                  </a:schemeClr>
                </a:solidFill>
              </a:rPr>
              <a:t>dz</a:t>
            </a:r>
            <a:endParaRPr lang="en-US" sz="1400" dirty="0">
              <a:solidFill>
                <a:schemeClr val="bg1">
                  <a:lumMod val="65000"/>
                </a:schemeClr>
              </a:solidFill>
            </a:endParaRPr>
          </a:p>
          <a:p>
            <a:r>
              <a:rPr lang="en-US" sz="1400" dirty="0">
                <a:solidFill>
                  <a:schemeClr val="bg1">
                    <a:lumMod val="65000"/>
                  </a:schemeClr>
                </a:solidFill>
              </a:rPr>
              <a:t>--Cone dystrophy</a:t>
            </a:r>
          </a:p>
          <a:p>
            <a:r>
              <a:rPr lang="en-US" sz="1400" dirty="0">
                <a:solidFill>
                  <a:schemeClr val="bg1">
                    <a:lumMod val="65000"/>
                  </a:schemeClr>
                </a:solidFill>
              </a:rPr>
              <a:t>--</a:t>
            </a:r>
            <a:r>
              <a:rPr lang="en-US" sz="1400" b="1" dirty="0">
                <a:solidFill>
                  <a:srgbClr val="0000FF"/>
                </a:solidFill>
              </a:rPr>
              <a:t>ARMD</a:t>
            </a:r>
          </a:p>
          <a:p>
            <a:r>
              <a:rPr lang="en-US" sz="1400" dirty="0">
                <a:solidFill>
                  <a:schemeClr val="bg1">
                    <a:lumMod val="65000"/>
                  </a:schemeClr>
                </a:solidFill>
              </a:rPr>
              <a:t>--</a:t>
            </a:r>
            <a:r>
              <a:rPr lang="en-US" sz="1400" b="1" dirty="0">
                <a:solidFill>
                  <a:srgbClr val="0000FF"/>
                </a:solidFill>
              </a:rPr>
              <a:t>CSCR</a:t>
            </a:r>
            <a:endParaRPr lang="en-US" sz="1400" b="1" dirty="0">
              <a:solidFill>
                <a:schemeClr val="bg1">
                  <a:lumMod val="65000"/>
                </a:schemeClr>
              </a:solidFill>
            </a:endParaRPr>
          </a:p>
          <a:p>
            <a:r>
              <a:rPr lang="en-US" sz="1400" dirty="0">
                <a:solidFill>
                  <a:schemeClr val="bg1">
                    <a:lumMod val="65000"/>
                  </a:schemeClr>
                </a:solidFill>
              </a:rPr>
              <a:t>--Pattern dystrophies</a:t>
            </a:r>
          </a:p>
        </p:txBody>
      </p:sp>
      <p:sp>
        <p:nvSpPr>
          <p:cNvPr id="3" name="TextBox 2">
            <a:extLst>
              <a:ext uri="{FF2B5EF4-FFF2-40B4-BE49-F238E27FC236}">
                <a16:creationId xmlns:a16="http://schemas.microsoft.com/office/drawing/2014/main" id="{23D6E22C-CE0F-4784-B8BE-8E9BDD4CC3DA}"/>
              </a:ext>
            </a:extLst>
          </p:cNvPr>
          <p:cNvSpPr txBox="1"/>
          <p:nvPr/>
        </p:nvSpPr>
        <p:spPr>
          <a:xfrm>
            <a:off x="2835974" y="4825364"/>
            <a:ext cx="4326826" cy="738664"/>
          </a:xfrm>
          <a:prstGeom prst="rect">
            <a:avLst/>
          </a:prstGeom>
          <a:solidFill>
            <a:srgbClr val="FF00FF"/>
          </a:solidFill>
        </p:spPr>
        <p:txBody>
          <a:bodyPr wrap="none" rtlCol="0">
            <a:spAutoFit/>
          </a:bodyPr>
          <a:lstStyle/>
          <a:p>
            <a:r>
              <a:rPr lang="en-US" sz="1400" i="1" dirty="0">
                <a:solidFill>
                  <a:schemeClr val="bg1"/>
                </a:solidFill>
              </a:rPr>
              <a:t>What do </a:t>
            </a:r>
            <a:r>
              <a:rPr lang="en-US" sz="1400" dirty="0">
                <a:solidFill>
                  <a:schemeClr val="bg1"/>
                </a:solidFill>
              </a:rPr>
              <a:t>ARMD</a:t>
            </a:r>
            <a:r>
              <a:rPr lang="en-US" sz="1400" i="1" dirty="0">
                <a:solidFill>
                  <a:schemeClr val="bg1"/>
                </a:solidFill>
              </a:rPr>
              <a:t> and </a:t>
            </a:r>
            <a:r>
              <a:rPr lang="en-US" sz="1400" dirty="0">
                <a:solidFill>
                  <a:schemeClr val="bg1"/>
                </a:solidFill>
              </a:rPr>
              <a:t>CSCR</a:t>
            </a:r>
            <a:r>
              <a:rPr lang="en-US" sz="1400" i="1" dirty="0">
                <a:solidFill>
                  <a:schemeClr val="bg1"/>
                </a:solidFill>
              </a:rPr>
              <a:t> stand for in this context?</a:t>
            </a:r>
          </a:p>
          <a:p>
            <a:r>
              <a:rPr lang="en-US" sz="1400" b="1" dirty="0">
                <a:solidFill>
                  <a:schemeClr val="bg1"/>
                </a:solidFill>
              </a:rPr>
              <a:t>--ARMD = Age related macular degeneration</a:t>
            </a:r>
          </a:p>
          <a:p>
            <a:r>
              <a:rPr lang="en-US" sz="1400" b="1" dirty="0">
                <a:solidFill>
                  <a:schemeClr val="bg1"/>
                </a:solidFill>
              </a:rPr>
              <a:t>--CSCR = Central serous </a:t>
            </a:r>
            <a:r>
              <a:rPr lang="en-US" sz="1400" b="1" dirty="0" err="1">
                <a:solidFill>
                  <a:schemeClr val="bg1"/>
                </a:solidFill>
              </a:rPr>
              <a:t>chorioretinopathy</a:t>
            </a:r>
            <a:endParaRPr lang="en-US" sz="1400" b="1" dirty="0">
              <a:solidFill>
                <a:schemeClr val="bg1"/>
              </a:solidFill>
            </a:endParaRPr>
          </a:p>
        </p:txBody>
      </p:sp>
    </p:spTree>
    <p:extLst>
      <p:ext uri="{BB962C8B-B14F-4D97-AF65-F5344CB8AC3E}">
        <p14:creationId xmlns:p14="http://schemas.microsoft.com/office/powerpoint/2010/main" val="7733366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4"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5"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6"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7"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8"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49"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38250"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dirty="0">
                <a:solidFill>
                  <a:srgbClr val="B2B2B2"/>
                </a:solidFill>
              </a:rPr>
              <a:t>ERG</a:t>
            </a:r>
          </a:p>
          <a:p>
            <a:pPr eaLnBrk="1" hangingPunct="1">
              <a:lnSpc>
                <a:spcPct val="95000"/>
              </a:lnSpc>
            </a:pPr>
            <a:endParaRPr lang="en-US" altLang="en-US" sz="2600" dirty="0"/>
          </a:p>
        </p:txBody>
      </p:sp>
      <p:sp>
        <p:nvSpPr>
          <p:cNvPr id="1382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F4246-FE97-4844-BAE4-408BA29190A4}" type="slidenum">
              <a:rPr lang="en-US" altLang="en-US" sz="1000"/>
              <a:pPr algn="r" eaLnBrk="1" hangingPunct="1">
                <a:spcBef>
                  <a:spcPct val="0"/>
                </a:spcBef>
                <a:buClrTx/>
                <a:buSzTx/>
                <a:buFontTx/>
                <a:buNone/>
              </a:pPr>
              <a:t>195</a:t>
            </a:fld>
            <a:endParaRPr lang="en-US" altLang="en-US" sz="1000"/>
          </a:p>
        </p:txBody>
      </p:sp>
      <p:sp>
        <p:nvSpPr>
          <p:cNvPr id="2" name="Text Box 9">
            <a:extLst>
              <a:ext uri="{FF2B5EF4-FFF2-40B4-BE49-F238E27FC236}">
                <a16:creationId xmlns:a16="http://schemas.microsoft.com/office/drawing/2014/main" id="{2B073E7B-E73C-4C06-8483-50B6CC811B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38254" name="TextBox 1"/>
          <p:cNvSpPr txBox="1">
            <a:spLocks noChangeArrowheads="1"/>
          </p:cNvSpPr>
          <p:nvPr/>
        </p:nvSpPr>
        <p:spPr bwMode="auto">
          <a:xfrm>
            <a:off x="1981200" y="304800"/>
            <a:ext cx="7010400" cy="61247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chemeClr val="bg1">
                    <a:lumMod val="65000"/>
                  </a:schemeClr>
                </a:solidFill>
              </a:rPr>
              <a:t>What does FAF stand for in this context?</a:t>
            </a:r>
          </a:p>
          <a:p>
            <a:pPr eaLnBrk="1" hangingPunct="1">
              <a:spcBef>
                <a:spcPct val="0"/>
              </a:spcBef>
              <a:buClrTx/>
              <a:buSzTx/>
              <a:buFontTx/>
              <a:buNone/>
            </a:pPr>
            <a:r>
              <a:rPr lang="en-US" altLang="en-US" sz="1400" dirty="0">
                <a:solidFill>
                  <a:schemeClr val="bg1">
                    <a:lumMod val="65000"/>
                  </a:schemeClr>
                </a:solidFill>
              </a:rPr>
              <a:t>Fundus </a:t>
            </a:r>
            <a:r>
              <a:rPr lang="en-US" altLang="en-US" sz="1400" dirty="0" err="1">
                <a:solidFill>
                  <a:schemeClr val="bg1">
                    <a:lumMod val="65000"/>
                  </a:schemeClr>
                </a:solidFill>
              </a:rPr>
              <a:t>autofluorescence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does </a:t>
            </a:r>
            <a:r>
              <a:rPr lang="en-US" altLang="en-US" sz="1400" dirty="0">
                <a:solidFill>
                  <a:schemeClr val="bg1">
                    <a:lumMod val="65000"/>
                  </a:schemeClr>
                </a:solidFill>
              </a:rPr>
              <a:t>fluorescence</a:t>
            </a:r>
            <a:r>
              <a:rPr lang="en-US" altLang="en-US" sz="1400" i="1" dirty="0">
                <a:solidFill>
                  <a:schemeClr val="bg1">
                    <a:lumMod val="65000"/>
                  </a:schemeClr>
                </a:solidFill>
              </a:rPr>
              <a:t> mean?</a:t>
            </a:r>
          </a:p>
          <a:p>
            <a:pPr eaLnBrk="1" hangingPunct="1">
              <a:spcBef>
                <a:spcPct val="0"/>
              </a:spcBef>
              <a:buClrTx/>
              <a:buSzTx/>
              <a:buFontTx/>
              <a:buNone/>
            </a:pPr>
            <a:r>
              <a:rPr lang="en-US" altLang="en-US" sz="1400" b="1" dirty="0">
                <a:solidFill>
                  <a:schemeClr val="bg1">
                    <a:lumMod val="65000"/>
                  </a:schemeClr>
                </a:solidFill>
              </a:rPr>
              <a:t>Fluorescence</a:t>
            </a:r>
            <a:r>
              <a:rPr lang="en-US" altLang="en-US" sz="1400" dirty="0">
                <a:solidFill>
                  <a:schemeClr val="bg1">
                    <a:lumMod val="65000"/>
                  </a:schemeClr>
                </a:solidFill>
              </a:rPr>
              <a:t> is the process in which a substance absorbs light of </a:t>
            </a:r>
            <a:r>
              <a:rPr lang="en-US" altLang="en-US" sz="1400" i="1" dirty="0">
                <a:solidFill>
                  <a:schemeClr val="bg1">
                    <a:lumMod val="65000"/>
                  </a:schemeClr>
                </a:solidFill>
              </a:rPr>
              <a:t>one</a:t>
            </a:r>
            <a:r>
              <a:rPr lang="en-US" altLang="en-US" sz="1400" dirty="0">
                <a:solidFill>
                  <a:schemeClr val="bg1">
                    <a:lumMod val="65000"/>
                  </a:schemeClr>
                </a:solidFill>
              </a:rPr>
              <a:t> wavelength, then emits it at a </a:t>
            </a:r>
            <a:r>
              <a:rPr lang="en-US" altLang="en-US" sz="1400" i="1" dirty="0">
                <a:solidFill>
                  <a:schemeClr val="bg1">
                    <a:lumMod val="65000"/>
                  </a:schemeClr>
                </a:solidFill>
              </a:rPr>
              <a:t>different</a:t>
            </a:r>
            <a:r>
              <a:rPr lang="en-US" altLang="en-US" sz="1400" dirty="0">
                <a:solidFill>
                  <a:schemeClr val="bg1">
                    <a:lumMod val="65000"/>
                  </a:schemeClr>
                </a:solidFill>
              </a:rPr>
              <a:t> wavelength. Consider fluorescein angiography (FA), for example. In FA, the injected fluorescein dye absorbs light of wavelength ~480nm,     but emits it at wavelength ~525 nm. (See slide-set </a:t>
            </a:r>
            <a:r>
              <a:rPr lang="en-US" altLang="en-US" sz="1400" i="1" dirty="0">
                <a:solidFill>
                  <a:schemeClr val="bg1">
                    <a:lumMod val="65000"/>
                  </a:schemeClr>
                </a:solidFill>
              </a:rPr>
              <a:t>R19</a:t>
            </a:r>
            <a:r>
              <a:rPr lang="en-US" altLang="en-US" sz="1400" dirty="0">
                <a:solidFill>
                  <a:schemeClr val="bg1">
                    <a:lumMod val="65000"/>
                  </a:schemeClr>
                </a:solidFill>
              </a:rPr>
              <a:t> for more on FA.)</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OK, but what is </a:t>
            </a:r>
            <a:r>
              <a:rPr lang="en-US" altLang="en-US" sz="1400" dirty="0">
                <a:solidFill>
                  <a:schemeClr val="bg1">
                    <a:lumMod val="65000"/>
                  </a:schemeClr>
                </a:solidFill>
              </a:rPr>
              <a:t>auto</a:t>
            </a:r>
            <a:r>
              <a:rPr lang="en-US" altLang="en-US" sz="1400" i="1" dirty="0">
                <a:solidFill>
                  <a:schemeClr val="bg1">
                    <a:lumMod val="65000"/>
                  </a:schemeClr>
                </a:solidFill>
              </a:rPr>
              <a:t>fluorescence?</a:t>
            </a:r>
          </a:p>
          <a:p>
            <a:pPr eaLnBrk="1" hangingPunct="1">
              <a:spcBef>
                <a:spcPct val="0"/>
              </a:spcBef>
              <a:buClrTx/>
              <a:buSzTx/>
              <a:buFontTx/>
              <a:buNone/>
            </a:pPr>
            <a:r>
              <a:rPr lang="en-US" altLang="en-US" sz="1400" dirty="0">
                <a:solidFill>
                  <a:schemeClr val="bg1">
                    <a:lumMod val="65000"/>
                  </a:schemeClr>
                </a:solidFill>
              </a:rPr>
              <a:t>Autofluorescence refers to the occurrence of this process via any substance found normally within a biologic system, </a:t>
            </a:r>
            <a:r>
              <a:rPr lang="en-US" altLang="en-US" sz="1400" dirty="0" err="1">
                <a:solidFill>
                  <a:schemeClr val="bg1">
                    <a:lumMod val="65000"/>
                  </a:schemeClr>
                </a:solidFill>
              </a:rPr>
              <a:t>ie</a:t>
            </a:r>
            <a:r>
              <a:rPr lang="en-US" altLang="en-US" sz="1400" dirty="0">
                <a:solidFill>
                  <a:schemeClr val="bg1">
                    <a:lumMod val="65000"/>
                  </a:schemeClr>
                </a:solidFill>
              </a:rPr>
              <a:t>, without introduction of an exogenous fluorophore</a:t>
            </a: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What substance is responsible for the lion’s share of retinal autofluorescence?</a:t>
            </a:r>
          </a:p>
          <a:p>
            <a:pPr eaLnBrk="1" hangingPunct="1">
              <a:spcBef>
                <a:spcPct val="0"/>
              </a:spcBef>
              <a:buClrTx/>
              <a:buSzTx/>
              <a:buFontTx/>
              <a:buNone/>
            </a:pPr>
            <a:r>
              <a:rPr lang="en-US" altLang="en-US" sz="1400" dirty="0">
                <a:solidFill>
                  <a:schemeClr val="bg1">
                    <a:lumMod val="65000"/>
                  </a:schemeClr>
                </a:solidFill>
              </a:rPr>
              <a:t>Lipofuscin found within  RPE cells</a:t>
            </a:r>
          </a:p>
          <a:p>
            <a:pPr eaLnBrk="1" hangingPunct="1">
              <a:spcBef>
                <a:spcPct val="0"/>
              </a:spcBef>
              <a:buClrTx/>
              <a:buSzTx/>
              <a:buFontTx/>
              <a:buNone/>
            </a:pPr>
            <a:endParaRPr lang="en-US" altLang="en-US" sz="1400" i="1"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A specific molecular component of lipofuscin—present in pathological quantities in Plaquenil maculopathy—is especially fluorescent. What is this component?</a:t>
            </a:r>
          </a:p>
          <a:p>
            <a:pPr eaLnBrk="1" hangingPunct="1">
              <a:spcBef>
                <a:spcPct val="0"/>
              </a:spcBef>
              <a:buClrTx/>
              <a:buSzTx/>
              <a:buFontTx/>
              <a:buNone/>
            </a:pPr>
            <a:r>
              <a:rPr lang="en-US" altLang="en-US" sz="1400" dirty="0">
                <a:solidFill>
                  <a:schemeClr val="bg1">
                    <a:lumMod val="65000"/>
                  </a:schemeClr>
                </a:solidFill>
              </a:rPr>
              <a:t>A molecule known as </a:t>
            </a:r>
            <a:r>
              <a:rPr lang="en-US" altLang="en-US" sz="1400" b="1" dirty="0">
                <a:solidFill>
                  <a:schemeClr val="bg1">
                    <a:lumMod val="65000"/>
                  </a:schemeClr>
                </a:solidFill>
              </a:rPr>
              <a:t>A2E</a:t>
            </a:r>
            <a:endParaRPr lang="en-US" altLang="en-US" sz="1400"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In addition to being extra fluorescent, A2E has another property that makes it critical to the pathogenesis of Plaquenil maculopathy. What is this property?</a:t>
            </a:r>
          </a:p>
          <a:p>
            <a:pPr eaLnBrk="1" hangingPunct="1">
              <a:spcBef>
                <a:spcPct val="0"/>
              </a:spcBef>
              <a:buClrTx/>
              <a:buSzTx/>
              <a:buFontTx/>
              <a:buNone/>
            </a:pPr>
            <a:r>
              <a:rPr lang="en-US" altLang="en-US" sz="1400" dirty="0">
                <a:solidFill>
                  <a:schemeClr val="bg1">
                    <a:lumMod val="65000"/>
                  </a:schemeClr>
                </a:solidFill>
              </a:rPr>
              <a:t>It is toxic to RPE cells</a:t>
            </a:r>
            <a:endParaRPr lang="en-US" altLang="en-US" sz="1400" b="1" dirty="0">
              <a:solidFill>
                <a:schemeClr val="bg1">
                  <a:lumMod val="65000"/>
                </a:schemeClr>
              </a:solidFill>
            </a:endParaRPr>
          </a:p>
          <a:p>
            <a:pPr eaLnBrk="1" hangingPunct="1">
              <a:spcBef>
                <a:spcPct val="0"/>
              </a:spcBef>
              <a:buClrTx/>
              <a:buSzTx/>
              <a:buFontTx/>
              <a:buNone/>
            </a:pPr>
            <a:endParaRPr lang="en-US" altLang="en-US" sz="1400" dirty="0">
              <a:solidFill>
                <a:schemeClr val="bg1">
                  <a:lumMod val="65000"/>
                </a:schemeClr>
              </a:solidFill>
            </a:endParaRPr>
          </a:p>
          <a:p>
            <a:pPr eaLnBrk="1" hangingPunct="1">
              <a:spcBef>
                <a:spcPct val="0"/>
              </a:spcBef>
              <a:buClrTx/>
              <a:buSzTx/>
              <a:buFontTx/>
              <a:buNone/>
            </a:pPr>
            <a:r>
              <a:rPr lang="en-US" altLang="en-US" sz="1400" i="1" dirty="0">
                <a:solidFill>
                  <a:schemeClr val="bg1">
                    <a:lumMod val="65000"/>
                  </a:schemeClr>
                </a:solidFill>
              </a:rPr>
              <a:t>Pulling it all together: How does FAF aid in screening for Plaquenil maculopathy?</a:t>
            </a:r>
          </a:p>
          <a:p>
            <a:pPr eaLnBrk="1" hangingPunct="1">
              <a:spcBef>
                <a:spcPct val="0"/>
              </a:spcBef>
              <a:buClrTx/>
              <a:buSzTx/>
              <a:buFontTx/>
              <a:buNone/>
            </a:pPr>
            <a:r>
              <a:rPr lang="en-US" altLang="en-US" sz="1400" dirty="0">
                <a:solidFill>
                  <a:schemeClr val="bg1">
                    <a:lumMod val="65000"/>
                  </a:schemeClr>
                </a:solidFill>
              </a:rPr>
              <a:t>In early</a:t>
            </a:r>
            <a:r>
              <a:rPr lang="en-US" altLang="en-US" sz="1400" b="1" dirty="0">
                <a:solidFill>
                  <a:srgbClr val="0000FF"/>
                </a:solidFill>
              </a:rPr>
              <a:t> </a:t>
            </a:r>
            <a:r>
              <a:rPr lang="en-US" altLang="en-US" sz="1400" dirty="0">
                <a:solidFill>
                  <a:schemeClr val="bg1">
                    <a:lumMod val="65000"/>
                  </a:schemeClr>
                </a:solidFill>
              </a:rPr>
              <a:t>Plaquenil maculopathy, as excess A2E accumulates within the parafoveal</a:t>
            </a:r>
            <a:r>
              <a:rPr lang="en-US" altLang="en-US" sz="1400" b="1" i="1" dirty="0">
                <a:solidFill>
                  <a:srgbClr val="0000FF"/>
                </a:solidFill>
              </a:rPr>
              <a:t> </a:t>
            </a:r>
            <a:r>
              <a:rPr lang="en-US" altLang="en-US" sz="1400" i="1" dirty="0">
                <a:solidFill>
                  <a:schemeClr val="bg1">
                    <a:lumMod val="65000"/>
                  </a:schemeClr>
                </a:solidFill>
              </a:rPr>
              <a:t> </a:t>
            </a:r>
            <a:r>
              <a:rPr lang="en-US" altLang="en-US" sz="1400" dirty="0">
                <a:solidFill>
                  <a:schemeClr val="bg1">
                    <a:lumMod val="65000"/>
                  </a:schemeClr>
                </a:solidFill>
              </a:rPr>
              <a:t>RPE, this area will appear hyperfluorescent on FAF. Thus, such </a:t>
            </a:r>
            <a:r>
              <a:rPr lang="en-US" altLang="en-US" sz="1400" dirty="0" err="1">
                <a:solidFill>
                  <a:schemeClr val="bg1">
                    <a:lumMod val="65000"/>
                  </a:schemeClr>
                </a:solidFill>
              </a:rPr>
              <a:t>hyperfluorescence</a:t>
            </a:r>
            <a:r>
              <a:rPr lang="en-US" altLang="en-US" sz="1400" dirty="0">
                <a:solidFill>
                  <a:schemeClr val="bg1">
                    <a:lumMod val="65000"/>
                  </a:schemeClr>
                </a:solidFill>
              </a:rPr>
              <a:t> in a Plaquenil </a:t>
            </a:r>
            <a:r>
              <a:rPr lang="en-US" altLang="en-US" sz="1400" dirty="0" err="1">
                <a:solidFill>
                  <a:schemeClr val="bg1">
                    <a:lumMod val="65000"/>
                  </a:schemeClr>
                </a:solidFill>
              </a:rPr>
              <a:t>pt</a:t>
            </a:r>
            <a:r>
              <a:rPr lang="en-US" altLang="en-US" sz="1400" dirty="0">
                <a:solidFill>
                  <a:schemeClr val="bg1">
                    <a:lumMod val="65000"/>
                  </a:schemeClr>
                </a:solidFill>
              </a:rPr>
              <a:t> evidences early maculopathy, and should prompt cessation of the drug.</a:t>
            </a:r>
          </a:p>
        </p:txBody>
      </p:sp>
      <p:sp>
        <p:nvSpPr>
          <p:cNvPr id="5" name="TextBox 4">
            <a:extLst>
              <a:ext uri="{FF2B5EF4-FFF2-40B4-BE49-F238E27FC236}">
                <a16:creationId xmlns:a16="http://schemas.microsoft.com/office/drawing/2014/main" id="{83611BBC-607F-4EB9-A905-FC141FBE4229}"/>
              </a:ext>
            </a:extLst>
          </p:cNvPr>
          <p:cNvSpPr txBox="1"/>
          <p:nvPr/>
        </p:nvSpPr>
        <p:spPr>
          <a:xfrm>
            <a:off x="1828800" y="4309524"/>
            <a:ext cx="5807424" cy="1384995"/>
          </a:xfrm>
          <a:prstGeom prst="rect">
            <a:avLst/>
          </a:prstGeom>
          <a:solidFill>
            <a:srgbClr val="99FF99"/>
          </a:solidFill>
        </p:spPr>
        <p:txBody>
          <a:bodyPr wrap="none" rtlCol="0">
            <a:spAutoFit/>
          </a:bodyPr>
          <a:lstStyle/>
          <a:p>
            <a:r>
              <a:rPr lang="en-US" sz="1400" i="1" dirty="0">
                <a:solidFill>
                  <a:schemeClr val="bg1">
                    <a:lumMod val="65000"/>
                  </a:schemeClr>
                </a:solidFill>
              </a:rPr>
              <a:t>For what other conditions is FAF a useful diagnostic/management tool?</a:t>
            </a:r>
          </a:p>
          <a:p>
            <a:r>
              <a:rPr lang="en-US" sz="1400" dirty="0">
                <a:solidFill>
                  <a:srgbClr val="0000FF"/>
                </a:solidFill>
              </a:rPr>
              <a:t>--</a:t>
            </a:r>
            <a:r>
              <a:rPr lang="en-US" sz="1400" b="1" dirty="0">
                <a:solidFill>
                  <a:srgbClr val="0000FF"/>
                </a:solidFill>
              </a:rPr>
              <a:t>Best </a:t>
            </a:r>
            <a:r>
              <a:rPr lang="en-US" sz="1400" b="1" dirty="0" err="1">
                <a:solidFill>
                  <a:srgbClr val="0000FF"/>
                </a:solidFill>
              </a:rPr>
              <a:t>dz</a:t>
            </a:r>
            <a:endParaRPr lang="en-US" sz="1400" b="1" dirty="0">
              <a:solidFill>
                <a:srgbClr val="0000FF"/>
              </a:solidFill>
            </a:endParaRPr>
          </a:p>
          <a:p>
            <a:r>
              <a:rPr lang="en-US" sz="1400" dirty="0">
                <a:solidFill>
                  <a:srgbClr val="0000FF"/>
                </a:solidFill>
              </a:rPr>
              <a:t>--</a:t>
            </a:r>
            <a:r>
              <a:rPr lang="en-US" sz="1400" b="1" dirty="0">
                <a:solidFill>
                  <a:srgbClr val="0000FF"/>
                </a:solidFill>
              </a:rPr>
              <a:t>Cone dystrophy</a:t>
            </a:r>
          </a:p>
          <a:p>
            <a:r>
              <a:rPr lang="en-US" sz="1400" dirty="0">
                <a:solidFill>
                  <a:srgbClr val="0000FF"/>
                </a:solidFill>
              </a:rPr>
              <a:t>--</a:t>
            </a:r>
            <a:r>
              <a:rPr lang="en-US" sz="1400" b="1" dirty="0">
                <a:solidFill>
                  <a:srgbClr val="0000FF"/>
                </a:solidFill>
              </a:rPr>
              <a:t>ARMD</a:t>
            </a:r>
          </a:p>
          <a:p>
            <a:r>
              <a:rPr lang="en-US" sz="1400" dirty="0">
                <a:solidFill>
                  <a:srgbClr val="0000FF"/>
                </a:solidFill>
              </a:rPr>
              <a:t>--</a:t>
            </a:r>
            <a:r>
              <a:rPr lang="en-US" sz="1400" b="1" dirty="0">
                <a:solidFill>
                  <a:srgbClr val="0000FF"/>
                </a:solidFill>
              </a:rPr>
              <a:t>CSCR</a:t>
            </a:r>
          </a:p>
          <a:p>
            <a:r>
              <a:rPr lang="en-US" sz="1400" dirty="0">
                <a:solidFill>
                  <a:srgbClr val="0000FF"/>
                </a:solidFill>
              </a:rPr>
              <a:t>--</a:t>
            </a:r>
            <a:r>
              <a:rPr lang="en-US" sz="1400" b="1" dirty="0">
                <a:solidFill>
                  <a:srgbClr val="0000FF"/>
                </a:solidFill>
              </a:rPr>
              <a:t>Pattern dystrophies</a:t>
            </a:r>
          </a:p>
        </p:txBody>
      </p:sp>
      <p:sp>
        <p:nvSpPr>
          <p:cNvPr id="3" name="TextBox 2">
            <a:extLst>
              <a:ext uri="{FF2B5EF4-FFF2-40B4-BE49-F238E27FC236}">
                <a16:creationId xmlns:a16="http://schemas.microsoft.com/office/drawing/2014/main" id="{52448997-FFA1-4CB4-BB98-D763974BE436}"/>
              </a:ext>
            </a:extLst>
          </p:cNvPr>
          <p:cNvSpPr txBox="1"/>
          <p:nvPr/>
        </p:nvSpPr>
        <p:spPr>
          <a:xfrm>
            <a:off x="3810000" y="4778916"/>
            <a:ext cx="3429000" cy="646331"/>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For more on these conditions, see the </a:t>
            </a:r>
            <a:r>
              <a:rPr lang="en-US" dirty="0">
                <a:effectLst>
                  <a:outerShdw blurRad="38100" dist="38100" dir="2700000" algn="tl">
                    <a:srgbClr val="000000">
                      <a:alpha val="43137"/>
                    </a:srgbClr>
                  </a:outerShdw>
                </a:effectLst>
              </a:rPr>
              <a:t>Table of Contents</a:t>
            </a:r>
          </a:p>
        </p:txBody>
      </p:sp>
    </p:spTree>
    <p:extLst>
      <p:ext uri="{BB962C8B-B14F-4D97-AF65-F5344CB8AC3E}">
        <p14:creationId xmlns:p14="http://schemas.microsoft.com/office/powerpoint/2010/main" val="28388866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196</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Electroretinogram (or electroretinography)</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In one sentence, what is it?</a:t>
            </a:r>
          </a:p>
          <a:p>
            <a:pPr eaLnBrk="1" hangingPunct="1">
              <a:spcBef>
                <a:spcPct val="0"/>
              </a:spcBef>
              <a:buClrTx/>
              <a:buSzTx/>
              <a:buFontTx/>
              <a:buNone/>
            </a:pPr>
            <a:r>
              <a:rPr lang="en-US" altLang="en-US" sz="1400" dirty="0">
                <a:solidFill>
                  <a:schemeClr val="accent1">
                    <a:lumMod val="40000"/>
                    <a:lumOff val="60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How is it performed?</a:t>
            </a: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4569919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197</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In one sentence, what is it?</a:t>
            </a:r>
          </a:p>
          <a:p>
            <a:pPr eaLnBrk="1" hangingPunct="1">
              <a:spcBef>
                <a:spcPct val="0"/>
              </a:spcBef>
              <a:buClrTx/>
              <a:buSzTx/>
              <a:buFontTx/>
              <a:buNone/>
            </a:pPr>
            <a:r>
              <a:rPr lang="en-US" altLang="en-US" sz="1400" dirty="0">
                <a:solidFill>
                  <a:schemeClr val="accent1">
                    <a:lumMod val="40000"/>
                    <a:lumOff val="60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How is it performed?</a:t>
            </a: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145488791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198</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How is it performed?</a:t>
            </a: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204091416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199</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How is it performed?</a:t>
            </a: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18" name="Rectangle 17">
            <a:extLst>
              <a:ext uri="{FF2B5EF4-FFF2-40B4-BE49-F238E27FC236}">
                <a16:creationId xmlns:a16="http://schemas.microsoft.com/office/drawing/2014/main" id="{7116DB9E-6A51-53BC-C4CD-121779334D3B}"/>
              </a:ext>
            </a:extLst>
          </p:cNvPr>
          <p:cNvSpPr/>
          <p:nvPr/>
        </p:nvSpPr>
        <p:spPr>
          <a:xfrm>
            <a:off x="1778209" y="1903748"/>
            <a:ext cx="1450076" cy="233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B530BF-23CF-E301-F8CD-A346238D0D2E}"/>
              </a:ext>
            </a:extLst>
          </p:cNvPr>
          <p:cNvSpPr/>
          <p:nvPr/>
        </p:nvSpPr>
        <p:spPr>
          <a:xfrm>
            <a:off x="5168311" y="1898619"/>
            <a:ext cx="587964"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4A3D7F-1A09-9DCF-2F90-B265BD1DF5B0}"/>
              </a:ext>
            </a:extLst>
          </p:cNvPr>
          <p:cNvSpPr/>
          <p:nvPr/>
        </p:nvSpPr>
        <p:spPr>
          <a:xfrm>
            <a:off x="7229180" y="1901018"/>
            <a:ext cx="387501" cy="23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80644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3" name="Rectangle 2"/>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p:txBody>
      </p:sp>
      <p:sp>
        <p:nvSpPr>
          <p:cNvPr id="5124" name="Rectangle 3"/>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512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6B43ED3-CC5A-491C-8BD0-8D79BA139B69}" type="slidenum">
              <a:rPr lang="en-US" altLang="en-US" sz="1000" smtClean="0"/>
              <a:pPr>
                <a:spcBef>
                  <a:spcPct val="0"/>
                </a:spcBef>
                <a:buClrTx/>
                <a:buSzTx/>
                <a:buFontTx/>
                <a:buNone/>
              </a:pPr>
              <a:t>2</a:t>
            </a:fld>
            <a:endParaRPr lang="en-US" altLang="en-US" sz="1000"/>
          </a:p>
        </p:txBody>
      </p:sp>
      <p:sp>
        <p:nvSpPr>
          <p:cNvPr id="2" name="Text Box 9">
            <a:extLst>
              <a:ext uri="{FF2B5EF4-FFF2-40B4-BE49-F238E27FC236}">
                <a16:creationId xmlns:a16="http://schemas.microsoft.com/office/drawing/2014/main" id="{31F6F25A-3832-4745-927D-E852B44A4A4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A33311E-A0DE-4E4A-B12B-8483754613B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20</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endParaRPr lang="en-US" sz="1600" dirty="0">
              <a:solidFill>
                <a:srgbClr val="FFFF00"/>
              </a:solidFill>
            </a:endParaRPr>
          </a:p>
          <a:p>
            <a:endParaRPr lang="en-US" sz="1600" i="1" dirty="0">
              <a:solidFill>
                <a:srgbClr val="FFFF00"/>
              </a:solidFill>
            </a:endParaRPr>
          </a:p>
          <a:p>
            <a:r>
              <a:rPr lang="en-US" sz="1600" i="1" dirty="0">
                <a:solidFill>
                  <a:srgbClr val="FFFF00"/>
                </a:solidFill>
              </a:rPr>
              <a:t>Where on the cornea do they typically appear?</a:t>
            </a:r>
          </a:p>
          <a:p>
            <a:r>
              <a:rPr lang="en-US" sz="1600" dirty="0">
                <a:solidFill>
                  <a:srgbClr val="FFFF00"/>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2910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200</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How is it performed?</a:t>
            </a: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20588294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201</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The </a:t>
            </a:r>
            <a:r>
              <a:rPr lang="en-US" altLang="en-US" sz="1400" dirty="0" err="1">
                <a:solidFill>
                  <a:schemeClr val="accent1">
                    <a:lumMod val="40000"/>
                    <a:lumOff val="60000"/>
                  </a:schemeClr>
                </a:solidFill>
              </a:rPr>
              <a:t>pt</a:t>
            </a:r>
            <a:r>
              <a:rPr lang="en-US" altLang="en-US" sz="1400" dirty="0">
                <a:solidFill>
                  <a:schemeClr val="accent1">
                    <a:lumMod val="40000"/>
                    <a:lumOff val="60000"/>
                  </a:schemeClr>
                </a:solidFill>
              </a:rPr>
              <a:t> is  dilated , and usually  dark- adapted.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20194286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202</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a:t>
            </a:r>
            <a:r>
              <a:rPr lang="en-US" altLang="en-US" sz="1400" dirty="0">
                <a:solidFill>
                  <a:schemeClr val="accent1">
                    <a:lumMod val="40000"/>
                    <a:lumOff val="60000"/>
                  </a:schemeClr>
                </a:solidFill>
              </a:rPr>
              <a:t>.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16" name="Rectangle 15">
            <a:extLst>
              <a:ext uri="{FF2B5EF4-FFF2-40B4-BE49-F238E27FC236}">
                <a16:creationId xmlns:a16="http://schemas.microsoft.com/office/drawing/2014/main" id="{6511BE02-276D-860E-95E1-4DC48D4E1D15}"/>
              </a:ext>
            </a:extLst>
          </p:cNvPr>
          <p:cNvSpPr/>
          <p:nvPr/>
        </p:nvSpPr>
        <p:spPr>
          <a:xfrm>
            <a:off x="2189922" y="2528097"/>
            <a:ext cx="629478" cy="389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dilated vs undilated</a:t>
            </a:r>
          </a:p>
        </p:txBody>
      </p:sp>
      <p:sp>
        <p:nvSpPr>
          <p:cNvPr id="17" name="Rectangle 16">
            <a:extLst>
              <a:ext uri="{FF2B5EF4-FFF2-40B4-BE49-F238E27FC236}">
                <a16:creationId xmlns:a16="http://schemas.microsoft.com/office/drawing/2014/main" id="{4B63E309-63E0-BA43-CD55-91CDDBF53F2B}"/>
              </a:ext>
            </a:extLst>
          </p:cNvPr>
          <p:cNvSpPr/>
          <p:nvPr/>
        </p:nvSpPr>
        <p:spPr>
          <a:xfrm>
            <a:off x="3864971" y="2528097"/>
            <a:ext cx="438288" cy="389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light- vs dark-</a:t>
            </a: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03535489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203</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a:t>
            </a:r>
            <a:r>
              <a:rPr lang="en-US" altLang="en-US" sz="1400" dirty="0">
                <a:solidFill>
                  <a:schemeClr val="accent1">
                    <a:lumMod val="40000"/>
                    <a:lumOff val="60000"/>
                  </a:schemeClr>
                </a:solidFill>
              </a:rPr>
              <a:t>. Electrodes are attached to the </a:t>
            </a:r>
            <a:r>
              <a:rPr lang="en-US" altLang="en-US" sz="1400" dirty="0" err="1">
                <a:solidFill>
                  <a:schemeClr val="accent1">
                    <a:lumMod val="40000"/>
                    <a:lumOff val="60000"/>
                  </a:schemeClr>
                </a:solidFill>
              </a:rPr>
              <a:t>pt’s</a:t>
            </a:r>
            <a:r>
              <a:rPr lang="en-US" altLang="en-US" sz="1400" dirty="0">
                <a:solidFill>
                  <a:schemeClr val="accent1">
                    <a:lumMod val="40000"/>
                    <a:lumOff val="60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252657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204</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What are the three main types of ERG?</a:t>
            </a: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11944576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205</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b="1" dirty="0">
                <a:solidFill>
                  <a:schemeClr val="accent1">
                    <a:lumMod val="40000"/>
                    <a:lumOff val="60000"/>
                  </a:schemeClr>
                </a:solidFill>
              </a:rPr>
              <a:t>Full-field</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aka  </a:t>
            </a:r>
            <a:r>
              <a:rPr lang="en-US" altLang="en-US" sz="1400" i="1" dirty="0">
                <a:solidFill>
                  <a:schemeClr val="accent1">
                    <a:lumMod val="40000"/>
                    <a:lumOff val="60000"/>
                  </a:schemeClr>
                </a:solidFill>
              </a:rPr>
              <a:t>Ganzfeld</a:t>
            </a:r>
            <a:r>
              <a:rPr lang="en-US" altLang="en-US" sz="1400" dirty="0">
                <a:solidFill>
                  <a:schemeClr val="accent1">
                    <a:lumMod val="40000"/>
                    <a:lumOff val="60000"/>
                  </a:schemeClr>
                </a:solidFill>
              </a:rPr>
              <a:t>  ERG), </a:t>
            </a:r>
            <a:r>
              <a:rPr lang="en-US" altLang="en-US" sz="1400" b="1" dirty="0">
                <a:solidFill>
                  <a:schemeClr val="accent1">
                    <a:lumMod val="40000"/>
                    <a:lumOff val="60000"/>
                  </a:schemeClr>
                </a:solidFill>
              </a:rPr>
              <a:t>multifocal</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and </a:t>
            </a:r>
            <a:r>
              <a:rPr lang="en-US" altLang="en-US" sz="1400" b="1" dirty="0">
                <a:solidFill>
                  <a:schemeClr val="accent1">
                    <a:lumMod val="40000"/>
                    <a:lumOff val="60000"/>
                  </a:schemeClr>
                </a:solidFill>
              </a:rPr>
              <a:t>pattern</a:t>
            </a:r>
            <a:r>
              <a:rPr lang="en-US" altLang="en-US" sz="1400" dirty="0">
                <a:solidFill>
                  <a:schemeClr val="accent1">
                    <a:lumMod val="40000"/>
                    <a:lumOff val="60000"/>
                  </a:schemeClr>
                </a:solidFill>
              </a:rPr>
              <a:t> (</a:t>
            </a:r>
            <a:r>
              <a:rPr lang="en-US" altLang="en-US" sz="1400" dirty="0" err="1">
                <a:solidFill>
                  <a:schemeClr val="accent1">
                    <a:lumMod val="40000"/>
                    <a:lumOff val="60000"/>
                  </a:schemeClr>
                </a:solidFill>
              </a:rPr>
              <a:t>pERG</a:t>
            </a:r>
            <a:r>
              <a:rPr lang="en-US" altLang="en-US" sz="1400" dirty="0">
                <a:solidFill>
                  <a:schemeClr val="accent1">
                    <a:lumMod val="40000"/>
                    <a:lumOff val="60000"/>
                  </a:schemeClr>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6286943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206</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15" name="Rectangle 14">
            <a:extLst>
              <a:ext uri="{FF2B5EF4-FFF2-40B4-BE49-F238E27FC236}">
                <a16:creationId xmlns:a16="http://schemas.microsoft.com/office/drawing/2014/main" id="{843459F1-5775-EE43-6520-6D9A03C261F2}"/>
              </a:ext>
            </a:extLst>
          </p:cNvPr>
          <p:cNvSpPr/>
          <p:nvPr/>
        </p:nvSpPr>
        <p:spPr>
          <a:xfrm>
            <a:off x="3228285" y="3403588"/>
            <a:ext cx="810315" cy="227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German word</a:t>
            </a: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28513582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207</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endParaRPr lang="en-US" altLang="en-US" sz="1400" dirty="0">
              <a:solidFill>
                <a:schemeClr val="accent1">
                  <a:lumMod val="40000"/>
                  <a:lumOff val="60000"/>
                </a:schemeClr>
              </a:solidFill>
            </a:endParaRPr>
          </a:p>
          <a:p>
            <a:pPr eaLnBrk="1" hangingPunct="1">
              <a:spcBef>
                <a:spcPct val="0"/>
              </a:spcBef>
              <a:buClrTx/>
              <a:buSzTx/>
              <a:buFontTx/>
              <a:buNone/>
            </a:pPr>
            <a:endParaRPr 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Which is employed in screening for Plaquenil maculopathy?</a:t>
            </a: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374429083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208</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 employed in screening for Plaquenil maculopathy?</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Plaquenil preferentially affects the macula, so the vast majority of retinal cells are unaffected. For this reason, global indices of retinal function such as </a:t>
            </a:r>
            <a:r>
              <a:rPr lang="en-US" altLang="en-US" sz="1400" dirty="0" err="1">
                <a:solidFill>
                  <a:schemeClr val="accent1">
                    <a:lumMod val="40000"/>
                    <a:lumOff val="60000"/>
                  </a:schemeClr>
                </a:solidFill>
              </a:rPr>
              <a:t>ffERG</a:t>
            </a:r>
            <a:r>
              <a:rPr lang="en-US" altLang="en-US" sz="1400" dirty="0">
                <a:solidFill>
                  <a:schemeClr val="accent1">
                    <a:lumMod val="40000"/>
                    <a:lumOff val="60000"/>
                  </a:schemeClr>
                </a:solidFill>
              </a:rPr>
              <a:t> can be normal in the presence of </a:t>
            </a:r>
            <a:r>
              <a:rPr lang="en-US" altLang="en-US" sz="1400" dirty="0" err="1">
                <a:solidFill>
                  <a:schemeClr val="accent1">
                    <a:lumMod val="40000"/>
                    <a:lumOff val="60000"/>
                  </a:schemeClr>
                </a:solidFill>
              </a:rPr>
              <a:t>Plaq</a:t>
            </a:r>
            <a:r>
              <a:rPr lang="en-US" altLang="en-US" sz="1400" dirty="0">
                <a:solidFill>
                  <a:schemeClr val="accent1">
                    <a:lumMod val="40000"/>
                    <a:lumOff val="60000"/>
                  </a:schemeClr>
                </a:solidFill>
              </a:rPr>
              <a:t> maculopathy. 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chemeClr val="bg1">
                    <a:lumMod val="75000"/>
                  </a:schemeClr>
                </a:solidFill>
              </a:rPr>
              <a:t>mf</a:t>
            </a:r>
            <a:r>
              <a:rPr lang="en-US" sz="2200" b="1" dirty="0" err="1">
                <a:solidFill>
                  <a:srgbClr val="0000FF"/>
                </a:solidFill>
              </a:rPr>
              <a:t>ERG</a:t>
            </a:r>
            <a:endParaRPr lang="en-US" sz="2200" b="1" dirty="0">
              <a:solidFill>
                <a:srgbClr val="0000FF"/>
              </a:solidFill>
            </a:endParaRPr>
          </a:p>
        </p:txBody>
      </p:sp>
    </p:spTree>
    <p:extLst>
      <p:ext uri="{BB962C8B-B14F-4D97-AF65-F5344CB8AC3E}">
        <p14:creationId xmlns:p14="http://schemas.microsoft.com/office/powerpoint/2010/main" val="23910946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209</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 employed in screening for Plaquenil maculopathy?</a:t>
            </a:r>
          </a:p>
          <a:p>
            <a:pPr eaLnBrk="1" hangingPunct="1">
              <a:spcBef>
                <a:spcPct val="0"/>
              </a:spcBef>
              <a:buClrTx/>
              <a:buSzTx/>
              <a:buFontTx/>
              <a:buNone/>
            </a:pPr>
            <a:r>
              <a:rPr lang="en-US" altLang="en-US" sz="1400" dirty="0" err="1">
                <a:solidFill>
                  <a:srgbClr val="0000FF"/>
                </a:solidFill>
              </a:rPr>
              <a:t>mfERG</a:t>
            </a:r>
            <a:r>
              <a:rPr lang="en-US" altLang="en-US" sz="1400" dirty="0">
                <a:solidFill>
                  <a:srgbClr val="0000FF"/>
                </a:solidFill>
              </a:rPr>
              <a:t>. Plaquenil preferentially affects the macula, so the vast majority of retinal cells are unaffected. For this reason, global indices of retinal function such as </a:t>
            </a:r>
            <a:r>
              <a:rPr lang="en-US" altLang="en-US" sz="1400" dirty="0" err="1">
                <a:solidFill>
                  <a:srgbClr val="0000FF"/>
                </a:solidFill>
              </a:rPr>
              <a:t>ffERG</a:t>
            </a:r>
            <a:r>
              <a:rPr lang="en-US" altLang="en-US" sz="1400" dirty="0">
                <a:solidFill>
                  <a:srgbClr val="0000FF"/>
                </a:solidFill>
              </a:rPr>
              <a:t> can be normal in the presence of </a:t>
            </a:r>
            <a:r>
              <a:rPr lang="en-US" altLang="en-US" sz="1400" dirty="0" err="1">
                <a:solidFill>
                  <a:srgbClr val="0000FF"/>
                </a:solidFill>
              </a:rPr>
              <a:t>Plaq</a:t>
            </a:r>
            <a:r>
              <a:rPr lang="en-US" altLang="en-US" sz="1400" dirty="0">
                <a:solidFill>
                  <a:srgbClr val="0000FF"/>
                </a:solidFill>
              </a:rPr>
              <a:t> maculopathy. </a:t>
            </a:r>
            <a:r>
              <a:rPr lang="en-US" altLang="en-US" sz="1400" dirty="0">
                <a:solidFill>
                  <a:schemeClr val="accent1">
                    <a:lumMod val="40000"/>
                    <a:lumOff val="60000"/>
                  </a:schemeClr>
                </a:solidFill>
              </a:rPr>
              <a:t>In contrast,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Tree>
    <p:extLst>
      <p:ext uri="{BB962C8B-B14F-4D97-AF65-F5344CB8AC3E}">
        <p14:creationId xmlns:p14="http://schemas.microsoft.com/office/powerpoint/2010/main" val="13568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7B5F1-C9CF-428E-AF19-B0BF8C13515C}"/>
              </a:ext>
            </a:extLst>
          </p:cNvPr>
          <p:cNvSpPr>
            <a:spLocks noGrp="1"/>
          </p:cNvSpPr>
          <p:nvPr>
            <p:ph type="sldNum" sz="quarter" idx="12"/>
          </p:nvPr>
        </p:nvSpPr>
        <p:spPr/>
        <p:txBody>
          <a:bodyPr/>
          <a:lstStyle/>
          <a:p>
            <a:pPr>
              <a:defRPr/>
            </a:pPr>
            <a:fld id="{6FB507DA-5505-4D2C-81DD-706BA7F72587}" type="slidenum">
              <a:rPr lang="en-US" altLang="en-US" smtClean="0"/>
              <a:pPr>
                <a:defRPr/>
              </a:pPr>
              <a:t>21</a:t>
            </a:fld>
            <a:endParaRPr lang="en-US" altLang="en-US"/>
          </a:p>
        </p:txBody>
      </p:sp>
      <p:sp>
        <p:nvSpPr>
          <p:cNvPr id="6" name="Text Box 9">
            <a:extLst>
              <a:ext uri="{FF2B5EF4-FFF2-40B4-BE49-F238E27FC236}">
                <a16:creationId xmlns:a16="http://schemas.microsoft.com/office/drawing/2014/main" id="{D35E005D-6C47-4D04-B2EB-63EB72B5A48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pic>
        <p:nvPicPr>
          <p:cNvPr id="8" name="Picture 7" descr="A picture containing brass, star&#10;&#10;Description automatically generated">
            <a:extLst>
              <a:ext uri="{FF2B5EF4-FFF2-40B4-BE49-F238E27FC236}">
                <a16:creationId xmlns:a16="http://schemas.microsoft.com/office/drawing/2014/main" id="{FCEA18D8-8A2E-410E-B0A5-707142002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816209"/>
            <a:ext cx="4210749" cy="3060591"/>
          </a:xfrm>
          <a:prstGeom prst="rect">
            <a:avLst/>
          </a:prstGeom>
        </p:spPr>
      </p:pic>
      <p:pic>
        <p:nvPicPr>
          <p:cNvPr id="10" name="Picture 9" descr="A picture containing cup, sitting, indoor, doughnut&#10;&#10;Description automatically generated">
            <a:extLst>
              <a:ext uri="{FF2B5EF4-FFF2-40B4-BE49-F238E27FC236}">
                <a16:creationId xmlns:a16="http://schemas.microsoft.com/office/drawing/2014/main" id="{CF1E6121-10DF-4DDB-AB18-C91FC4C1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05" y="1816208"/>
            <a:ext cx="4590887" cy="3060591"/>
          </a:xfrm>
          <a:prstGeom prst="rect">
            <a:avLst/>
          </a:prstGeom>
        </p:spPr>
      </p:pic>
      <p:sp>
        <p:nvSpPr>
          <p:cNvPr id="12" name="TextBox 11">
            <a:extLst>
              <a:ext uri="{FF2B5EF4-FFF2-40B4-BE49-F238E27FC236}">
                <a16:creationId xmlns:a16="http://schemas.microsoft.com/office/drawing/2014/main" id="{B6BCC10D-EA14-4DE7-AF9B-7E4D67103EA8}"/>
              </a:ext>
            </a:extLst>
          </p:cNvPr>
          <p:cNvSpPr txBox="1"/>
          <p:nvPr/>
        </p:nvSpPr>
        <p:spPr>
          <a:xfrm>
            <a:off x="3530692" y="6063733"/>
            <a:ext cx="2082621" cy="369332"/>
          </a:xfrm>
          <a:prstGeom prst="rect">
            <a:avLst/>
          </a:prstGeom>
          <a:noFill/>
        </p:spPr>
        <p:txBody>
          <a:bodyPr wrap="none" rtlCol="0">
            <a:spAutoFit/>
          </a:bodyPr>
          <a:lstStyle/>
          <a:p>
            <a:pPr algn="ctr"/>
            <a:r>
              <a:rPr lang="en-US" dirty="0"/>
              <a:t>Corneal verticillata</a:t>
            </a:r>
          </a:p>
        </p:txBody>
      </p:sp>
    </p:spTree>
    <p:extLst>
      <p:ext uri="{BB962C8B-B14F-4D97-AF65-F5344CB8AC3E}">
        <p14:creationId xmlns:p14="http://schemas.microsoft.com/office/powerpoint/2010/main" val="13732958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210</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 employed in screening for Plaquenil maculopathy?</a:t>
            </a:r>
          </a:p>
          <a:p>
            <a:pPr eaLnBrk="1" hangingPunct="1">
              <a:spcBef>
                <a:spcPct val="0"/>
              </a:spcBef>
              <a:buClrTx/>
              <a:buSzTx/>
              <a:buFontTx/>
              <a:buNone/>
            </a:pPr>
            <a:r>
              <a:rPr lang="en-US" altLang="en-US" sz="1400" dirty="0" err="1">
                <a:solidFill>
                  <a:srgbClr val="0000FF"/>
                </a:solidFill>
              </a:rPr>
              <a:t>mfERG</a:t>
            </a:r>
            <a:r>
              <a:rPr lang="en-US" altLang="en-US" sz="1400" dirty="0">
                <a:solidFill>
                  <a:srgbClr val="0000FF"/>
                </a:solidFill>
              </a:rPr>
              <a:t>. Plaquenil preferentially affects the macula, so the vast majority of retinal cells are unaffected. For this reason, global indices of retinal function such as </a:t>
            </a:r>
            <a:r>
              <a:rPr lang="en-US" altLang="en-US" sz="1400" dirty="0" err="1">
                <a:solidFill>
                  <a:srgbClr val="0000FF"/>
                </a:solidFill>
              </a:rPr>
              <a:t>ffERG</a:t>
            </a:r>
            <a:r>
              <a:rPr lang="en-US" altLang="en-US" sz="1400" dirty="0">
                <a:solidFill>
                  <a:srgbClr val="0000FF"/>
                </a:solidFill>
              </a:rPr>
              <a:t> can be normal in the presence of </a:t>
            </a:r>
            <a:r>
              <a:rPr lang="en-US" altLang="en-US" sz="1400" dirty="0" err="1">
                <a:solidFill>
                  <a:srgbClr val="0000FF"/>
                </a:solidFill>
              </a:rPr>
              <a:t>Plaq</a:t>
            </a:r>
            <a:r>
              <a:rPr lang="en-US" altLang="en-US" sz="1400" dirty="0">
                <a:solidFill>
                  <a:srgbClr val="0000FF"/>
                </a:solidFill>
              </a:rPr>
              <a:t> maculopathy. </a:t>
            </a:r>
            <a:r>
              <a:rPr lang="en-US" altLang="en-US" sz="1400" dirty="0"/>
              <a:t>In contrast, </a:t>
            </a:r>
            <a:r>
              <a:rPr lang="en-US" altLang="en-US" sz="1400" dirty="0" err="1"/>
              <a:t>mfERG</a:t>
            </a:r>
            <a:r>
              <a:rPr lang="en-US" altLang="en-US" sz="1400" dirty="0"/>
              <a:t> can detect abnormalities limited to the macula.</a:t>
            </a: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endParaRPr lang="en-US" altLang="en-US" sz="1400" dirty="0">
              <a:solidFill>
                <a:schemeClr val="accent1">
                  <a:lumMod val="40000"/>
                  <a:lumOff val="60000"/>
                </a:schemeClr>
              </a:solidFill>
            </a:endParaRPr>
          </a:p>
          <a:p>
            <a:pPr eaLnBrk="1" hangingPunct="1">
              <a:spcBef>
                <a:spcPct val="0"/>
              </a:spcBef>
              <a:buClrTx/>
              <a:buSzTx/>
              <a:buFontTx/>
              <a:buNone/>
            </a:pPr>
            <a:r>
              <a:rPr lang="en-US" altLang="en-US" sz="1400" i="1" dirty="0">
                <a:solidFill>
                  <a:schemeClr val="accent1">
                    <a:lumMod val="40000"/>
                    <a:lumOff val="60000"/>
                  </a:schemeClr>
                </a:solidFill>
              </a:rPr>
              <a:t>So should all Plaquenil pts undergo periodic </a:t>
            </a:r>
            <a:r>
              <a:rPr lang="en-US" altLang="en-US" sz="1400" i="1" dirty="0" err="1">
                <a:solidFill>
                  <a:schemeClr val="accent1">
                    <a:lumMod val="40000"/>
                    <a:lumOff val="60000"/>
                  </a:schemeClr>
                </a:solidFill>
              </a:rPr>
              <a:t>mfERG</a:t>
            </a:r>
            <a:r>
              <a:rPr lang="en-US" altLang="en-US" sz="1400" i="1" dirty="0">
                <a:solidFill>
                  <a:schemeClr val="accent1">
                    <a:lumMod val="40000"/>
                    <a:lumOff val="60000"/>
                  </a:schemeClr>
                </a:solidFill>
              </a:rPr>
              <a:t>?</a:t>
            </a: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Tree>
    <p:extLst>
      <p:ext uri="{BB962C8B-B14F-4D97-AF65-F5344CB8AC3E}">
        <p14:creationId xmlns:p14="http://schemas.microsoft.com/office/powerpoint/2010/main" val="15679363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211</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 employed in screening for Plaquenil maculopathy?</a:t>
            </a:r>
          </a:p>
          <a:p>
            <a:pPr eaLnBrk="1" hangingPunct="1">
              <a:spcBef>
                <a:spcPct val="0"/>
              </a:spcBef>
              <a:buClrTx/>
              <a:buSzTx/>
              <a:buFontTx/>
              <a:buNone/>
            </a:pPr>
            <a:r>
              <a:rPr lang="en-US" altLang="en-US" sz="1400" dirty="0" err="1">
                <a:solidFill>
                  <a:srgbClr val="0000FF"/>
                </a:solidFill>
              </a:rPr>
              <a:t>mfERG</a:t>
            </a:r>
            <a:r>
              <a:rPr lang="en-US" altLang="en-US" sz="1400" dirty="0">
                <a:solidFill>
                  <a:srgbClr val="0000FF"/>
                </a:solidFill>
              </a:rPr>
              <a:t>. Plaquenil preferentially affects the macula, so the vast majority of retinal cells are unaffected. For this reason, global indices of retinal function such as </a:t>
            </a:r>
            <a:r>
              <a:rPr lang="en-US" altLang="en-US" sz="1400" dirty="0" err="1">
                <a:solidFill>
                  <a:srgbClr val="0000FF"/>
                </a:solidFill>
              </a:rPr>
              <a:t>ffERG</a:t>
            </a:r>
            <a:r>
              <a:rPr lang="en-US" altLang="en-US" sz="1400" dirty="0">
                <a:solidFill>
                  <a:srgbClr val="0000FF"/>
                </a:solidFill>
              </a:rPr>
              <a:t> can be normal in the presence of </a:t>
            </a:r>
            <a:r>
              <a:rPr lang="en-US" altLang="en-US" sz="1400" dirty="0" err="1">
                <a:solidFill>
                  <a:srgbClr val="0000FF"/>
                </a:solidFill>
              </a:rPr>
              <a:t>Plaq</a:t>
            </a:r>
            <a:r>
              <a:rPr lang="en-US" altLang="en-US" sz="1400" dirty="0">
                <a:solidFill>
                  <a:srgbClr val="0000FF"/>
                </a:solidFill>
              </a:rPr>
              <a:t> maculopathy. </a:t>
            </a:r>
            <a:r>
              <a:rPr lang="en-US" altLang="en-US" sz="1400" dirty="0"/>
              <a:t>In contrast, </a:t>
            </a:r>
            <a:r>
              <a:rPr lang="en-US" altLang="en-US" sz="1400" dirty="0" err="1"/>
              <a:t>mfERG</a:t>
            </a:r>
            <a:r>
              <a:rPr lang="en-US" altLang="en-US" sz="1400" dirty="0"/>
              <a:t> can detect abnormalities limited to the macula.</a:t>
            </a:r>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solidFill>
                  <a:srgbClr val="0000FF"/>
                </a:solidFill>
              </a:rPr>
              <a:t>So should all Plaquenil pts undergo periodic </a:t>
            </a:r>
            <a:r>
              <a:rPr lang="en-US" altLang="en-US" sz="1400" i="1" dirty="0" err="1">
                <a:solidFill>
                  <a:srgbClr val="0000FF"/>
                </a:solidFill>
              </a:rPr>
              <a:t>mfERG</a:t>
            </a:r>
            <a:r>
              <a:rPr lang="en-US" altLang="en-US" sz="1400" i="1" dirty="0">
                <a:solidFill>
                  <a:srgbClr val="0000FF"/>
                </a:solidFill>
              </a:rPr>
              <a:t>?</a:t>
            </a:r>
            <a:endParaRPr lang="en-US" altLang="en-US" sz="1400" i="1" dirty="0">
              <a:solidFill>
                <a:schemeClr val="accent1">
                  <a:lumMod val="40000"/>
                  <a:lumOff val="60000"/>
                </a:schemeClr>
              </a:solidFill>
            </a:endParaRPr>
          </a:p>
          <a:p>
            <a:pPr eaLnBrk="1" hangingPunct="1">
              <a:spcBef>
                <a:spcPct val="0"/>
              </a:spcBef>
              <a:buClrTx/>
              <a:buSzTx/>
              <a:buFontTx/>
              <a:buNone/>
            </a:pPr>
            <a:r>
              <a:rPr lang="en-US" altLang="en-US" sz="1400" dirty="0">
                <a:solidFill>
                  <a:schemeClr val="accent1">
                    <a:lumMod val="40000"/>
                    <a:lumOff val="60000"/>
                  </a:schemeClr>
                </a:solidFill>
              </a:rPr>
              <a:t>Not necessarily. At this time, the optimal role for </a:t>
            </a:r>
            <a:r>
              <a:rPr lang="en-US" altLang="en-US" sz="1400" dirty="0" err="1">
                <a:solidFill>
                  <a:schemeClr val="accent1">
                    <a:lumMod val="40000"/>
                    <a:lumOff val="60000"/>
                  </a:schemeClr>
                </a:solidFill>
              </a:rPr>
              <a:t>mfERG</a:t>
            </a:r>
            <a:r>
              <a:rPr lang="en-US" altLang="en-US" sz="1400" dirty="0">
                <a:solidFill>
                  <a:schemeClr val="accent1">
                    <a:lumMod val="40000"/>
                    <a:lumOff val="60000"/>
                  </a:schemeClr>
                </a:solidFill>
              </a:rPr>
              <a:t> in screening for Plaquenil maculopathy has yet to be established.</a:t>
            </a:r>
            <a:endParaRPr lang="en-US" sz="1400" dirty="0">
              <a:solidFill>
                <a:schemeClr val="accent1">
                  <a:lumMod val="40000"/>
                  <a:lumOff val="60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Tree>
    <p:extLst>
      <p:ext uri="{BB962C8B-B14F-4D97-AF65-F5344CB8AC3E}">
        <p14:creationId xmlns:p14="http://schemas.microsoft.com/office/powerpoint/2010/main" val="125927510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212</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t>Before we get into the weeds on this…</a:t>
            </a:r>
            <a:r>
              <a:rPr lang="en-US" altLang="en-US" sz="1400" i="1" dirty="0">
                <a:solidFill>
                  <a:srgbClr val="0000FF"/>
                </a:solidFill>
              </a:rPr>
              <a:t>What does </a:t>
            </a:r>
            <a:r>
              <a:rPr lang="en-US" altLang="en-US" sz="1400" dirty="0">
                <a:solidFill>
                  <a:srgbClr val="0000FF"/>
                </a:solidFill>
              </a:rPr>
              <a:t>ERG</a:t>
            </a:r>
            <a:r>
              <a:rPr lang="en-US" altLang="en-US" sz="1400" i="1" dirty="0">
                <a:solidFill>
                  <a:srgbClr val="0000FF"/>
                </a:solidFill>
              </a:rPr>
              <a:t> stand for?</a:t>
            </a:r>
          </a:p>
          <a:p>
            <a:pPr eaLnBrk="1" hangingPunct="1">
              <a:spcBef>
                <a:spcPct val="0"/>
              </a:spcBef>
              <a:buClrTx/>
              <a:buSzTx/>
              <a:buFontTx/>
              <a:buNone/>
            </a:pPr>
            <a:r>
              <a:rPr lang="en-US" altLang="en-US" sz="1400" dirty="0">
                <a:solidFill>
                  <a:srgbClr val="0000FF"/>
                </a:solidFill>
              </a:rPr>
              <a:t>Electroretinogram (or electroretinography)</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In one sentence, what is it?</a:t>
            </a:r>
          </a:p>
          <a:p>
            <a:pPr eaLnBrk="1" hangingPunct="1">
              <a:spcBef>
                <a:spcPct val="0"/>
              </a:spcBef>
              <a:buClrTx/>
              <a:buSzTx/>
              <a:buFontTx/>
              <a:buNone/>
            </a:pPr>
            <a:r>
              <a:rPr lang="en-US" altLang="en-US" sz="1400" dirty="0">
                <a:solidFill>
                  <a:srgbClr val="0000FF"/>
                </a:solidFill>
              </a:rPr>
              <a:t>An  electrophysiologic  test that measures how  retinal  cells respond to a light  stimulus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is it performed?</a:t>
            </a:r>
          </a:p>
          <a:p>
            <a:pPr eaLnBrk="1" hangingPunct="1">
              <a:spcBef>
                <a:spcPct val="0"/>
              </a:spcBef>
              <a:buClrTx/>
              <a:buSzTx/>
              <a:buFontTx/>
              <a:buNone/>
            </a:pPr>
            <a:r>
              <a:rPr lang="en-US" altLang="en-US" sz="1400" dirty="0">
                <a:solidFill>
                  <a:srgbClr val="0000FF"/>
                </a:solidFill>
              </a:rPr>
              <a:t>The </a:t>
            </a:r>
            <a:r>
              <a:rPr lang="en-US" altLang="en-US" sz="1400" dirty="0" err="1">
                <a:solidFill>
                  <a:srgbClr val="0000FF"/>
                </a:solidFill>
              </a:rPr>
              <a:t>pt</a:t>
            </a:r>
            <a:r>
              <a:rPr lang="en-US" altLang="en-US" sz="1400" dirty="0">
                <a:solidFill>
                  <a:srgbClr val="0000FF"/>
                </a:solidFill>
              </a:rPr>
              <a:t> is  dilated , and usually  dark- adapted. </a:t>
            </a:r>
            <a:r>
              <a:rPr lang="en-US" altLang="en-US" sz="1400" dirty="0"/>
              <a:t>Electrodes are attached to the </a:t>
            </a:r>
            <a:r>
              <a:rPr lang="en-US" altLang="en-US" sz="1400" dirty="0" err="1"/>
              <a:t>pt’s</a:t>
            </a:r>
            <a:r>
              <a:rPr lang="en-US" altLang="en-US" sz="1400" dirty="0"/>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p>
          <a:p>
            <a:pPr eaLnBrk="1" hangingPunct="1">
              <a:spcBef>
                <a:spcPct val="0"/>
              </a:spcBef>
              <a:buClrTx/>
              <a:buSzTx/>
              <a:buFontTx/>
              <a:buNone/>
            </a:pPr>
            <a:endParaRPr lang="en-US" sz="1400" dirty="0">
              <a:solidFill>
                <a:srgbClr val="0000FF"/>
              </a:solidFill>
            </a:endParaRPr>
          </a:p>
          <a:p>
            <a:pPr eaLnBrk="1" hangingPunct="1">
              <a:spcBef>
                <a:spcPct val="0"/>
              </a:spcBef>
              <a:buClrTx/>
              <a:buSzTx/>
              <a:buFontTx/>
              <a:buNone/>
            </a:pPr>
            <a:r>
              <a:rPr lang="en-US" altLang="en-US" sz="1400" i="1" dirty="0">
                <a:solidFill>
                  <a:srgbClr val="0000FF"/>
                </a:solidFill>
              </a:rPr>
              <a:t>Which is employed in screening for Plaquenil maculopathy?</a:t>
            </a:r>
          </a:p>
          <a:p>
            <a:pPr eaLnBrk="1" hangingPunct="1">
              <a:spcBef>
                <a:spcPct val="0"/>
              </a:spcBef>
              <a:buClrTx/>
              <a:buSzTx/>
              <a:buFontTx/>
              <a:buNone/>
            </a:pPr>
            <a:r>
              <a:rPr lang="en-US" altLang="en-US" sz="1400" dirty="0" err="1">
                <a:solidFill>
                  <a:srgbClr val="0000FF"/>
                </a:solidFill>
              </a:rPr>
              <a:t>mfERG</a:t>
            </a:r>
            <a:r>
              <a:rPr lang="en-US" altLang="en-US" sz="1400" dirty="0">
                <a:solidFill>
                  <a:srgbClr val="0000FF"/>
                </a:solidFill>
              </a:rPr>
              <a:t>. Plaquenil preferentially affects the macula, so the vast majority of retinal cells are unaffected. For this reason, global indices of retinal function such as </a:t>
            </a:r>
            <a:r>
              <a:rPr lang="en-US" altLang="en-US" sz="1400" dirty="0" err="1">
                <a:solidFill>
                  <a:srgbClr val="0000FF"/>
                </a:solidFill>
              </a:rPr>
              <a:t>ffERG</a:t>
            </a:r>
            <a:r>
              <a:rPr lang="en-US" altLang="en-US" sz="1400" dirty="0">
                <a:solidFill>
                  <a:srgbClr val="0000FF"/>
                </a:solidFill>
              </a:rPr>
              <a:t> can be normal in the presence of </a:t>
            </a:r>
            <a:r>
              <a:rPr lang="en-US" altLang="en-US" sz="1400" dirty="0" err="1">
                <a:solidFill>
                  <a:srgbClr val="0000FF"/>
                </a:solidFill>
              </a:rPr>
              <a:t>Plaq</a:t>
            </a:r>
            <a:r>
              <a:rPr lang="en-US" altLang="en-US" sz="1400" dirty="0">
                <a:solidFill>
                  <a:srgbClr val="0000FF"/>
                </a:solidFill>
              </a:rPr>
              <a:t> maculopathy. </a:t>
            </a:r>
            <a:r>
              <a:rPr lang="en-US" altLang="en-US" sz="1400" dirty="0"/>
              <a:t>In contrast, </a:t>
            </a:r>
            <a:r>
              <a:rPr lang="en-US" altLang="en-US" sz="1400" dirty="0" err="1"/>
              <a:t>mfERG</a:t>
            </a:r>
            <a:r>
              <a:rPr lang="en-US" altLang="en-US" sz="1400" dirty="0"/>
              <a:t> can detect abnormalities limited to the macula.</a:t>
            </a:r>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endParaRPr lang="en-US" altLang="en-US" sz="1400" dirty="0"/>
          </a:p>
          <a:p>
            <a:pPr eaLnBrk="1" hangingPunct="1">
              <a:spcBef>
                <a:spcPct val="0"/>
              </a:spcBef>
              <a:buClrTx/>
              <a:buSzTx/>
              <a:buFontTx/>
              <a:buNone/>
            </a:pPr>
            <a:r>
              <a:rPr lang="en-US" altLang="en-US" sz="1400" i="1" dirty="0">
                <a:solidFill>
                  <a:srgbClr val="0000FF"/>
                </a:solidFill>
              </a:rPr>
              <a:t>So should all Plaquenil pts undergo periodic </a:t>
            </a:r>
            <a:r>
              <a:rPr lang="en-US" altLang="en-US" sz="1400" i="1" dirty="0" err="1">
                <a:solidFill>
                  <a:srgbClr val="0000FF"/>
                </a:solidFill>
              </a:rPr>
              <a:t>mfERG</a:t>
            </a:r>
            <a:r>
              <a:rPr lang="en-US" altLang="en-US" sz="1400" i="1" dirty="0">
                <a:solidFill>
                  <a:srgbClr val="0000FF"/>
                </a:solidFill>
              </a:rPr>
              <a:t>?</a:t>
            </a:r>
          </a:p>
          <a:p>
            <a:pPr eaLnBrk="1" hangingPunct="1">
              <a:spcBef>
                <a:spcPct val="0"/>
              </a:spcBef>
              <a:buClrTx/>
              <a:buSzTx/>
              <a:buFontTx/>
              <a:buNone/>
            </a:pPr>
            <a:r>
              <a:rPr lang="en-US" altLang="en-US" sz="1400" dirty="0">
                <a:solidFill>
                  <a:srgbClr val="0000FF"/>
                </a:solidFill>
              </a:rPr>
              <a:t>Not necessarily. At the time of this writing, the optimal role for </a:t>
            </a:r>
            <a:r>
              <a:rPr lang="en-US" altLang="en-US" sz="1400" dirty="0" err="1">
                <a:solidFill>
                  <a:srgbClr val="0000FF"/>
                </a:solidFill>
              </a:rPr>
              <a:t>mfERG</a:t>
            </a:r>
            <a:r>
              <a:rPr lang="en-US" altLang="en-US" sz="1400" dirty="0">
                <a:solidFill>
                  <a:srgbClr val="0000FF"/>
                </a:solidFill>
              </a:rPr>
              <a:t> in screening for Plaquenil maculopathy has yet to be established.</a:t>
            </a:r>
            <a:endParaRPr lang="en-US" sz="1400" dirty="0"/>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Tree>
    <p:extLst>
      <p:ext uri="{BB962C8B-B14F-4D97-AF65-F5344CB8AC3E}">
        <p14:creationId xmlns:p14="http://schemas.microsoft.com/office/powerpoint/2010/main" val="34481021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213</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a:t>
            </a:r>
            <a:r>
              <a:rPr lang="en-US" altLang="en-US" sz="1400" dirty="0">
                <a:solidFill>
                  <a:schemeClr val="bg1">
                    <a:lumMod val="75000"/>
                  </a:schemeClr>
                </a:solidFill>
              </a:rPr>
              <a:t>,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chemeClr val="bg1">
                    <a:lumMod val="65000"/>
                  </a:schemeClr>
                </a:solidFill>
              </a:rPr>
              <a:t>mfERG</a:t>
            </a:r>
            <a:r>
              <a:rPr lang="en-US" sz="1400" dirty="0">
                <a:solidFill>
                  <a:srgbClr val="FF99FF"/>
                </a:solidFill>
              </a:rPr>
              <a:t>: Produces a  topographic  map of central  cone  function</a:t>
            </a:r>
          </a:p>
          <a:p>
            <a:r>
              <a:rPr lang="en-US" sz="1400" i="1" dirty="0" err="1">
                <a:solidFill>
                  <a:schemeClr val="bg1">
                    <a:lumMod val="65000"/>
                  </a:schemeClr>
                </a:solidFill>
              </a:rPr>
              <a:t>pERG</a:t>
            </a:r>
            <a:r>
              <a:rPr lang="en-US" sz="1400" dirty="0">
                <a:solidFill>
                  <a:srgbClr val="0000FF"/>
                </a:solidFill>
              </a:rPr>
              <a:t> </a:t>
            </a:r>
            <a:r>
              <a:rPr lang="en-US" sz="1400" dirty="0">
                <a:solidFill>
                  <a:srgbClr val="FF99FF"/>
                </a:solidFill>
              </a:rPr>
              <a:t>Flashes a  checkerboard  pattern of rapidly alternating light-and-dark areas </a:t>
            </a:r>
          </a:p>
        </p:txBody>
      </p:sp>
      <p:sp>
        <p:nvSpPr>
          <p:cNvPr id="8" name="Rectangle 7">
            <a:extLst>
              <a:ext uri="{FF2B5EF4-FFF2-40B4-BE49-F238E27FC236}">
                <a16:creationId xmlns:a16="http://schemas.microsoft.com/office/drawing/2014/main" id="{8C71F463-3569-F552-10A1-410C8A95EEB6}"/>
              </a:ext>
            </a:extLst>
          </p:cNvPr>
          <p:cNvSpPr/>
          <p:nvPr/>
        </p:nvSpPr>
        <p:spPr>
          <a:xfrm>
            <a:off x="4283271" y="3963313"/>
            <a:ext cx="594097" cy="218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central vs entire</a:t>
            </a:r>
          </a:p>
        </p:txBody>
      </p:sp>
    </p:spTree>
    <p:extLst>
      <p:ext uri="{BB962C8B-B14F-4D97-AF65-F5344CB8AC3E}">
        <p14:creationId xmlns:p14="http://schemas.microsoft.com/office/powerpoint/2010/main" val="348683440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214</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rgbClr val="0000FF"/>
                </a:solidFill>
              </a:rPr>
              <a:t>Full-field</a:t>
            </a:r>
            <a:r>
              <a:rPr lang="en-US" altLang="en-US" sz="1400" dirty="0">
                <a:solidFill>
                  <a:srgbClr val="0000FF"/>
                </a:solidFill>
              </a:rPr>
              <a:t> (</a:t>
            </a:r>
            <a:r>
              <a:rPr lang="en-US" altLang="en-US" sz="1400" dirty="0" err="1">
                <a:solidFill>
                  <a:srgbClr val="0000FF"/>
                </a:solidFill>
              </a:rPr>
              <a:t>ffERG</a:t>
            </a:r>
            <a:r>
              <a:rPr lang="en-US" altLang="en-US" sz="1400" dirty="0">
                <a:solidFill>
                  <a:srgbClr val="0000FF"/>
                </a:solidFill>
              </a:rPr>
              <a:t>, aka  </a:t>
            </a:r>
            <a:r>
              <a:rPr lang="en-US" altLang="en-US" sz="1400" i="1" dirty="0">
                <a:solidFill>
                  <a:srgbClr val="0000FF"/>
                </a:solidFill>
              </a:rPr>
              <a:t>Ganzfeld</a:t>
            </a:r>
            <a:r>
              <a:rPr lang="en-US" altLang="en-US" sz="1400" dirty="0">
                <a:solidFill>
                  <a:srgbClr val="0000FF"/>
                </a:solidFill>
              </a:rPr>
              <a:t>  ERG)</a:t>
            </a:r>
            <a:r>
              <a:rPr lang="en-US" altLang="en-US" sz="1400" dirty="0">
                <a:solidFill>
                  <a:schemeClr val="bg1">
                    <a:lumMod val="75000"/>
                  </a:schemeClr>
                </a:solidFill>
              </a:rPr>
              <a:t>,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chemeClr val="bg1">
                    <a:lumMod val="65000"/>
                  </a:schemeClr>
                </a:solidFill>
              </a:rPr>
              <a:t>mfERG</a:t>
            </a:r>
            <a:r>
              <a:rPr lang="en-US" sz="1400" dirty="0">
                <a:solidFill>
                  <a:srgbClr val="FF99FF"/>
                </a:solidFill>
              </a:rPr>
              <a:t>: Produces a  topographic  map of central  cone  function</a:t>
            </a:r>
          </a:p>
          <a:p>
            <a:r>
              <a:rPr lang="en-US" sz="1400" i="1" dirty="0" err="1">
                <a:solidFill>
                  <a:schemeClr val="bg1">
                    <a:lumMod val="65000"/>
                  </a:schemeClr>
                </a:solidFill>
              </a:rPr>
              <a:t>pERG</a:t>
            </a:r>
            <a:r>
              <a:rPr lang="en-US" sz="1400" dirty="0">
                <a:solidFill>
                  <a:srgbClr val="0000FF"/>
                </a:solidFill>
              </a:rPr>
              <a:t> </a:t>
            </a:r>
            <a:r>
              <a:rPr lang="en-US" sz="1400" dirty="0">
                <a:solidFill>
                  <a:srgbClr val="FF99FF"/>
                </a:solidFill>
              </a:rPr>
              <a:t>Flashes a  checkerboard  pattern of rapidly alternating light-and-dark areas </a:t>
            </a:r>
          </a:p>
        </p:txBody>
      </p:sp>
    </p:spTree>
    <p:extLst>
      <p:ext uri="{BB962C8B-B14F-4D97-AF65-F5344CB8AC3E}">
        <p14:creationId xmlns:p14="http://schemas.microsoft.com/office/powerpoint/2010/main" val="35676486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215</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rgbClr val="0000FF"/>
                </a:solidFill>
              </a:rPr>
              <a:t>mfERG</a:t>
            </a:r>
            <a:r>
              <a:rPr lang="en-US" sz="1400" dirty="0">
                <a:solidFill>
                  <a:srgbClr val="0000FF"/>
                </a:solidFill>
              </a:rPr>
              <a:t>: Produces a  topographic  map of central  cone  function</a:t>
            </a:r>
          </a:p>
          <a:p>
            <a:r>
              <a:rPr lang="en-US" sz="1400" i="1" dirty="0" err="1">
                <a:solidFill>
                  <a:schemeClr val="bg1">
                    <a:lumMod val="65000"/>
                  </a:schemeClr>
                </a:solidFill>
              </a:rPr>
              <a:t>pERG</a:t>
            </a:r>
            <a:r>
              <a:rPr lang="en-US" sz="1400" dirty="0">
                <a:solidFill>
                  <a:srgbClr val="FF99FF"/>
                </a:solidFill>
              </a:rPr>
              <a:t>: Flashes a  checkerboard  pattern of rapidly alternating light-and-dark areas </a:t>
            </a:r>
          </a:p>
        </p:txBody>
      </p:sp>
      <p:sp>
        <p:nvSpPr>
          <p:cNvPr id="6" name="Rectangle 5">
            <a:extLst>
              <a:ext uri="{FF2B5EF4-FFF2-40B4-BE49-F238E27FC236}">
                <a16:creationId xmlns:a16="http://schemas.microsoft.com/office/drawing/2014/main" id="{2D42851D-767E-DE79-6B07-2A17793A3D37}"/>
              </a:ext>
            </a:extLst>
          </p:cNvPr>
          <p:cNvSpPr/>
          <p:nvPr/>
        </p:nvSpPr>
        <p:spPr>
          <a:xfrm>
            <a:off x="2604620" y="4159244"/>
            <a:ext cx="1061722" cy="23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725AF1-C828-8094-45EE-B1D1FBB200ED}"/>
              </a:ext>
            </a:extLst>
          </p:cNvPr>
          <p:cNvSpPr/>
          <p:nvPr/>
        </p:nvSpPr>
        <p:spPr>
          <a:xfrm>
            <a:off x="4877368" y="4159244"/>
            <a:ext cx="479194" cy="23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cone vs rod</a:t>
            </a:r>
          </a:p>
        </p:txBody>
      </p:sp>
    </p:spTree>
    <p:extLst>
      <p:ext uri="{BB962C8B-B14F-4D97-AF65-F5344CB8AC3E}">
        <p14:creationId xmlns:p14="http://schemas.microsoft.com/office/powerpoint/2010/main" val="120104121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216</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a:t>
            </a:r>
            <a:r>
              <a:rPr lang="en-US" altLang="en-US" sz="1400" dirty="0">
                <a:solidFill>
                  <a:srgbClr val="0000FF"/>
                </a:solidFill>
              </a:rPr>
              <a:t> </a:t>
            </a:r>
            <a:r>
              <a:rPr lang="en-US" altLang="en-US" sz="1400" dirty="0">
                <a:solidFill>
                  <a:schemeClr val="bg1">
                    <a:lumMod val="75000"/>
                  </a:schemeClr>
                </a:solidFill>
              </a:rPr>
              <a:t>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rgbClr val="0000FF"/>
                </a:solidFill>
              </a:rPr>
              <a:t>mfERG</a:t>
            </a:r>
            <a:r>
              <a:rPr lang="en-US" sz="1400" dirty="0">
                <a:solidFill>
                  <a:srgbClr val="0000FF"/>
                </a:solidFill>
              </a:rPr>
              <a:t>: Produces a  topographic  map of central  cone  function</a:t>
            </a:r>
          </a:p>
          <a:p>
            <a:r>
              <a:rPr lang="en-US" sz="1400" i="1" dirty="0" err="1">
                <a:solidFill>
                  <a:schemeClr val="bg1">
                    <a:lumMod val="65000"/>
                  </a:schemeClr>
                </a:solidFill>
              </a:rPr>
              <a:t>pERG</a:t>
            </a:r>
            <a:r>
              <a:rPr lang="en-US" sz="1400" dirty="0">
                <a:solidFill>
                  <a:srgbClr val="FF99FF"/>
                </a:solidFill>
              </a:rPr>
              <a:t>: Flashes a  checkerboard  pattern of rapidly alternating light-and-dark areas </a:t>
            </a:r>
          </a:p>
        </p:txBody>
      </p:sp>
    </p:spTree>
    <p:extLst>
      <p:ext uri="{BB962C8B-B14F-4D97-AF65-F5344CB8AC3E}">
        <p14:creationId xmlns:p14="http://schemas.microsoft.com/office/powerpoint/2010/main" val="38946502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217</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endParaRPr lang="en-US" altLang="en-US" sz="1400" dirty="0">
              <a:solidFill>
                <a:schemeClr val="bg1">
                  <a:lumMod val="75000"/>
                </a:schemeClr>
              </a:solidFill>
            </a:endParaRP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rgbClr val="0000FF"/>
                </a:solidFill>
              </a:rPr>
              <a:t>mfERG</a:t>
            </a:r>
            <a:r>
              <a:rPr lang="en-US" sz="1400" dirty="0">
                <a:solidFill>
                  <a:srgbClr val="0000FF"/>
                </a:solidFill>
              </a:rPr>
              <a:t>: Produces a  topographic  map of central  cone  function</a:t>
            </a:r>
          </a:p>
          <a:p>
            <a:r>
              <a:rPr lang="en-US" sz="1400" i="1" dirty="0" err="1">
                <a:solidFill>
                  <a:srgbClr val="0000FF"/>
                </a:solidFill>
              </a:rPr>
              <a:t>pERG</a:t>
            </a:r>
            <a:r>
              <a:rPr lang="en-US" sz="1400" dirty="0">
                <a:solidFill>
                  <a:srgbClr val="0000FF"/>
                </a:solidFill>
              </a:rPr>
              <a:t>: Flashes a  checkerboard  pattern of rapidly alternating light-and-dark areas </a:t>
            </a:r>
          </a:p>
        </p:txBody>
      </p:sp>
      <p:sp>
        <p:nvSpPr>
          <p:cNvPr id="5" name="Rectangle 4">
            <a:extLst>
              <a:ext uri="{FF2B5EF4-FFF2-40B4-BE49-F238E27FC236}">
                <a16:creationId xmlns:a16="http://schemas.microsoft.com/office/drawing/2014/main" id="{F5275C35-0AB3-B0E6-A149-BA0FC445D810}"/>
              </a:ext>
            </a:extLst>
          </p:cNvPr>
          <p:cNvSpPr/>
          <p:nvPr/>
        </p:nvSpPr>
        <p:spPr>
          <a:xfrm>
            <a:off x="2374016" y="4376064"/>
            <a:ext cx="1212983" cy="18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79457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218</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rgbClr val="0000FF"/>
                </a:solidFill>
              </a:rPr>
              <a:t>pattern</a:t>
            </a:r>
            <a:r>
              <a:rPr lang="en-US" altLang="en-US" sz="1400" dirty="0">
                <a:solidFill>
                  <a:srgbClr val="0000FF"/>
                </a:solidFill>
              </a:rPr>
              <a:t> (</a:t>
            </a:r>
            <a:r>
              <a:rPr lang="en-US" altLang="en-US" sz="1400" dirty="0" err="1">
                <a:solidFill>
                  <a:srgbClr val="0000FF"/>
                </a:solidFill>
              </a:rPr>
              <a:t>pERG</a:t>
            </a:r>
            <a:r>
              <a:rPr lang="en-US" altLang="en-US" sz="1400" dirty="0">
                <a:solidFill>
                  <a:srgbClr val="0000FF"/>
                </a:solidFill>
              </a:rPr>
              <a:t>)</a:t>
            </a:r>
            <a:endParaRPr lang="en-US" altLang="en-US" sz="1400" dirty="0">
              <a:solidFill>
                <a:schemeClr val="bg1">
                  <a:lumMod val="75000"/>
                </a:schemeClr>
              </a:solidFill>
            </a:endParaRP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rgbClr val="0000FF"/>
                </a:solidFill>
              </a:rPr>
              <a:t>ffERG</a:t>
            </a:r>
            <a:r>
              <a:rPr lang="en-US" sz="1400" dirty="0">
                <a:solidFill>
                  <a:srgbClr val="0000FF"/>
                </a:solidFill>
              </a:rPr>
              <a:t>: Demonstrates the response of the  entire  retina to flash stimuli</a:t>
            </a:r>
          </a:p>
          <a:p>
            <a:r>
              <a:rPr lang="en-US" sz="1400" i="1" dirty="0" err="1">
                <a:solidFill>
                  <a:srgbClr val="0000FF"/>
                </a:solidFill>
              </a:rPr>
              <a:t>mfERG</a:t>
            </a:r>
            <a:r>
              <a:rPr lang="en-US" sz="1400" dirty="0">
                <a:solidFill>
                  <a:srgbClr val="0000FF"/>
                </a:solidFill>
              </a:rPr>
              <a:t>: Produces a  topographic  map of central  cone  function</a:t>
            </a:r>
          </a:p>
          <a:p>
            <a:r>
              <a:rPr lang="en-US" sz="1400" i="1" dirty="0" err="1">
                <a:solidFill>
                  <a:srgbClr val="0000FF"/>
                </a:solidFill>
              </a:rPr>
              <a:t>pERG</a:t>
            </a:r>
            <a:r>
              <a:rPr lang="en-US" sz="1400" dirty="0">
                <a:solidFill>
                  <a:srgbClr val="0000FF"/>
                </a:solidFill>
              </a:rPr>
              <a:t>: Flashes a  checkerboard  pattern of rapidly alternating light-and-dark areas </a:t>
            </a:r>
          </a:p>
        </p:txBody>
      </p:sp>
    </p:spTree>
    <p:extLst>
      <p:ext uri="{BB962C8B-B14F-4D97-AF65-F5344CB8AC3E}">
        <p14:creationId xmlns:p14="http://schemas.microsoft.com/office/powerpoint/2010/main" val="17377849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219</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a:t>
            </a:r>
            <a:r>
              <a:rPr lang="en-US" altLang="en-US" sz="1400" dirty="0">
                <a:solidFill>
                  <a:srgbClr val="0000FF"/>
                </a:solidFill>
              </a:rPr>
              <a:t> </a:t>
            </a:r>
            <a:r>
              <a:rPr lang="en-US" altLang="en-US" sz="1400" dirty="0">
                <a:solidFill>
                  <a:schemeClr val="bg1">
                    <a:lumMod val="75000"/>
                  </a:schemeClr>
                </a:solidFill>
              </a:rPr>
              <a:t>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chemeClr val="bg1">
                    <a:lumMod val="65000"/>
                  </a:schemeClr>
                </a:solidFill>
              </a:rPr>
              <a:t>ffERG</a:t>
            </a:r>
            <a:r>
              <a:rPr lang="en-US" sz="1400" dirty="0">
                <a:solidFill>
                  <a:schemeClr val="bg1">
                    <a:lumMod val="65000"/>
                  </a:schemeClr>
                </a:solidFill>
              </a:rPr>
              <a:t>: Demonstrates the response of the  entire  retina to flash stimuli</a:t>
            </a:r>
          </a:p>
          <a:p>
            <a:r>
              <a:rPr lang="en-US" sz="1400" b="1" i="1" dirty="0" err="1">
                <a:solidFill>
                  <a:srgbClr val="0000FF"/>
                </a:solidFill>
              </a:rPr>
              <a:t>mfERG</a:t>
            </a:r>
            <a:r>
              <a:rPr lang="en-US" sz="1400" b="1" dirty="0">
                <a:solidFill>
                  <a:srgbClr val="0000FF"/>
                </a:solidFill>
              </a:rPr>
              <a:t>: Produces a  topographic  map of central  cone  function</a:t>
            </a:r>
            <a:endParaRPr lang="en-US" sz="1400" b="1" dirty="0">
              <a:solidFill>
                <a:schemeClr val="bg1">
                  <a:lumMod val="65000"/>
                </a:schemeClr>
              </a:solidFill>
            </a:endParaRPr>
          </a:p>
          <a:p>
            <a:r>
              <a:rPr lang="en-US" sz="1400" i="1" dirty="0" err="1">
                <a:solidFill>
                  <a:schemeClr val="bg1">
                    <a:lumMod val="65000"/>
                  </a:schemeClr>
                </a:solidFill>
              </a:rPr>
              <a:t>pERG</a:t>
            </a:r>
            <a:r>
              <a:rPr lang="en-US" sz="1400" dirty="0">
                <a:solidFill>
                  <a:schemeClr val="bg1">
                    <a:lumMod val="65000"/>
                  </a:schemeClr>
                </a:solidFill>
              </a:rPr>
              <a:t>: Flashes a  checkerboard  pattern of rapidly alternating light-and-dark areas </a:t>
            </a:r>
          </a:p>
        </p:txBody>
      </p:sp>
      <p:sp>
        <p:nvSpPr>
          <p:cNvPr id="5" name="TextBox 4">
            <a:extLst>
              <a:ext uri="{FF2B5EF4-FFF2-40B4-BE49-F238E27FC236}">
                <a16:creationId xmlns:a16="http://schemas.microsoft.com/office/drawing/2014/main" id="{CE94974D-30FC-34C8-36DE-2104364F034F}"/>
              </a:ext>
            </a:extLst>
          </p:cNvPr>
          <p:cNvSpPr txBox="1"/>
          <p:nvPr/>
        </p:nvSpPr>
        <p:spPr>
          <a:xfrm>
            <a:off x="2511656" y="4399746"/>
            <a:ext cx="5829230" cy="1169551"/>
          </a:xfrm>
          <a:prstGeom prst="rect">
            <a:avLst/>
          </a:prstGeom>
          <a:solidFill>
            <a:schemeClr val="accent6">
              <a:lumMod val="75000"/>
            </a:schemeClr>
          </a:solidFill>
        </p:spPr>
        <p:txBody>
          <a:bodyPr wrap="square" rtlCol="0">
            <a:spAutoFit/>
          </a:bodyPr>
          <a:lstStyle/>
          <a:p>
            <a:r>
              <a:rPr lang="en-US" sz="1400" i="1" dirty="0">
                <a:solidFill>
                  <a:schemeClr val="bg1"/>
                </a:solidFill>
              </a:rPr>
              <a:t>How does a </a:t>
            </a:r>
            <a:r>
              <a:rPr lang="en-US" sz="1400" i="1" dirty="0" err="1">
                <a:solidFill>
                  <a:schemeClr val="bg1"/>
                </a:solidFill>
              </a:rPr>
              <a:t>mfERG</a:t>
            </a:r>
            <a:r>
              <a:rPr lang="en-US" sz="1400" i="1" dirty="0">
                <a:solidFill>
                  <a:schemeClr val="bg1"/>
                </a:solidFill>
              </a:rPr>
              <a:t> accomplish this?</a:t>
            </a:r>
            <a:endParaRPr lang="en-US" sz="1400" i="1" dirty="0">
              <a:solidFill>
                <a:schemeClr val="accent6">
                  <a:lumMod val="75000"/>
                </a:schemeClr>
              </a:solidFill>
            </a:endParaRPr>
          </a:p>
          <a:p>
            <a:r>
              <a:rPr lang="en-US" sz="1400" dirty="0">
                <a:solidFill>
                  <a:schemeClr val="accent6">
                    <a:lumMod val="75000"/>
                  </a:schemeClr>
                </a:solidFill>
              </a:rPr>
              <a:t>Instead of flashing the entire retina, </a:t>
            </a:r>
            <a:r>
              <a:rPr lang="en-US" sz="1400" dirty="0" err="1">
                <a:solidFill>
                  <a:schemeClr val="accent6">
                    <a:lumMod val="75000"/>
                  </a:schemeClr>
                </a:solidFill>
              </a:rPr>
              <a:t>mfERG</a:t>
            </a:r>
            <a:r>
              <a:rPr lang="en-US" sz="1400" dirty="0">
                <a:solidFill>
                  <a:schemeClr val="accent6">
                    <a:lumMod val="75000"/>
                  </a:schemeClr>
                </a:solidFill>
              </a:rPr>
              <a:t> flashes are limited to small, hexagon -shaped areas of the macula. By divvying the macula up into hexagons and systematically testing each, </a:t>
            </a:r>
            <a:r>
              <a:rPr lang="en-US" sz="1400" dirty="0" err="1">
                <a:solidFill>
                  <a:schemeClr val="accent6">
                    <a:lumMod val="75000"/>
                  </a:schemeClr>
                </a:solidFill>
              </a:rPr>
              <a:t>mfERG</a:t>
            </a:r>
            <a:r>
              <a:rPr lang="en-US" sz="1400" dirty="0">
                <a:solidFill>
                  <a:schemeClr val="accent6">
                    <a:lumMod val="75000"/>
                  </a:schemeClr>
                </a:solidFill>
              </a:rPr>
              <a:t> can map out the functional status of the macula.</a:t>
            </a:r>
          </a:p>
        </p:txBody>
      </p:sp>
    </p:spTree>
    <p:extLst>
      <p:ext uri="{BB962C8B-B14F-4D97-AF65-F5344CB8AC3E}">
        <p14:creationId xmlns:p14="http://schemas.microsoft.com/office/powerpoint/2010/main" val="39516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208E2E44-E4A2-4D25-9BE8-9ADA945D50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22</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rgbClr val="FFFF00"/>
              </a:solidFill>
            </a:endParaRPr>
          </a:p>
          <a:p>
            <a:r>
              <a:rPr lang="en-US" sz="1600" i="1" dirty="0">
                <a:solidFill>
                  <a:srgbClr val="FFFF00"/>
                </a:solidFill>
              </a:rPr>
              <a:t>Where on the cornea do they typically appear?</a:t>
            </a:r>
          </a:p>
          <a:p>
            <a:r>
              <a:rPr lang="en-US" sz="1600" dirty="0">
                <a:solidFill>
                  <a:srgbClr val="FFFF00"/>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E3E923-1FB1-4A5E-BD4B-96327DBB1CAE}"/>
              </a:ext>
            </a:extLst>
          </p:cNvPr>
          <p:cNvSpPr txBox="1"/>
          <p:nvPr/>
        </p:nvSpPr>
        <p:spPr>
          <a:xfrm>
            <a:off x="2442994" y="1169504"/>
            <a:ext cx="4105611" cy="523220"/>
          </a:xfrm>
          <a:prstGeom prst="rect">
            <a:avLst/>
          </a:prstGeom>
          <a:solidFill>
            <a:srgbClr val="99CCFF"/>
          </a:solidFill>
        </p:spPr>
        <p:txBody>
          <a:bodyPr wrap="none" rtlCol="0">
            <a:spAutoFit/>
          </a:bodyPr>
          <a:lstStyle/>
          <a:p>
            <a:r>
              <a:rPr lang="en-US" sz="1400" i="1" dirty="0">
                <a:solidFill>
                  <a:srgbClr val="0000FF"/>
                </a:solidFill>
              </a:rPr>
              <a:t>By what other name is corneal verticillata known?</a:t>
            </a:r>
          </a:p>
          <a:p>
            <a:r>
              <a:rPr lang="en-US" sz="1400" b="1" dirty="0">
                <a:solidFill>
                  <a:srgbClr val="99CCFF"/>
                </a:solidFill>
              </a:rPr>
              <a:t>Vortex keratopathy</a:t>
            </a:r>
          </a:p>
        </p:txBody>
      </p:sp>
    </p:spTree>
    <p:extLst>
      <p:ext uri="{BB962C8B-B14F-4D97-AF65-F5344CB8AC3E}">
        <p14:creationId xmlns:p14="http://schemas.microsoft.com/office/powerpoint/2010/main" val="275303450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220</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a:t>
            </a:r>
            <a:r>
              <a:rPr lang="en-US" altLang="en-US" sz="1400" dirty="0">
                <a:solidFill>
                  <a:srgbClr val="0000FF"/>
                </a:solidFill>
              </a:rPr>
              <a:t> </a:t>
            </a:r>
            <a:r>
              <a:rPr lang="en-US" altLang="en-US" sz="1400" dirty="0">
                <a:solidFill>
                  <a:schemeClr val="bg1">
                    <a:lumMod val="75000"/>
                  </a:schemeClr>
                </a:solidFill>
              </a:rPr>
              <a:t>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chemeClr val="bg1">
                    <a:lumMod val="65000"/>
                  </a:schemeClr>
                </a:solidFill>
              </a:rPr>
              <a:t>ffERG</a:t>
            </a:r>
            <a:r>
              <a:rPr lang="en-US" sz="1400" dirty="0">
                <a:solidFill>
                  <a:schemeClr val="bg1">
                    <a:lumMod val="65000"/>
                  </a:schemeClr>
                </a:solidFill>
              </a:rPr>
              <a:t>: Demonstrates the response of the  entire  retina to flash stimuli</a:t>
            </a:r>
          </a:p>
          <a:p>
            <a:r>
              <a:rPr lang="en-US" sz="1400" b="1" i="1" dirty="0" err="1">
                <a:solidFill>
                  <a:srgbClr val="0000FF"/>
                </a:solidFill>
              </a:rPr>
              <a:t>mfERG</a:t>
            </a:r>
            <a:r>
              <a:rPr lang="en-US" sz="1400" b="1" dirty="0">
                <a:solidFill>
                  <a:srgbClr val="0000FF"/>
                </a:solidFill>
              </a:rPr>
              <a:t>: Produces a  topographic  map of central  cone  function</a:t>
            </a:r>
            <a:endParaRPr lang="en-US" sz="1400" b="1" dirty="0">
              <a:solidFill>
                <a:schemeClr val="bg1">
                  <a:lumMod val="65000"/>
                </a:schemeClr>
              </a:solidFill>
            </a:endParaRPr>
          </a:p>
          <a:p>
            <a:r>
              <a:rPr lang="en-US" sz="1400" i="1" dirty="0" err="1">
                <a:solidFill>
                  <a:schemeClr val="bg1">
                    <a:lumMod val="65000"/>
                  </a:schemeClr>
                </a:solidFill>
              </a:rPr>
              <a:t>pERG</a:t>
            </a:r>
            <a:r>
              <a:rPr lang="en-US" sz="1400" dirty="0">
                <a:solidFill>
                  <a:schemeClr val="bg1">
                    <a:lumMod val="65000"/>
                  </a:schemeClr>
                </a:solidFill>
              </a:rPr>
              <a:t>: Flashes a  checkerboard  pattern of rapidly alternating light-and-dark areas </a:t>
            </a:r>
          </a:p>
        </p:txBody>
      </p:sp>
      <p:sp>
        <p:nvSpPr>
          <p:cNvPr id="5" name="TextBox 4">
            <a:extLst>
              <a:ext uri="{FF2B5EF4-FFF2-40B4-BE49-F238E27FC236}">
                <a16:creationId xmlns:a16="http://schemas.microsoft.com/office/drawing/2014/main" id="{CE94974D-30FC-34C8-36DE-2104364F034F}"/>
              </a:ext>
            </a:extLst>
          </p:cNvPr>
          <p:cNvSpPr txBox="1"/>
          <p:nvPr/>
        </p:nvSpPr>
        <p:spPr>
          <a:xfrm>
            <a:off x="2511656" y="4399746"/>
            <a:ext cx="5829230" cy="1169551"/>
          </a:xfrm>
          <a:prstGeom prst="rect">
            <a:avLst/>
          </a:prstGeom>
          <a:solidFill>
            <a:schemeClr val="accent6">
              <a:lumMod val="75000"/>
            </a:schemeClr>
          </a:solidFill>
        </p:spPr>
        <p:txBody>
          <a:bodyPr wrap="square" rtlCol="0">
            <a:spAutoFit/>
          </a:bodyPr>
          <a:lstStyle/>
          <a:p>
            <a:r>
              <a:rPr lang="en-US" sz="1400" i="1" dirty="0">
                <a:solidFill>
                  <a:schemeClr val="bg1"/>
                </a:solidFill>
              </a:rPr>
              <a:t>How does a </a:t>
            </a:r>
            <a:r>
              <a:rPr lang="en-US" sz="1400" i="1" dirty="0" err="1">
                <a:solidFill>
                  <a:schemeClr val="bg1"/>
                </a:solidFill>
              </a:rPr>
              <a:t>mfERG</a:t>
            </a:r>
            <a:r>
              <a:rPr lang="en-US" sz="1400" i="1" dirty="0">
                <a:solidFill>
                  <a:schemeClr val="bg1"/>
                </a:solidFill>
              </a:rPr>
              <a:t> accomplish this?</a:t>
            </a:r>
          </a:p>
          <a:p>
            <a:r>
              <a:rPr lang="en-US" sz="1400" dirty="0">
                <a:solidFill>
                  <a:schemeClr val="bg1"/>
                </a:solidFill>
              </a:rPr>
              <a:t>Instead of flashing the entire retina, </a:t>
            </a:r>
            <a:r>
              <a:rPr lang="en-US" sz="1400" dirty="0" err="1">
                <a:solidFill>
                  <a:schemeClr val="bg1"/>
                </a:solidFill>
              </a:rPr>
              <a:t>mfERG</a:t>
            </a:r>
            <a:r>
              <a:rPr lang="en-US" sz="1400" dirty="0">
                <a:solidFill>
                  <a:schemeClr val="bg1"/>
                </a:solidFill>
              </a:rPr>
              <a:t> flashes are limited to small, hexagon -shaped areas of the macula</a:t>
            </a:r>
            <a:r>
              <a:rPr lang="en-US" sz="1400" dirty="0">
                <a:solidFill>
                  <a:schemeClr val="accent6">
                    <a:lumMod val="75000"/>
                  </a:schemeClr>
                </a:solidFill>
              </a:rPr>
              <a:t>. By divvying the macula up into hexagons and systematically testing each, </a:t>
            </a:r>
            <a:r>
              <a:rPr lang="en-US" sz="1400" dirty="0" err="1">
                <a:solidFill>
                  <a:schemeClr val="accent6">
                    <a:lumMod val="75000"/>
                  </a:schemeClr>
                </a:solidFill>
              </a:rPr>
              <a:t>mfERG</a:t>
            </a:r>
            <a:r>
              <a:rPr lang="en-US" sz="1400" dirty="0">
                <a:solidFill>
                  <a:schemeClr val="accent6">
                    <a:lumMod val="75000"/>
                  </a:schemeClr>
                </a:solidFill>
              </a:rPr>
              <a:t> can map out the functional status of the macula.</a:t>
            </a:r>
          </a:p>
        </p:txBody>
      </p:sp>
      <p:sp>
        <p:nvSpPr>
          <p:cNvPr id="6" name="Rectangle 5">
            <a:extLst>
              <a:ext uri="{FF2B5EF4-FFF2-40B4-BE49-F238E27FC236}">
                <a16:creationId xmlns:a16="http://schemas.microsoft.com/office/drawing/2014/main" id="{2C18CD4D-BFB4-4F73-C0B9-FA5837CDAD5A}"/>
              </a:ext>
            </a:extLst>
          </p:cNvPr>
          <p:cNvSpPr/>
          <p:nvPr/>
        </p:nvSpPr>
        <p:spPr>
          <a:xfrm>
            <a:off x="2590800" y="4876800"/>
            <a:ext cx="717669" cy="241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8059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221</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a:t>
            </a:r>
            <a:r>
              <a:rPr lang="en-US" altLang="en-US" sz="1400" dirty="0">
                <a:solidFill>
                  <a:srgbClr val="0000FF"/>
                </a:solidFill>
              </a:rPr>
              <a:t> </a:t>
            </a:r>
            <a:r>
              <a:rPr lang="en-US" altLang="en-US" sz="1400" dirty="0">
                <a:solidFill>
                  <a:schemeClr val="bg1">
                    <a:lumMod val="75000"/>
                  </a:schemeClr>
                </a:solidFill>
              </a:rPr>
              <a:t>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chemeClr val="bg1">
                    <a:lumMod val="65000"/>
                  </a:schemeClr>
                </a:solidFill>
              </a:rPr>
              <a:t>ffERG</a:t>
            </a:r>
            <a:r>
              <a:rPr lang="en-US" sz="1400" dirty="0">
                <a:solidFill>
                  <a:schemeClr val="bg1">
                    <a:lumMod val="65000"/>
                  </a:schemeClr>
                </a:solidFill>
              </a:rPr>
              <a:t>: Demonstrates the response of the  entire  retina to flash stimuli</a:t>
            </a:r>
          </a:p>
          <a:p>
            <a:r>
              <a:rPr lang="en-US" sz="1400" b="1" i="1" dirty="0" err="1">
                <a:solidFill>
                  <a:srgbClr val="0000FF"/>
                </a:solidFill>
              </a:rPr>
              <a:t>mfERG</a:t>
            </a:r>
            <a:r>
              <a:rPr lang="en-US" sz="1400" b="1" dirty="0">
                <a:solidFill>
                  <a:srgbClr val="0000FF"/>
                </a:solidFill>
              </a:rPr>
              <a:t>: Produces a  topographic  map of central  cone  function</a:t>
            </a:r>
            <a:endParaRPr lang="en-US" sz="1400" b="1" dirty="0">
              <a:solidFill>
                <a:schemeClr val="bg1">
                  <a:lumMod val="65000"/>
                </a:schemeClr>
              </a:solidFill>
            </a:endParaRPr>
          </a:p>
          <a:p>
            <a:r>
              <a:rPr lang="en-US" sz="1400" i="1" dirty="0" err="1">
                <a:solidFill>
                  <a:schemeClr val="bg1">
                    <a:lumMod val="65000"/>
                  </a:schemeClr>
                </a:solidFill>
              </a:rPr>
              <a:t>pERG</a:t>
            </a:r>
            <a:r>
              <a:rPr lang="en-US" sz="1400" dirty="0">
                <a:solidFill>
                  <a:schemeClr val="bg1">
                    <a:lumMod val="65000"/>
                  </a:schemeClr>
                </a:solidFill>
              </a:rPr>
              <a:t>: Flashes a  checkerboard  pattern of rapidly alternating light-and-dark areas </a:t>
            </a:r>
          </a:p>
        </p:txBody>
      </p:sp>
      <p:sp>
        <p:nvSpPr>
          <p:cNvPr id="5" name="TextBox 4">
            <a:extLst>
              <a:ext uri="{FF2B5EF4-FFF2-40B4-BE49-F238E27FC236}">
                <a16:creationId xmlns:a16="http://schemas.microsoft.com/office/drawing/2014/main" id="{CE94974D-30FC-34C8-36DE-2104364F034F}"/>
              </a:ext>
            </a:extLst>
          </p:cNvPr>
          <p:cNvSpPr txBox="1"/>
          <p:nvPr/>
        </p:nvSpPr>
        <p:spPr>
          <a:xfrm>
            <a:off x="2511656" y="4399746"/>
            <a:ext cx="5829230" cy="1169551"/>
          </a:xfrm>
          <a:prstGeom prst="rect">
            <a:avLst/>
          </a:prstGeom>
          <a:solidFill>
            <a:schemeClr val="accent6">
              <a:lumMod val="75000"/>
            </a:schemeClr>
          </a:solidFill>
        </p:spPr>
        <p:txBody>
          <a:bodyPr wrap="square" rtlCol="0">
            <a:spAutoFit/>
          </a:bodyPr>
          <a:lstStyle/>
          <a:p>
            <a:r>
              <a:rPr lang="en-US" sz="1400" i="1" dirty="0">
                <a:solidFill>
                  <a:schemeClr val="bg1"/>
                </a:solidFill>
              </a:rPr>
              <a:t>How does a </a:t>
            </a:r>
            <a:r>
              <a:rPr lang="en-US" sz="1400" i="1" dirty="0" err="1">
                <a:solidFill>
                  <a:schemeClr val="bg1"/>
                </a:solidFill>
              </a:rPr>
              <a:t>mfERG</a:t>
            </a:r>
            <a:r>
              <a:rPr lang="en-US" sz="1400" i="1" dirty="0">
                <a:solidFill>
                  <a:schemeClr val="bg1"/>
                </a:solidFill>
              </a:rPr>
              <a:t> accomplish this?</a:t>
            </a:r>
          </a:p>
          <a:p>
            <a:r>
              <a:rPr lang="en-US" sz="1400" dirty="0">
                <a:solidFill>
                  <a:schemeClr val="bg1"/>
                </a:solidFill>
              </a:rPr>
              <a:t>Instead of flashing the entire retina, </a:t>
            </a:r>
            <a:r>
              <a:rPr lang="en-US" sz="1400" dirty="0" err="1">
                <a:solidFill>
                  <a:schemeClr val="bg1"/>
                </a:solidFill>
              </a:rPr>
              <a:t>mfERG</a:t>
            </a:r>
            <a:r>
              <a:rPr lang="en-US" sz="1400" dirty="0">
                <a:solidFill>
                  <a:schemeClr val="bg1"/>
                </a:solidFill>
              </a:rPr>
              <a:t> flashes are limited to small, hexagon -shaped areas of the macula</a:t>
            </a:r>
            <a:r>
              <a:rPr lang="en-US" sz="1400" dirty="0">
                <a:solidFill>
                  <a:schemeClr val="accent6">
                    <a:lumMod val="75000"/>
                  </a:schemeClr>
                </a:solidFill>
              </a:rPr>
              <a:t>. By divvying the macula up into hexagons and systematically testing each, </a:t>
            </a:r>
            <a:r>
              <a:rPr lang="en-US" sz="1400" dirty="0" err="1">
                <a:solidFill>
                  <a:schemeClr val="accent6">
                    <a:lumMod val="75000"/>
                  </a:schemeClr>
                </a:solidFill>
              </a:rPr>
              <a:t>mfERG</a:t>
            </a:r>
            <a:r>
              <a:rPr lang="en-US" sz="1400" dirty="0">
                <a:solidFill>
                  <a:schemeClr val="accent6">
                    <a:lumMod val="75000"/>
                  </a:schemeClr>
                </a:solidFill>
              </a:rPr>
              <a:t> can map out the functional status of the macula.</a:t>
            </a:r>
          </a:p>
        </p:txBody>
      </p:sp>
    </p:spTree>
    <p:extLst>
      <p:ext uri="{BB962C8B-B14F-4D97-AF65-F5344CB8AC3E}">
        <p14:creationId xmlns:p14="http://schemas.microsoft.com/office/powerpoint/2010/main" val="4860214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222</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rgbClr val="0000FF"/>
                </a:solidFill>
              </a:rPr>
              <a:t>multifocal</a:t>
            </a:r>
            <a:r>
              <a:rPr lang="en-US" altLang="en-US" sz="1400" dirty="0">
                <a:solidFill>
                  <a:srgbClr val="0000FF"/>
                </a:solidFill>
              </a:rPr>
              <a:t> (</a:t>
            </a:r>
            <a:r>
              <a:rPr lang="en-US" altLang="en-US" sz="1400" dirty="0" err="1">
                <a:solidFill>
                  <a:srgbClr val="0000FF"/>
                </a:solidFill>
              </a:rPr>
              <a:t>mfERG</a:t>
            </a:r>
            <a:r>
              <a:rPr lang="en-US" altLang="en-US" sz="1400" dirty="0">
                <a:solidFill>
                  <a:srgbClr val="0000FF"/>
                </a:solidFill>
              </a:rPr>
              <a:t>)</a:t>
            </a:r>
            <a:r>
              <a:rPr lang="en-US" altLang="en-US" sz="1400" dirty="0">
                <a:solidFill>
                  <a:schemeClr val="bg1">
                    <a:lumMod val="75000"/>
                  </a:schemeClr>
                </a:solidFill>
              </a:rPr>
              <a:t>,</a:t>
            </a:r>
            <a:r>
              <a:rPr lang="en-US" altLang="en-US" sz="1400" dirty="0">
                <a:solidFill>
                  <a:srgbClr val="0000FF"/>
                </a:solidFill>
              </a:rPr>
              <a:t> </a:t>
            </a:r>
            <a:r>
              <a:rPr lang="en-US" altLang="en-US" sz="1400" dirty="0">
                <a:solidFill>
                  <a:schemeClr val="bg1">
                    <a:lumMod val="75000"/>
                  </a:schemeClr>
                </a:solidFill>
              </a:rPr>
              <a:t>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global indices of retinal function such as </a:t>
            </a:r>
            <a:r>
              <a:rPr lang="en-US" altLang="en-US" sz="1400" dirty="0" err="1">
                <a:solidFill>
                  <a:schemeClr val="bg1">
                    <a:lumMod val="75000"/>
                  </a:schemeClr>
                </a:solidFill>
              </a:rPr>
              <a:t>ffERG</a:t>
            </a:r>
            <a:r>
              <a:rPr lang="en-US" altLang="en-US" sz="1400" dirty="0">
                <a:solidFill>
                  <a:schemeClr val="bg1">
                    <a:lumMod val="75000"/>
                  </a:schemeClr>
                </a:solidFill>
              </a:rPr>
              <a:t> can be normal in the presence of </a:t>
            </a:r>
            <a:r>
              <a:rPr lang="en-US" altLang="en-US" sz="1400" dirty="0" err="1">
                <a:solidFill>
                  <a:schemeClr val="bg1">
                    <a:lumMod val="75000"/>
                  </a:schemeClr>
                </a:solidFill>
              </a:rPr>
              <a:t>Plaq</a:t>
            </a:r>
            <a:r>
              <a:rPr lang="en-US" altLang="en-US" sz="1400" dirty="0">
                <a:solidFill>
                  <a:schemeClr val="bg1">
                    <a:lumMod val="75000"/>
                  </a:schemeClr>
                </a:solidFill>
              </a:rPr>
              <a:t> maculopathy. In contrast, </a:t>
            </a:r>
            <a:r>
              <a:rPr lang="en-US" altLang="en-US" sz="1400" dirty="0" err="1">
                <a:solidFill>
                  <a:schemeClr val="bg1">
                    <a:lumMod val="75000"/>
                  </a:schemeClr>
                </a:solidFill>
              </a:rPr>
              <a:t>mfERG</a:t>
            </a:r>
            <a:r>
              <a:rPr lang="en-US" altLang="en-US" sz="1400" dirty="0">
                <a:solidFill>
                  <a:schemeClr val="bg1">
                    <a:lumMod val="75000"/>
                  </a:schemeClr>
                </a:solidFill>
              </a:rPr>
              <a:t> can detect abnormalities limited to the macula.</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3" name="TextBox 2">
            <a:extLst>
              <a:ext uri="{FF2B5EF4-FFF2-40B4-BE49-F238E27FC236}">
                <a16:creationId xmlns:a16="http://schemas.microsoft.com/office/drawing/2014/main" id="{BA12861F-0347-5469-1D64-8300BD362C61}"/>
              </a:ext>
            </a:extLst>
          </p:cNvPr>
          <p:cNvSpPr txBox="1"/>
          <p:nvPr/>
        </p:nvSpPr>
        <p:spPr>
          <a:xfrm>
            <a:off x="914400" y="3881021"/>
            <a:ext cx="6737742" cy="738664"/>
          </a:xfrm>
          <a:prstGeom prst="rect">
            <a:avLst/>
          </a:prstGeom>
          <a:solidFill>
            <a:srgbClr val="FF99FF"/>
          </a:solidFill>
        </p:spPr>
        <p:txBody>
          <a:bodyPr wrap="none" rtlCol="0">
            <a:spAutoFit/>
          </a:bodyPr>
          <a:lstStyle/>
          <a:p>
            <a:r>
              <a:rPr lang="en-US" sz="1400" i="1" dirty="0" err="1">
                <a:solidFill>
                  <a:schemeClr val="bg1">
                    <a:lumMod val="65000"/>
                  </a:schemeClr>
                </a:solidFill>
              </a:rPr>
              <a:t>ffERG</a:t>
            </a:r>
            <a:r>
              <a:rPr lang="en-US" sz="1400" dirty="0">
                <a:solidFill>
                  <a:schemeClr val="bg1">
                    <a:lumMod val="65000"/>
                  </a:schemeClr>
                </a:solidFill>
              </a:rPr>
              <a:t>: Demonstrates the response of the  entire  retina to flash stimuli</a:t>
            </a:r>
          </a:p>
          <a:p>
            <a:r>
              <a:rPr lang="en-US" sz="1400" b="1" i="1" dirty="0" err="1">
                <a:solidFill>
                  <a:srgbClr val="0000FF"/>
                </a:solidFill>
              </a:rPr>
              <a:t>mfERG</a:t>
            </a:r>
            <a:r>
              <a:rPr lang="en-US" sz="1400" b="1" dirty="0">
                <a:solidFill>
                  <a:srgbClr val="0000FF"/>
                </a:solidFill>
              </a:rPr>
              <a:t>: Produces a  topographic  map of central  cone  function</a:t>
            </a:r>
            <a:endParaRPr lang="en-US" sz="1400" b="1" dirty="0">
              <a:solidFill>
                <a:schemeClr val="bg1">
                  <a:lumMod val="65000"/>
                </a:schemeClr>
              </a:solidFill>
            </a:endParaRPr>
          </a:p>
          <a:p>
            <a:r>
              <a:rPr lang="en-US" sz="1400" i="1" dirty="0" err="1">
                <a:solidFill>
                  <a:schemeClr val="bg1">
                    <a:lumMod val="65000"/>
                  </a:schemeClr>
                </a:solidFill>
              </a:rPr>
              <a:t>pERG</a:t>
            </a:r>
            <a:r>
              <a:rPr lang="en-US" sz="1400" dirty="0">
                <a:solidFill>
                  <a:schemeClr val="bg1">
                    <a:lumMod val="65000"/>
                  </a:schemeClr>
                </a:solidFill>
              </a:rPr>
              <a:t>: Flashes a  checkerboard  pattern of rapidly alternating light-and-dark areas </a:t>
            </a:r>
          </a:p>
        </p:txBody>
      </p:sp>
      <p:sp>
        <p:nvSpPr>
          <p:cNvPr id="5" name="TextBox 4">
            <a:extLst>
              <a:ext uri="{FF2B5EF4-FFF2-40B4-BE49-F238E27FC236}">
                <a16:creationId xmlns:a16="http://schemas.microsoft.com/office/drawing/2014/main" id="{CE94974D-30FC-34C8-36DE-2104364F034F}"/>
              </a:ext>
            </a:extLst>
          </p:cNvPr>
          <p:cNvSpPr txBox="1"/>
          <p:nvPr/>
        </p:nvSpPr>
        <p:spPr>
          <a:xfrm>
            <a:off x="2511656" y="4399746"/>
            <a:ext cx="5829230" cy="1169551"/>
          </a:xfrm>
          <a:prstGeom prst="rect">
            <a:avLst/>
          </a:prstGeom>
          <a:solidFill>
            <a:schemeClr val="accent6">
              <a:lumMod val="75000"/>
            </a:schemeClr>
          </a:solidFill>
        </p:spPr>
        <p:txBody>
          <a:bodyPr wrap="square" rtlCol="0">
            <a:spAutoFit/>
          </a:bodyPr>
          <a:lstStyle/>
          <a:p>
            <a:r>
              <a:rPr lang="en-US" sz="1400" i="1" dirty="0">
                <a:solidFill>
                  <a:schemeClr val="bg1"/>
                </a:solidFill>
              </a:rPr>
              <a:t>How does a </a:t>
            </a:r>
            <a:r>
              <a:rPr lang="en-US" sz="1400" i="1" dirty="0" err="1">
                <a:solidFill>
                  <a:schemeClr val="bg1"/>
                </a:solidFill>
              </a:rPr>
              <a:t>mfERG</a:t>
            </a:r>
            <a:r>
              <a:rPr lang="en-US" sz="1400" i="1" dirty="0">
                <a:solidFill>
                  <a:schemeClr val="bg1"/>
                </a:solidFill>
              </a:rPr>
              <a:t> accomplish this?</a:t>
            </a:r>
          </a:p>
          <a:p>
            <a:r>
              <a:rPr lang="en-US" sz="1400" dirty="0">
                <a:solidFill>
                  <a:schemeClr val="bg1"/>
                </a:solidFill>
              </a:rPr>
              <a:t>Instead of flashing the entire retina, </a:t>
            </a:r>
            <a:r>
              <a:rPr lang="en-US" sz="1400" dirty="0" err="1">
                <a:solidFill>
                  <a:schemeClr val="bg1"/>
                </a:solidFill>
              </a:rPr>
              <a:t>mfERG</a:t>
            </a:r>
            <a:r>
              <a:rPr lang="en-US" sz="1400" dirty="0">
                <a:solidFill>
                  <a:schemeClr val="bg1"/>
                </a:solidFill>
              </a:rPr>
              <a:t> flashes are limited to small, hexagon -shaped areas of the macula. </a:t>
            </a:r>
            <a:r>
              <a:rPr lang="en-US" sz="1400" dirty="0">
                <a:solidFill>
                  <a:srgbClr val="FFFF00"/>
                </a:solidFill>
              </a:rPr>
              <a:t>By divvying the macula up into hexagons and systematically testing each, </a:t>
            </a:r>
            <a:r>
              <a:rPr lang="en-US" sz="1400" dirty="0" err="1">
                <a:solidFill>
                  <a:srgbClr val="FFFF00"/>
                </a:solidFill>
              </a:rPr>
              <a:t>mfERG</a:t>
            </a:r>
            <a:r>
              <a:rPr lang="en-US" sz="1400" dirty="0">
                <a:solidFill>
                  <a:srgbClr val="FFFF00"/>
                </a:solidFill>
              </a:rPr>
              <a:t> can map out the functional status of the macula.</a:t>
            </a:r>
          </a:p>
        </p:txBody>
      </p:sp>
    </p:spTree>
    <p:extLst>
      <p:ext uri="{BB962C8B-B14F-4D97-AF65-F5344CB8AC3E}">
        <p14:creationId xmlns:p14="http://schemas.microsoft.com/office/powerpoint/2010/main" val="3856003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223</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altLang="en-US" sz="1400" b="1"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5" name="TextBox 4">
            <a:extLst>
              <a:ext uri="{FF2B5EF4-FFF2-40B4-BE49-F238E27FC236}">
                <a16:creationId xmlns:a16="http://schemas.microsoft.com/office/drawing/2014/main" id="{FEF349C4-B15D-6C38-AF41-ABAB35DDDF09}"/>
              </a:ext>
            </a:extLst>
          </p:cNvPr>
          <p:cNvSpPr txBox="1"/>
          <p:nvPr/>
        </p:nvSpPr>
        <p:spPr>
          <a:xfrm>
            <a:off x="1371600" y="4190932"/>
            <a:ext cx="7696200" cy="738664"/>
          </a:xfrm>
          <a:prstGeom prst="rect">
            <a:avLst/>
          </a:prstGeom>
          <a:solidFill>
            <a:schemeClr val="accent5">
              <a:lumMod val="75000"/>
            </a:schemeClr>
          </a:solidFill>
        </p:spPr>
        <p:txBody>
          <a:bodyPr wrap="square" rtlCol="0">
            <a:spAutoFit/>
          </a:bodyPr>
          <a:lstStyle/>
          <a:p>
            <a:pPr eaLnBrk="1" hangingPunct="1">
              <a:spcBef>
                <a:spcPct val="0"/>
              </a:spcBef>
              <a:buClrTx/>
              <a:buSzTx/>
              <a:buFontTx/>
              <a:buNone/>
            </a:pPr>
            <a:r>
              <a:rPr lang="en-US" altLang="en-US" sz="1400" dirty="0">
                <a:solidFill>
                  <a:schemeClr val="accent5">
                    <a:lumMod val="75000"/>
                  </a:schemeClr>
                </a:solidFill>
              </a:rPr>
              <a:t>unaffected. For this reason</a:t>
            </a:r>
            <a:r>
              <a:rPr lang="en-US" altLang="en-US" sz="1400" dirty="0">
                <a:solidFill>
                  <a:schemeClr val="bg1">
                    <a:lumMod val="75000"/>
                  </a:schemeClr>
                </a:solidFill>
              </a:rPr>
              <a:t>,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sz="1400" dirty="0">
              <a:solidFill>
                <a:schemeClr val="bg1">
                  <a:lumMod val="75000"/>
                </a:schemeClr>
              </a:solidFill>
            </a:endParaRPr>
          </a:p>
        </p:txBody>
      </p:sp>
      <p:sp>
        <p:nvSpPr>
          <p:cNvPr id="3" name="Frame 2">
            <a:extLst>
              <a:ext uri="{FF2B5EF4-FFF2-40B4-BE49-F238E27FC236}">
                <a16:creationId xmlns:a16="http://schemas.microsoft.com/office/drawing/2014/main" id="{1B2EE356-5764-815B-40CE-178F0CD52918}"/>
              </a:ext>
            </a:extLst>
          </p:cNvPr>
          <p:cNvSpPr/>
          <p:nvPr/>
        </p:nvSpPr>
        <p:spPr>
          <a:xfrm>
            <a:off x="1258956" y="4119695"/>
            <a:ext cx="7808843" cy="868230"/>
          </a:xfrm>
          <a:prstGeom prst="frame">
            <a:avLst/>
          </a:prstGeom>
          <a:solidFill>
            <a:srgbClr val="D8D8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9A0F17B-AE3B-DA2C-E76D-6567148BB1D2}"/>
              </a:ext>
            </a:extLst>
          </p:cNvPr>
          <p:cNvSpPr txBox="1"/>
          <p:nvPr/>
        </p:nvSpPr>
        <p:spPr>
          <a:xfrm>
            <a:off x="144346" y="3581400"/>
            <a:ext cx="8855309" cy="400110"/>
          </a:xfrm>
          <a:prstGeom prst="rect">
            <a:avLst/>
          </a:prstGeom>
          <a:solidFill>
            <a:schemeClr val="accent6">
              <a:lumMod val="20000"/>
              <a:lumOff val="80000"/>
            </a:schemeClr>
          </a:solidFill>
          <a:ln>
            <a:solidFill>
              <a:schemeClr val="tx1"/>
            </a:solidFill>
          </a:ln>
        </p:spPr>
        <p:txBody>
          <a:bodyPr wrap="none" rtlCol="0">
            <a:spAutoFit/>
          </a:bodyPr>
          <a:lstStyle/>
          <a:p>
            <a:pPr algn="ctr"/>
            <a:r>
              <a:rPr lang="en-US" sz="2000" i="1" dirty="0">
                <a:effectLst>
                  <a:outerShdw blurRad="38100" dist="38100" dir="2700000" algn="tl">
                    <a:srgbClr val="000000">
                      <a:alpha val="43137"/>
                    </a:srgbClr>
                  </a:outerShdw>
                </a:effectLst>
              </a:rPr>
              <a:t>This bears repeating for emphasis, as demonstrated over the next few slides</a:t>
            </a:r>
          </a:p>
        </p:txBody>
      </p:sp>
    </p:spTree>
    <p:extLst>
      <p:ext uri="{BB962C8B-B14F-4D97-AF65-F5344CB8AC3E}">
        <p14:creationId xmlns:p14="http://schemas.microsoft.com/office/powerpoint/2010/main" val="75145660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224</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338554"/>
          </a:xfrm>
          <a:prstGeom prst="rect">
            <a:avLst/>
          </a:prstGeom>
          <a:noFill/>
        </p:spPr>
        <p:txBody>
          <a:bodyPr wrap="square" rtlCol="0">
            <a:spAutoFit/>
          </a:bodyPr>
          <a:lstStyle/>
          <a:p>
            <a:r>
              <a:rPr lang="en-US" sz="1600" b="1" dirty="0"/>
              <a:t>But first, let’s get familiar with a normal </a:t>
            </a:r>
            <a:r>
              <a:rPr lang="en-US" sz="1600" b="1" dirty="0" err="1"/>
              <a:t>ffERG</a:t>
            </a:r>
            <a:endParaRPr lang="en-US" sz="1600" dirty="0"/>
          </a:p>
        </p:txBody>
      </p:sp>
      <p:sp>
        <p:nvSpPr>
          <p:cNvPr id="5" name="Rectangle 4">
            <a:extLst>
              <a:ext uri="{FF2B5EF4-FFF2-40B4-BE49-F238E27FC236}">
                <a16:creationId xmlns:a16="http://schemas.microsoft.com/office/drawing/2014/main" id="{9ACFD3D6-3892-9A01-2768-4B9AB3253987}"/>
              </a:ext>
            </a:extLst>
          </p:cNvPr>
          <p:cNvSpPr/>
          <p:nvPr/>
        </p:nvSpPr>
        <p:spPr>
          <a:xfrm>
            <a:off x="3841851" y="1954284"/>
            <a:ext cx="349149"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 Box 9">
            <a:extLst>
              <a:ext uri="{FF2B5EF4-FFF2-40B4-BE49-F238E27FC236}">
                <a16:creationId xmlns:a16="http://schemas.microsoft.com/office/drawing/2014/main" id="{231EAADF-EDF1-E303-CF83-4C21C552043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187170744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225</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584775"/>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p:txBody>
      </p:sp>
      <p:sp>
        <p:nvSpPr>
          <p:cNvPr id="5" name="Arrow: Right 4">
            <a:extLst>
              <a:ext uri="{FF2B5EF4-FFF2-40B4-BE49-F238E27FC236}">
                <a16:creationId xmlns:a16="http://schemas.microsoft.com/office/drawing/2014/main" id="{96C51942-F1FF-FA1C-2CF6-E8D9F8423D30}"/>
              </a:ext>
            </a:extLst>
          </p:cNvPr>
          <p:cNvSpPr/>
          <p:nvPr/>
        </p:nvSpPr>
        <p:spPr>
          <a:xfrm>
            <a:off x="3057396" y="1752600"/>
            <a:ext cx="728420"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2582409F-9696-DDDC-2B74-B73828FDFFA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87878560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226</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830997"/>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p:txBody>
      </p:sp>
      <p:sp>
        <p:nvSpPr>
          <p:cNvPr id="5" name="Arrow: Right 4">
            <a:extLst>
              <a:ext uri="{FF2B5EF4-FFF2-40B4-BE49-F238E27FC236}">
                <a16:creationId xmlns:a16="http://schemas.microsoft.com/office/drawing/2014/main" id="{C3C05A8B-3DDB-F366-262B-27569D376CFE}"/>
              </a:ext>
            </a:extLst>
          </p:cNvPr>
          <p:cNvSpPr/>
          <p:nvPr/>
        </p:nvSpPr>
        <p:spPr>
          <a:xfrm>
            <a:off x="2421563" y="3352800"/>
            <a:ext cx="728420"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F43CA2D9-AA9A-0979-28B9-ABAAEC08DEA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09724653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227</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077218"/>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a:p>
            <a:r>
              <a:rPr lang="en-US" sz="1600" dirty="0">
                <a:solidFill>
                  <a:srgbClr val="0000FF"/>
                </a:solidFill>
              </a:rPr>
              <a:t>  </a:t>
            </a:r>
            <a:r>
              <a:rPr lang="en-US" sz="1600" dirty="0"/>
              <a:t>The </a:t>
            </a:r>
            <a:r>
              <a:rPr lang="en-US" sz="1600" i="1" dirty="0"/>
              <a:t>a</a:t>
            </a:r>
            <a:r>
              <a:rPr lang="en-US" sz="1600" dirty="0"/>
              <a:t>-wave represents  photoreceptor  function</a:t>
            </a:r>
          </a:p>
        </p:txBody>
      </p:sp>
      <p:sp>
        <p:nvSpPr>
          <p:cNvPr id="5" name="Arrow: Right 4">
            <a:extLst>
              <a:ext uri="{FF2B5EF4-FFF2-40B4-BE49-F238E27FC236}">
                <a16:creationId xmlns:a16="http://schemas.microsoft.com/office/drawing/2014/main" id="{C3C05A8B-3DDB-F366-262B-27569D376CFE}"/>
              </a:ext>
            </a:extLst>
          </p:cNvPr>
          <p:cNvSpPr/>
          <p:nvPr/>
        </p:nvSpPr>
        <p:spPr>
          <a:xfrm>
            <a:off x="2421563" y="3352800"/>
            <a:ext cx="728420"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39BB9A-08BD-2E4C-97F1-7C963E28DC9B}"/>
              </a:ext>
            </a:extLst>
          </p:cNvPr>
          <p:cNvSpPr/>
          <p:nvPr/>
        </p:nvSpPr>
        <p:spPr>
          <a:xfrm>
            <a:off x="3903022" y="5715000"/>
            <a:ext cx="1278578" cy="211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9">
            <a:extLst>
              <a:ext uri="{FF2B5EF4-FFF2-40B4-BE49-F238E27FC236}">
                <a16:creationId xmlns:a16="http://schemas.microsoft.com/office/drawing/2014/main" id="{83B78977-C042-16B5-599A-AD3B532E14E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08249775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228</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077218"/>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a:p>
            <a:r>
              <a:rPr lang="en-US" sz="1600" dirty="0">
                <a:solidFill>
                  <a:srgbClr val="0000FF"/>
                </a:solidFill>
              </a:rPr>
              <a:t>  </a:t>
            </a:r>
            <a:r>
              <a:rPr lang="en-US" sz="1600" dirty="0"/>
              <a:t>The </a:t>
            </a:r>
            <a:r>
              <a:rPr lang="en-US" sz="1600" i="1" dirty="0"/>
              <a:t>a</a:t>
            </a:r>
            <a:r>
              <a:rPr lang="en-US" sz="1600" dirty="0"/>
              <a:t>-wave represents  photoreceptor  function</a:t>
            </a:r>
          </a:p>
        </p:txBody>
      </p:sp>
      <p:sp>
        <p:nvSpPr>
          <p:cNvPr id="5" name="Arrow: Right 4">
            <a:extLst>
              <a:ext uri="{FF2B5EF4-FFF2-40B4-BE49-F238E27FC236}">
                <a16:creationId xmlns:a16="http://schemas.microsoft.com/office/drawing/2014/main" id="{C3C05A8B-3DDB-F366-262B-27569D376CFE}"/>
              </a:ext>
            </a:extLst>
          </p:cNvPr>
          <p:cNvSpPr/>
          <p:nvPr/>
        </p:nvSpPr>
        <p:spPr>
          <a:xfrm>
            <a:off x="2421563" y="3352800"/>
            <a:ext cx="728420"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C91FEDD3-2A95-5417-208A-78504E08111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77829341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229</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57" name="TextBox 56">
            <a:extLst>
              <a:ext uri="{FF2B5EF4-FFF2-40B4-BE49-F238E27FC236}">
                <a16:creationId xmlns:a16="http://schemas.microsoft.com/office/drawing/2014/main" id="{5B3C7A9B-23CD-DDBD-56E3-88DA22BDF940}"/>
              </a:ext>
            </a:extLst>
          </p:cNvPr>
          <p:cNvSpPr txBox="1"/>
          <p:nvPr/>
        </p:nvSpPr>
        <p:spPr>
          <a:xfrm>
            <a:off x="4781092" y="2919154"/>
            <a:ext cx="696872" cy="374461"/>
          </a:xfrm>
          <a:prstGeom prst="rect">
            <a:avLst/>
          </a:prstGeom>
          <a:noFill/>
        </p:spPr>
        <p:txBody>
          <a:bodyPr wrap="square" rtlCol="0">
            <a:spAutoFit/>
          </a:bodyPr>
          <a:lstStyle/>
          <a:p>
            <a:pPr algn="ctr">
              <a:lnSpc>
                <a:spcPts val="1100"/>
              </a:lnSpc>
            </a:pPr>
            <a:r>
              <a:rPr lang="en-US" sz="1200" dirty="0"/>
              <a:t>Normal</a:t>
            </a:r>
          </a:p>
          <a:p>
            <a:pPr algn="ctr">
              <a:lnSpc>
                <a:spcPts val="1100"/>
              </a:lnSpc>
            </a:pPr>
            <a:r>
              <a:rPr lang="en-US" sz="1200" i="1" dirty="0"/>
              <a:t>b</a:t>
            </a:r>
            <a:r>
              <a:rPr lang="en-US" sz="1200" dirty="0"/>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43637D2-C7DF-B143-3987-2A014EACFF96}"/>
              </a:ext>
            </a:extLst>
          </p:cNvPr>
          <p:cNvCxnSpPr>
            <a:cxnSpLocks/>
          </p:cNvCxnSpPr>
          <p:nvPr/>
        </p:nvCxnSpPr>
        <p:spPr>
          <a:xfrm>
            <a:off x="4787718" y="1723506"/>
            <a:ext cx="0" cy="2745793"/>
          </a:xfrm>
          <a:prstGeom prst="straightConnector1">
            <a:avLst/>
          </a:prstGeom>
          <a:ln>
            <a:solidFill>
              <a:schemeClr val="tx1"/>
            </a:solidFill>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569660"/>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a:p>
            <a:r>
              <a:rPr lang="en-US" sz="1600" dirty="0">
                <a:solidFill>
                  <a:srgbClr val="0000FF"/>
                </a:solidFill>
              </a:rPr>
              <a:t>  </a:t>
            </a:r>
            <a:r>
              <a:rPr lang="en-US" sz="1600" dirty="0"/>
              <a:t>The </a:t>
            </a:r>
            <a:r>
              <a:rPr lang="en-US" sz="1600" i="1" dirty="0"/>
              <a:t>a</a:t>
            </a:r>
            <a:r>
              <a:rPr lang="en-US" sz="1600" dirty="0"/>
              <a:t>-wave represents  photoreceptor  function</a:t>
            </a:r>
          </a:p>
          <a:p>
            <a:r>
              <a:rPr lang="en-US" sz="1600" dirty="0">
                <a:solidFill>
                  <a:srgbClr val="0000FF"/>
                </a:solidFill>
              </a:rPr>
              <a:t>--The second deflection—the </a:t>
            </a:r>
            <a:r>
              <a:rPr lang="en-US" sz="1600" b="1" i="1" dirty="0">
                <a:solidFill>
                  <a:srgbClr val="0000FF"/>
                </a:solidFill>
              </a:rPr>
              <a:t>b</a:t>
            </a:r>
            <a:r>
              <a:rPr lang="en-US" sz="1600" b="1" dirty="0">
                <a:solidFill>
                  <a:srgbClr val="0000FF"/>
                </a:solidFill>
              </a:rPr>
              <a:t>-wave</a:t>
            </a:r>
            <a:r>
              <a:rPr lang="en-US" sz="1600" dirty="0">
                <a:solidFill>
                  <a:srgbClr val="0000FF"/>
                </a:solidFill>
              </a:rPr>
              <a:t>—is upward. While not quite as steep as the </a:t>
            </a:r>
            <a:r>
              <a:rPr lang="en-US" sz="1600" i="1" dirty="0">
                <a:solidFill>
                  <a:srgbClr val="0000FF"/>
                </a:solidFill>
              </a:rPr>
              <a:t>a</a:t>
            </a:r>
            <a:r>
              <a:rPr lang="en-US" sz="1600" dirty="0">
                <a:solidFill>
                  <a:srgbClr val="0000FF"/>
                </a:solidFill>
              </a:rPr>
              <a:t>-wave, it is of substantially greater amplitude.</a:t>
            </a:r>
            <a:endParaRPr lang="en-US" sz="1600" dirty="0"/>
          </a:p>
        </p:txBody>
      </p:sp>
      <p:sp>
        <p:nvSpPr>
          <p:cNvPr id="4" name="Arrow: Right 3">
            <a:extLst>
              <a:ext uri="{FF2B5EF4-FFF2-40B4-BE49-F238E27FC236}">
                <a16:creationId xmlns:a16="http://schemas.microsoft.com/office/drawing/2014/main" id="{153C132E-80A2-8B01-39A5-DCC9DBF5A872}"/>
              </a:ext>
            </a:extLst>
          </p:cNvPr>
          <p:cNvSpPr/>
          <p:nvPr/>
        </p:nvSpPr>
        <p:spPr>
          <a:xfrm flipH="1">
            <a:off x="5528715" y="2911736"/>
            <a:ext cx="719685"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9">
            <a:extLst>
              <a:ext uri="{FF2B5EF4-FFF2-40B4-BE49-F238E27FC236}">
                <a16:creationId xmlns:a16="http://schemas.microsoft.com/office/drawing/2014/main" id="{69AE7FF4-1B90-7783-D973-303CE6AD5F3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969559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12B1E1BB-0573-4CEA-ABB3-F3267555FF0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23</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a:t>
            </a:r>
            <a:r>
              <a:rPr lang="en-US" sz="1600" b="1" dirty="0">
                <a:solidFill>
                  <a:srgbClr val="0000FF"/>
                </a:solidFill>
              </a:rPr>
              <a:t>vortex-shaped deposits </a:t>
            </a:r>
            <a:r>
              <a:rPr lang="en-US" sz="1600" dirty="0">
                <a:solidFill>
                  <a:schemeClr val="bg1">
                    <a:lumMod val="65000"/>
                  </a:schemeClr>
                </a:solidFill>
              </a:rPr>
              <a:t>in the corneal epithelium</a:t>
            </a:r>
          </a:p>
          <a:p>
            <a:endParaRPr lang="en-US" sz="1600" i="1" dirty="0">
              <a:solidFill>
                <a:srgbClr val="FFFF00"/>
              </a:solidFill>
            </a:endParaRPr>
          </a:p>
          <a:p>
            <a:r>
              <a:rPr lang="en-US" sz="1600" i="1" dirty="0">
                <a:solidFill>
                  <a:srgbClr val="FFFF00"/>
                </a:solidFill>
              </a:rPr>
              <a:t>Where on the cornea do they typically appear?</a:t>
            </a:r>
          </a:p>
          <a:p>
            <a:r>
              <a:rPr lang="en-US" sz="1600" dirty="0">
                <a:solidFill>
                  <a:srgbClr val="FFFF00"/>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E3E923-1FB1-4A5E-BD4B-96327DBB1CAE}"/>
              </a:ext>
            </a:extLst>
          </p:cNvPr>
          <p:cNvSpPr txBox="1"/>
          <p:nvPr/>
        </p:nvSpPr>
        <p:spPr>
          <a:xfrm>
            <a:off x="2442994" y="1169504"/>
            <a:ext cx="4105611" cy="523220"/>
          </a:xfrm>
          <a:prstGeom prst="rect">
            <a:avLst/>
          </a:prstGeom>
          <a:solidFill>
            <a:srgbClr val="99CCFF"/>
          </a:solidFill>
        </p:spPr>
        <p:txBody>
          <a:bodyPr wrap="none" rtlCol="0">
            <a:spAutoFit/>
          </a:bodyPr>
          <a:lstStyle/>
          <a:p>
            <a:r>
              <a:rPr lang="en-US" sz="1400" i="1" dirty="0">
                <a:solidFill>
                  <a:srgbClr val="0000FF"/>
                </a:solidFill>
              </a:rPr>
              <a:t>By what other name is corneal verticillata known?</a:t>
            </a:r>
          </a:p>
          <a:p>
            <a:r>
              <a:rPr lang="en-US" sz="1400" b="1" dirty="0">
                <a:solidFill>
                  <a:srgbClr val="0000FF"/>
                </a:solidFill>
              </a:rPr>
              <a:t>Vortex keratopathy</a:t>
            </a:r>
          </a:p>
        </p:txBody>
      </p:sp>
    </p:spTree>
    <p:extLst>
      <p:ext uri="{BB962C8B-B14F-4D97-AF65-F5344CB8AC3E}">
        <p14:creationId xmlns:p14="http://schemas.microsoft.com/office/powerpoint/2010/main" val="345402956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230</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57" name="TextBox 56">
            <a:extLst>
              <a:ext uri="{FF2B5EF4-FFF2-40B4-BE49-F238E27FC236}">
                <a16:creationId xmlns:a16="http://schemas.microsoft.com/office/drawing/2014/main" id="{5B3C7A9B-23CD-DDBD-56E3-88DA22BDF940}"/>
              </a:ext>
            </a:extLst>
          </p:cNvPr>
          <p:cNvSpPr txBox="1"/>
          <p:nvPr/>
        </p:nvSpPr>
        <p:spPr>
          <a:xfrm>
            <a:off x="4781092" y="2919154"/>
            <a:ext cx="696872" cy="374461"/>
          </a:xfrm>
          <a:prstGeom prst="rect">
            <a:avLst/>
          </a:prstGeom>
          <a:noFill/>
        </p:spPr>
        <p:txBody>
          <a:bodyPr wrap="square" rtlCol="0">
            <a:spAutoFit/>
          </a:bodyPr>
          <a:lstStyle/>
          <a:p>
            <a:pPr algn="ctr">
              <a:lnSpc>
                <a:spcPts val="1100"/>
              </a:lnSpc>
            </a:pPr>
            <a:r>
              <a:rPr lang="en-US" sz="1200" dirty="0"/>
              <a:t>Normal</a:t>
            </a:r>
          </a:p>
          <a:p>
            <a:pPr algn="ctr">
              <a:lnSpc>
                <a:spcPts val="1100"/>
              </a:lnSpc>
            </a:pPr>
            <a:r>
              <a:rPr lang="en-US" sz="1200" i="1" dirty="0"/>
              <a:t>b</a:t>
            </a:r>
            <a:r>
              <a:rPr lang="en-US" sz="1200" dirty="0"/>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43637D2-C7DF-B143-3987-2A014EACFF96}"/>
              </a:ext>
            </a:extLst>
          </p:cNvPr>
          <p:cNvCxnSpPr>
            <a:cxnSpLocks/>
          </p:cNvCxnSpPr>
          <p:nvPr/>
        </p:nvCxnSpPr>
        <p:spPr>
          <a:xfrm>
            <a:off x="4787718" y="1723506"/>
            <a:ext cx="0" cy="2745793"/>
          </a:xfrm>
          <a:prstGeom prst="straightConnector1">
            <a:avLst/>
          </a:prstGeom>
          <a:ln>
            <a:solidFill>
              <a:schemeClr val="tx1"/>
            </a:solidFill>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815882"/>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a:p>
            <a:r>
              <a:rPr lang="en-US" sz="1600" dirty="0">
                <a:solidFill>
                  <a:srgbClr val="0000FF"/>
                </a:solidFill>
              </a:rPr>
              <a:t>  </a:t>
            </a:r>
            <a:r>
              <a:rPr lang="en-US" sz="1600" dirty="0"/>
              <a:t>The </a:t>
            </a:r>
            <a:r>
              <a:rPr lang="en-US" sz="1600" i="1" dirty="0"/>
              <a:t>a</a:t>
            </a:r>
            <a:r>
              <a:rPr lang="en-US" sz="1600" dirty="0"/>
              <a:t>-wave represents  photoreceptor  function</a:t>
            </a:r>
          </a:p>
          <a:p>
            <a:r>
              <a:rPr lang="en-US" sz="1600" dirty="0">
                <a:solidFill>
                  <a:srgbClr val="0000FF"/>
                </a:solidFill>
              </a:rPr>
              <a:t>--The second deflection—the </a:t>
            </a:r>
            <a:r>
              <a:rPr lang="en-US" sz="1600" b="1" i="1" dirty="0">
                <a:solidFill>
                  <a:srgbClr val="0000FF"/>
                </a:solidFill>
              </a:rPr>
              <a:t>b</a:t>
            </a:r>
            <a:r>
              <a:rPr lang="en-US" sz="1600" b="1" dirty="0">
                <a:solidFill>
                  <a:srgbClr val="0000FF"/>
                </a:solidFill>
              </a:rPr>
              <a:t>-wave</a:t>
            </a:r>
            <a:r>
              <a:rPr lang="en-US" sz="1600" dirty="0">
                <a:solidFill>
                  <a:srgbClr val="0000FF"/>
                </a:solidFill>
              </a:rPr>
              <a:t>—is upward. While not quite as steep as the </a:t>
            </a:r>
            <a:r>
              <a:rPr lang="en-US" sz="1600" i="1" dirty="0">
                <a:solidFill>
                  <a:srgbClr val="0000FF"/>
                </a:solidFill>
              </a:rPr>
              <a:t>a</a:t>
            </a:r>
            <a:r>
              <a:rPr lang="en-US" sz="1600" dirty="0">
                <a:solidFill>
                  <a:srgbClr val="0000FF"/>
                </a:solidFill>
              </a:rPr>
              <a:t>-wave, it is of substantially greater amplitude.</a:t>
            </a:r>
          </a:p>
          <a:p>
            <a:r>
              <a:rPr lang="en-US" sz="1600" dirty="0"/>
              <a:t>  The </a:t>
            </a:r>
            <a:r>
              <a:rPr lang="en-US" sz="1600" i="1" dirty="0"/>
              <a:t>b</a:t>
            </a:r>
            <a:r>
              <a:rPr lang="en-US" sz="1600" dirty="0"/>
              <a:t>-wave represents function of the  inner retina</a:t>
            </a:r>
          </a:p>
        </p:txBody>
      </p:sp>
      <p:sp>
        <p:nvSpPr>
          <p:cNvPr id="4" name="Arrow: Right 3">
            <a:extLst>
              <a:ext uri="{FF2B5EF4-FFF2-40B4-BE49-F238E27FC236}">
                <a16:creationId xmlns:a16="http://schemas.microsoft.com/office/drawing/2014/main" id="{153C132E-80A2-8B01-39A5-DCC9DBF5A872}"/>
              </a:ext>
            </a:extLst>
          </p:cNvPr>
          <p:cNvSpPr/>
          <p:nvPr/>
        </p:nvSpPr>
        <p:spPr>
          <a:xfrm flipH="1">
            <a:off x="5528715" y="2911736"/>
            <a:ext cx="719685"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F3A05-42EA-D48E-10E1-684E4905B389}"/>
              </a:ext>
            </a:extLst>
          </p:cNvPr>
          <p:cNvSpPr/>
          <p:nvPr/>
        </p:nvSpPr>
        <p:spPr>
          <a:xfrm>
            <a:off x="5181599" y="6445783"/>
            <a:ext cx="1126435" cy="273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5" name="Text Box 9">
            <a:extLst>
              <a:ext uri="{FF2B5EF4-FFF2-40B4-BE49-F238E27FC236}">
                <a16:creationId xmlns:a16="http://schemas.microsoft.com/office/drawing/2014/main" id="{E17751A7-F249-C984-7408-7E13903CCB8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6758836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231</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57" name="TextBox 56">
            <a:extLst>
              <a:ext uri="{FF2B5EF4-FFF2-40B4-BE49-F238E27FC236}">
                <a16:creationId xmlns:a16="http://schemas.microsoft.com/office/drawing/2014/main" id="{5B3C7A9B-23CD-DDBD-56E3-88DA22BDF940}"/>
              </a:ext>
            </a:extLst>
          </p:cNvPr>
          <p:cNvSpPr txBox="1"/>
          <p:nvPr/>
        </p:nvSpPr>
        <p:spPr>
          <a:xfrm>
            <a:off x="4781092" y="2919154"/>
            <a:ext cx="696872" cy="374461"/>
          </a:xfrm>
          <a:prstGeom prst="rect">
            <a:avLst/>
          </a:prstGeom>
          <a:noFill/>
        </p:spPr>
        <p:txBody>
          <a:bodyPr wrap="square" rtlCol="0">
            <a:spAutoFit/>
          </a:bodyPr>
          <a:lstStyle/>
          <a:p>
            <a:pPr algn="ctr">
              <a:lnSpc>
                <a:spcPts val="1100"/>
              </a:lnSpc>
            </a:pPr>
            <a:r>
              <a:rPr lang="en-US" sz="1200" dirty="0"/>
              <a:t>Normal</a:t>
            </a:r>
          </a:p>
          <a:p>
            <a:pPr algn="ctr">
              <a:lnSpc>
                <a:spcPts val="1100"/>
              </a:lnSpc>
            </a:pPr>
            <a:r>
              <a:rPr lang="en-US" sz="1200" i="1" dirty="0"/>
              <a:t>b</a:t>
            </a:r>
            <a:r>
              <a:rPr lang="en-US" sz="1200" dirty="0"/>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43637D2-C7DF-B143-3987-2A014EACFF96}"/>
              </a:ext>
            </a:extLst>
          </p:cNvPr>
          <p:cNvCxnSpPr>
            <a:cxnSpLocks/>
          </p:cNvCxnSpPr>
          <p:nvPr/>
        </p:nvCxnSpPr>
        <p:spPr>
          <a:xfrm>
            <a:off x="4787718" y="1723506"/>
            <a:ext cx="0" cy="2745793"/>
          </a:xfrm>
          <a:prstGeom prst="straightConnector1">
            <a:avLst/>
          </a:prstGeom>
          <a:ln>
            <a:solidFill>
              <a:schemeClr val="tx1"/>
            </a:solidFill>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815882"/>
          </a:xfrm>
          <a:prstGeom prst="rect">
            <a:avLst/>
          </a:prstGeom>
          <a:noFill/>
        </p:spPr>
        <p:txBody>
          <a:bodyPr wrap="square" rtlCol="0">
            <a:spAutoFit/>
          </a:bodyPr>
          <a:lstStyle/>
          <a:p>
            <a:r>
              <a:rPr lang="en-US" sz="1600" b="1" dirty="0"/>
              <a:t>But first, let’s get familiar with a normal </a:t>
            </a:r>
            <a:r>
              <a:rPr lang="en-US" sz="1600" b="1" dirty="0" err="1"/>
              <a:t>ffERG</a:t>
            </a:r>
            <a:r>
              <a:rPr lang="en-US" sz="1600" dirty="0"/>
              <a:t>. Note:</a:t>
            </a:r>
          </a:p>
          <a:p>
            <a:r>
              <a:rPr lang="en-US" sz="1600" dirty="0"/>
              <a:t>--The response commences with the stimulus flash</a:t>
            </a:r>
          </a:p>
          <a:p>
            <a:r>
              <a:rPr lang="en-US" sz="1600" dirty="0">
                <a:solidFill>
                  <a:srgbClr val="0000FF"/>
                </a:solidFill>
              </a:rPr>
              <a:t>--The first deflection—the </a:t>
            </a:r>
            <a:r>
              <a:rPr lang="en-US" sz="1600" b="1" i="1" dirty="0">
                <a:solidFill>
                  <a:srgbClr val="0000FF"/>
                </a:solidFill>
              </a:rPr>
              <a:t>a</a:t>
            </a:r>
            <a:r>
              <a:rPr lang="en-US" sz="1600" b="1" dirty="0">
                <a:solidFill>
                  <a:srgbClr val="0000FF"/>
                </a:solidFill>
              </a:rPr>
              <a:t>-wave</a:t>
            </a:r>
            <a:r>
              <a:rPr lang="en-US" sz="1600" dirty="0">
                <a:solidFill>
                  <a:srgbClr val="0000FF"/>
                </a:solidFill>
              </a:rPr>
              <a:t>—is sharply downward. </a:t>
            </a:r>
          </a:p>
          <a:p>
            <a:r>
              <a:rPr lang="en-US" sz="1600" dirty="0">
                <a:solidFill>
                  <a:srgbClr val="0000FF"/>
                </a:solidFill>
              </a:rPr>
              <a:t>  </a:t>
            </a:r>
            <a:r>
              <a:rPr lang="en-US" sz="1600" dirty="0"/>
              <a:t>The </a:t>
            </a:r>
            <a:r>
              <a:rPr lang="en-US" sz="1600" i="1" dirty="0"/>
              <a:t>a</a:t>
            </a:r>
            <a:r>
              <a:rPr lang="en-US" sz="1600" dirty="0"/>
              <a:t>-wave represents  photoreceptor  function</a:t>
            </a:r>
          </a:p>
          <a:p>
            <a:r>
              <a:rPr lang="en-US" sz="1600" dirty="0">
                <a:solidFill>
                  <a:srgbClr val="0000FF"/>
                </a:solidFill>
              </a:rPr>
              <a:t>--The second deflection—the </a:t>
            </a:r>
            <a:r>
              <a:rPr lang="en-US" sz="1600" b="1" i="1" dirty="0">
                <a:solidFill>
                  <a:srgbClr val="0000FF"/>
                </a:solidFill>
              </a:rPr>
              <a:t>b</a:t>
            </a:r>
            <a:r>
              <a:rPr lang="en-US" sz="1600" b="1" dirty="0">
                <a:solidFill>
                  <a:srgbClr val="0000FF"/>
                </a:solidFill>
              </a:rPr>
              <a:t>-wave</a:t>
            </a:r>
            <a:r>
              <a:rPr lang="en-US" sz="1600" dirty="0">
                <a:solidFill>
                  <a:srgbClr val="0000FF"/>
                </a:solidFill>
              </a:rPr>
              <a:t>—is upward. While not quite as steep as the </a:t>
            </a:r>
            <a:r>
              <a:rPr lang="en-US" sz="1600" i="1" dirty="0">
                <a:solidFill>
                  <a:srgbClr val="0000FF"/>
                </a:solidFill>
              </a:rPr>
              <a:t>a</a:t>
            </a:r>
            <a:r>
              <a:rPr lang="en-US" sz="1600" dirty="0">
                <a:solidFill>
                  <a:srgbClr val="0000FF"/>
                </a:solidFill>
              </a:rPr>
              <a:t>-wave, it is of substantially greater amplitude.</a:t>
            </a:r>
          </a:p>
          <a:p>
            <a:r>
              <a:rPr lang="en-US" sz="1600" dirty="0"/>
              <a:t>  The </a:t>
            </a:r>
            <a:r>
              <a:rPr lang="en-US" sz="1600" i="1" dirty="0"/>
              <a:t>b</a:t>
            </a:r>
            <a:r>
              <a:rPr lang="en-US" sz="1600" dirty="0"/>
              <a:t>-wave represents function of the  inner retina</a:t>
            </a:r>
          </a:p>
        </p:txBody>
      </p:sp>
      <p:sp>
        <p:nvSpPr>
          <p:cNvPr id="4" name="Arrow: Right 3">
            <a:extLst>
              <a:ext uri="{FF2B5EF4-FFF2-40B4-BE49-F238E27FC236}">
                <a16:creationId xmlns:a16="http://schemas.microsoft.com/office/drawing/2014/main" id="{153C132E-80A2-8B01-39A5-DCC9DBF5A872}"/>
              </a:ext>
            </a:extLst>
          </p:cNvPr>
          <p:cNvSpPr/>
          <p:nvPr/>
        </p:nvSpPr>
        <p:spPr>
          <a:xfrm flipH="1">
            <a:off x="5528715" y="2911736"/>
            <a:ext cx="719685" cy="369332"/>
          </a:xfrm>
          <a:prstGeom prst="righ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Box 9">
            <a:extLst>
              <a:ext uri="{FF2B5EF4-FFF2-40B4-BE49-F238E27FC236}">
                <a16:creationId xmlns:a16="http://schemas.microsoft.com/office/drawing/2014/main" id="{0DE1F908-8091-99BA-33AD-763B1CED273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85237091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2A47B-DC46-501A-C7A0-F68ED2CD58E9}"/>
              </a:ext>
            </a:extLst>
          </p:cNvPr>
          <p:cNvSpPr>
            <a:spLocks noGrp="1"/>
          </p:cNvSpPr>
          <p:nvPr>
            <p:ph type="sldNum" sz="quarter" idx="12"/>
          </p:nvPr>
        </p:nvSpPr>
        <p:spPr/>
        <p:txBody>
          <a:bodyPr/>
          <a:lstStyle/>
          <a:p>
            <a:fld id="{A4C4AA10-7887-4E6F-B522-37C606F355A9}" type="slidenum">
              <a:rPr lang="en-US" altLang="en-US" smtClean="0"/>
              <a:pPr/>
              <a:t>232</a:t>
            </a:fld>
            <a:endParaRPr lang="en-US" altLang="en-US"/>
          </a:p>
        </p:txBody>
      </p:sp>
      <p:pic>
        <p:nvPicPr>
          <p:cNvPr id="20" name="Picture 19">
            <a:extLst>
              <a:ext uri="{FF2B5EF4-FFF2-40B4-BE49-F238E27FC236}">
                <a16:creationId xmlns:a16="http://schemas.microsoft.com/office/drawing/2014/main" id="{0B3E746C-B233-7893-110F-6A00E3596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65" y="838200"/>
            <a:ext cx="2427670" cy="3718857"/>
          </a:xfrm>
          <a:prstGeom prst="rect">
            <a:avLst/>
          </a:prstGeom>
        </p:spPr>
      </p:pic>
      <p:sp>
        <p:nvSpPr>
          <p:cNvPr id="45" name="Rectangle 44">
            <a:extLst>
              <a:ext uri="{FF2B5EF4-FFF2-40B4-BE49-F238E27FC236}">
                <a16:creationId xmlns:a16="http://schemas.microsoft.com/office/drawing/2014/main" id="{52F30A0A-CC3A-D224-DAB8-35B9C47768AA}"/>
              </a:ext>
            </a:extLst>
          </p:cNvPr>
          <p:cNvSpPr/>
          <p:nvPr/>
        </p:nvSpPr>
        <p:spPr>
          <a:xfrm>
            <a:off x="4971608" y="3596210"/>
            <a:ext cx="602191" cy="5715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8B534073-7015-3AC5-A551-254BCFA4DB77}"/>
              </a:ext>
            </a:extLst>
          </p:cNvPr>
          <p:cNvSpPr txBox="1"/>
          <p:nvPr/>
        </p:nvSpPr>
        <p:spPr>
          <a:xfrm>
            <a:off x="3190313" y="3352328"/>
            <a:ext cx="696872" cy="374461"/>
          </a:xfrm>
          <a:prstGeom prst="rect">
            <a:avLst/>
          </a:prstGeom>
          <a:noFill/>
        </p:spPr>
        <p:txBody>
          <a:bodyPr wrap="square" rtlCol="0">
            <a:spAutoFit/>
          </a:bodyPr>
          <a:lstStyle/>
          <a:p>
            <a:pPr algn="ctr">
              <a:lnSpc>
                <a:spcPts val="1100"/>
              </a:lnSpc>
            </a:pPr>
            <a:r>
              <a:rPr lang="en-US" sz="1200" dirty="0">
                <a:solidFill>
                  <a:srgbClr val="0000FF"/>
                </a:solidFill>
              </a:rPr>
              <a:t>Normal</a:t>
            </a:r>
          </a:p>
          <a:p>
            <a:pPr algn="ctr">
              <a:lnSpc>
                <a:spcPts val="1100"/>
              </a:lnSpc>
            </a:pPr>
            <a:r>
              <a:rPr lang="en-US" sz="1200" i="1" dirty="0">
                <a:solidFill>
                  <a:srgbClr val="0000FF"/>
                </a:solidFill>
              </a:rPr>
              <a:t>a</a:t>
            </a:r>
            <a:r>
              <a:rPr lang="en-US" sz="1200" dirty="0">
                <a:solidFill>
                  <a:srgbClr val="0000FF"/>
                </a:solidFill>
              </a:rPr>
              <a:t>-wave</a:t>
            </a:r>
          </a:p>
        </p:txBody>
      </p:sp>
      <p:sp>
        <p:nvSpPr>
          <p:cNvPr id="57" name="TextBox 56">
            <a:extLst>
              <a:ext uri="{FF2B5EF4-FFF2-40B4-BE49-F238E27FC236}">
                <a16:creationId xmlns:a16="http://schemas.microsoft.com/office/drawing/2014/main" id="{5B3C7A9B-23CD-DDBD-56E3-88DA22BDF940}"/>
              </a:ext>
            </a:extLst>
          </p:cNvPr>
          <p:cNvSpPr txBox="1"/>
          <p:nvPr/>
        </p:nvSpPr>
        <p:spPr>
          <a:xfrm>
            <a:off x="4781092" y="2919154"/>
            <a:ext cx="696872" cy="374461"/>
          </a:xfrm>
          <a:prstGeom prst="rect">
            <a:avLst/>
          </a:prstGeom>
          <a:noFill/>
        </p:spPr>
        <p:txBody>
          <a:bodyPr wrap="square" rtlCol="0">
            <a:spAutoFit/>
          </a:bodyPr>
          <a:lstStyle/>
          <a:p>
            <a:pPr algn="ctr">
              <a:lnSpc>
                <a:spcPts val="1100"/>
              </a:lnSpc>
            </a:pPr>
            <a:r>
              <a:rPr lang="en-US" sz="1200" dirty="0"/>
              <a:t>Normal</a:t>
            </a:r>
          </a:p>
          <a:p>
            <a:pPr algn="ctr">
              <a:lnSpc>
                <a:spcPts val="1100"/>
              </a:lnSpc>
            </a:pPr>
            <a:r>
              <a:rPr lang="en-US" sz="1200" i="1" dirty="0"/>
              <a:t>b</a:t>
            </a:r>
            <a:r>
              <a:rPr lang="en-US" sz="1200" dirty="0"/>
              <a:t>-wave</a:t>
            </a:r>
          </a:p>
        </p:txBody>
      </p:sp>
      <p:sp>
        <p:nvSpPr>
          <p:cNvPr id="3" name="TextBox 2">
            <a:extLst>
              <a:ext uri="{FF2B5EF4-FFF2-40B4-BE49-F238E27FC236}">
                <a16:creationId xmlns:a16="http://schemas.microsoft.com/office/drawing/2014/main" id="{7872AE09-2137-5CA0-EB97-86E4B2512389}"/>
              </a:ext>
            </a:extLst>
          </p:cNvPr>
          <p:cNvSpPr txBox="1"/>
          <p:nvPr/>
        </p:nvSpPr>
        <p:spPr>
          <a:xfrm>
            <a:off x="3794585" y="1795257"/>
            <a:ext cx="528467" cy="400110"/>
          </a:xfrm>
          <a:prstGeom prst="rect">
            <a:avLst/>
          </a:prstGeom>
          <a:noFill/>
        </p:spPr>
        <p:txBody>
          <a:bodyPr wrap="square" rtlCol="0">
            <a:spAutoFit/>
          </a:bodyPr>
          <a:lstStyle/>
          <a:p>
            <a:pPr algn="ctr">
              <a:lnSpc>
                <a:spcPts val="1200"/>
              </a:lnSpc>
            </a:pPr>
            <a:r>
              <a:rPr lang="en-US" sz="1200" i="1" dirty="0"/>
              <a:t>Light flash</a:t>
            </a:r>
          </a:p>
        </p:txBody>
      </p:sp>
      <p:cxnSp>
        <p:nvCxnSpPr>
          <p:cNvPr id="7" name="Straight Arrow Connector 6">
            <a:extLst>
              <a:ext uri="{FF2B5EF4-FFF2-40B4-BE49-F238E27FC236}">
                <a16:creationId xmlns:a16="http://schemas.microsoft.com/office/drawing/2014/main" id="{9FE313D0-DFD5-878C-C3B9-F85090DD7AF1}"/>
              </a:ext>
            </a:extLst>
          </p:cNvPr>
          <p:cNvCxnSpPr>
            <a:cxnSpLocks/>
          </p:cNvCxnSpPr>
          <p:nvPr/>
        </p:nvCxnSpPr>
        <p:spPr>
          <a:xfrm>
            <a:off x="3826822" y="2600310"/>
            <a:ext cx="0" cy="1878499"/>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43637D2-C7DF-B143-3987-2A014EACFF96}"/>
              </a:ext>
            </a:extLst>
          </p:cNvPr>
          <p:cNvCxnSpPr>
            <a:cxnSpLocks/>
          </p:cNvCxnSpPr>
          <p:nvPr/>
        </p:nvCxnSpPr>
        <p:spPr>
          <a:xfrm>
            <a:off x="4787718" y="1723506"/>
            <a:ext cx="0" cy="2745793"/>
          </a:xfrm>
          <a:prstGeom prst="straightConnector1">
            <a:avLst/>
          </a:prstGeom>
          <a:ln>
            <a:solidFill>
              <a:schemeClr val="tx1"/>
            </a:solidFill>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E5884209-DFB0-41CC-C5B4-E8151CCDDB02}"/>
              </a:ext>
            </a:extLst>
          </p:cNvPr>
          <p:cNvSpPr/>
          <p:nvPr/>
        </p:nvSpPr>
        <p:spPr>
          <a:xfrm>
            <a:off x="3841851" y="844815"/>
            <a:ext cx="1187706" cy="436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TextBox 67">
            <a:extLst>
              <a:ext uri="{FF2B5EF4-FFF2-40B4-BE49-F238E27FC236}">
                <a16:creationId xmlns:a16="http://schemas.microsoft.com/office/drawing/2014/main" id="{F2C7A06D-F88C-7365-A841-9B9365DB55AD}"/>
              </a:ext>
            </a:extLst>
          </p:cNvPr>
          <p:cNvSpPr txBox="1"/>
          <p:nvPr/>
        </p:nvSpPr>
        <p:spPr>
          <a:xfrm>
            <a:off x="3700220" y="931341"/>
            <a:ext cx="1693733" cy="369332"/>
          </a:xfrm>
          <a:prstGeom prst="rect">
            <a:avLst/>
          </a:prstGeom>
          <a:noFill/>
        </p:spPr>
        <p:txBody>
          <a:bodyPr wrap="none" rtlCol="0">
            <a:spAutoFit/>
          </a:bodyPr>
          <a:lstStyle/>
          <a:p>
            <a:pPr algn="ctr"/>
            <a:r>
              <a:rPr lang="en-US" b="1" i="1" dirty="0"/>
              <a:t>Normal </a:t>
            </a:r>
            <a:r>
              <a:rPr lang="en-US" b="1" i="1" dirty="0" err="1"/>
              <a:t>ffERG</a:t>
            </a:r>
            <a:endParaRPr lang="en-US" b="1" i="1" dirty="0"/>
          </a:p>
        </p:txBody>
      </p:sp>
      <p:sp>
        <p:nvSpPr>
          <p:cNvPr id="10" name="TextBox 9">
            <a:extLst>
              <a:ext uri="{FF2B5EF4-FFF2-40B4-BE49-F238E27FC236}">
                <a16:creationId xmlns:a16="http://schemas.microsoft.com/office/drawing/2014/main" id="{7265E24A-8D26-F994-2B07-B46CA41144AE}"/>
              </a:ext>
            </a:extLst>
          </p:cNvPr>
          <p:cNvSpPr txBox="1"/>
          <p:nvPr/>
        </p:nvSpPr>
        <p:spPr>
          <a:xfrm>
            <a:off x="1536569" y="4912096"/>
            <a:ext cx="6070862" cy="1815882"/>
          </a:xfrm>
          <a:prstGeom prst="rect">
            <a:avLst/>
          </a:prstGeom>
          <a:noFill/>
        </p:spPr>
        <p:txBody>
          <a:bodyPr wrap="square" rtlCol="0">
            <a:spAutoFit/>
          </a:bodyPr>
          <a:lstStyle/>
          <a:p>
            <a:r>
              <a:rPr lang="en-US" sz="1600" b="1" dirty="0">
                <a:solidFill>
                  <a:schemeClr val="bg1">
                    <a:lumMod val="75000"/>
                  </a:schemeClr>
                </a:solidFill>
              </a:rPr>
              <a:t>But first, let’s get familiar with a normal </a:t>
            </a:r>
            <a:r>
              <a:rPr lang="en-US" sz="1600" b="1" dirty="0" err="1">
                <a:solidFill>
                  <a:schemeClr val="bg1">
                    <a:lumMod val="75000"/>
                  </a:schemeClr>
                </a:solidFill>
              </a:rPr>
              <a:t>ffERG</a:t>
            </a:r>
            <a:r>
              <a:rPr lang="en-US" sz="1600" dirty="0">
                <a:solidFill>
                  <a:schemeClr val="bg1">
                    <a:lumMod val="75000"/>
                  </a:schemeClr>
                </a:solidFill>
              </a:rPr>
              <a:t>. Note:</a:t>
            </a:r>
          </a:p>
          <a:p>
            <a:r>
              <a:rPr lang="en-US" sz="1600" dirty="0">
                <a:solidFill>
                  <a:schemeClr val="bg1">
                    <a:lumMod val="75000"/>
                  </a:schemeClr>
                </a:solidFill>
              </a:rPr>
              <a:t>--The response commences with the stimulus flash</a:t>
            </a:r>
          </a:p>
          <a:p>
            <a:r>
              <a:rPr lang="en-US" sz="1600" dirty="0">
                <a:solidFill>
                  <a:schemeClr val="bg1">
                    <a:lumMod val="75000"/>
                  </a:schemeClr>
                </a:solidFill>
              </a:rPr>
              <a:t>--The first deflection—the </a:t>
            </a:r>
            <a:r>
              <a:rPr lang="en-US" sz="1600" b="1" i="1" dirty="0">
                <a:solidFill>
                  <a:schemeClr val="bg1">
                    <a:lumMod val="75000"/>
                  </a:schemeClr>
                </a:solidFill>
              </a:rPr>
              <a:t>a</a:t>
            </a:r>
            <a:r>
              <a:rPr lang="en-US" sz="1600" b="1" dirty="0">
                <a:solidFill>
                  <a:schemeClr val="bg1">
                    <a:lumMod val="75000"/>
                  </a:schemeClr>
                </a:solidFill>
              </a:rPr>
              <a:t>-wave</a:t>
            </a:r>
            <a:r>
              <a:rPr lang="en-US" sz="1600" dirty="0">
                <a:solidFill>
                  <a:schemeClr val="bg1">
                    <a:lumMod val="75000"/>
                  </a:schemeClr>
                </a:solidFill>
              </a:rPr>
              <a:t>—is sharply downward. </a:t>
            </a:r>
          </a:p>
          <a:p>
            <a:r>
              <a:rPr lang="en-US" sz="1600" dirty="0">
                <a:solidFill>
                  <a:srgbClr val="0000FF"/>
                </a:solidFill>
              </a:rPr>
              <a:t>  </a:t>
            </a:r>
            <a:r>
              <a:rPr lang="en-US" sz="1600" b="1" dirty="0"/>
              <a:t>The </a:t>
            </a:r>
            <a:r>
              <a:rPr lang="en-US" sz="1600" b="1" i="1" dirty="0"/>
              <a:t>a</a:t>
            </a:r>
            <a:r>
              <a:rPr lang="en-US" sz="1600" b="1" dirty="0"/>
              <a:t>-wave represents  photoreceptor  function</a:t>
            </a:r>
            <a:endParaRPr lang="en-US" sz="1600" b="1" dirty="0">
              <a:solidFill>
                <a:schemeClr val="bg1">
                  <a:lumMod val="75000"/>
                </a:schemeClr>
              </a:solidFill>
            </a:endParaRPr>
          </a:p>
          <a:p>
            <a:r>
              <a:rPr lang="en-US" sz="1600" dirty="0">
                <a:solidFill>
                  <a:schemeClr val="bg1">
                    <a:lumMod val="75000"/>
                  </a:schemeClr>
                </a:solidFill>
              </a:rPr>
              <a:t>--The second deflection—the </a:t>
            </a:r>
            <a:r>
              <a:rPr lang="en-US" sz="1600" b="1" i="1" dirty="0">
                <a:solidFill>
                  <a:schemeClr val="bg1">
                    <a:lumMod val="75000"/>
                  </a:schemeClr>
                </a:solidFill>
              </a:rPr>
              <a:t>b</a:t>
            </a:r>
            <a:r>
              <a:rPr lang="en-US" sz="1600" b="1" dirty="0">
                <a:solidFill>
                  <a:schemeClr val="bg1">
                    <a:lumMod val="75000"/>
                  </a:schemeClr>
                </a:solidFill>
              </a:rPr>
              <a:t>-wave</a:t>
            </a:r>
            <a:r>
              <a:rPr lang="en-US" sz="1600" dirty="0">
                <a:solidFill>
                  <a:schemeClr val="bg1">
                    <a:lumMod val="75000"/>
                  </a:schemeClr>
                </a:solidFill>
              </a:rPr>
              <a:t>—is upward. While not quite as steep as the </a:t>
            </a:r>
            <a:r>
              <a:rPr lang="en-US" sz="1600" i="1" dirty="0">
                <a:solidFill>
                  <a:schemeClr val="bg1">
                    <a:lumMod val="75000"/>
                  </a:schemeClr>
                </a:solidFill>
              </a:rPr>
              <a:t>a</a:t>
            </a:r>
            <a:r>
              <a:rPr lang="en-US" sz="1600" dirty="0">
                <a:solidFill>
                  <a:schemeClr val="bg1">
                    <a:lumMod val="75000"/>
                  </a:schemeClr>
                </a:solidFill>
              </a:rPr>
              <a:t>-wave, it is of substantially greater amplitude.</a:t>
            </a:r>
          </a:p>
          <a:p>
            <a:r>
              <a:rPr lang="en-US" sz="1600" dirty="0"/>
              <a:t>  </a:t>
            </a:r>
            <a:r>
              <a:rPr lang="en-US" sz="1600" b="1" dirty="0"/>
              <a:t>The </a:t>
            </a:r>
            <a:r>
              <a:rPr lang="en-US" sz="1600" b="1" i="1" dirty="0"/>
              <a:t>b</a:t>
            </a:r>
            <a:r>
              <a:rPr lang="en-US" sz="1600" b="1" dirty="0"/>
              <a:t>-wave represents function of the  inner retina</a:t>
            </a:r>
          </a:p>
        </p:txBody>
      </p:sp>
      <p:sp>
        <p:nvSpPr>
          <p:cNvPr id="6" name="TextBox 5">
            <a:extLst>
              <a:ext uri="{FF2B5EF4-FFF2-40B4-BE49-F238E27FC236}">
                <a16:creationId xmlns:a16="http://schemas.microsoft.com/office/drawing/2014/main" id="{3032E3C7-D8E3-2A5F-0595-945B025E832B}"/>
              </a:ext>
            </a:extLst>
          </p:cNvPr>
          <p:cNvSpPr txBox="1"/>
          <p:nvPr/>
        </p:nvSpPr>
        <p:spPr>
          <a:xfrm>
            <a:off x="202101" y="3769498"/>
            <a:ext cx="3129564" cy="830997"/>
          </a:xfrm>
          <a:prstGeom prst="rect">
            <a:avLst/>
          </a:prstGeom>
          <a:noFill/>
        </p:spPr>
        <p:txBody>
          <a:bodyPr wrap="square" rtlCol="0">
            <a:spAutoFit/>
          </a:bodyPr>
          <a:lstStyle/>
          <a:p>
            <a:r>
              <a:rPr lang="en-US" sz="1200" dirty="0"/>
              <a:t>Note: This is a significant oversimplification of ERG interpretation, That said, I </a:t>
            </a:r>
            <a:r>
              <a:rPr lang="en-US" sz="1200" i="1" dirty="0"/>
              <a:t>think</a:t>
            </a:r>
            <a:r>
              <a:rPr lang="en-US" sz="1200" dirty="0"/>
              <a:t> it’s enough to get you through the OKAP and Boards. But caveat emptor, bro.</a:t>
            </a:r>
          </a:p>
        </p:txBody>
      </p:sp>
      <p:sp>
        <p:nvSpPr>
          <p:cNvPr id="8" name="Arrow: Bent-Up 7">
            <a:extLst>
              <a:ext uri="{FF2B5EF4-FFF2-40B4-BE49-F238E27FC236}">
                <a16:creationId xmlns:a16="http://schemas.microsoft.com/office/drawing/2014/main" id="{91E5BDFC-85FF-76C7-664B-822153338A8E}"/>
              </a:ext>
            </a:extLst>
          </p:cNvPr>
          <p:cNvSpPr/>
          <p:nvPr/>
        </p:nvSpPr>
        <p:spPr>
          <a:xfrm rot="16200000" flipH="1" flipV="1">
            <a:off x="665549" y="4925548"/>
            <a:ext cx="1335901" cy="685800"/>
          </a:xfrm>
          <a:prstGeom prst="bentUpArrow">
            <a:avLst>
              <a:gd name="adj1" fmla="val 11473"/>
              <a:gd name="adj2" fmla="val 1727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Bent-Up 8">
            <a:extLst>
              <a:ext uri="{FF2B5EF4-FFF2-40B4-BE49-F238E27FC236}">
                <a16:creationId xmlns:a16="http://schemas.microsoft.com/office/drawing/2014/main" id="{ED643969-3414-D857-8BB6-7C1E11B3B20C}"/>
              </a:ext>
            </a:extLst>
          </p:cNvPr>
          <p:cNvSpPr/>
          <p:nvPr/>
        </p:nvSpPr>
        <p:spPr>
          <a:xfrm rot="16200000" flipH="1" flipV="1">
            <a:off x="129374" y="5118820"/>
            <a:ext cx="2065350" cy="1028701"/>
          </a:xfrm>
          <a:prstGeom prst="bentUpArrow">
            <a:avLst>
              <a:gd name="adj1" fmla="val 8897"/>
              <a:gd name="adj2" fmla="val 11473"/>
              <a:gd name="adj3" fmla="val 1727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DDEB2565-5BC4-6E15-72BB-C19CD7C8907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197070290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E9AE5A24-55E7-C38F-5414-04ED8B8F56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 name="Slide Number Placeholder 1">
            <a:extLst>
              <a:ext uri="{FF2B5EF4-FFF2-40B4-BE49-F238E27FC236}">
                <a16:creationId xmlns:a16="http://schemas.microsoft.com/office/drawing/2014/main" id="{0E45B5DA-C37B-DC43-C194-0082EDD04DB8}"/>
              </a:ext>
            </a:extLst>
          </p:cNvPr>
          <p:cNvSpPr>
            <a:spLocks noGrp="1"/>
          </p:cNvSpPr>
          <p:nvPr>
            <p:ph type="sldNum" sz="quarter" idx="12"/>
          </p:nvPr>
        </p:nvSpPr>
        <p:spPr/>
        <p:txBody>
          <a:bodyPr/>
          <a:lstStyle/>
          <a:p>
            <a:pPr>
              <a:defRPr/>
            </a:pPr>
            <a:fld id="{7AF44409-1310-4819-A74B-3FBA80694E5E}" type="slidenum">
              <a:rPr lang="en-US" altLang="en-US" smtClean="0"/>
              <a:pPr>
                <a:defRPr/>
              </a:pPr>
              <a:t>233</a:t>
            </a:fld>
            <a:endParaRPr lang="en-US" altLang="en-US"/>
          </a:p>
        </p:txBody>
      </p:sp>
      <p:pic>
        <p:nvPicPr>
          <p:cNvPr id="8" name="Picture 7">
            <a:extLst>
              <a:ext uri="{FF2B5EF4-FFF2-40B4-BE49-F238E27FC236}">
                <a16:creationId xmlns:a16="http://schemas.microsoft.com/office/drawing/2014/main" id="{10F50661-F88E-E763-AF75-51555B316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657" y="510335"/>
            <a:ext cx="4535664" cy="1752600"/>
          </a:xfrm>
          <a:prstGeom prst="rect">
            <a:avLst/>
          </a:prstGeom>
        </p:spPr>
      </p:pic>
      <p:pic>
        <p:nvPicPr>
          <p:cNvPr id="10" name="Picture 9">
            <a:extLst>
              <a:ext uri="{FF2B5EF4-FFF2-40B4-BE49-F238E27FC236}">
                <a16:creationId xmlns:a16="http://schemas.microsoft.com/office/drawing/2014/main" id="{531B4E23-EB14-F7D1-498A-06E769508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44" y="245990"/>
            <a:ext cx="2105319" cy="2076740"/>
          </a:xfrm>
          <a:prstGeom prst="rect">
            <a:avLst/>
          </a:prstGeom>
        </p:spPr>
      </p:pic>
      <p:sp>
        <p:nvSpPr>
          <p:cNvPr id="11" name="TextBox 10">
            <a:extLst>
              <a:ext uri="{FF2B5EF4-FFF2-40B4-BE49-F238E27FC236}">
                <a16:creationId xmlns:a16="http://schemas.microsoft.com/office/drawing/2014/main" id="{573C3C12-618D-017E-1007-DEFBB0CAB3A8}"/>
              </a:ext>
            </a:extLst>
          </p:cNvPr>
          <p:cNvSpPr txBox="1"/>
          <p:nvPr/>
        </p:nvSpPr>
        <p:spPr>
          <a:xfrm>
            <a:off x="892865" y="5442459"/>
            <a:ext cx="7358269" cy="738664"/>
          </a:xfrm>
          <a:prstGeom prst="rect">
            <a:avLst/>
          </a:prstGeom>
          <a:noFill/>
        </p:spPr>
        <p:txBody>
          <a:bodyPr wrap="square" rtlCol="0">
            <a:spAutoFit/>
          </a:bodyPr>
          <a:lstStyle/>
          <a:p>
            <a:r>
              <a:rPr lang="en-US" sz="1400" b="1" i="0" dirty="0" err="1">
                <a:effectLst/>
                <a:latin typeface="+mn-lt"/>
              </a:rPr>
              <a:t>ffERG</a:t>
            </a:r>
            <a:r>
              <a:rPr lang="en-US" sz="1400" b="1" i="0" dirty="0">
                <a:effectLst/>
                <a:latin typeface="+mn-lt"/>
              </a:rPr>
              <a:t> vs </a:t>
            </a:r>
            <a:r>
              <a:rPr lang="en-US" sz="1400" b="1" i="0" dirty="0" err="1">
                <a:effectLst/>
                <a:latin typeface="+mn-lt"/>
              </a:rPr>
              <a:t>mfERG</a:t>
            </a:r>
            <a:r>
              <a:rPr lang="en-US" sz="1400" b="1" i="0" dirty="0">
                <a:effectLst/>
                <a:latin typeface="+mn-lt"/>
              </a:rPr>
              <a:t> in a patient with Plaquenil maculopathy. </a:t>
            </a:r>
          </a:p>
          <a:p>
            <a:r>
              <a:rPr lang="en-US" sz="1400" i="0" dirty="0">
                <a:effectLst/>
                <a:latin typeface="+mn-lt"/>
              </a:rPr>
              <a:t>FAF and </a:t>
            </a:r>
            <a:r>
              <a:rPr lang="en-US" sz="1400" i="0" dirty="0" err="1">
                <a:effectLst/>
                <a:latin typeface="+mn-lt"/>
              </a:rPr>
              <a:t>sdOCT</a:t>
            </a:r>
            <a:r>
              <a:rPr lang="en-US" sz="1400" i="0" dirty="0">
                <a:effectLst/>
                <a:latin typeface="+mn-lt"/>
              </a:rPr>
              <a:t> demonstrate modest changes. (The changes temporal to the fovea are particularly unimpressive.)</a:t>
            </a:r>
          </a:p>
        </p:txBody>
      </p:sp>
    </p:spTree>
    <p:extLst>
      <p:ext uri="{BB962C8B-B14F-4D97-AF65-F5344CB8AC3E}">
        <p14:creationId xmlns:p14="http://schemas.microsoft.com/office/powerpoint/2010/main" val="313841534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E9AE5A24-55E7-C38F-5414-04ED8B8F56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 name="Slide Number Placeholder 1">
            <a:extLst>
              <a:ext uri="{FF2B5EF4-FFF2-40B4-BE49-F238E27FC236}">
                <a16:creationId xmlns:a16="http://schemas.microsoft.com/office/drawing/2014/main" id="{0E45B5DA-C37B-DC43-C194-0082EDD04DB8}"/>
              </a:ext>
            </a:extLst>
          </p:cNvPr>
          <p:cNvSpPr>
            <a:spLocks noGrp="1"/>
          </p:cNvSpPr>
          <p:nvPr>
            <p:ph type="sldNum" sz="quarter" idx="12"/>
          </p:nvPr>
        </p:nvSpPr>
        <p:spPr/>
        <p:txBody>
          <a:bodyPr/>
          <a:lstStyle/>
          <a:p>
            <a:pPr>
              <a:defRPr/>
            </a:pPr>
            <a:fld id="{7AF44409-1310-4819-A74B-3FBA80694E5E}" type="slidenum">
              <a:rPr lang="en-US" altLang="en-US" smtClean="0"/>
              <a:pPr>
                <a:defRPr/>
              </a:pPr>
              <a:t>234</a:t>
            </a:fld>
            <a:endParaRPr lang="en-US" altLang="en-US"/>
          </a:p>
        </p:txBody>
      </p:sp>
      <p:pic>
        <p:nvPicPr>
          <p:cNvPr id="6" name="Picture 5">
            <a:extLst>
              <a:ext uri="{FF2B5EF4-FFF2-40B4-BE49-F238E27FC236}">
                <a16:creationId xmlns:a16="http://schemas.microsoft.com/office/drawing/2014/main" id="{6B491B13-0985-10FD-60D4-39186E5EC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91192"/>
            <a:ext cx="2210108" cy="2362530"/>
          </a:xfrm>
          <a:prstGeom prst="rect">
            <a:avLst/>
          </a:prstGeom>
        </p:spPr>
      </p:pic>
      <p:pic>
        <p:nvPicPr>
          <p:cNvPr id="8" name="Picture 7">
            <a:extLst>
              <a:ext uri="{FF2B5EF4-FFF2-40B4-BE49-F238E27FC236}">
                <a16:creationId xmlns:a16="http://schemas.microsoft.com/office/drawing/2014/main" id="{10F50661-F88E-E763-AF75-51555B316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657" y="510335"/>
            <a:ext cx="4535664" cy="1752600"/>
          </a:xfrm>
          <a:prstGeom prst="rect">
            <a:avLst/>
          </a:prstGeom>
        </p:spPr>
      </p:pic>
      <p:pic>
        <p:nvPicPr>
          <p:cNvPr id="10" name="Picture 9">
            <a:extLst>
              <a:ext uri="{FF2B5EF4-FFF2-40B4-BE49-F238E27FC236}">
                <a16:creationId xmlns:a16="http://schemas.microsoft.com/office/drawing/2014/main" id="{531B4E23-EB14-F7D1-498A-06E769508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44" y="245990"/>
            <a:ext cx="2105319" cy="2076740"/>
          </a:xfrm>
          <a:prstGeom prst="rect">
            <a:avLst/>
          </a:prstGeom>
        </p:spPr>
      </p:pic>
      <p:sp>
        <p:nvSpPr>
          <p:cNvPr id="11" name="TextBox 10">
            <a:extLst>
              <a:ext uri="{FF2B5EF4-FFF2-40B4-BE49-F238E27FC236}">
                <a16:creationId xmlns:a16="http://schemas.microsoft.com/office/drawing/2014/main" id="{573C3C12-618D-017E-1007-DEFBB0CAB3A8}"/>
              </a:ext>
            </a:extLst>
          </p:cNvPr>
          <p:cNvSpPr txBox="1"/>
          <p:nvPr/>
        </p:nvSpPr>
        <p:spPr>
          <a:xfrm>
            <a:off x="892865" y="5442459"/>
            <a:ext cx="7358269" cy="954107"/>
          </a:xfrm>
          <a:prstGeom prst="rect">
            <a:avLst/>
          </a:prstGeom>
          <a:noFill/>
        </p:spPr>
        <p:txBody>
          <a:bodyPr wrap="square" rtlCol="0">
            <a:spAutoFit/>
          </a:bodyPr>
          <a:lstStyle/>
          <a:p>
            <a:r>
              <a:rPr lang="en-US" sz="1400" b="1" i="0" dirty="0" err="1">
                <a:effectLst/>
                <a:latin typeface="+mn-lt"/>
              </a:rPr>
              <a:t>ffERG</a:t>
            </a:r>
            <a:r>
              <a:rPr lang="en-US" sz="1400" b="1" i="0" dirty="0">
                <a:effectLst/>
                <a:latin typeface="+mn-lt"/>
              </a:rPr>
              <a:t> vs </a:t>
            </a:r>
            <a:r>
              <a:rPr lang="en-US" sz="1400" b="1" i="0" dirty="0" err="1">
                <a:effectLst/>
                <a:latin typeface="+mn-lt"/>
              </a:rPr>
              <a:t>mfERG</a:t>
            </a:r>
            <a:r>
              <a:rPr lang="en-US" sz="1400" b="1" i="0" dirty="0">
                <a:effectLst/>
                <a:latin typeface="+mn-lt"/>
              </a:rPr>
              <a:t> in a patient with Plaquenil maculopathy. </a:t>
            </a:r>
          </a:p>
          <a:p>
            <a:r>
              <a:rPr lang="en-US" sz="1400" i="0" dirty="0">
                <a:effectLst/>
                <a:latin typeface="+mn-lt"/>
              </a:rPr>
              <a:t>FAF and </a:t>
            </a:r>
            <a:r>
              <a:rPr lang="en-US" sz="1400" i="0" dirty="0" err="1">
                <a:effectLst/>
                <a:latin typeface="+mn-lt"/>
              </a:rPr>
              <a:t>sdOCT</a:t>
            </a:r>
            <a:r>
              <a:rPr lang="en-US" sz="1400" i="0" dirty="0">
                <a:effectLst/>
                <a:latin typeface="+mn-lt"/>
              </a:rPr>
              <a:t> demonstrate modest changes. (The changes temporal to the fovea are particularly unimpressive.)</a:t>
            </a:r>
          </a:p>
          <a:p>
            <a:r>
              <a:rPr lang="en-US" sz="1400" i="0" dirty="0" err="1">
                <a:effectLst/>
                <a:latin typeface="+mn-lt"/>
              </a:rPr>
              <a:t>ffERG</a:t>
            </a:r>
            <a:r>
              <a:rPr lang="en-US" sz="1400" i="0" dirty="0">
                <a:effectLst/>
                <a:latin typeface="+mn-lt"/>
              </a:rPr>
              <a:t> is normal, </a:t>
            </a:r>
            <a:r>
              <a:rPr lang="en-US" sz="1400" b="1" i="0" dirty="0">
                <a:effectLst/>
                <a:latin typeface="+mn-lt"/>
              </a:rPr>
              <a:t>but</a:t>
            </a:r>
            <a:r>
              <a:rPr lang="en-US" sz="1400" i="0" dirty="0">
                <a:effectLst/>
                <a:latin typeface="+mn-lt"/>
              </a:rPr>
              <a:t>…</a:t>
            </a:r>
          </a:p>
        </p:txBody>
      </p:sp>
      <p:cxnSp>
        <p:nvCxnSpPr>
          <p:cNvPr id="7" name="Straight Arrow Connector 6">
            <a:extLst>
              <a:ext uri="{FF2B5EF4-FFF2-40B4-BE49-F238E27FC236}">
                <a16:creationId xmlns:a16="http://schemas.microsoft.com/office/drawing/2014/main" id="{67F2CF4E-9A8A-429E-D699-7C4DC77E489A}"/>
              </a:ext>
            </a:extLst>
          </p:cNvPr>
          <p:cNvCxnSpPr/>
          <p:nvPr/>
        </p:nvCxnSpPr>
        <p:spPr>
          <a:xfrm>
            <a:off x="1981200" y="3657600"/>
            <a:ext cx="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872E2ED-D508-243D-771D-A2D4B45C373A}"/>
              </a:ext>
            </a:extLst>
          </p:cNvPr>
          <p:cNvCxnSpPr>
            <a:cxnSpLocks/>
          </p:cNvCxnSpPr>
          <p:nvPr/>
        </p:nvCxnSpPr>
        <p:spPr>
          <a:xfrm>
            <a:off x="2438400" y="3352800"/>
            <a:ext cx="0" cy="990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D34D4CE-1A2C-41F1-709F-9C2159BF2DBA}"/>
              </a:ext>
            </a:extLst>
          </p:cNvPr>
          <p:cNvSpPr txBox="1"/>
          <p:nvPr/>
        </p:nvSpPr>
        <p:spPr>
          <a:xfrm>
            <a:off x="1292088" y="3872457"/>
            <a:ext cx="596638" cy="246221"/>
          </a:xfrm>
          <a:prstGeom prst="rect">
            <a:avLst/>
          </a:prstGeom>
          <a:noFill/>
        </p:spPr>
        <p:txBody>
          <a:bodyPr wrap="none" rtlCol="0">
            <a:spAutoFit/>
          </a:bodyPr>
          <a:lstStyle/>
          <a:p>
            <a:r>
              <a:rPr lang="en-US" sz="1000" i="1" dirty="0"/>
              <a:t>a</a:t>
            </a:r>
            <a:r>
              <a:rPr lang="en-US" sz="1000" dirty="0"/>
              <a:t>-wave</a:t>
            </a:r>
            <a:endParaRPr lang="en-US" sz="1000" i="1" dirty="0"/>
          </a:p>
        </p:txBody>
      </p:sp>
      <p:sp>
        <p:nvSpPr>
          <p:cNvPr id="15" name="TextBox 14">
            <a:extLst>
              <a:ext uri="{FF2B5EF4-FFF2-40B4-BE49-F238E27FC236}">
                <a16:creationId xmlns:a16="http://schemas.microsoft.com/office/drawing/2014/main" id="{2270F10D-C625-0474-569D-A68FC3489FE1}"/>
              </a:ext>
            </a:extLst>
          </p:cNvPr>
          <p:cNvSpPr txBox="1"/>
          <p:nvPr/>
        </p:nvSpPr>
        <p:spPr>
          <a:xfrm>
            <a:off x="2451798" y="3808445"/>
            <a:ext cx="596638" cy="246221"/>
          </a:xfrm>
          <a:prstGeom prst="rect">
            <a:avLst/>
          </a:prstGeom>
          <a:noFill/>
        </p:spPr>
        <p:txBody>
          <a:bodyPr wrap="none" rtlCol="0">
            <a:spAutoFit/>
          </a:bodyPr>
          <a:lstStyle/>
          <a:p>
            <a:r>
              <a:rPr lang="en-US" sz="1000" i="1" dirty="0"/>
              <a:t>b</a:t>
            </a:r>
            <a:r>
              <a:rPr lang="en-US" sz="1000" dirty="0"/>
              <a:t>-wave</a:t>
            </a:r>
            <a:endParaRPr lang="en-US" sz="1000" i="1" dirty="0"/>
          </a:p>
        </p:txBody>
      </p:sp>
    </p:spTree>
    <p:extLst>
      <p:ext uri="{BB962C8B-B14F-4D97-AF65-F5344CB8AC3E}">
        <p14:creationId xmlns:p14="http://schemas.microsoft.com/office/powerpoint/2010/main" val="127635625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E9AE5A24-55E7-C38F-5414-04ED8B8F56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 name="Slide Number Placeholder 1">
            <a:extLst>
              <a:ext uri="{FF2B5EF4-FFF2-40B4-BE49-F238E27FC236}">
                <a16:creationId xmlns:a16="http://schemas.microsoft.com/office/drawing/2014/main" id="{0E45B5DA-C37B-DC43-C194-0082EDD04DB8}"/>
              </a:ext>
            </a:extLst>
          </p:cNvPr>
          <p:cNvSpPr>
            <a:spLocks noGrp="1"/>
          </p:cNvSpPr>
          <p:nvPr>
            <p:ph type="sldNum" sz="quarter" idx="12"/>
          </p:nvPr>
        </p:nvSpPr>
        <p:spPr/>
        <p:txBody>
          <a:bodyPr/>
          <a:lstStyle/>
          <a:p>
            <a:pPr>
              <a:defRPr/>
            </a:pPr>
            <a:fld id="{7AF44409-1310-4819-A74B-3FBA80694E5E}" type="slidenum">
              <a:rPr lang="en-US" altLang="en-US" smtClean="0"/>
              <a:pPr>
                <a:defRPr/>
              </a:pPr>
              <a:t>235</a:t>
            </a:fld>
            <a:endParaRPr lang="en-US" altLang="en-US"/>
          </a:p>
        </p:txBody>
      </p:sp>
      <p:pic>
        <p:nvPicPr>
          <p:cNvPr id="4" name="Picture 3">
            <a:extLst>
              <a:ext uri="{FF2B5EF4-FFF2-40B4-BE49-F238E27FC236}">
                <a16:creationId xmlns:a16="http://schemas.microsoft.com/office/drawing/2014/main" id="{3D7142C9-9C62-F29D-B6D0-4CBD7F78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545" y="2505648"/>
            <a:ext cx="2848262" cy="2566952"/>
          </a:xfrm>
          <a:prstGeom prst="rect">
            <a:avLst/>
          </a:prstGeom>
        </p:spPr>
      </p:pic>
      <p:pic>
        <p:nvPicPr>
          <p:cNvPr id="6" name="Picture 5">
            <a:extLst>
              <a:ext uri="{FF2B5EF4-FFF2-40B4-BE49-F238E27FC236}">
                <a16:creationId xmlns:a16="http://schemas.microsoft.com/office/drawing/2014/main" id="{6B491B13-0985-10FD-60D4-39186E5E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691192"/>
            <a:ext cx="2210108" cy="2362530"/>
          </a:xfrm>
          <a:prstGeom prst="rect">
            <a:avLst/>
          </a:prstGeom>
        </p:spPr>
      </p:pic>
      <p:pic>
        <p:nvPicPr>
          <p:cNvPr id="8" name="Picture 7">
            <a:extLst>
              <a:ext uri="{FF2B5EF4-FFF2-40B4-BE49-F238E27FC236}">
                <a16:creationId xmlns:a16="http://schemas.microsoft.com/office/drawing/2014/main" id="{10F50661-F88E-E763-AF75-51555B31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657" y="510335"/>
            <a:ext cx="4535664" cy="1752600"/>
          </a:xfrm>
          <a:prstGeom prst="rect">
            <a:avLst/>
          </a:prstGeom>
        </p:spPr>
      </p:pic>
      <p:pic>
        <p:nvPicPr>
          <p:cNvPr id="10" name="Picture 9">
            <a:extLst>
              <a:ext uri="{FF2B5EF4-FFF2-40B4-BE49-F238E27FC236}">
                <a16:creationId xmlns:a16="http://schemas.microsoft.com/office/drawing/2014/main" id="{531B4E23-EB14-F7D1-498A-06E769508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4" y="245990"/>
            <a:ext cx="2105319" cy="2076740"/>
          </a:xfrm>
          <a:prstGeom prst="rect">
            <a:avLst/>
          </a:prstGeom>
        </p:spPr>
      </p:pic>
      <p:sp>
        <p:nvSpPr>
          <p:cNvPr id="11" name="TextBox 10">
            <a:extLst>
              <a:ext uri="{FF2B5EF4-FFF2-40B4-BE49-F238E27FC236}">
                <a16:creationId xmlns:a16="http://schemas.microsoft.com/office/drawing/2014/main" id="{573C3C12-618D-017E-1007-DEFBB0CAB3A8}"/>
              </a:ext>
            </a:extLst>
          </p:cNvPr>
          <p:cNvSpPr txBox="1"/>
          <p:nvPr/>
        </p:nvSpPr>
        <p:spPr>
          <a:xfrm>
            <a:off x="892865" y="5442459"/>
            <a:ext cx="7358269" cy="1169551"/>
          </a:xfrm>
          <a:prstGeom prst="rect">
            <a:avLst/>
          </a:prstGeom>
          <a:noFill/>
        </p:spPr>
        <p:txBody>
          <a:bodyPr wrap="square" rtlCol="0">
            <a:spAutoFit/>
          </a:bodyPr>
          <a:lstStyle/>
          <a:p>
            <a:r>
              <a:rPr lang="en-US" sz="1400" b="1" i="0" dirty="0" err="1">
                <a:effectLst/>
                <a:latin typeface="+mn-lt"/>
              </a:rPr>
              <a:t>ffERG</a:t>
            </a:r>
            <a:r>
              <a:rPr lang="en-US" sz="1400" b="1" i="0" dirty="0">
                <a:effectLst/>
                <a:latin typeface="+mn-lt"/>
              </a:rPr>
              <a:t> vs </a:t>
            </a:r>
            <a:r>
              <a:rPr lang="en-US" sz="1400" b="1" i="0" dirty="0" err="1">
                <a:effectLst/>
                <a:latin typeface="+mn-lt"/>
              </a:rPr>
              <a:t>mfERG</a:t>
            </a:r>
            <a:r>
              <a:rPr lang="en-US" sz="1400" b="1" i="0" dirty="0">
                <a:effectLst/>
                <a:latin typeface="+mn-lt"/>
              </a:rPr>
              <a:t> in a patient with Plaquenil maculopathy. </a:t>
            </a:r>
          </a:p>
          <a:p>
            <a:r>
              <a:rPr lang="en-US" sz="1400" i="0" dirty="0">
                <a:effectLst/>
                <a:latin typeface="+mn-lt"/>
              </a:rPr>
              <a:t>FAF and </a:t>
            </a:r>
            <a:r>
              <a:rPr lang="en-US" sz="1400" i="0" dirty="0" err="1">
                <a:effectLst/>
                <a:latin typeface="+mn-lt"/>
              </a:rPr>
              <a:t>sdOCT</a:t>
            </a:r>
            <a:r>
              <a:rPr lang="en-US" sz="1400" i="0" dirty="0">
                <a:effectLst/>
                <a:latin typeface="+mn-lt"/>
              </a:rPr>
              <a:t> demonstrate modest changes. (The changes temporal to the fovea are particularly unimpressive.)</a:t>
            </a:r>
          </a:p>
          <a:p>
            <a:r>
              <a:rPr lang="en-US" sz="1400" i="0" dirty="0" err="1">
                <a:effectLst/>
                <a:latin typeface="+mn-lt"/>
              </a:rPr>
              <a:t>ffERG</a:t>
            </a:r>
            <a:r>
              <a:rPr lang="en-US" sz="1400" i="0" dirty="0">
                <a:effectLst/>
                <a:latin typeface="+mn-lt"/>
              </a:rPr>
              <a:t> is normal, </a:t>
            </a:r>
            <a:r>
              <a:rPr lang="en-US" sz="1400" b="1" i="0" dirty="0">
                <a:effectLst/>
                <a:latin typeface="+mn-lt"/>
              </a:rPr>
              <a:t>but</a:t>
            </a:r>
            <a:r>
              <a:rPr lang="en-US" sz="1400" i="0" dirty="0">
                <a:effectLst/>
                <a:latin typeface="+mn-lt"/>
              </a:rPr>
              <a:t>…</a:t>
            </a:r>
            <a:r>
              <a:rPr lang="en-US" sz="1400" i="0" dirty="0" err="1">
                <a:solidFill>
                  <a:srgbClr val="0000FF"/>
                </a:solidFill>
                <a:effectLst/>
                <a:latin typeface="+mn-lt"/>
              </a:rPr>
              <a:t>mfERG</a:t>
            </a:r>
            <a:r>
              <a:rPr lang="en-US" sz="1400" i="0" dirty="0">
                <a:solidFill>
                  <a:srgbClr val="0000FF"/>
                </a:solidFill>
                <a:effectLst/>
                <a:latin typeface="+mn-lt"/>
              </a:rPr>
              <a:t> response shows marked abnormality with a classic Plaquenil pattern: sparing of the central response with loss of parafoveal responses.</a:t>
            </a:r>
          </a:p>
        </p:txBody>
      </p:sp>
      <p:cxnSp>
        <p:nvCxnSpPr>
          <p:cNvPr id="7" name="Straight Arrow Connector 6">
            <a:extLst>
              <a:ext uri="{FF2B5EF4-FFF2-40B4-BE49-F238E27FC236}">
                <a16:creationId xmlns:a16="http://schemas.microsoft.com/office/drawing/2014/main" id="{67F2CF4E-9A8A-429E-D699-7C4DC77E489A}"/>
              </a:ext>
            </a:extLst>
          </p:cNvPr>
          <p:cNvCxnSpPr/>
          <p:nvPr/>
        </p:nvCxnSpPr>
        <p:spPr>
          <a:xfrm>
            <a:off x="1981200" y="3657600"/>
            <a:ext cx="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872E2ED-D508-243D-771D-A2D4B45C373A}"/>
              </a:ext>
            </a:extLst>
          </p:cNvPr>
          <p:cNvCxnSpPr>
            <a:cxnSpLocks/>
          </p:cNvCxnSpPr>
          <p:nvPr/>
        </p:nvCxnSpPr>
        <p:spPr>
          <a:xfrm>
            <a:off x="2438400" y="3352800"/>
            <a:ext cx="0" cy="990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D34D4CE-1A2C-41F1-709F-9C2159BF2DBA}"/>
              </a:ext>
            </a:extLst>
          </p:cNvPr>
          <p:cNvSpPr txBox="1"/>
          <p:nvPr/>
        </p:nvSpPr>
        <p:spPr>
          <a:xfrm>
            <a:off x="1292088" y="3872457"/>
            <a:ext cx="596638" cy="246221"/>
          </a:xfrm>
          <a:prstGeom prst="rect">
            <a:avLst/>
          </a:prstGeom>
          <a:noFill/>
        </p:spPr>
        <p:txBody>
          <a:bodyPr wrap="none" rtlCol="0">
            <a:spAutoFit/>
          </a:bodyPr>
          <a:lstStyle/>
          <a:p>
            <a:r>
              <a:rPr lang="en-US" sz="1000" i="1" dirty="0"/>
              <a:t>a</a:t>
            </a:r>
            <a:r>
              <a:rPr lang="en-US" sz="1000" dirty="0"/>
              <a:t>-wave</a:t>
            </a:r>
            <a:endParaRPr lang="en-US" sz="1000" i="1" dirty="0"/>
          </a:p>
        </p:txBody>
      </p:sp>
      <p:sp>
        <p:nvSpPr>
          <p:cNvPr id="15" name="TextBox 14">
            <a:extLst>
              <a:ext uri="{FF2B5EF4-FFF2-40B4-BE49-F238E27FC236}">
                <a16:creationId xmlns:a16="http://schemas.microsoft.com/office/drawing/2014/main" id="{2270F10D-C625-0474-569D-A68FC3489FE1}"/>
              </a:ext>
            </a:extLst>
          </p:cNvPr>
          <p:cNvSpPr txBox="1"/>
          <p:nvPr/>
        </p:nvSpPr>
        <p:spPr>
          <a:xfrm>
            <a:off x="2451798" y="3808445"/>
            <a:ext cx="596638" cy="246221"/>
          </a:xfrm>
          <a:prstGeom prst="rect">
            <a:avLst/>
          </a:prstGeom>
          <a:noFill/>
        </p:spPr>
        <p:txBody>
          <a:bodyPr wrap="none" rtlCol="0">
            <a:spAutoFit/>
          </a:bodyPr>
          <a:lstStyle/>
          <a:p>
            <a:r>
              <a:rPr lang="en-US" sz="1000" i="1" dirty="0"/>
              <a:t>b</a:t>
            </a:r>
            <a:r>
              <a:rPr lang="en-US" sz="1000" dirty="0"/>
              <a:t>-wave</a:t>
            </a:r>
            <a:endParaRPr lang="en-US" sz="1000" i="1" dirty="0"/>
          </a:p>
        </p:txBody>
      </p:sp>
    </p:spTree>
    <p:extLst>
      <p:ext uri="{BB962C8B-B14F-4D97-AF65-F5344CB8AC3E}">
        <p14:creationId xmlns:p14="http://schemas.microsoft.com/office/powerpoint/2010/main" val="23931929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E9AE5A24-55E7-C38F-5414-04ED8B8F56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 name="Slide Number Placeholder 1">
            <a:extLst>
              <a:ext uri="{FF2B5EF4-FFF2-40B4-BE49-F238E27FC236}">
                <a16:creationId xmlns:a16="http://schemas.microsoft.com/office/drawing/2014/main" id="{0E45B5DA-C37B-DC43-C194-0082EDD04DB8}"/>
              </a:ext>
            </a:extLst>
          </p:cNvPr>
          <p:cNvSpPr>
            <a:spLocks noGrp="1"/>
          </p:cNvSpPr>
          <p:nvPr>
            <p:ph type="sldNum" sz="quarter" idx="12"/>
          </p:nvPr>
        </p:nvSpPr>
        <p:spPr/>
        <p:txBody>
          <a:bodyPr/>
          <a:lstStyle/>
          <a:p>
            <a:pPr>
              <a:defRPr/>
            </a:pPr>
            <a:fld id="{7AF44409-1310-4819-A74B-3FBA80694E5E}" type="slidenum">
              <a:rPr lang="en-US" altLang="en-US" smtClean="0"/>
              <a:pPr>
                <a:defRPr/>
              </a:pPr>
              <a:t>236</a:t>
            </a:fld>
            <a:endParaRPr lang="en-US" altLang="en-US"/>
          </a:p>
        </p:txBody>
      </p:sp>
      <p:pic>
        <p:nvPicPr>
          <p:cNvPr id="4" name="Picture 3">
            <a:extLst>
              <a:ext uri="{FF2B5EF4-FFF2-40B4-BE49-F238E27FC236}">
                <a16:creationId xmlns:a16="http://schemas.microsoft.com/office/drawing/2014/main" id="{3D7142C9-9C62-F29D-B6D0-4CBD7F78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545" y="2505648"/>
            <a:ext cx="2848262" cy="2566952"/>
          </a:xfrm>
          <a:prstGeom prst="rect">
            <a:avLst/>
          </a:prstGeom>
        </p:spPr>
      </p:pic>
      <p:pic>
        <p:nvPicPr>
          <p:cNvPr id="6" name="Picture 5">
            <a:extLst>
              <a:ext uri="{FF2B5EF4-FFF2-40B4-BE49-F238E27FC236}">
                <a16:creationId xmlns:a16="http://schemas.microsoft.com/office/drawing/2014/main" id="{6B491B13-0985-10FD-60D4-39186E5E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691192"/>
            <a:ext cx="2210108" cy="2362530"/>
          </a:xfrm>
          <a:prstGeom prst="rect">
            <a:avLst/>
          </a:prstGeom>
        </p:spPr>
      </p:pic>
      <p:pic>
        <p:nvPicPr>
          <p:cNvPr id="8" name="Picture 7">
            <a:extLst>
              <a:ext uri="{FF2B5EF4-FFF2-40B4-BE49-F238E27FC236}">
                <a16:creationId xmlns:a16="http://schemas.microsoft.com/office/drawing/2014/main" id="{10F50661-F88E-E763-AF75-51555B31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657" y="510335"/>
            <a:ext cx="4535664" cy="1752600"/>
          </a:xfrm>
          <a:prstGeom prst="rect">
            <a:avLst/>
          </a:prstGeom>
        </p:spPr>
      </p:pic>
      <p:pic>
        <p:nvPicPr>
          <p:cNvPr id="10" name="Picture 9">
            <a:extLst>
              <a:ext uri="{FF2B5EF4-FFF2-40B4-BE49-F238E27FC236}">
                <a16:creationId xmlns:a16="http://schemas.microsoft.com/office/drawing/2014/main" id="{531B4E23-EB14-F7D1-498A-06E769508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4" y="245990"/>
            <a:ext cx="2105319" cy="2076740"/>
          </a:xfrm>
          <a:prstGeom prst="rect">
            <a:avLst/>
          </a:prstGeom>
        </p:spPr>
      </p:pic>
      <p:sp>
        <p:nvSpPr>
          <p:cNvPr id="11" name="TextBox 10">
            <a:extLst>
              <a:ext uri="{FF2B5EF4-FFF2-40B4-BE49-F238E27FC236}">
                <a16:creationId xmlns:a16="http://schemas.microsoft.com/office/drawing/2014/main" id="{573C3C12-618D-017E-1007-DEFBB0CAB3A8}"/>
              </a:ext>
            </a:extLst>
          </p:cNvPr>
          <p:cNvSpPr txBox="1"/>
          <p:nvPr/>
        </p:nvSpPr>
        <p:spPr>
          <a:xfrm>
            <a:off x="892865" y="5442459"/>
            <a:ext cx="7358269" cy="1169551"/>
          </a:xfrm>
          <a:prstGeom prst="rect">
            <a:avLst/>
          </a:prstGeom>
          <a:noFill/>
        </p:spPr>
        <p:txBody>
          <a:bodyPr wrap="square" rtlCol="0">
            <a:spAutoFit/>
          </a:bodyPr>
          <a:lstStyle/>
          <a:p>
            <a:r>
              <a:rPr lang="en-US" sz="1400" b="1" i="0" dirty="0" err="1">
                <a:effectLst/>
                <a:latin typeface="+mn-lt"/>
              </a:rPr>
              <a:t>ffERG</a:t>
            </a:r>
            <a:r>
              <a:rPr lang="en-US" sz="1400" b="1" i="0" dirty="0">
                <a:effectLst/>
                <a:latin typeface="+mn-lt"/>
              </a:rPr>
              <a:t> vs </a:t>
            </a:r>
            <a:r>
              <a:rPr lang="en-US" sz="1400" b="1" i="0" dirty="0" err="1">
                <a:effectLst/>
                <a:latin typeface="+mn-lt"/>
              </a:rPr>
              <a:t>mfERG</a:t>
            </a:r>
            <a:r>
              <a:rPr lang="en-US" sz="1400" b="1" i="0" dirty="0">
                <a:effectLst/>
                <a:latin typeface="+mn-lt"/>
              </a:rPr>
              <a:t> in a patient with Plaquenil maculopathy. </a:t>
            </a:r>
          </a:p>
          <a:p>
            <a:r>
              <a:rPr lang="en-US" sz="1400" i="0" dirty="0">
                <a:effectLst/>
                <a:latin typeface="+mn-lt"/>
              </a:rPr>
              <a:t>FAF and </a:t>
            </a:r>
            <a:r>
              <a:rPr lang="en-US" sz="1400" i="0" dirty="0" err="1">
                <a:effectLst/>
                <a:latin typeface="+mn-lt"/>
              </a:rPr>
              <a:t>sdOCT</a:t>
            </a:r>
            <a:r>
              <a:rPr lang="en-US" sz="1400" i="0" dirty="0">
                <a:effectLst/>
                <a:latin typeface="+mn-lt"/>
              </a:rPr>
              <a:t> demonstrate modest changes. (The changes temporal to the fovea are particularly unimpressive.)</a:t>
            </a:r>
          </a:p>
          <a:p>
            <a:r>
              <a:rPr lang="en-US" sz="1400" i="0" dirty="0" err="1">
                <a:effectLst/>
                <a:latin typeface="+mn-lt"/>
              </a:rPr>
              <a:t>ffERG</a:t>
            </a:r>
            <a:r>
              <a:rPr lang="en-US" sz="1400" i="0" dirty="0">
                <a:effectLst/>
                <a:latin typeface="+mn-lt"/>
              </a:rPr>
              <a:t> is normal, </a:t>
            </a:r>
            <a:r>
              <a:rPr lang="en-US" sz="1400" b="1" i="0" dirty="0">
                <a:effectLst/>
                <a:latin typeface="+mn-lt"/>
              </a:rPr>
              <a:t>but</a:t>
            </a:r>
            <a:r>
              <a:rPr lang="en-US" sz="1400" i="0" dirty="0">
                <a:effectLst/>
                <a:latin typeface="+mn-lt"/>
              </a:rPr>
              <a:t>…</a:t>
            </a:r>
            <a:r>
              <a:rPr lang="en-US" sz="1400" i="0" dirty="0" err="1">
                <a:solidFill>
                  <a:srgbClr val="0000FF"/>
                </a:solidFill>
                <a:effectLst/>
                <a:latin typeface="+mn-lt"/>
              </a:rPr>
              <a:t>mfERG</a:t>
            </a:r>
            <a:r>
              <a:rPr lang="en-US" sz="1400" i="0" dirty="0">
                <a:solidFill>
                  <a:srgbClr val="0000FF"/>
                </a:solidFill>
                <a:effectLst/>
                <a:latin typeface="+mn-lt"/>
              </a:rPr>
              <a:t> response shows marked abnormality with a classic Plaquenil pattern: sparing of the central response with loss of parafoveal responses.</a:t>
            </a:r>
          </a:p>
        </p:txBody>
      </p:sp>
      <p:cxnSp>
        <p:nvCxnSpPr>
          <p:cNvPr id="7" name="Straight Arrow Connector 6">
            <a:extLst>
              <a:ext uri="{FF2B5EF4-FFF2-40B4-BE49-F238E27FC236}">
                <a16:creationId xmlns:a16="http://schemas.microsoft.com/office/drawing/2014/main" id="{67F2CF4E-9A8A-429E-D699-7C4DC77E489A}"/>
              </a:ext>
            </a:extLst>
          </p:cNvPr>
          <p:cNvCxnSpPr/>
          <p:nvPr/>
        </p:nvCxnSpPr>
        <p:spPr>
          <a:xfrm>
            <a:off x="1981200" y="3657600"/>
            <a:ext cx="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872E2ED-D508-243D-771D-A2D4B45C373A}"/>
              </a:ext>
            </a:extLst>
          </p:cNvPr>
          <p:cNvCxnSpPr>
            <a:cxnSpLocks/>
          </p:cNvCxnSpPr>
          <p:nvPr/>
        </p:nvCxnSpPr>
        <p:spPr>
          <a:xfrm>
            <a:off x="2438400" y="3352800"/>
            <a:ext cx="0" cy="990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D34D4CE-1A2C-41F1-709F-9C2159BF2DBA}"/>
              </a:ext>
            </a:extLst>
          </p:cNvPr>
          <p:cNvSpPr txBox="1"/>
          <p:nvPr/>
        </p:nvSpPr>
        <p:spPr>
          <a:xfrm>
            <a:off x="1292088" y="3872457"/>
            <a:ext cx="596638" cy="246221"/>
          </a:xfrm>
          <a:prstGeom prst="rect">
            <a:avLst/>
          </a:prstGeom>
          <a:noFill/>
        </p:spPr>
        <p:txBody>
          <a:bodyPr wrap="none" rtlCol="0">
            <a:spAutoFit/>
          </a:bodyPr>
          <a:lstStyle/>
          <a:p>
            <a:r>
              <a:rPr lang="en-US" sz="1000" i="1" dirty="0"/>
              <a:t>a</a:t>
            </a:r>
            <a:r>
              <a:rPr lang="en-US" sz="1000" dirty="0"/>
              <a:t>-wave</a:t>
            </a:r>
            <a:endParaRPr lang="en-US" sz="1000" i="1" dirty="0"/>
          </a:p>
        </p:txBody>
      </p:sp>
      <p:sp>
        <p:nvSpPr>
          <p:cNvPr id="15" name="TextBox 14">
            <a:extLst>
              <a:ext uri="{FF2B5EF4-FFF2-40B4-BE49-F238E27FC236}">
                <a16:creationId xmlns:a16="http://schemas.microsoft.com/office/drawing/2014/main" id="{2270F10D-C625-0474-569D-A68FC3489FE1}"/>
              </a:ext>
            </a:extLst>
          </p:cNvPr>
          <p:cNvSpPr txBox="1"/>
          <p:nvPr/>
        </p:nvSpPr>
        <p:spPr>
          <a:xfrm>
            <a:off x="2451798" y="3808445"/>
            <a:ext cx="596638" cy="246221"/>
          </a:xfrm>
          <a:prstGeom prst="rect">
            <a:avLst/>
          </a:prstGeom>
          <a:noFill/>
        </p:spPr>
        <p:txBody>
          <a:bodyPr wrap="none" rtlCol="0">
            <a:spAutoFit/>
          </a:bodyPr>
          <a:lstStyle/>
          <a:p>
            <a:r>
              <a:rPr lang="en-US" sz="1000" i="1" dirty="0"/>
              <a:t>b</a:t>
            </a:r>
            <a:r>
              <a:rPr lang="en-US" sz="1000" dirty="0"/>
              <a:t>-wave</a:t>
            </a:r>
            <a:endParaRPr lang="en-US" sz="1000" i="1" dirty="0"/>
          </a:p>
        </p:txBody>
      </p:sp>
      <p:sp>
        <p:nvSpPr>
          <p:cNvPr id="16" name="Oval 15">
            <a:extLst>
              <a:ext uri="{FF2B5EF4-FFF2-40B4-BE49-F238E27FC236}">
                <a16:creationId xmlns:a16="http://schemas.microsoft.com/office/drawing/2014/main" id="{6777648A-B0EA-2277-57D8-224DEC38C8C3}"/>
              </a:ext>
            </a:extLst>
          </p:cNvPr>
          <p:cNvSpPr/>
          <p:nvPr/>
        </p:nvSpPr>
        <p:spPr>
          <a:xfrm>
            <a:off x="5686076" y="3618688"/>
            <a:ext cx="457200" cy="397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18B53E8-587F-84F6-439B-4C16729212A9}"/>
              </a:ext>
            </a:extLst>
          </p:cNvPr>
          <p:cNvSpPr txBox="1"/>
          <p:nvPr/>
        </p:nvSpPr>
        <p:spPr>
          <a:xfrm>
            <a:off x="7200900" y="2651672"/>
            <a:ext cx="1752600" cy="523220"/>
          </a:xfrm>
          <a:prstGeom prst="rect">
            <a:avLst/>
          </a:prstGeom>
          <a:noFill/>
        </p:spPr>
        <p:txBody>
          <a:bodyPr wrap="square" rtlCol="0">
            <a:spAutoFit/>
          </a:bodyPr>
          <a:lstStyle/>
          <a:p>
            <a:r>
              <a:rPr lang="en-US" sz="1400" i="1" dirty="0">
                <a:solidFill>
                  <a:srgbClr val="0000FF"/>
                </a:solidFill>
              </a:rPr>
              <a:t>Sparing of the central response</a:t>
            </a:r>
          </a:p>
        </p:txBody>
      </p:sp>
      <p:cxnSp>
        <p:nvCxnSpPr>
          <p:cNvPr id="19" name="Straight Arrow Connector 18">
            <a:extLst>
              <a:ext uri="{FF2B5EF4-FFF2-40B4-BE49-F238E27FC236}">
                <a16:creationId xmlns:a16="http://schemas.microsoft.com/office/drawing/2014/main" id="{8D3CDE0E-18FC-4CB5-33AB-8A4F4FD00191}"/>
              </a:ext>
            </a:extLst>
          </p:cNvPr>
          <p:cNvCxnSpPr>
            <a:endCxn id="16" idx="7"/>
          </p:cNvCxnSpPr>
          <p:nvPr/>
        </p:nvCxnSpPr>
        <p:spPr>
          <a:xfrm flipH="1">
            <a:off x="6143276" y="3124200"/>
            <a:ext cx="1400524"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1917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E9AE5A24-55E7-C38F-5414-04ED8B8F56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 name="Slide Number Placeholder 1">
            <a:extLst>
              <a:ext uri="{FF2B5EF4-FFF2-40B4-BE49-F238E27FC236}">
                <a16:creationId xmlns:a16="http://schemas.microsoft.com/office/drawing/2014/main" id="{0E45B5DA-C37B-DC43-C194-0082EDD04DB8}"/>
              </a:ext>
            </a:extLst>
          </p:cNvPr>
          <p:cNvSpPr>
            <a:spLocks noGrp="1"/>
          </p:cNvSpPr>
          <p:nvPr>
            <p:ph type="sldNum" sz="quarter" idx="12"/>
          </p:nvPr>
        </p:nvSpPr>
        <p:spPr/>
        <p:txBody>
          <a:bodyPr/>
          <a:lstStyle/>
          <a:p>
            <a:pPr>
              <a:defRPr/>
            </a:pPr>
            <a:fld id="{7AF44409-1310-4819-A74B-3FBA80694E5E}" type="slidenum">
              <a:rPr lang="en-US" altLang="en-US" smtClean="0"/>
              <a:pPr>
                <a:defRPr/>
              </a:pPr>
              <a:t>237</a:t>
            </a:fld>
            <a:endParaRPr lang="en-US" altLang="en-US"/>
          </a:p>
        </p:txBody>
      </p:sp>
      <p:pic>
        <p:nvPicPr>
          <p:cNvPr id="4" name="Picture 3">
            <a:extLst>
              <a:ext uri="{FF2B5EF4-FFF2-40B4-BE49-F238E27FC236}">
                <a16:creationId xmlns:a16="http://schemas.microsoft.com/office/drawing/2014/main" id="{3D7142C9-9C62-F29D-B6D0-4CBD7F78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545" y="2505648"/>
            <a:ext cx="2848262" cy="2566952"/>
          </a:xfrm>
          <a:prstGeom prst="rect">
            <a:avLst/>
          </a:prstGeom>
        </p:spPr>
      </p:pic>
      <p:pic>
        <p:nvPicPr>
          <p:cNvPr id="6" name="Picture 5">
            <a:extLst>
              <a:ext uri="{FF2B5EF4-FFF2-40B4-BE49-F238E27FC236}">
                <a16:creationId xmlns:a16="http://schemas.microsoft.com/office/drawing/2014/main" id="{6B491B13-0985-10FD-60D4-39186E5E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691192"/>
            <a:ext cx="2210108" cy="2362530"/>
          </a:xfrm>
          <a:prstGeom prst="rect">
            <a:avLst/>
          </a:prstGeom>
        </p:spPr>
      </p:pic>
      <p:pic>
        <p:nvPicPr>
          <p:cNvPr id="8" name="Picture 7">
            <a:extLst>
              <a:ext uri="{FF2B5EF4-FFF2-40B4-BE49-F238E27FC236}">
                <a16:creationId xmlns:a16="http://schemas.microsoft.com/office/drawing/2014/main" id="{10F50661-F88E-E763-AF75-51555B31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657" y="510335"/>
            <a:ext cx="4535664" cy="1752600"/>
          </a:xfrm>
          <a:prstGeom prst="rect">
            <a:avLst/>
          </a:prstGeom>
        </p:spPr>
      </p:pic>
      <p:pic>
        <p:nvPicPr>
          <p:cNvPr id="10" name="Picture 9">
            <a:extLst>
              <a:ext uri="{FF2B5EF4-FFF2-40B4-BE49-F238E27FC236}">
                <a16:creationId xmlns:a16="http://schemas.microsoft.com/office/drawing/2014/main" id="{531B4E23-EB14-F7D1-498A-06E769508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4" y="245990"/>
            <a:ext cx="2105319" cy="2076740"/>
          </a:xfrm>
          <a:prstGeom prst="rect">
            <a:avLst/>
          </a:prstGeom>
        </p:spPr>
      </p:pic>
      <p:sp>
        <p:nvSpPr>
          <p:cNvPr id="11" name="TextBox 10">
            <a:extLst>
              <a:ext uri="{FF2B5EF4-FFF2-40B4-BE49-F238E27FC236}">
                <a16:creationId xmlns:a16="http://schemas.microsoft.com/office/drawing/2014/main" id="{573C3C12-618D-017E-1007-DEFBB0CAB3A8}"/>
              </a:ext>
            </a:extLst>
          </p:cNvPr>
          <p:cNvSpPr txBox="1"/>
          <p:nvPr/>
        </p:nvSpPr>
        <p:spPr>
          <a:xfrm>
            <a:off x="892865" y="5442459"/>
            <a:ext cx="7358269" cy="1169551"/>
          </a:xfrm>
          <a:prstGeom prst="rect">
            <a:avLst/>
          </a:prstGeom>
          <a:noFill/>
        </p:spPr>
        <p:txBody>
          <a:bodyPr wrap="square" rtlCol="0">
            <a:spAutoFit/>
          </a:bodyPr>
          <a:lstStyle/>
          <a:p>
            <a:r>
              <a:rPr lang="en-US" sz="1400" b="1" i="0" dirty="0" err="1">
                <a:effectLst/>
                <a:latin typeface="+mn-lt"/>
              </a:rPr>
              <a:t>ffERG</a:t>
            </a:r>
            <a:r>
              <a:rPr lang="en-US" sz="1400" b="1" i="0" dirty="0">
                <a:effectLst/>
                <a:latin typeface="+mn-lt"/>
              </a:rPr>
              <a:t> vs </a:t>
            </a:r>
            <a:r>
              <a:rPr lang="en-US" sz="1400" b="1" i="0" dirty="0" err="1">
                <a:effectLst/>
                <a:latin typeface="+mn-lt"/>
              </a:rPr>
              <a:t>mfERG</a:t>
            </a:r>
            <a:r>
              <a:rPr lang="en-US" sz="1400" b="1" i="0" dirty="0">
                <a:effectLst/>
                <a:latin typeface="+mn-lt"/>
              </a:rPr>
              <a:t> in a patient with Plaquenil maculopathy. </a:t>
            </a:r>
          </a:p>
          <a:p>
            <a:r>
              <a:rPr lang="en-US" sz="1400" i="0" dirty="0">
                <a:effectLst/>
                <a:latin typeface="+mn-lt"/>
              </a:rPr>
              <a:t>FAF and </a:t>
            </a:r>
            <a:r>
              <a:rPr lang="en-US" sz="1400" i="0" dirty="0" err="1">
                <a:effectLst/>
                <a:latin typeface="+mn-lt"/>
              </a:rPr>
              <a:t>sdOCT</a:t>
            </a:r>
            <a:r>
              <a:rPr lang="en-US" sz="1400" i="0" dirty="0">
                <a:effectLst/>
                <a:latin typeface="+mn-lt"/>
              </a:rPr>
              <a:t> demonstrate modest changes. (The changes temporal to the fovea are particularly unimpressive.)</a:t>
            </a:r>
          </a:p>
          <a:p>
            <a:r>
              <a:rPr lang="en-US" sz="1400" i="0" dirty="0" err="1">
                <a:effectLst/>
                <a:latin typeface="+mn-lt"/>
              </a:rPr>
              <a:t>ffERG</a:t>
            </a:r>
            <a:r>
              <a:rPr lang="en-US" sz="1400" i="0" dirty="0">
                <a:effectLst/>
                <a:latin typeface="+mn-lt"/>
              </a:rPr>
              <a:t> is normal, </a:t>
            </a:r>
            <a:r>
              <a:rPr lang="en-US" sz="1400" b="1" i="0" dirty="0">
                <a:effectLst/>
                <a:latin typeface="+mn-lt"/>
              </a:rPr>
              <a:t>but</a:t>
            </a:r>
            <a:r>
              <a:rPr lang="en-US" sz="1400" i="0" dirty="0">
                <a:effectLst/>
                <a:latin typeface="+mn-lt"/>
              </a:rPr>
              <a:t>…</a:t>
            </a:r>
            <a:r>
              <a:rPr lang="en-US" sz="1400" i="0" dirty="0" err="1">
                <a:solidFill>
                  <a:srgbClr val="0000FF"/>
                </a:solidFill>
                <a:effectLst/>
                <a:latin typeface="+mn-lt"/>
              </a:rPr>
              <a:t>mfERG</a:t>
            </a:r>
            <a:r>
              <a:rPr lang="en-US" sz="1400" i="0" dirty="0">
                <a:solidFill>
                  <a:srgbClr val="0000FF"/>
                </a:solidFill>
                <a:effectLst/>
                <a:latin typeface="+mn-lt"/>
              </a:rPr>
              <a:t> response shows marked abnormality with a classic Plaquenil pattern: sparing of the central response with loss of parafoveal responses.</a:t>
            </a:r>
          </a:p>
        </p:txBody>
      </p:sp>
      <p:cxnSp>
        <p:nvCxnSpPr>
          <p:cNvPr id="7" name="Straight Arrow Connector 6">
            <a:extLst>
              <a:ext uri="{FF2B5EF4-FFF2-40B4-BE49-F238E27FC236}">
                <a16:creationId xmlns:a16="http://schemas.microsoft.com/office/drawing/2014/main" id="{67F2CF4E-9A8A-429E-D699-7C4DC77E489A}"/>
              </a:ext>
            </a:extLst>
          </p:cNvPr>
          <p:cNvCxnSpPr/>
          <p:nvPr/>
        </p:nvCxnSpPr>
        <p:spPr>
          <a:xfrm>
            <a:off x="1981200" y="3657600"/>
            <a:ext cx="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872E2ED-D508-243D-771D-A2D4B45C373A}"/>
              </a:ext>
            </a:extLst>
          </p:cNvPr>
          <p:cNvCxnSpPr>
            <a:cxnSpLocks/>
          </p:cNvCxnSpPr>
          <p:nvPr/>
        </p:nvCxnSpPr>
        <p:spPr>
          <a:xfrm>
            <a:off x="2438400" y="3352800"/>
            <a:ext cx="0" cy="990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D34D4CE-1A2C-41F1-709F-9C2159BF2DBA}"/>
              </a:ext>
            </a:extLst>
          </p:cNvPr>
          <p:cNvSpPr txBox="1"/>
          <p:nvPr/>
        </p:nvSpPr>
        <p:spPr>
          <a:xfrm>
            <a:off x="1292088" y="3872457"/>
            <a:ext cx="596638" cy="246221"/>
          </a:xfrm>
          <a:prstGeom prst="rect">
            <a:avLst/>
          </a:prstGeom>
          <a:noFill/>
        </p:spPr>
        <p:txBody>
          <a:bodyPr wrap="none" rtlCol="0">
            <a:spAutoFit/>
          </a:bodyPr>
          <a:lstStyle/>
          <a:p>
            <a:r>
              <a:rPr lang="en-US" sz="1000" i="1" dirty="0"/>
              <a:t>a</a:t>
            </a:r>
            <a:r>
              <a:rPr lang="en-US" sz="1000" dirty="0"/>
              <a:t>-wave</a:t>
            </a:r>
            <a:endParaRPr lang="en-US" sz="1000" i="1" dirty="0"/>
          </a:p>
        </p:txBody>
      </p:sp>
      <p:sp>
        <p:nvSpPr>
          <p:cNvPr id="15" name="TextBox 14">
            <a:extLst>
              <a:ext uri="{FF2B5EF4-FFF2-40B4-BE49-F238E27FC236}">
                <a16:creationId xmlns:a16="http://schemas.microsoft.com/office/drawing/2014/main" id="{2270F10D-C625-0474-569D-A68FC3489FE1}"/>
              </a:ext>
            </a:extLst>
          </p:cNvPr>
          <p:cNvSpPr txBox="1"/>
          <p:nvPr/>
        </p:nvSpPr>
        <p:spPr>
          <a:xfrm>
            <a:off x="2451798" y="3808445"/>
            <a:ext cx="596638" cy="246221"/>
          </a:xfrm>
          <a:prstGeom prst="rect">
            <a:avLst/>
          </a:prstGeom>
          <a:noFill/>
        </p:spPr>
        <p:txBody>
          <a:bodyPr wrap="none" rtlCol="0">
            <a:spAutoFit/>
          </a:bodyPr>
          <a:lstStyle/>
          <a:p>
            <a:r>
              <a:rPr lang="en-US" sz="1000" i="1" dirty="0"/>
              <a:t>b</a:t>
            </a:r>
            <a:r>
              <a:rPr lang="en-US" sz="1000" dirty="0"/>
              <a:t>-wave</a:t>
            </a:r>
            <a:endParaRPr lang="en-US" sz="1000" i="1" dirty="0"/>
          </a:p>
        </p:txBody>
      </p:sp>
      <p:sp>
        <p:nvSpPr>
          <p:cNvPr id="16" name="Oval 15">
            <a:extLst>
              <a:ext uri="{FF2B5EF4-FFF2-40B4-BE49-F238E27FC236}">
                <a16:creationId xmlns:a16="http://schemas.microsoft.com/office/drawing/2014/main" id="{6777648A-B0EA-2277-57D8-224DEC38C8C3}"/>
              </a:ext>
            </a:extLst>
          </p:cNvPr>
          <p:cNvSpPr/>
          <p:nvPr/>
        </p:nvSpPr>
        <p:spPr>
          <a:xfrm>
            <a:off x="5686076" y="3618688"/>
            <a:ext cx="457200" cy="3970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18B53E8-587F-84F6-439B-4C16729212A9}"/>
              </a:ext>
            </a:extLst>
          </p:cNvPr>
          <p:cNvSpPr txBox="1"/>
          <p:nvPr/>
        </p:nvSpPr>
        <p:spPr>
          <a:xfrm>
            <a:off x="6781800" y="4766839"/>
            <a:ext cx="2266950" cy="523220"/>
          </a:xfrm>
          <a:prstGeom prst="rect">
            <a:avLst/>
          </a:prstGeom>
          <a:noFill/>
        </p:spPr>
        <p:txBody>
          <a:bodyPr wrap="square" rtlCol="0">
            <a:spAutoFit/>
          </a:bodyPr>
          <a:lstStyle/>
          <a:p>
            <a:pPr algn="r"/>
            <a:r>
              <a:rPr lang="en-US" sz="1400" i="1" dirty="0">
                <a:solidFill>
                  <a:srgbClr val="0000FF"/>
                </a:solidFill>
              </a:rPr>
              <a:t>Loss of parafoveal responses</a:t>
            </a:r>
          </a:p>
        </p:txBody>
      </p:sp>
      <p:cxnSp>
        <p:nvCxnSpPr>
          <p:cNvPr id="19" name="Straight Arrow Connector 18">
            <a:extLst>
              <a:ext uri="{FF2B5EF4-FFF2-40B4-BE49-F238E27FC236}">
                <a16:creationId xmlns:a16="http://schemas.microsoft.com/office/drawing/2014/main" id="{8D3CDE0E-18FC-4CB5-33AB-8A4F4FD00191}"/>
              </a:ext>
            </a:extLst>
          </p:cNvPr>
          <p:cNvCxnSpPr>
            <a:cxnSpLocks/>
          </p:cNvCxnSpPr>
          <p:nvPr/>
        </p:nvCxnSpPr>
        <p:spPr>
          <a:xfrm flipH="1" flipV="1">
            <a:off x="6284428" y="4215321"/>
            <a:ext cx="1054379" cy="585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7A5744ED-E1A2-45B7-28A2-9C4694AD7414}"/>
              </a:ext>
            </a:extLst>
          </p:cNvPr>
          <p:cNvSpPr/>
          <p:nvPr/>
        </p:nvSpPr>
        <p:spPr>
          <a:xfrm>
            <a:off x="5053506" y="3036585"/>
            <a:ext cx="1728294" cy="17640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72183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238</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altLang="en-US" sz="1400" b="1"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5" name="TextBox 4">
            <a:extLst>
              <a:ext uri="{FF2B5EF4-FFF2-40B4-BE49-F238E27FC236}">
                <a16:creationId xmlns:a16="http://schemas.microsoft.com/office/drawing/2014/main" id="{FEF349C4-B15D-6C38-AF41-ABAB35DDDF09}"/>
              </a:ext>
            </a:extLst>
          </p:cNvPr>
          <p:cNvSpPr txBox="1"/>
          <p:nvPr/>
        </p:nvSpPr>
        <p:spPr>
          <a:xfrm>
            <a:off x="1371600" y="4190932"/>
            <a:ext cx="7696200" cy="738664"/>
          </a:xfrm>
          <a:prstGeom prst="rect">
            <a:avLst/>
          </a:prstGeom>
          <a:solidFill>
            <a:schemeClr val="accent5">
              <a:lumMod val="75000"/>
            </a:schemeClr>
          </a:solidFill>
        </p:spPr>
        <p:txBody>
          <a:bodyPr wrap="square" rtlCol="0">
            <a:spAutoFit/>
          </a:bodyPr>
          <a:lstStyle/>
          <a:p>
            <a:pPr eaLnBrk="1" hangingPunct="1">
              <a:spcBef>
                <a:spcPct val="0"/>
              </a:spcBef>
              <a:buClrTx/>
              <a:buSzTx/>
              <a:buFontTx/>
              <a:buNone/>
            </a:pPr>
            <a:r>
              <a:rPr lang="en-US" altLang="en-US" sz="1400" dirty="0">
                <a:solidFill>
                  <a:schemeClr val="accent5">
                    <a:lumMod val="75000"/>
                  </a:schemeClr>
                </a:solidFill>
              </a:rPr>
              <a:t>unaffected. For this reason</a:t>
            </a:r>
            <a:r>
              <a:rPr lang="en-US" altLang="en-US" sz="1400" dirty="0">
                <a:solidFill>
                  <a:schemeClr val="bg1">
                    <a:lumMod val="75000"/>
                  </a:schemeClr>
                </a:solidFill>
              </a:rPr>
              <a:t>,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sz="1400" dirty="0">
              <a:solidFill>
                <a:schemeClr val="bg1">
                  <a:lumMod val="75000"/>
                </a:schemeClr>
              </a:solidFill>
            </a:endParaRPr>
          </a:p>
        </p:txBody>
      </p:sp>
      <p:sp>
        <p:nvSpPr>
          <p:cNvPr id="3" name="Frame 2">
            <a:extLst>
              <a:ext uri="{FF2B5EF4-FFF2-40B4-BE49-F238E27FC236}">
                <a16:creationId xmlns:a16="http://schemas.microsoft.com/office/drawing/2014/main" id="{1B2EE356-5764-815B-40CE-178F0CD52918}"/>
              </a:ext>
            </a:extLst>
          </p:cNvPr>
          <p:cNvSpPr/>
          <p:nvPr/>
        </p:nvSpPr>
        <p:spPr>
          <a:xfrm>
            <a:off x="1258956" y="4119695"/>
            <a:ext cx="7808843" cy="868230"/>
          </a:xfrm>
          <a:prstGeom prst="frame">
            <a:avLst/>
          </a:prstGeom>
          <a:solidFill>
            <a:srgbClr val="D8D8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20">
            <a:extLst>
              <a:ext uri="{FF2B5EF4-FFF2-40B4-BE49-F238E27FC236}">
                <a16:creationId xmlns:a16="http://schemas.microsoft.com/office/drawing/2014/main" id="{606E41A2-4B9D-4C4D-DBFD-22A412E4FC1F}"/>
              </a:ext>
            </a:extLst>
          </p:cNvPr>
          <p:cNvSpPr txBox="1">
            <a:spLocks noChangeArrowheads="1"/>
          </p:cNvSpPr>
          <p:nvPr/>
        </p:nvSpPr>
        <p:spPr bwMode="auto">
          <a:xfrm>
            <a:off x="2514600" y="3087966"/>
            <a:ext cx="5701748" cy="738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OK, bottom line, </a:t>
            </a:r>
            <a:r>
              <a:rPr lang="en-US" altLang="en-US" sz="1400" i="1" dirty="0" err="1">
                <a:solidFill>
                  <a:schemeClr val="bg1"/>
                </a:solidFill>
              </a:rPr>
              <a:t>tl;dr</a:t>
            </a:r>
            <a:r>
              <a:rPr lang="en-US" altLang="en-US" sz="1400" i="1" dirty="0">
                <a:solidFill>
                  <a:schemeClr val="bg1"/>
                </a:solidFill>
              </a:rPr>
              <a:t> time. Per the 2016 guidelines, is full-field ERG considered acceptable as a screening test for Plaquenil maculopathy?</a:t>
            </a:r>
          </a:p>
          <a:p>
            <a:r>
              <a:rPr lang="en-US" altLang="en-US" sz="1400" b="1" dirty="0">
                <a:solidFill>
                  <a:srgbClr val="0000FF"/>
                </a:solidFill>
              </a:rPr>
              <a:t>No</a:t>
            </a:r>
          </a:p>
        </p:txBody>
      </p:sp>
    </p:spTree>
    <p:extLst>
      <p:ext uri="{BB962C8B-B14F-4D97-AF65-F5344CB8AC3E}">
        <p14:creationId xmlns:p14="http://schemas.microsoft.com/office/powerpoint/2010/main" val="9079768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79" name="Rectangle 11"/>
          <p:cNvSpPr>
            <a:spLocks noChangeArrowheads="1"/>
          </p:cNvSpPr>
          <p:nvPr/>
        </p:nvSpPr>
        <p:spPr bwMode="auto">
          <a:xfrm>
            <a:off x="1219200" y="4953000"/>
            <a:ext cx="685800" cy="304800"/>
          </a:xfrm>
          <a:prstGeom prst="rect">
            <a:avLst/>
          </a:prstGeom>
          <a:solidFill>
            <a:srgbClr val="D8D8EC"/>
          </a:solidFill>
          <a:ln>
            <a:noFill/>
          </a:ln>
          <a:effec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0"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1"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2"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3"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4"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5"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2586"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 visual field 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dirty="0">
                <a:solidFill>
                  <a:srgbClr val="B2B2B2"/>
                </a:solidFill>
              </a:rPr>
              <a:t>SD-OCT</a:t>
            </a:r>
          </a:p>
          <a:p>
            <a:pPr lvl="1" eaLnBrk="1" hangingPunct="1">
              <a:lnSpc>
                <a:spcPct val="95000"/>
              </a:lnSpc>
            </a:pPr>
            <a:r>
              <a:rPr lang="en-US" altLang="en-US" sz="2200" dirty="0">
                <a:solidFill>
                  <a:srgbClr val="B2B2B2"/>
                </a:solidFill>
              </a:rPr>
              <a:t>FAF</a:t>
            </a:r>
          </a:p>
          <a:p>
            <a:pPr lvl="1" eaLnBrk="1" hangingPunct="1">
              <a:lnSpc>
                <a:spcPct val="95000"/>
              </a:lnSpc>
            </a:pPr>
            <a:r>
              <a:rPr lang="en-US" altLang="en-US" sz="2200" b="1" dirty="0" err="1">
                <a:solidFill>
                  <a:srgbClr val="D8D8EC"/>
                </a:solidFill>
              </a:rPr>
              <a:t>mfERG</a:t>
            </a:r>
            <a:endParaRPr lang="en-US" altLang="en-US" sz="2200" b="1" dirty="0">
              <a:solidFill>
                <a:srgbClr val="D8D8EC"/>
              </a:solidFill>
            </a:endParaRPr>
          </a:p>
          <a:p>
            <a:pPr eaLnBrk="1" hangingPunct="1">
              <a:lnSpc>
                <a:spcPct val="95000"/>
              </a:lnSpc>
            </a:pPr>
            <a:endParaRPr lang="en-US" altLang="en-US" sz="2600" dirty="0"/>
          </a:p>
        </p:txBody>
      </p:sp>
      <p:sp>
        <p:nvSpPr>
          <p:cNvPr id="152587" name="Rectangle 9"/>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15258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59B201-9DCD-4EBB-85C1-6AE6E1ABE105}" type="slidenum">
              <a:rPr lang="en-US" altLang="en-US" sz="1000"/>
              <a:pPr algn="r" eaLnBrk="1" hangingPunct="1">
                <a:spcBef>
                  <a:spcPct val="0"/>
                </a:spcBef>
                <a:buClrTx/>
                <a:buSzTx/>
                <a:buFontTx/>
                <a:buNone/>
              </a:pPr>
              <a:t>239</a:t>
            </a:fld>
            <a:endParaRPr lang="en-US" altLang="en-US" sz="1000"/>
          </a:p>
        </p:txBody>
      </p:sp>
      <p:sp>
        <p:nvSpPr>
          <p:cNvPr id="2" name="Text Box 9">
            <a:extLst>
              <a:ext uri="{FF2B5EF4-FFF2-40B4-BE49-F238E27FC236}">
                <a16:creationId xmlns:a16="http://schemas.microsoft.com/office/drawing/2014/main" id="{54CB8D86-26C2-4205-A37F-D08CAF9EDA2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14" name="TextBox 13">
            <a:extLst>
              <a:ext uri="{FF2B5EF4-FFF2-40B4-BE49-F238E27FC236}">
                <a16:creationId xmlns:a16="http://schemas.microsoft.com/office/drawing/2014/main" id="{43D3F957-401B-6C3C-D1C7-664418144187}"/>
              </a:ext>
            </a:extLst>
          </p:cNvPr>
          <p:cNvSpPr txBox="1"/>
          <p:nvPr/>
        </p:nvSpPr>
        <p:spPr>
          <a:xfrm>
            <a:off x="1371600" y="985421"/>
            <a:ext cx="7696200" cy="5262979"/>
          </a:xfrm>
          <a:prstGeom prst="rect">
            <a:avLst/>
          </a:prstGeom>
          <a:solidFill>
            <a:schemeClr val="accent1">
              <a:lumMod val="40000"/>
              <a:lumOff val="60000"/>
            </a:schemeClr>
          </a:solidFill>
        </p:spPr>
        <p:txBody>
          <a:bodyPr wrap="square" rtlCol="0">
            <a:spAutoFit/>
          </a:bodyPr>
          <a:lstStyle/>
          <a:p>
            <a:pPr eaLnBrk="1" hangingPunct="1">
              <a:spcBef>
                <a:spcPct val="0"/>
              </a:spcBef>
              <a:buClrTx/>
              <a:buSzTx/>
              <a:buFontTx/>
              <a:buNone/>
            </a:pPr>
            <a:r>
              <a:rPr lang="en-US" altLang="en-US" sz="1400" i="1" dirty="0">
                <a:solidFill>
                  <a:schemeClr val="bg1">
                    <a:lumMod val="75000"/>
                  </a:schemeClr>
                </a:solidFill>
              </a:rPr>
              <a:t>Before we get into the weeds on this…What does </a:t>
            </a:r>
            <a:r>
              <a:rPr lang="en-US" altLang="en-US" sz="1400" dirty="0">
                <a:solidFill>
                  <a:schemeClr val="bg1">
                    <a:lumMod val="75000"/>
                  </a:schemeClr>
                </a:solidFill>
              </a:rPr>
              <a:t>ERG</a:t>
            </a:r>
            <a:r>
              <a:rPr lang="en-US" altLang="en-US" sz="1400" i="1" dirty="0">
                <a:solidFill>
                  <a:schemeClr val="bg1">
                    <a:lumMod val="75000"/>
                  </a:schemeClr>
                </a:solidFill>
              </a:rPr>
              <a:t> stand for?</a:t>
            </a:r>
          </a:p>
          <a:p>
            <a:pPr eaLnBrk="1" hangingPunct="1">
              <a:spcBef>
                <a:spcPct val="0"/>
              </a:spcBef>
              <a:buClrTx/>
              <a:buSzTx/>
              <a:buFontTx/>
              <a:buNone/>
            </a:pPr>
            <a:r>
              <a:rPr lang="en-US" altLang="en-US" sz="1400" dirty="0">
                <a:solidFill>
                  <a:schemeClr val="bg1">
                    <a:lumMod val="75000"/>
                  </a:schemeClr>
                </a:solidFill>
              </a:rPr>
              <a:t>Electroretinogram (or electroretinography)</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In one sentence, what is it?</a:t>
            </a:r>
          </a:p>
          <a:p>
            <a:pPr eaLnBrk="1" hangingPunct="1">
              <a:spcBef>
                <a:spcPct val="0"/>
              </a:spcBef>
              <a:buClrTx/>
              <a:buSzTx/>
              <a:buFontTx/>
              <a:buNone/>
            </a:pPr>
            <a:r>
              <a:rPr lang="en-US" altLang="en-US" sz="1400" dirty="0">
                <a:solidFill>
                  <a:schemeClr val="bg1">
                    <a:lumMod val="75000"/>
                  </a:schemeClr>
                </a:solidFill>
              </a:rPr>
              <a:t>An  electrophysiologic  test that measures how  retinal  cells respond to a light  stimulus</a:t>
            </a: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How is it performed?</a:t>
            </a:r>
          </a:p>
          <a:p>
            <a:pPr eaLnBrk="1" hangingPunct="1">
              <a:spcBef>
                <a:spcPct val="0"/>
              </a:spcBef>
              <a:buClrTx/>
              <a:buSzTx/>
              <a:buFontTx/>
              <a:buNone/>
            </a:pPr>
            <a:r>
              <a:rPr lang="en-US" altLang="en-US" sz="1400" dirty="0">
                <a:solidFill>
                  <a:schemeClr val="bg1">
                    <a:lumMod val="75000"/>
                  </a:schemeClr>
                </a:solidFill>
              </a:rPr>
              <a:t>The </a:t>
            </a:r>
            <a:r>
              <a:rPr lang="en-US" altLang="en-US" sz="1400" dirty="0" err="1">
                <a:solidFill>
                  <a:schemeClr val="bg1">
                    <a:lumMod val="75000"/>
                  </a:schemeClr>
                </a:solidFill>
              </a:rPr>
              <a:t>pt</a:t>
            </a:r>
            <a:r>
              <a:rPr lang="en-US" altLang="en-US" sz="1400" dirty="0">
                <a:solidFill>
                  <a:schemeClr val="bg1">
                    <a:lumMod val="75000"/>
                  </a:schemeClr>
                </a:solidFill>
              </a:rPr>
              <a:t> is  dilated , and usually  dark- adapted. Electrodes are attached to the </a:t>
            </a:r>
            <a:r>
              <a:rPr lang="en-US" altLang="en-US" sz="1400" dirty="0" err="1">
                <a:solidFill>
                  <a:schemeClr val="bg1">
                    <a:lumMod val="75000"/>
                  </a:schemeClr>
                </a:solidFill>
              </a:rPr>
              <a:t>pt’s</a:t>
            </a:r>
            <a:r>
              <a:rPr lang="en-US" altLang="en-US" sz="1400" dirty="0">
                <a:solidFill>
                  <a:schemeClr val="bg1">
                    <a:lumMod val="75000"/>
                  </a:schemeClr>
                </a:solidFill>
              </a:rPr>
              <a:t> cornea and/or periocular skin, and a series of standardized visual stimuli (usually brief flashes) are presented.</a:t>
            </a:r>
          </a:p>
          <a:p>
            <a:pPr eaLnBrk="1" hangingPunct="1">
              <a:spcBef>
                <a:spcPct val="0"/>
              </a:spcBef>
              <a:buClrTx/>
              <a:buSzTx/>
              <a:buFontTx/>
              <a:buNone/>
            </a:pPr>
            <a:endParaRPr lang="en-US" altLang="en-US" sz="1400" i="1"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What are the three main types of ERG?</a:t>
            </a:r>
          </a:p>
          <a:p>
            <a:pPr eaLnBrk="1" hangingPunct="1">
              <a:spcBef>
                <a:spcPct val="0"/>
              </a:spcBef>
              <a:buClrTx/>
              <a:buSzTx/>
              <a:buFontTx/>
              <a:buNone/>
            </a:pPr>
            <a:r>
              <a:rPr lang="en-US" altLang="en-US" sz="1400" b="1" dirty="0">
                <a:solidFill>
                  <a:schemeClr val="bg1">
                    <a:lumMod val="75000"/>
                  </a:schemeClr>
                </a:solidFill>
              </a:rPr>
              <a:t>Full-field</a:t>
            </a:r>
            <a:r>
              <a:rPr lang="en-US" altLang="en-US" sz="1400" dirty="0">
                <a:solidFill>
                  <a:schemeClr val="bg1">
                    <a:lumMod val="75000"/>
                  </a:schemeClr>
                </a:solidFill>
              </a:rPr>
              <a:t> (</a:t>
            </a:r>
            <a:r>
              <a:rPr lang="en-US" altLang="en-US" sz="1400" dirty="0" err="1">
                <a:solidFill>
                  <a:schemeClr val="bg1">
                    <a:lumMod val="75000"/>
                  </a:schemeClr>
                </a:solidFill>
              </a:rPr>
              <a:t>ffERG</a:t>
            </a:r>
            <a:r>
              <a:rPr lang="en-US" altLang="en-US" sz="1400" dirty="0">
                <a:solidFill>
                  <a:schemeClr val="bg1">
                    <a:lumMod val="75000"/>
                  </a:schemeClr>
                </a:solidFill>
              </a:rPr>
              <a:t>, aka  </a:t>
            </a:r>
            <a:r>
              <a:rPr lang="en-US" altLang="en-US" sz="1400" i="1" dirty="0">
                <a:solidFill>
                  <a:schemeClr val="bg1">
                    <a:lumMod val="75000"/>
                  </a:schemeClr>
                </a:solidFill>
              </a:rPr>
              <a:t>Ganzfeld</a:t>
            </a:r>
            <a:r>
              <a:rPr lang="en-US" altLang="en-US" sz="1400" dirty="0">
                <a:solidFill>
                  <a:schemeClr val="bg1">
                    <a:lumMod val="75000"/>
                  </a:schemeClr>
                </a:solidFill>
              </a:rPr>
              <a:t>  ERG), </a:t>
            </a:r>
            <a:r>
              <a:rPr lang="en-US" altLang="en-US" sz="1400" b="1" dirty="0">
                <a:solidFill>
                  <a:schemeClr val="bg1">
                    <a:lumMod val="75000"/>
                  </a:schemeClr>
                </a:solidFill>
              </a:rPr>
              <a:t>multifocal</a:t>
            </a:r>
            <a:r>
              <a:rPr lang="en-US" altLang="en-US" sz="1400" dirty="0">
                <a:solidFill>
                  <a:schemeClr val="bg1">
                    <a:lumMod val="75000"/>
                  </a:schemeClr>
                </a:solidFill>
              </a:rPr>
              <a:t> (</a:t>
            </a:r>
            <a:r>
              <a:rPr lang="en-US" altLang="en-US" sz="1400" dirty="0" err="1">
                <a:solidFill>
                  <a:schemeClr val="bg1">
                    <a:lumMod val="75000"/>
                  </a:schemeClr>
                </a:solidFill>
              </a:rPr>
              <a:t>mfERG</a:t>
            </a:r>
            <a:r>
              <a:rPr lang="en-US" altLang="en-US" sz="1400" dirty="0">
                <a:solidFill>
                  <a:schemeClr val="bg1">
                    <a:lumMod val="75000"/>
                  </a:schemeClr>
                </a:solidFill>
              </a:rPr>
              <a:t>), and </a:t>
            </a:r>
            <a:r>
              <a:rPr lang="en-US" altLang="en-US" sz="1400" b="1" dirty="0">
                <a:solidFill>
                  <a:schemeClr val="bg1">
                    <a:lumMod val="75000"/>
                  </a:schemeClr>
                </a:solidFill>
              </a:rPr>
              <a:t>pattern</a:t>
            </a:r>
            <a:r>
              <a:rPr lang="en-US" altLang="en-US" sz="1400" dirty="0">
                <a:solidFill>
                  <a:schemeClr val="bg1">
                    <a:lumMod val="75000"/>
                  </a:schemeClr>
                </a:solidFill>
              </a:rPr>
              <a:t> (</a:t>
            </a:r>
            <a:r>
              <a:rPr lang="en-US" altLang="en-US" sz="1400" dirty="0" err="1">
                <a:solidFill>
                  <a:schemeClr val="bg1">
                    <a:lumMod val="75000"/>
                  </a:schemeClr>
                </a:solidFill>
              </a:rPr>
              <a:t>pERG</a:t>
            </a:r>
            <a:r>
              <a:rPr lang="en-US" altLang="en-US" sz="1400" dirty="0">
                <a:solidFill>
                  <a:schemeClr val="bg1">
                    <a:lumMod val="75000"/>
                  </a:schemeClr>
                </a:solidFill>
              </a:rPr>
              <a:t>)</a:t>
            </a:r>
          </a:p>
          <a:p>
            <a:pPr eaLnBrk="1" hangingPunct="1">
              <a:spcBef>
                <a:spcPct val="0"/>
              </a:spcBef>
              <a:buClrTx/>
              <a:buSzTx/>
              <a:buFontTx/>
              <a:buNone/>
            </a:pPr>
            <a:endParaRPr 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Which is employed in screening for Plaquenil maculopathy?</a:t>
            </a:r>
          </a:p>
          <a:p>
            <a:pPr eaLnBrk="1" hangingPunct="1">
              <a:spcBef>
                <a:spcPct val="0"/>
              </a:spcBef>
              <a:buClrTx/>
              <a:buSzTx/>
              <a:buFontTx/>
              <a:buNone/>
            </a:pPr>
            <a:r>
              <a:rPr lang="en-US" altLang="en-US" sz="1400" dirty="0" err="1">
                <a:solidFill>
                  <a:schemeClr val="bg1">
                    <a:lumMod val="75000"/>
                  </a:schemeClr>
                </a:solidFill>
              </a:rPr>
              <a:t>mfERG</a:t>
            </a:r>
            <a:r>
              <a:rPr lang="en-US" altLang="en-US" sz="1400" dirty="0">
                <a:solidFill>
                  <a:schemeClr val="bg1">
                    <a:lumMod val="75000"/>
                  </a:schemeClr>
                </a:solidFill>
              </a:rPr>
              <a:t>. Plaquenil preferentially affects the macula, so the vast majority of retinal cells are unaffected. For this reason,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altLang="en-US" sz="1400" b="1"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endParaRPr lang="en-US" altLang="en-US" sz="1400" dirty="0">
              <a:solidFill>
                <a:schemeClr val="bg1">
                  <a:lumMod val="75000"/>
                </a:schemeClr>
              </a:solidFill>
            </a:endParaRPr>
          </a:p>
          <a:p>
            <a:pPr eaLnBrk="1" hangingPunct="1">
              <a:spcBef>
                <a:spcPct val="0"/>
              </a:spcBef>
              <a:buClrTx/>
              <a:buSzTx/>
              <a:buFontTx/>
              <a:buNone/>
            </a:pPr>
            <a:r>
              <a:rPr lang="en-US" altLang="en-US" sz="1400" i="1" dirty="0">
                <a:solidFill>
                  <a:schemeClr val="bg1">
                    <a:lumMod val="75000"/>
                  </a:schemeClr>
                </a:solidFill>
              </a:rPr>
              <a:t>So should all Plaquenil pts undergo periodic </a:t>
            </a:r>
            <a:r>
              <a:rPr lang="en-US" altLang="en-US" sz="1400" i="1" dirty="0" err="1">
                <a:solidFill>
                  <a:schemeClr val="bg1">
                    <a:lumMod val="75000"/>
                  </a:schemeClr>
                </a:solidFill>
              </a:rPr>
              <a:t>mfERG</a:t>
            </a:r>
            <a:r>
              <a:rPr lang="en-US" altLang="en-US" sz="1400" i="1" dirty="0">
                <a:solidFill>
                  <a:schemeClr val="bg1">
                    <a:lumMod val="75000"/>
                  </a:schemeClr>
                </a:solidFill>
              </a:rPr>
              <a:t>?</a:t>
            </a:r>
          </a:p>
          <a:p>
            <a:pPr eaLnBrk="1" hangingPunct="1">
              <a:spcBef>
                <a:spcPct val="0"/>
              </a:spcBef>
              <a:buClrTx/>
              <a:buSzTx/>
              <a:buFontTx/>
              <a:buNone/>
            </a:pPr>
            <a:r>
              <a:rPr lang="en-US" altLang="en-US" sz="1400" dirty="0">
                <a:solidFill>
                  <a:schemeClr val="bg1">
                    <a:lumMod val="75000"/>
                  </a:schemeClr>
                </a:solidFill>
              </a:rPr>
              <a:t>Not necessarily. At the time of this writing, the optimal role for </a:t>
            </a:r>
            <a:r>
              <a:rPr lang="en-US" altLang="en-US" sz="1400" dirty="0" err="1">
                <a:solidFill>
                  <a:schemeClr val="bg1">
                    <a:lumMod val="75000"/>
                  </a:schemeClr>
                </a:solidFill>
              </a:rPr>
              <a:t>mfERG</a:t>
            </a:r>
            <a:r>
              <a:rPr lang="en-US" altLang="en-US" sz="1400" dirty="0">
                <a:solidFill>
                  <a:schemeClr val="bg1">
                    <a:lumMod val="75000"/>
                  </a:schemeClr>
                </a:solidFill>
              </a:rPr>
              <a:t> in screening for Plaquenil maculopathy has yet to be established.</a:t>
            </a:r>
            <a:endParaRPr lang="en-US" sz="1400" dirty="0">
              <a:solidFill>
                <a:schemeClr val="bg1">
                  <a:lumMod val="75000"/>
                </a:schemeClr>
              </a:solidFill>
            </a:endParaRPr>
          </a:p>
        </p:txBody>
      </p:sp>
      <p:sp>
        <p:nvSpPr>
          <p:cNvPr id="4" name="TextBox 3">
            <a:extLst>
              <a:ext uri="{FF2B5EF4-FFF2-40B4-BE49-F238E27FC236}">
                <a16:creationId xmlns:a16="http://schemas.microsoft.com/office/drawing/2014/main" id="{2442AA0B-F945-34B1-C196-A16099D42722}"/>
              </a:ext>
            </a:extLst>
          </p:cNvPr>
          <p:cNvSpPr txBox="1"/>
          <p:nvPr/>
        </p:nvSpPr>
        <p:spPr>
          <a:xfrm>
            <a:off x="1145944" y="4923609"/>
            <a:ext cx="1140056" cy="430887"/>
          </a:xfrm>
          <a:prstGeom prst="rect">
            <a:avLst/>
          </a:prstGeom>
          <a:noFill/>
        </p:spPr>
        <p:txBody>
          <a:bodyPr wrap="none" rtlCol="0">
            <a:spAutoFit/>
          </a:bodyPr>
          <a:lstStyle/>
          <a:p>
            <a:r>
              <a:rPr lang="en-US" sz="2200" b="1" dirty="0" err="1">
                <a:solidFill>
                  <a:srgbClr val="0000FF"/>
                </a:solidFill>
              </a:rPr>
              <a:t>mfERG</a:t>
            </a:r>
            <a:endParaRPr lang="en-US" sz="2200" b="1" dirty="0">
              <a:solidFill>
                <a:srgbClr val="0000FF"/>
              </a:solidFill>
            </a:endParaRPr>
          </a:p>
        </p:txBody>
      </p:sp>
      <p:sp>
        <p:nvSpPr>
          <p:cNvPr id="5" name="TextBox 4">
            <a:extLst>
              <a:ext uri="{FF2B5EF4-FFF2-40B4-BE49-F238E27FC236}">
                <a16:creationId xmlns:a16="http://schemas.microsoft.com/office/drawing/2014/main" id="{FEF349C4-B15D-6C38-AF41-ABAB35DDDF09}"/>
              </a:ext>
            </a:extLst>
          </p:cNvPr>
          <p:cNvSpPr txBox="1"/>
          <p:nvPr/>
        </p:nvSpPr>
        <p:spPr>
          <a:xfrm>
            <a:off x="1371600" y="4190932"/>
            <a:ext cx="7696200" cy="738664"/>
          </a:xfrm>
          <a:prstGeom prst="rect">
            <a:avLst/>
          </a:prstGeom>
          <a:solidFill>
            <a:schemeClr val="accent5">
              <a:lumMod val="75000"/>
            </a:schemeClr>
          </a:solidFill>
        </p:spPr>
        <p:txBody>
          <a:bodyPr wrap="square" rtlCol="0">
            <a:spAutoFit/>
          </a:bodyPr>
          <a:lstStyle/>
          <a:p>
            <a:pPr eaLnBrk="1" hangingPunct="1">
              <a:spcBef>
                <a:spcPct val="0"/>
              </a:spcBef>
              <a:buClrTx/>
              <a:buSzTx/>
              <a:buFontTx/>
              <a:buNone/>
            </a:pPr>
            <a:r>
              <a:rPr lang="en-US" altLang="en-US" sz="1400" dirty="0">
                <a:solidFill>
                  <a:schemeClr val="accent5">
                    <a:lumMod val="75000"/>
                  </a:schemeClr>
                </a:solidFill>
              </a:rPr>
              <a:t>unaffected. For this reason</a:t>
            </a:r>
            <a:r>
              <a:rPr lang="en-US" altLang="en-US" sz="1400" dirty="0">
                <a:solidFill>
                  <a:schemeClr val="bg1">
                    <a:lumMod val="75000"/>
                  </a:schemeClr>
                </a:solidFill>
              </a:rPr>
              <a:t>, </a:t>
            </a:r>
            <a:r>
              <a:rPr lang="en-US" altLang="en-US" sz="1400" b="1" dirty="0">
                <a:solidFill>
                  <a:srgbClr val="0000FF"/>
                </a:solidFill>
              </a:rPr>
              <a:t>global indices of retinal function such as </a:t>
            </a:r>
            <a:r>
              <a:rPr lang="en-US" altLang="en-US" sz="1400" b="1" dirty="0" err="1">
                <a:solidFill>
                  <a:srgbClr val="0000FF"/>
                </a:solidFill>
              </a:rPr>
              <a:t>ffERG</a:t>
            </a:r>
            <a:r>
              <a:rPr lang="en-US" altLang="en-US" sz="1400" b="1" dirty="0">
                <a:solidFill>
                  <a:srgbClr val="0000FF"/>
                </a:solidFill>
              </a:rPr>
              <a:t> can be normal in the presence of </a:t>
            </a:r>
            <a:r>
              <a:rPr lang="en-US" altLang="en-US" sz="1400" b="1" dirty="0" err="1">
                <a:solidFill>
                  <a:srgbClr val="0000FF"/>
                </a:solidFill>
              </a:rPr>
              <a:t>Plaq</a:t>
            </a:r>
            <a:r>
              <a:rPr lang="en-US" altLang="en-US" sz="1400" b="1" dirty="0">
                <a:solidFill>
                  <a:srgbClr val="0000FF"/>
                </a:solidFill>
              </a:rPr>
              <a:t> maculopathy. </a:t>
            </a:r>
            <a:r>
              <a:rPr lang="en-US" altLang="en-US" sz="1400" b="1" dirty="0"/>
              <a:t>In contrast, </a:t>
            </a:r>
            <a:r>
              <a:rPr lang="en-US" altLang="en-US" sz="1400" b="1" dirty="0" err="1"/>
              <a:t>mfERG</a:t>
            </a:r>
            <a:r>
              <a:rPr lang="en-US" altLang="en-US" sz="1400" b="1" dirty="0"/>
              <a:t> can detect abnormalities limited to the macula.</a:t>
            </a:r>
            <a:endParaRPr lang="en-US" sz="1400" dirty="0">
              <a:solidFill>
                <a:schemeClr val="bg1">
                  <a:lumMod val="75000"/>
                </a:schemeClr>
              </a:solidFill>
            </a:endParaRPr>
          </a:p>
        </p:txBody>
      </p:sp>
      <p:sp>
        <p:nvSpPr>
          <p:cNvPr id="3" name="Frame 2">
            <a:extLst>
              <a:ext uri="{FF2B5EF4-FFF2-40B4-BE49-F238E27FC236}">
                <a16:creationId xmlns:a16="http://schemas.microsoft.com/office/drawing/2014/main" id="{1B2EE356-5764-815B-40CE-178F0CD52918}"/>
              </a:ext>
            </a:extLst>
          </p:cNvPr>
          <p:cNvSpPr/>
          <p:nvPr/>
        </p:nvSpPr>
        <p:spPr>
          <a:xfrm>
            <a:off x="1258956" y="4119695"/>
            <a:ext cx="7808843" cy="868230"/>
          </a:xfrm>
          <a:prstGeom prst="frame">
            <a:avLst/>
          </a:prstGeom>
          <a:solidFill>
            <a:srgbClr val="D8D8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20">
            <a:extLst>
              <a:ext uri="{FF2B5EF4-FFF2-40B4-BE49-F238E27FC236}">
                <a16:creationId xmlns:a16="http://schemas.microsoft.com/office/drawing/2014/main" id="{606E41A2-4B9D-4C4D-DBFD-22A412E4FC1F}"/>
              </a:ext>
            </a:extLst>
          </p:cNvPr>
          <p:cNvSpPr txBox="1">
            <a:spLocks noChangeArrowheads="1"/>
          </p:cNvSpPr>
          <p:nvPr/>
        </p:nvSpPr>
        <p:spPr bwMode="auto">
          <a:xfrm>
            <a:off x="2514600" y="3087966"/>
            <a:ext cx="5701748" cy="7386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OK, bottom line, </a:t>
            </a:r>
            <a:r>
              <a:rPr lang="en-US" altLang="en-US" sz="1400" i="1" dirty="0" err="1">
                <a:solidFill>
                  <a:schemeClr val="bg1"/>
                </a:solidFill>
              </a:rPr>
              <a:t>tl;dr</a:t>
            </a:r>
            <a:r>
              <a:rPr lang="en-US" altLang="en-US" sz="1400" i="1" dirty="0">
                <a:solidFill>
                  <a:schemeClr val="bg1"/>
                </a:solidFill>
              </a:rPr>
              <a:t> time. Per the 2016 guidelines, is full-field ERG considered acceptable as a screening test for Plaquenil maculopathy?</a:t>
            </a:r>
          </a:p>
          <a:p>
            <a:r>
              <a:rPr lang="en-US" altLang="en-US" sz="1400" b="1" dirty="0">
                <a:solidFill>
                  <a:schemeClr val="bg1"/>
                </a:solidFill>
              </a:rPr>
              <a:t>No</a:t>
            </a:r>
          </a:p>
        </p:txBody>
      </p:sp>
    </p:spTree>
    <p:extLst>
      <p:ext uri="{BB962C8B-B14F-4D97-AF65-F5344CB8AC3E}">
        <p14:creationId xmlns:p14="http://schemas.microsoft.com/office/powerpoint/2010/main" val="2746638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052E12D3-8D74-45BF-BAB0-59E09B207DC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24</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endParaRPr lang="en-US" sz="1600" i="1" dirty="0">
              <a:solidFill>
                <a:srgbClr val="FFFF00"/>
              </a:solidFill>
            </a:endParaRPr>
          </a:p>
          <a:p>
            <a:r>
              <a:rPr lang="en-US" sz="1600" dirty="0">
                <a:solidFill>
                  <a:srgbClr val="FFFF00"/>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80255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1"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2"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3"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4"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5"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6"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7"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5658"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a:t>
            </a:r>
            <a:r>
              <a:rPr lang="en-US" altLang="en-US" sz="2200" dirty="0"/>
              <a:t> </a:t>
            </a:r>
            <a:r>
              <a:rPr lang="en-US" altLang="en-US" sz="2200" b="1" dirty="0">
                <a:solidFill>
                  <a:srgbClr val="0000FF"/>
                </a:solidFill>
              </a:rPr>
              <a:t>visual field </a:t>
            </a:r>
            <a:r>
              <a:rPr lang="en-US" altLang="en-US" sz="2200" b="1"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b="1" dirty="0" err="1">
                <a:solidFill>
                  <a:srgbClr val="0000FF"/>
                </a:solidFill>
              </a:rPr>
              <a:t>mfERG</a:t>
            </a:r>
            <a:endParaRPr lang="en-US" altLang="en-US" sz="2200" b="1" dirty="0">
              <a:solidFill>
                <a:srgbClr val="0000FF"/>
              </a:solidFill>
            </a:endParaRPr>
          </a:p>
          <a:p>
            <a:pPr eaLnBrk="1" hangingPunct="1">
              <a:lnSpc>
                <a:spcPct val="95000"/>
              </a:lnSpc>
            </a:pPr>
            <a:endParaRPr lang="en-US" altLang="en-US" sz="2600" dirty="0"/>
          </a:p>
        </p:txBody>
      </p:sp>
      <p:sp>
        <p:nvSpPr>
          <p:cNvPr id="15566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9B12AC7-C01D-4D55-9744-7A28189EEADF}" type="slidenum">
              <a:rPr lang="en-US" altLang="en-US" sz="1000"/>
              <a:pPr algn="r" eaLnBrk="1" hangingPunct="1">
                <a:spcBef>
                  <a:spcPct val="0"/>
                </a:spcBef>
                <a:buClrTx/>
                <a:buSzTx/>
                <a:buFontTx/>
                <a:buNone/>
              </a:pPr>
              <a:t>240</a:t>
            </a:fld>
            <a:endParaRPr lang="en-US" altLang="en-US" sz="1000"/>
          </a:p>
        </p:txBody>
      </p:sp>
      <p:sp>
        <p:nvSpPr>
          <p:cNvPr id="2" name="Right Brace 1"/>
          <p:cNvSpPr/>
          <p:nvPr/>
        </p:nvSpPr>
        <p:spPr>
          <a:xfrm>
            <a:off x="4640263" y="3429000"/>
            <a:ext cx="312737" cy="1884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55662" name="TextBox 2"/>
          <p:cNvSpPr txBox="1">
            <a:spLocks noChangeArrowheads="1"/>
          </p:cNvSpPr>
          <p:nvPr/>
        </p:nvSpPr>
        <p:spPr bwMode="auto">
          <a:xfrm flipH="1">
            <a:off x="4919663" y="3962400"/>
            <a:ext cx="41481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a:t>Per the 2016 guidelines, these tests constitute the foundation upon which screening for Plaquenil maculopathy is based</a:t>
            </a:r>
          </a:p>
        </p:txBody>
      </p:sp>
      <p:cxnSp>
        <p:nvCxnSpPr>
          <p:cNvPr id="5" name="Straight Connector 4"/>
          <p:cNvCxnSpPr/>
          <p:nvPr/>
        </p:nvCxnSpPr>
        <p:spPr>
          <a:xfrm>
            <a:off x="1219200" y="3962400"/>
            <a:ext cx="243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9">
            <a:extLst>
              <a:ext uri="{FF2B5EF4-FFF2-40B4-BE49-F238E27FC236}">
                <a16:creationId xmlns:a16="http://schemas.microsoft.com/office/drawing/2014/main" id="{FFE25DD6-4B11-4D4E-97B8-AB5157677ED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ChangeArrowheads="1"/>
          </p:cNvSpPr>
          <p:nvPr/>
        </p:nvSpPr>
        <p:spPr bwMode="auto">
          <a:xfrm>
            <a:off x="1219200" y="4572000"/>
            <a:ext cx="533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75" name="Rectangle 11"/>
          <p:cNvSpPr>
            <a:spLocks noChangeArrowheads="1"/>
          </p:cNvSpPr>
          <p:nvPr/>
        </p:nvSpPr>
        <p:spPr bwMode="auto">
          <a:xfrm>
            <a:off x="1219200" y="4953000"/>
            <a:ext cx="685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76" name="Rectangle 11"/>
          <p:cNvSpPr>
            <a:spLocks noChangeArrowheads="1"/>
          </p:cNvSpPr>
          <p:nvPr/>
        </p:nvSpPr>
        <p:spPr bwMode="auto">
          <a:xfrm>
            <a:off x="1219200" y="3810000"/>
            <a:ext cx="838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77" name="Rectangle 11"/>
          <p:cNvSpPr>
            <a:spLocks noChangeArrowheads="1"/>
          </p:cNvSpPr>
          <p:nvPr/>
        </p:nvSpPr>
        <p:spPr bwMode="auto">
          <a:xfrm>
            <a:off x="1219200" y="4191000"/>
            <a:ext cx="10668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78" name="Rectangle 4"/>
          <p:cNvSpPr>
            <a:spLocks noChangeArrowheads="1"/>
          </p:cNvSpPr>
          <p:nvPr/>
        </p:nvSpPr>
        <p:spPr bwMode="auto">
          <a:xfrm>
            <a:off x="2209800" y="3429000"/>
            <a:ext cx="12954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79" name="Rectangle 5"/>
          <p:cNvSpPr>
            <a:spLocks noChangeArrowheads="1"/>
          </p:cNvSpPr>
          <p:nvPr/>
        </p:nvSpPr>
        <p:spPr bwMode="auto">
          <a:xfrm>
            <a:off x="2209800" y="3048000"/>
            <a:ext cx="1752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80" name="Rectangle 6"/>
          <p:cNvSpPr>
            <a:spLocks noChangeArrowheads="1"/>
          </p:cNvSpPr>
          <p:nvPr/>
        </p:nvSpPr>
        <p:spPr bwMode="auto">
          <a:xfrm>
            <a:off x="3886200" y="2667000"/>
            <a:ext cx="1371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81" name="Rectangle 7"/>
          <p:cNvSpPr>
            <a:spLocks noChangeArrowheads="1"/>
          </p:cNvSpPr>
          <p:nvPr/>
        </p:nvSpPr>
        <p:spPr bwMode="auto">
          <a:xfrm>
            <a:off x="1219200" y="2286000"/>
            <a:ext cx="6096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900"/>
          </a:p>
        </p:txBody>
      </p:sp>
      <p:sp>
        <p:nvSpPr>
          <p:cNvPr id="156682" name="Rectangle 8"/>
          <p:cNvSpPr>
            <a:spLocks noGrp="1" noChangeArrowheads="1"/>
          </p:cNvSpPr>
          <p:nvPr>
            <p:ph type="body" idx="4294967295"/>
          </p:nvPr>
        </p:nvSpPr>
        <p:spPr>
          <a:xfrm>
            <a:off x="457200" y="1412875"/>
            <a:ext cx="8458200" cy="4759325"/>
          </a:xfrm>
        </p:spPr>
        <p:txBody>
          <a:bodyPr/>
          <a:lstStyle/>
          <a:p>
            <a:pPr eaLnBrk="1" hangingPunct="1">
              <a:lnSpc>
                <a:spcPct val="95000"/>
              </a:lnSpc>
            </a:pPr>
            <a:r>
              <a:rPr lang="en-US" altLang="en-US" sz="2600" dirty="0">
                <a:solidFill>
                  <a:srgbClr val="B2B2B2"/>
                </a:solidFill>
              </a:rPr>
              <a:t>Which clinical maneuvers/tests are useful in evaluating patients re Plaquenil maculopathy?</a:t>
            </a:r>
          </a:p>
          <a:p>
            <a:pPr lvl="1" eaLnBrk="1" hangingPunct="1">
              <a:lnSpc>
                <a:spcPct val="95000"/>
              </a:lnSpc>
            </a:pPr>
            <a:r>
              <a:rPr lang="en-US" altLang="en-US" sz="2200" dirty="0">
                <a:solidFill>
                  <a:srgbClr val="B2B2B2"/>
                </a:solidFill>
              </a:rPr>
              <a:t>DFE</a:t>
            </a:r>
          </a:p>
          <a:p>
            <a:pPr lvl="1" eaLnBrk="1" hangingPunct="1">
              <a:lnSpc>
                <a:spcPct val="95000"/>
              </a:lnSpc>
            </a:pPr>
            <a:r>
              <a:rPr lang="en-US" altLang="en-US" sz="2200" dirty="0">
                <a:solidFill>
                  <a:srgbClr val="B2B2B2"/>
                </a:solidFill>
              </a:rPr>
              <a:t>Check the cornea for verticillata</a:t>
            </a:r>
          </a:p>
          <a:p>
            <a:pPr lvl="1" eaLnBrk="1" hangingPunct="1">
              <a:lnSpc>
                <a:spcPct val="95000"/>
              </a:lnSpc>
            </a:pPr>
            <a:r>
              <a:rPr lang="en-US" altLang="en-US" sz="2200" dirty="0">
                <a:solidFill>
                  <a:srgbClr val="B2B2B2"/>
                </a:solidFill>
              </a:rPr>
              <a:t>Fundus photographs</a:t>
            </a:r>
          </a:p>
          <a:p>
            <a:pPr lvl="1" eaLnBrk="1" hangingPunct="1">
              <a:lnSpc>
                <a:spcPct val="95000"/>
              </a:lnSpc>
            </a:pPr>
            <a:r>
              <a:rPr lang="en-US" altLang="en-US" sz="2200" dirty="0">
                <a:solidFill>
                  <a:srgbClr val="B2B2B2"/>
                </a:solidFill>
              </a:rPr>
              <a:t>Central</a:t>
            </a:r>
            <a:r>
              <a:rPr lang="en-US" altLang="en-US" sz="2200" dirty="0"/>
              <a:t> </a:t>
            </a:r>
            <a:r>
              <a:rPr lang="en-US" altLang="en-US" sz="2200" b="1" dirty="0">
                <a:solidFill>
                  <a:srgbClr val="0000FF"/>
                </a:solidFill>
              </a:rPr>
              <a:t>visual field </a:t>
            </a:r>
            <a:r>
              <a:rPr lang="en-US" altLang="en-US" sz="2200" b="1" dirty="0"/>
              <a:t>testing</a:t>
            </a:r>
          </a:p>
          <a:p>
            <a:pPr lvl="1" eaLnBrk="1" hangingPunct="1">
              <a:lnSpc>
                <a:spcPct val="95000"/>
              </a:lnSpc>
            </a:pPr>
            <a:r>
              <a:rPr lang="en-US" altLang="en-US" sz="2200" dirty="0">
                <a:solidFill>
                  <a:srgbClr val="B2B2B2"/>
                </a:solidFill>
              </a:rPr>
              <a:t>BCVA assessment</a:t>
            </a:r>
          </a:p>
          <a:p>
            <a:pPr lvl="1" eaLnBrk="1" hangingPunct="1">
              <a:lnSpc>
                <a:spcPct val="95000"/>
              </a:lnSpc>
            </a:pPr>
            <a:r>
              <a:rPr lang="en-US" altLang="en-US" sz="2200" b="1" dirty="0">
                <a:solidFill>
                  <a:srgbClr val="0000FF"/>
                </a:solidFill>
              </a:rPr>
              <a:t>SD-OCT</a:t>
            </a:r>
          </a:p>
          <a:p>
            <a:pPr lvl="1" eaLnBrk="1" hangingPunct="1">
              <a:lnSpc>
                <a:spcPct val="95000"/>
              </a:lnSpc>
            </a:pPr>
            <a:r>
              <a:rPr lang="en-US" altLang="en-US" sz="2200" b="1" dirty="0">
                <a:solidFill>
                  <a:srgbClr val="0000FF"/>
                </a:solidFill>
              </a:rPr>
              <a:t>FAF</a:t>
            </a:r>
          </a:p>
          <a:p>
            <a:pPr lvl="1" eaLnBrk="1" hangingPunct="1">
              <a:lnSpc>
                <a:spcPct val="95000"/>
              </a:lnSpc>
            </a:pPr>
            <a:r>
              <a:rPr lang="en-US" altLang="en-US" sz="2200" b="1" dirty="0" err="1">
                <a:solidFill>
                  <a:srgbClr val="0000FF"/>
                </a:solidFill>
              </a:rPr>
              <a:t>mfERG</a:t>
            </a:r>
            <a:endParaRPr lang="en-US" altLang="en-US" sz="2200" b="1" dirty="0">
              <a:solidFill>
                <a:srgbClr val="0000FF"/>
              </a:solidFill>
            </a:endParaRPr>
          </a:p>
          <a:p>
            <a:pPr eaLnBrk="1" hangingPunct="1">
              <a:lnSpc>
                <a:spcPct val="95000"/>
              </a:lnSpc>
            </a:pPr>
            <a:endParaRPr lang="en-US" altLang="en-US" sz="2600" dirty="0"/>
          </a:p>
        </p:txBody>
      </p:sp>
      <p:sp>
        <p:nvSpPr>
          <p:cNvPr id="15668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E78C04E-F16E-494F-9816-F2D52366DEFD}" type="slidenum">
              <a:rPr lang="en-US" altLang="en-US" sz="1000"/>
              <a:pPr algn="r" eaLnBrk="1" hangingPunct="1">
                <a:spcBef>
                  <a:spcPct val="0"/>
                </a:spcBef>
                <a:buClrTx/>
                <a:buSzTx/>
                <a:buFontTx/>
                <a:buNone/>
              </a:pPr>
              <a:t>241</a:t>
            </a:fld>
            <a:endParaRPr lang="en-US" altLang="en-US" sz="1000"/>
          </a:p>
        </p:txBody>
      </p:sp>
      <p:sp>
        <p:nvSpPr>
          <p:cNvPr id="2" name="Right Brace 1"/>
          <p:cNvSpPr/>
          <p:nvPr/>
        </p:nvSpPr>
        <p:spPr>
          <a:xfrm>
            <a:off x="4640263" y="3429000"/>
            <a:ext cx="312737" cy="188436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56686" name="TextBox 2"/>
          <p:cNvSpPr txBox="1">
            <a:spLocks noChangeArrowheads="1"/>
          </p:cNvSpPr>
          <p:nvPr/>
        </p:nvSpPr>
        <p:spPr bwMode="auto">
          <a:xfrm flipH="1">
            <a:off x="4919663" y="3962400"/>
            <a:ext cx="41481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a:t>Per the 2016 guidelines, these tests constitute the foundation upon which screening for Plaquenil maculopathy is based</a:t>
            </a:r>
          </a:p>
        </p:txBody>
      </p:sp>
      <p:sp>
        <p:nvSpPr>
          <p:cNvPr id="4" name="TextBox 3"/>
          <p:cNvSpPr txBox="1"/>
          <p:nvPr/>
        </p:nvSpPr>
        <p:spPr>
          <a:xfrm>
            <a:off x="2190750" y="5816600"/>
            <a:ext cx="4762500" cy="584200"/>
          </a:xfrm>
          <a:prstGeom prst="rect">
            <a:avLst/>
          </a:prstGeom>
          <a:solidFill>
            <a:schemeClr val="accent2">
              <a:lumMod val="75000"/>
            </a:schemeClr>
          </a:solidFill>
        </p:spPr>
        <p:txBody>
          <a:bodyPr wrap="none">
            <a:spAutoFit/>
          </a:bodyPr>
          <a:lstStyle/>
          <a:p>
            <a:pPr eaLnBrk="1" hangingPunct="1">
              <a:defRPr/>
            </a:pPr>
            <a:r>
              <a:rPr lang="en-US" sz="3200" i="1" dirty="0">
                <a:solidFill>
                  <a:srgbClr val="FFFF00"/>
                </a:solidFill>
                <a:latin typeface="Arial" charset="0"/>
              </a:rPr>
              <a:t>Speaking of screening…</a:t>
            </a:r>
          </a:p>
        </p:txBody>
      </p:sp>
      <p:cxnSp>
        <p:nvCxnSpPr>
          <p:cNvPr id="5" name="Straight Connector 4"/>
          <p:cNvCxnSpPr/>
          <p:nvPr/>
        </p:nvCxnSpPr>
        <p:spPr>
          <a:xfrm>
            <a:off x="1219200" y="3962400"/>
            <a:ext cx="243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9">
            <a:extLst>
              <a:ext uri="{FF2B5EF4-FFF2-40B4-BE49-F238E27FC236}">
                <a16:creationId xmlns:a16="http://schemas.microsoft.com/office/drawing/2014/main" id="{BE1C1A51-4D88-44CD-A7DD-3E6CAA759AE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5770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97FCE38-02C6-4110-8847-6A2D71B3DF0B}" type="slidenum">
              <a:rPr lang="en-US" altLang="en-US" sz="1000"/>
              <a:pPr algn="r" eaLnBrk="1" hangingPunct="1">
                <a:spcBef>
                  <a:spcPct val="0"/>
                </a:spcBef>
                <a:buClrTx/>
                <a:buSzTx/>
                <a:buFontTx/>
                <a:buNone/>
              </a:pPr>
              <a:t>242</a:t>
            </a:fld>
            <a:endParaRPr lang="en-US" altLang="en-US" sz="1000"/>
          </a:p>
        </p:txBody>
      </p:sp>
      <p:sp>
        <p:nvSpPr>
          <p:cNvPr id="157701"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endParaRPr lang="en-US" altLang="en-US" sz="1400" i="1">
              <a:solidFill>
                <a:srgbClr val="FFFF00"/>
              </a:solidFill>
            </a:endParaRPr>
          </a:p>
          <a:p>
            <a:pPr eaLnBrk="1" hangingPunct="1">
              <a:spcBef>
                <a:spcPct val="0"/>
              </a:spcBef>
              <a:buClrTx/>
              <a:buSzTx/>
              <a:buFontTx/>
              <a:buNone/>
            </a:pPr>
            <a:r>
              <a:rPr lang="en-US" altLang="en-US" sz="1400">
                <a:solidFill>
                  <a:srgbClr val="FFFF00"/>
                </a:solidFill>
              </a:rPr>
              <a:t>All pts should have a baseline exam</a:t>
            </a:r>
            <a:r>
              <a:rPr lang="en-US" altLang="en-US" sz="1400" b="1">
                <a:solidFill>
                  <a:srgbClr val="FFFF00"/>
                </a:solidFill>
              </a:rPr>
              <a:t> </a:t>
            </a:r>
            <a:r>
              <a:rPr lang="en-US" altLang="en-US" sz="1400">
                <a:solidFill>
                  <a:srgbClr val="FFFF00"/>
                </a:solidFill>
              </a:rPr>
              <a:t>within </a:t>
            </a:r>
            <a:r>
              <a:rPr lang="en-US" altLang="en-US" sz="1400" b="1">
                <a:solidFill>
                  <a:srgbClr val="FFFF00"/>
                </a:solidFill>
              </a:rPr>
              <a:t>one year </a:t>
            </a:r>
            <a:r>
              <a:rPr lang="en-US" altLang="en-US" sz="1400">
                <a:solidFill>
                  <a:srgbClr val="FFFF00"/>
                </a:solidFill>
              </a:rPr>
              <a:t>of initiating therapy.</a:t>
            </a:r>
          </a:p>
          <a:p>
            <a:pPr eaLnBrk="1" hangingPunct="1">
              <a:spcBef>
                <a:spcPct val="0"/>
              </a:spcBef>
              <a:buClrTx/>
              <a:buSzTx/>
              <a:buFontTx/>
              <a:buNone/>
            </a:pPr>
            <a:endParaRPr lang="en-US" altLang="en-US" sz="1400" i="1">
              <a:solidFill>
                <a:srgbClr val="FFFF00"/>
              </a:solidFill>
            </a:endParaRPr>
          </a:p>
          <a:p>
            <a:pPr eaLnBrk="1" hangingPunct="1">
              <a:spcBef>
                <a:spcPct val="0"/>
              </a:spcBef>
              <a:buClrTx/>
              <a:buSzTx/>
              <a:buFontTx/>
              <a:buNone/>
            </a:pPr>
            <a:r>
              <a:rPr lang="en-US" altLang="en-US" sz="1400" i="1">
                <a:solidFill>
                  <a:srgbClr val="FFFF00"/>
                </a:solidFill>
              </a:rPr>
              <a:t>What must take place at this initial evaluation?</a:t>
            </a:r>
          </a:p>
          <a:p>
            <a:pPr eaLnBrk="1" hangingPunct="1">
              <a:spcBef>
                <a:spcPct val="0"/>
              </a:spcBef>
              <a:buClrTx/>
              <a:buSzTx/>
              <a:buFontTx/>
              <a:buNone/>
            </a:pPr>
            <a:r>
              <a:rPr lang="en-US" altLang="en-US" sz="1400" i="1">
                <a:solidFill>
                  <a:srgbClr val="FFFF00"/>
                </a:solidFill>
              </a:rPr>
              <a:t>Two steps are vital:</a:t>
            </a:r>
          </a:p>
          <a:p>
            <a:pPr eaLnBrk="1" hangingPunct="1">
              <a:spcBef>
                <a:spcPct val="0"/>
              </a:spcBef>
              <a:buClrTx/>
              <a:buSzTx/>
              <a:buFontTx/>
              <a:buNone/>
            </a:pPr>
            <a:r>
              <a:rPr lang="en-US" altLang="en-US" sz="1400">
                <a:solidFill>
                  <a:srgbClr val="FFFF00"/>
                </a:solidFill>
              </a:rPr>
              <a:t>1) DFE must be performed to determine whether a pre-existing retinal condition exists; and</a:t>
            </a:r>
          </a:p>
          <a:p>
            <a:pPr eaLnBrk="1" hangingPunct="1">
              <a:spcBef>
                <a:spcPct val="0"/>
              </a:spcBef>
              <a:buClrTx/>
              <a:buSzTx/>
              <a:buFontTx/>
              <a:buNone/>
            </a:pPr>
            <a:r>
              <a:rPr lang="en-US" altLang="en-US" sz="1400">
                <a:solidFill>
                  <a:srgbClr val="FFFF00"/>
                </a:solidFill>
              </a:rPr>
              <a:t>2) it must be determined whether any major risk factors are present</a:t>
            </a:r>
          </a:p>
          <a:p>
            <a:pPr eaLnBrk="1" hangingPunct="1">
              <a:spcBef>
                <a:spcPct val="0"/>
              </a:spcBef>
              <a:buClrTx/>
              <a:buSzTx/>
              <a:buFontTx/>
              <a:buNone/>
            </a:pPr>
            <a:endParaRPr lang="en-US" altLang="en-US" sz="1400" i="1">
              <a:solidFill>
                <a:srgbClr val="FFFF00"/>
              </a:solidFill>
            </a:endParaRPr>
          </a:p>
          <a:p>
            <a:pPr eaLnBrk="1" hangingPunct="1">
              <a:spcBef>
                <a:spcPct val="0"/>
              </a:spcBef>
              <a:buClrTx/>
              <a:buSzTx/>
              <a:buFontTx/>
              <a:buNone/>
            </a:pPr>
            <a:r>
              <a:rPr lang="en-US" altLang="en-US" sz="1400" i="1">
                <a:solidFill>
                  <a:srgbClr val="FFFF00"/>
                </a:solidFill>
              </a:rPr>
              <a:t>What about visual fields, SD-OCT, etc? Mustn’t they be performed as well?</a:t>
            </a:r>
          </a:p>
          <a:p>
            <a:pPr eaLnBrk="1" hangingPunct="1">
              <a:spcBef>
                <a:spcPct val="0"/>
              </a:spcBef>
              <a:buClrTx/>
              <a:buSzTx/>
              <a:buFontTx/>
              <a:buNone/>
            </a:pPr>
            <a:r>
              <a:rPr lang="en-US" altLang="en-US" sz="1400">
                <a:solidFill>
                  <a:srgbClr val="FFFF00"/>
                </a:solidFill>
              </a:rPr>
              <a:t>While useful, it is </a:t>
            </a:r>
            <a:r>
              <a:rPr lang="en-US" altLang="en-US" sz="1400" b="1">
                <a:solidFill>
                  <a:srgbClr val="FFFF00"/>
                </a:solidFill>
              </a:rPr>
              <a:t>not</a:t>
            </a:r>
            <a:r>
              <a:rPr lang="en-US" altLang="en-US" sz="1400">
                <a:solidFill>
                  <a:srgbClr val="FFFF00"/>
                </a:solidFill>
              </a:rPr>
              <a:t> considered critical that these be obtained at the </a:t>
            </a:r>
            <a:r>
              <a:rPr lang="en-US" altLang="en-US" sz="1400" b="1">
                <a:solidFill>
                  <a:srgbClr val="FFFF00"/>
                </a:solidFill>
              </a:rPr>
              <a:t>initial</a:t>
            </a:r>
            <a:r>
              <a:rPr lang="en-US" altLang="en-US" sz="1400">
                <a:solidFill>
                  <a:srgbClr val="FFFF00"/>
                </a:solidFill>
              </a:rPr>
              <a:t> evaluation (unless DFE reveals the presence conditions that might affect them in the future)</a:t>
            </a:r>
            <a:endParaRPr lang="en-US" altLang="en-US" sz="1400" b="1">
              <a:solidFill>
                <a:srgbClr val="FFFF00"/>
              </a:solidFill>
            </a:endParaRPr>
          </a:p>
        </p:txBody>
      </p:sp>
      <p:sp>
        <p:nvSpPr>
          <p:cNvPr id="2" name="Text Box 9">
            <a:extLst>
              <a:ext uri="{FF2B5EF4-FFF2-40B4-BE49-F238E27FC236}">
                <a16:creationId xmlns:a16="http://schemas.microsoft.com/office/drawing/2014/main" id="{40CE27AA-0480-435D-875D-FA73F39FCB2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5872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C1358F0-1424-47CF-81EB-2B3B9C12E5DE}" type="slidenum">
              <a:rPr lang="en-US" altLang="en-US" sz="1000"/>
              <a:pPr algn="r" eaLnBrk="1" hangingPunct="1">
                <a:spcBef>
                  <a:spcPct val="0"/>
                </a:spcBef>
                <a:buClrTx/>
                <a:buSzTx/>
                <a:buFontTx/>
                <a:buNone/>
              </a:pPr>
              <a:t>243</a:t>
            </a:fld>
            <a:endParaRPr lang="en-US" altLang="en-US" sz="1000"/>
          </a:p>
        </p:txBody>
      </p:sp>
      <p:sp>
        <p:nvSpPr>
          <p:cNvPr id="158725"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a:solidFill>
                  <a:srgbClr val="0000FF"/>
                </a:solidFill>
              </a:rPr>
              <a:t>All pts should have a baseline exam</a:t>
            </a:r>
            <a:r>
              <a:rPr lang="en-US" altLang="en-US" sz="1400" b="1">
                <a:solidFill>
                  <a:srgbClr val="0000FF"/>
                </a:solidFill>
              </a:rPr>
              <a:t> </a:t>
            </a:r>
            <a:r>
              <a:rPr lang="en-US" altLang="en-US" sz="1400">
                <a:solidFill>
                  <a:srgbClr val="0000FF"/>
                </a:solidFill>
              </a:rPr>
              <a:t>within </a:t>
            </a:r>
            <a:r>
              <a:rPr lang="en-US" altLang="en-US" sz="1400" b="1">
                <a:solidFill>
                  <a:srgbClr val="0000FF"/>
                </a:solidFill>
              </a:rPr>
              <a:t>one year </a:t>
            </a:r>
            <a:r>
              <a:rPr lang="en-US" altLang="en-US" sz="1400">
                <a:solidFill>
                  <a:srgbClr val="0000FF"/>
                </a:solidFill>
              </a:rPr>
              <a:t>of initiating therapy</a:t>
            </a:r>
            <a:r>
              <a:rPr lang="en-US" altLang="en-US" sz="1400">
                <a:solidFill>
                  <a:srgbClr val="FFFF00"/>
                </a:solidFill>
              </a:rPr>
              <a:t>.</a:t>
            </a:r>
          </a:p>
          <a:p>
            <a:pPr eaLnBrk="1" hangingPunct="1">
              <a:spcBef>
                <a:spcPct val="0"/>
              </a:spcBef>
              <a:buClrTx/>
              <a:buSzTx/>
              <a:buFontTx/>
              <a:buNone/>
            </a:pPr>
            <a:endParaRPr lang="en-US" altLang="en-US" sz="1400" i="1">
              <a:solidFill>
                <a:srgbClr val="FFFF00"/>
              </a:solidFill>
            </a:endParaRPr>
          </a:p>
          <a:p>
            <a:pPr eaLnBrk="1" hangingPunct="1">
              <a:spcBef>
                <a:spcPct val="0"/>
              </a:spcBef>
              <a:buClrTx/>
              <a:buSzTx/>
              <a:buFontTx/>
              <a:buNone/>
            </a:pPr>
            <a:r>
              <a:rPr lang="en-US" altLang="en-US" sz="1400" i="1">
                <a:solidFill>
                  <a:srgbClr val="FFFF00"/>
                </a:solidFill>
              </a:rPr>
              <a:t>What must take place at this initial evaluation?</a:t>
            </a:r>
          </a:p>
          <a:p>
            <a:pPr eaLnBrk="1" hangingPunct="1">
              <a:spcBef>
                <a:spcPct val="0"/>
              </a:spcBef>
              <a:buClrTx/>
              <a:buSzTx/>
              <a:buFontTx/>
              <a:buNone/>
            </a:pPr>
            <a:r>
              <a:rPr lang="en-US" altLang="en-US" sz="1400" i="1">
                <a:solidFill>
                  <a:srgbClr val="FFFF00"/>
                </a:solidFill>
              </a:rPr>
              <a:t>Two steps are vital:</a:t>
            </a:r>
          </a:p>
          <a:p>
            <a:pPr eaLnBrk="1" hangingPunct="1">
              <a:spcBef>
                <a:spcPct val="0"/>
              </a:spcBef>
              <a:buClrTx/>
              <a:buSzTx/>
              <a:buFontTx/>
              <a:buNone/>
            </a:pPr>
            <a:r>
              <a:rPr lang="en-US" altLang="en-US" sz="1400">
                <a:solidFill>
                  <a:srgbClr val="FFFF00"/>
                </a:solidFill>
              </a:rPr>
              <a:t>1) DFE must be performed to determine whether a pre-existing retinal condition exists; and</a:t>
            </a:r>
          </a:p>
          <a:p>
            <a:pPr eaLnBrk="1" hangingPunct="1">
              <a:spcBef>
                <a:spcPct val="0"/>
              </a:spcBef>
              <a:buClrTx/>
              <a:buSzTx/>
              <a:buFontTx/>
              <a:buNone/>
            </a:pPr>
            <a:r>
              <a:rPr lang="en-US" altLang="en-US" sz="1400">
                <a:solidFill>
                  <a:srgbClr val="FFFF00"/>
                </a:solidFill>
              </a:rPr>
              <a:t>2) it must be determined whether any major risk factors are present</a:t>
            </a:r>
          </a:p>
          <a:p>
            <a:pPr eaLnBrk="1" hangingPunct="1">
              <a:spcBef>
                <a:spcPct val="0"/>
              </a:spcBef>
              <a:buClrTx/>
              <a:buSzTx/>
              <a:buFontTx/>
              <a:buNone/>
            </a:pPr>
            <a:endParaRPr lang="en-US" altLang="en-US" sz="1400" i="1">
              <a:solidFill>
                <a:srgbClr val="FFFF00"/>
              </a:solidFill>
            </a:endParaRPr>
          </a:p>
          <a:p>
            <a:pPr eaLnBrk="1" hangingPunct="1">
              <a:spcBef>
                <a:spcPct val="0"/>
              </a:spcBef>
              <a:buClrTx/>
              <a:buSzTx/>
              <a:buFontTx/>
              <a:buNone/>
            </a:pPr>
            <a:r>
              <a:rPr lang="en-US" altLang="en-US" sz="1400" i="1">
                <a:solidFill>
                  <a:srgbClr val="FFFF00"/>
                </a:solidFill>
              </a:rPr>
              <a:t>What about visual fields, SD-OCT, etc? Mustn’t they be performed as well?</a:t>
            </a:r>
          </a:p>
          <a:p>
            <a:pPr eaLnBrk="1" hangingPunct="1">
              <a:spcBef>
                <a:spcPct val="0"/>
              </a:spcBef>
              <a:buClrTx/>
              <a:buSzTx/>
              <a:buFontTx/>
              <a:buNone/>
            </a:pPr>
            <a:r>
              <a:rPr lang="en-US" altLang="en-US" sz="1400">
                <a:solidFill>
                  <a:srgbClr val="FFFF00"/>
                </a:solidFill>
              </a:rPr>
              <a:t>While useful, it is </a:t>
            </a:r>
            <a:r>
              <a:rPr lang="en-US" altLang="en-US" sz="1400" b="1">
                <a:solidFill>
                  <a:srgbClr val="FFFF00"/>
                </a:solidFill>
              </a:rPr>
              <a:t>not</a:t>
            </a:r>
            <a:r>
              <a:rPr lang="en-US" altLang="en-US" sz="1400">
                <a:solidFill>
                  <a:srgbClr val="FFFF00"/>
                </a:solidFill>
              </a:rPr>
              <a:t> considered critical that these be obtained at the </a:t>
            </a:r>
            <a:r>
              <a:rPr lang="en-US" altLang="en-US" sz="1400" b="1">
                <a:solidFill>
                  <a:srgbClr val="FFFF00"/>
                </a:solidFill>
              </a:rPr>
              <a:t>initial</a:t>
            </a:r>
            <a:r>
              <a:rPr lang="en-US" altLang="en-US" sz="1400">
                <a:solidFill>
                  <a:srgbClr val="FFFF00"/>
                </a:solidFill>
              </a:rPr>
              <a:t> evaluation (unless DFE reveals the presence conditions that might affect them in the future)</a:t>
            </a:r>
            <a:endParaRPr lang="en-US" altLang="en-US" sz="1400" b="1">
              <a:solidFill>
                <a:srgbClr val="FFFF00"/>
              </a:solidFill>
            </a:endParaRPr>
          </a:p>
        </p:txBody>
      </p:sp>
      <p:sp>
        <p:nvSpPr>
          <p:cNvPr id="2" name="Text Box 9">
            <a:extLst>
              <a:ext uri="{FF2B5EF4-FFF2-40B4-BE49-F238E27FC236}">
                <a16:creationId xmlns:a16="http://schemas.microsoft.com/office/drawing/2014/main" id="{ABADB312-A689-4296-A71B-268DE860665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5974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80289E3-C6C4-473C-ABD1-C35FD81FBB49}" type="slidenum">
              <a:rPr lang="en-US" altLang="en-US" sz="1000"/>
              <a:pPr algn="r" eaLnBrk="1" hangingPunct="1">
                <a:spcBef>
                  <a:spcPct val="0"/>
                </a:spcBef>
                <a:buClrTx/>
                <a:buSzTx/>
                <a:buFontTx/>
                <a:buNone/>
              </a:pPr>
              <a:t>244</a:t>
            </a:fld>
            <a:endParaRPr lang="en-US" altLang="en-US" sz="1000"/>
          </a:p>
        </p:txBody>
      </p:sp>
      <p:sp>
        <p:nvSpPr>
          <p:cNvPr id="159749"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dirty="0">
                <a:solidFill>
                  <a:srgbClr val="0000FF"/>
                </a:solidFill>
              </a:rPr>
              <a:t>All pts should have a baseline exam</a:t>
            </a:r>
            <a:r>
              <a:rPr lang="en-US" altLang="en-US" sz="1400" b="1" dirty="0">
                <a:solidFill>
                  <a:srgbClr val="0000FF"/>
                </a:solidFill>
              </a:rPr>
              <a:t> </a:t>
            </a:r>
            <a:r>
              <a:rPr lang="en-US" altLang="en-US" sz="1400" dirty="0">
                <a:solidFill>
                  <a:srgbClr val="0000FF"/>
                </a:solidFill>
              </a:rPr>
              <a:t>within </a:t>
            </a:r>
            <a:r>
              <a:rPr lang="en-US" altLang="en-US" sz="1400" b="1" dirty="0">
                <a:solidFill>
                  <a:srgbClr val="0000FF"/>
                </a:solidFill>
              </a:rPr>
              <a:t>one year </a:t>
            </a:r>
            <a:r>
              <a:rPr lang="en-US" altLang="en-US" sz="1400" dirty="0">
                <a:solidFill>
                  <a:srgbClr val="0000FF"/>
                </a:solidFill>
              </a:rPr>
              <a:t>of initiating therapy</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What must take place at this initial evaluation?</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Two steps are vital:</a:t>
            </a:r>
          </a:p>
          <a:p>
            <a:pPr eaLnBrk="1" hangingPunct="1">
              <a:spcBef>
                <a:spcPct val="0"/>
              </a:spcBef>
              <a:buClrTx/>
              <a:buSzTx/>
              <a:buFontTx/>
              <a:buNone/>
            </a:pPr>
            <a:r>
              <a:rPr lang="en-US" altLang="en-US" sz="1400" dirty="0">
                <a:solidFill>
                  <a:srgbClr val="FFFF00"/>
                </a:solidFill>
              </a:rPr>
              <a:t>1) DFE must be performed to determine whether a pre-existing retinal condition exists; and</a:t>
            </a:r>
          </a:p>
          <a:p>
            <a:pPr eaLnBrk="1" hangingPunct="1">
              <a:spcBef>
                <a:spcPct val="0"/>
              </a:spcBef>
              <a:buClrTx/>
              <a:buSzTx/>
              <a:buFontTx/>
              <a:buNone/>
            </a:pPr>
            <a:r>
              <a:rPr lang="en-US" altLang="en-US" sz="1400" dirty="0">
                <a:solidFill>
                  <a:srgbClr val="FFFF00"/>
                </a:solidFill>
              </a:rPr>
              <a:t>2) it must be determined whether any major risk factors are present</a:t>
            </a:r>
          </a:p>
          <a:p>
            <a:pPr eaLnBrk="1" hangingPunct="1">
              <a:spcBef>
                <a:spcPct val="0"/>
              </a:spcBef>
              <a:buClrTx/>
              <a:buSzTx/>
              <a:buFontTx/>
              <a:buNone/>
            </a:pPr>
            <a:endParaRPr lang="en-US" altLang="en-US" sz="1400" i="1" dirty="0">
              <a:solidFill>
                <a:srgbClr val="FFFF00"/>
              </a:solidFill>
            </a:endParaRPr>
          </a:p>
          <a:p>
            <a:pPr eaLnBrk="1" hangingPunct="1">
              <a:spcBef>
                <a:spcPct val="0"/>
              </a:spcBef>
              <a:buClrTx/>
              <a:buSzTx/>
              <a:buFontTx/>
              <a:buNone/>
            </a:pPr>
            <a:r>
              <a:rPr lang="en-US" altLang="en-US" sz="1400" i="1" dirty="0">
                <a:solidFill>
                  <a:srgbClr val="FFFF00"/>
                </a:solidFill>
              </a:rPr>
              <a:t>What about visual fields, SD-OCT, </a:t>
            </a:r>
            <a:r>
              <a:rPr lang="en-US" altLang="en-US" sz="1400" i="1" dirty="0" err="1">
                <a:solidFill>
                  <a:srgbClr val="FFFF00"/>
                </a:solidFill>
              </a:rPr>
              <a:t>etc</a:t>
            </a:r>
            <a:r>
              <a:rPr lang="en-US" altLang="en-US" sz="1400" i="1" dirty="0">
                <a:solidFill>
                  <a:srgbClr val="FFFF00"/>
                </a:solidFill>
              </a:rPr>
              <a:t>? Mustn’t they be performed as well?</a:t>
            </a:r>
          </a:p>
          <a:p>
            <a:pPr eaLnBrk="1" hangingPunct="1">
              <a:spcBef>
                <a:spcPct val="0"/>
              </a:spcBef>
              <a:buClrTx/>
              <a:buSzTx/>
              <a:buFontTx/>
              <a:buNone/>
            </a:pPr>
            <a:r>
              <a:rPr lang="en-US" altLang="en-US" sz="1400" dirty="0">
                <a:solidFill>
                  <a:srgbClr val="FFFF00"/>
                </a:solidFill>
              </a:rPr>
              <a:t>While useful, it is </a:t>
            </a:r>
            <a:r>
              <a:rPr lang="en-US" altLang="en-US" sz="1400" b="1" dirty="0">
                <a:solidFill>
                  <a:srgbClr val="FFFF00"/>
                </a:solidFill>
              </a:rPr>
              <a:t>not</a:t>
            </a:r>
            <a:r>
              <a:rPr lang="en-US" altLang="en-US" sz="1400" dirty="0">
                <a:solidFill>
                  <a:srgbClr val="FFFF00"/>
                </a:solidFill>
              </a:rPr>
              <a:t> considered critical that these be obtained at the </a:t>
            </a:r>
            <a:r>
              <a:rPr lang="en-US" altLang="en-US" sz="1400" b="1" dirty="0">
                <a:solidFill>
                  <a:srgbClr val="FFFF00"/>
                </a:solidFill>
              </a:rPr>
              <a:t>initial</a:t>
            </a:r>
            <a:r>
              <a:rPr lang="en-US" altLang="en-US" sz="1400" dirty="0">
                <a:solidFill>
                  <a:srgbClr val="FFFF00"/>
                </a:solidFill>
              </a:rPr>
              <a:t> evaluation (unless DFE reveals the presence conditions that might affect them in the future)</a:t>
            </a:r>
            <a:endParaRPr lang="en-US" altLang="en-US" sz="1400" b="1" dirty="0">
              <a:solidFill>
                <a:srgbClr val="FFFF00"/>
              </a:solidFill>
            </a:endParaRPr>
          </a:p>
        </p:txBody>
      </p:sp>
      <p:sp>
        <p:nvSpPr>
          <p:cNvPr id="2" name="Text Box 9">
            <a:extLst>
              <a:ext uri="{FF2B5EF4-FFF2-40B4-BE49-F238E27FC236}">
                <a16:creationId xmlns:a16="http://schemas.microsoft.com/office/drawing/2014/main" id="{39FC05B9-AD07-4B14-935B-2F980FAC56D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a:t>
            </a:r>
          </a:p>
        </p:txBody>
      </p:sp>
      <p:sp>
        <p:nvSpPr>
          <p:cNvPr id="16077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1C0F284-54FF-4103-92C3-0C1EA0CB7014}" type="slidenum">
              <a:rPr lang="en-US" altLang="en-US" sz="1000"/>
              <a:pPr algn="r" eaLnBrk="1" hangingPunct="1">
                <a:spcBef>
                  <a:spcPct val="0"/>
                </a:spcBef>
                <a:buClrTx/>
                <a:buSzTx/>
                <a:buFontTx/>
                <a:buNone/>
              </a:pPr>
              <a:t>245</a:t>
            </a:fld>
            <a:endParaRPr lang="en-US" altLang="en-US" sz="1000"/>
          </a:p>
        </p:txBody>
      </p:sp>
      <p:sp>
        <p:nvSpPr>
          <p:cNvPr id="160773"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a:solidFill>
                  <a:srgbClr val="0000FF"/>
                </a:solidFill>
              </a:rPr>
              <a:t>All pts should have a baseline exam</a:t>
            </a:r>
            <a:r>
              <a:rPr lang="en-US" altLang="en-US" sz="1400" b="1">
                <a:solidFill>
                  <a:srgbClr val="0000FF"/>
                </a:solidFill>
              </a:rPr>
              <a:t> </a:t>
            </a:r>
            <a:r>
              <a:rPr lang="en-US" altLang="en-US" sz="1400">
                <a:solidFill>
                  <a:srgbClr val="0000FF"/>
                </a:solidFill>
              </a:rPr>
              <a:t>within </a:t>
            </a:r>
            <a:r>
              <a:rPr lang="en-US" altLang="en-US" sz="1400" b="1">
                <a:solidFill>
                  <a:srgbClr val="0000FF"/>
                </a:solidFill>
              </a:rPr>
              <a:t>one year </a:t>
            </a:r>
            <a:r>
              <a:rPr lang="en-US" altLang="en-US" sz="1400">
                <a:solidFill>
                  <a:srgbClr val="0000FF"/>
                </a:solidFill>
              </a:rPr>
              <a:t>of initiating therapy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must take place at this initial evaluation?</a:t>
            </a:r>
          </a:p>
          <a:p>
            <a:pPr eaLnBrk="1" hangingPunct="1">
              <a:spcBef>
                <a:spcPct val="0"/>
              </a:spcBef>
              <a:buClrTx/>
              <a:buSzTx/>
              <a:buFontTx/>
              <a:buNone/>
            </a:pPr>
            <a:r>
              <a:rPr lang="en-US" altLang="en-US" sz="1400">
                <a:solidFill>
                  <a:srgbClr val="0000FF"/>
                </a:solidFill>
              </a:rPr>
              <a:t>Two steps are vital:</a:t>
            </a:r>
          </a:p>
          <a:p>
            <a:pPr eaLnBrk="1" hangingPunct="1">
              <a:spcBef>
                <a:spcPct val="0"/>
              </a:spcBef>
              <a:buClrTx/>
              <a:buSzTx/>
              <a:buFontTx/>
              <a:buNone/>
            </a:pPr>
            <a:r>
              <a:rPr lang="en-US" altLang="en-US" sz="1400">
                <a:solidFill>
                  <a:srgbClr val="0000FF"/>
                </a:solidFill>
              </a:rPr>
              <a:t>1) </a:t>
            </a:r>
            <a:r>
              <a:rPr lang="en-US" altLang="en-US" sz="1400">
                <a:solidFill>
                  <a:srgbClr val="FFFF00"/>
                </a:solidFill>
              </a:rPr>
              <a:t>DFE must be performed to determine whether a pre-existing retinal condition exists; and</a:t>
            </a:r>
          </a:p>
          <a:p>
            <a:pPr eaLnBrk="1" hangingPunct="1">
              <a:spcBef>
                <a:spcPct val="0"/>
              </a:spcBef>
              <a:buClrTx/>
              <a:buSzTx/>
              <a:buFontTx/>
              <a:buNone/>
            </a:pPr>
            <a:r>
              <a:rPr lang="en-US" altLang="en-US" sz="1400">
                <a:solidFill>
                  <a:srgbClr val="0000FF"/>
                </a:solidFill>
              </a:rPr>
              <a:t>2) </a:t>
            </a:r>
            <a:r>
              <a:rPr lang="en-US" altLang="en-US" sz="1400">
                <a:solidFill>
                  <a:srgbClr val="FFFF00"/>
                </a:solidFill>
              </a:rPr>
              <a:t>it must be determined whether any major risk factors are present</a:t>
            </a:r>
          </a:p>
          <a:p>
            <a:pPr eaLnBrk="1" hangingPunct="1">
              <a:spcBef>
                <a:spcPct val="0"/>
              </a:spcBef>
              <a:buClrTx/>
              <a:buSzTx/>
              <a:buFontTx/>
              <a:buNone/>
            </a:pPr>
            <a:endParaRPr lang="en-US" altLang="en-US" sz="1400" i="1">
              <a:solidFill>
                <a:srgbClr val="FFFF00"/>
              </a:solidFill>
            </a:endParaRPr>
          </a:p>
          <a:p>
            <a:pPr eaLnBrk="1" hangingPunct="1">
              <a:spcBef>
                <a:spcPct val="0"/>
              </a:spcBef>
              <a:buClrTx/>
              <a:buSzTx/>
              <a:buFontTx/>
              <a:buNone/>
            </a:pPr>
            <a:r>
              <a:rPr lang="en-US" altLang="en-US" sz="1400" i="1">
                <a:solidFill>
                  <a:srgbClr val="FFFF00"/>
                </a:solidFill>
              </a:rPr>
              <a:t>What about visual fields, SD-OCT, etc? Mustn’t they be performed as well?</a:t>
            </a:r>
          </a:p>
          <a:p>
            <a:pPr eaLnBrk="1" hangingPunct="1">
              <a:spcBef>
                <a:spcPct val="0"/>
              </a:spcBef>
              <a:buClrTx/>
              <a:buSzTx/>
              <a:buFontTx/>
              <a:buNone/>
            </a:pPr>
            <a:r>
              <a:rPr lang="en-US" altLang="en-US" sz="1400">
                <a:solidFill>
                  <a:srgbClr val="FFFF00"/>
                </a:solidFill>
              </a:rPr>
              <a:t>While useful, it is </a:t>
            </a:r>
            <a:r>
              <a:rPr lang="en-US" altLang="en-US" sz="1400" b="1">
                <a:solidFill>
                  <a:srgbClr val="FFFF00"/>
                </a:solidFill>
              </a:rPr>
              <a:t>not</a:t>
            </a:r>
            <a:r>
              <a:rPr lang="en-US" altLang="en-US" sz="1400">
                <a:solidFill>
                  <a:srgbClr val="FFFF00"/>
                </a:solidFill>
              </a:rPr>
              <a:t> considered critical that these be obtained at the </a:t>
            </a:r>
            <a:r>
              <a:rPr lang="en-US" altLang="en-US" sz="1400" b="1">
                <a:solidFill>
                  <a:srgbClr val="FFFF00"/>
                </a:solidFill>
              </a:rPr>
              <a:t>initial</a:t>
            </a:r>
            <a:r>
              <a:rPr lang="en-US" altLang="en-US" sz="1400">
                <a:solidFill>
                  <a:srgbClr val="FFFF00"/>
                </a:solidFill>
              </a:rPr>
              <a:t> evaluation (unless DFE reveals the presence conditions that might affect them in the future)</a:t>
            </a:r>
            <a:endParaRPr lang="en-US" altLang="en-US" sz="1400" b="1">
              <a:solidFill>
                <a:srgbClr val="FFFF00"/>
              </a:solidFill>
            </a:endParaRPr>
          </a:p>
        </p:txBody>
      </p:sp>
      <p:sp>
        <p:nvSpPr>
          <p:cNvPr id="2" name="Text Box 9">
            <a:extLst>
              <a:ext uri="{FF2B5EF4-FFF2-40B4-BE49-F238E27FC236}">
                <a16:creationId xmlns:a16="http://schemas.microsoft.com/office/drawing/2014/main" id="{BB3960EB-25F2-4F0A-874A-5C321C3A331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6179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23C1566-CF0C-4D0F-B640-7B2DDCD50F89}" type="slidenum">
              <a:rPr lang="en-US" altLang="en-US" sz="1000"/>
              <a:pPr algn="r" eaLnBrk="1" hangingPunct="1">
                <a:spcBef>
                  <a:spcPct val="0"/>
                </a:spcBef>
                <a:buClrTx/>
                <a:buSzTx/>
                <a:buFontTx/>
                <a:buNone/>
              </a:pPr>
              <a:t>246</a:t>
            </a:fld>
            <a:endParaRPr lang="en-US" altLang="en-US" sz="1000"/>
          </a:p>
        </p:txBody>
      </p:sp>
      <p:sp>
        <p:nvSpPr>
          <p:cNvPr id="161797"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a:solidFill>
                  <a:srgbClr val="0000FF"/>
                </a:solidFill>
              </a:rPr>
              <a:t>All pts should have a baseline exam</a:t>
            </a:r>
            <a:r>
              <a:rPr lang="en-US" altLang="en-US" sz="1400" b="1">
                <a:solidFill>
                  <a:srgbClr val="0000FF"/>
                </a:solidFill>
              </a:rPr>
              <a:t> </a:t>
            </a:r>
            <a:r>
              <a:rPr lang="en-US" altLang="en-US" sz="1400">
                <a:solidFill>
                  <a:srgbClr val="0000FF"/>
                </a:solidFill>
              </a:rPr>
              <a:t>within </a:t>
            </a:r>
            <a:r>
              <a:rPr lang="en-US" altLang="en-US" sz="1400" b="1">
                <a:solidFill>
                  <a:srgbClr val="0000FF"/>
                </a:solidFill>
              </a:rPr>
              <a:t>one year </a:t>
            </a:r>
            <a:r>
              <a:rPr lang="en-US" altLang="en-US" sz="1400">
                <a:solidFill>
                  <a:srgbClr val="0000FF"/>
                </a:solidFill>
              </a:rPr>
              <a:t>of initiating therapy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must take place at this initial evaluation?</a:t>
            </a:r>
          </a:p>
          <a:p>
            <a:pPr eaLnBrk="1" hangingPunct="1">
              <a:spcBef>
                <a:spcPct val="0"/>
              </a:spcBef>
              <a:buClrTx/>
              <a:buSzTx/>
              <a:buFontTx/>
              <a:buNone/>
            </a:pPr>
            <a:r>
              <a:rPr lang="en-US" altLang="en-US" sz="1400">
                <a:solidFill>
                  <a:srgbClr val="0000FF"/>
                </a:solidFill>
              </a:rPr>
              <a:t>Two steps are vital:</a:t>
            </a:r>
          </a:p>
          <a:p>
            <a:pPr eaLnBrk="1" hangingPunct="1">
              <a:spcBef>
                <a:spcPct val="0"/>
              </a:spcBef>
              <a:buClrTx/>
              <a:buSzTx/>
              <a:buFontTx/>
              <a:buNone/>
            </a:pPr>
            <a:r>
              <a:rPr lang="en-US" altLang="en-US" sz="1400">
                <a:solidFill>
                  <a:srgbClr val="0000FF"/>
                </a:solidFill>
              </a:rPr>
              <a:t>1) DFE must be performed to determine whether a pre-existing retinal condition exists; and</a:t>
            </a:r>
          </a:p>
          <a:p>
            <a:pPr eaLnBrk="1" hangingPunct="1">
              <a:spcBef>
                <a:spcPct val="0"/>
              </a:spcBef>
              <a:buClrTx/>
              <a:buSzTx/>
              <a:buFontTx/>
              <a:buNone/>
            </a:pPr>
            <a:r>
              <a:rPr lang="en-US" altLang="en-US" sz="1400">
                <a:solidFill>
                  <a:srgbClr val="0000FF"/>
                </a:solidFill>
              </a:rPr>
              <a:t>2) it must be determined whether any major risk factors are present</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FFFF00"/>
                </a:solidFill>
              </a:rPr>
              <a:t>What about visual fields, SD-OCT, etc? Mustn’t they be performed as well?</a:t>
            </a:r>
          </a:p>
          <a:p>
            <a:pPr eaLnBrk="1" hangingPunct="1">
              <a:spcBef>
                <a:spcPct val="0"/>
              </a:spcBef>
              <a:buClrTx/>
              <a:buSzTx/>
              <a:buFontTx/>
              <a:buNone/>
            </a:pPr>
            <a:r>
              <a:rPr lang="en-US" altLang="en-US" sz="1400">
                <a:solidFill>
                  <a:srgbClr val="FFFF00"/>
                </a:solidFill>
              </a:rPr>
              <a:t>While useful, it is </a:t>
            </a:r>
            <a:r>
              <a:rPr lang="en-US" altLang="en-US" sz="1400" b="1">
                <a:solidFill>
                  <a:srgbClr val="FFFF00"/>
                </a:solidFill>
              </a:rPr>
              <a:t>not</a:t>
            </a:r>
            <a:r>
              <a:rPr lang="en-US" altLang="en-US" sz="1400">
                <a:solidFill>
                  <a:srgbClr val="FFFF00"/>
                </a:solidFill>
              </a:rPr>
              <a:t> considered critical that these be obtained at the </a:t>
            </a:r>
            <a:r>
              <a:rPr lang="en-US" altLang="en-US" sz="1400" b="1">
                <a:solidFill>
                  <a:srgbClr val="FFFF00"/>
                </a:solidFill>
              </a:rPr>
              <a:t>initial</a:t>
            </a:r>
            <a:r>
              <a:rPr lang="en-US" altLang="en-US" sz="1400">
                <a:solidFill>
                  <a:srgbClr val="FFFF00"/>
                </a:solidFill>
              </a:rPr>
              <a:t> evaluation (unless DFE reveals the presence conditions that might affect them in the future)</a:t>
            </a:r>
            <a:endParaRPr lang="en-US" altLang="en-US" sz="1400" b="1">
              <a:solidFill>
                <a:srgbClr val="FFFF00"/>
              </a:solidFill>
            </a:endParaRPr>
          </a:p>
        </p:txBody>
      </p:sp>
      <p:sp>
        <p:nvSpPr>
          <p:cNvPr id="2" name="Text Box 9">
            <a:extLst>
              <a:ext uri="{FF2B5EF4-FFF2-40B4-BE49-F238E27FC236}">
                <a16:creationId xmlns:a16="http://schemas.microsoft.com/office/drawing/2014/main" id="{43B923E8-4A61-4C15-A4A2-9A15589269C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6282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D7AC6EA-6241-4E11-B726-0B20B133173F}" type="slidenum">
              <a:rPr lang="en-US" altLang="en-US" sz="1000"/>
              <a:pPr algn="r" eaLnBrk="1" hangingPunct="1">
                <a:spcBef>
                  <a:spcPct val="0"/>
                </a:spcBef>
                <a:buClrTx/>
                <a:buSzTx/>
                <a:buFontTx/>
                <a:buNone/>
              </a:pPr>
              <a:t>247</a:t>
            </a:fld>
            <a:endParaRPr lang="en-US" altLang="en-US" sz="1000"/>
          </a:p>
        </p:txBody>
      </p:sp>
      <p:sp>
        <p:nvSpPr>
          <p:cNvPr id="155660" name="Text Box 12"/>
          <p:cNvSpPr txBox="1">
            <a:spLocks noChangeArrowheads="1"/>
          </p:cNvSpPr>
          <p:nvPr/>
        </p:nvSpPr>
        <p:spPr bwMode="auto">
          <a:xfrm>
            <a:off x="381000" y="1058863"/>
            <a:ext cx="8382000" cy="2462213"/>
          </a:xfrm>
          <a:prstGeom prst="rect">
            <a:avLst/>
          </a:prstGeom>
          <a:solidFill>
            <a:srgbClr val="FFFF0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In what timeframe, and how, should Plaquenil pts be initially evaluated with respect to Plaquenil usage?</a:t>
            </a:r>
          </a:p>
          <a:p>
            <a:pPr eaLnBrk="1" hangingPunct="1">
              <a:spcBef>
                <a:spcPct val="0"/>
              </a:spcBef>
              <a:buClrTx/>
              <a:buSzTx/>
              <a:buFontTx/>
              <a:buNone/>
              <a:defRPr/>
            </a:pPr>
            <a:r>
              <a:rPr lang="en-US" altLang="en-US" sz="1400" dirty="0">
                <a:solidFill>
                  <a:schemeClr val="bg1">
                    <a:lumMod val="65000"/>
                  </a:schemeClr>
                </a:solidFill>
              </a:rPr>
              <a:t>All pts should have a baseline exam</a:t>
            </a:r>
            <a:r>
              <a:rPr lang="en-US" altLang="en-US" sz="1400" b="1" dirty="0">
                <a:solidFill>
                  <a:schemeClr val="bg1">
                    <a:lumMod val="65000"/>
                  </a:schemeClr>
                </a:solidFill>
              </a:rPr>
              <a:t> </a:t>
            </a:r>
            <a:r>
              <a:rPr lang="en-US" altLang="en-US" sz="1400" dirty="0">
                <a:solidFill>
                  <a:schemeClr val="bg1">
                    <a:lumMod val="65000"/>
                  </a:schemeClr>
                </a:solidFill>
              </a:rPr>
              <a:t>within </a:t>
            </a:r>
            <a:r>
              <a:rPr lang="en-US" altLang="en-US" sz="1400" b="1" dirty="0">
                <a:solidFill>
                  <a:schemeClr val="bg1">
                    <a:lumMod val="65000"/>
                  </a:schemeClr>
                </a:solidFill>
              </a:rPr>
              <a:t>one year </a:t>
            </a:r>
            <a:r>
              <a:rPr lang="en-US" altLang="en-US" sz="1400" dirty="0">
                <a:solidFill>
                  <a:schemeClr val="bg1">
                    <a:lumMod val="65000"/>
                  </a:schemeClr>
                </a:solidFill>
              </a:rPr>
              <a:t>of initiating therapy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must take place at this initial evaluation?</a:t>
            </a:r>
          </a:p>
          <a:p>
            <a:pPr eaLnBrk="1" hangingPunct="1">
              <a:spcBef>
                <a:spcPct val="0"/>
              </a:spcBef>
              <a:buClrTx/>
              <a:buSzTx/>
              <a:buFontTx/>
              <a:buNone/>
              <a:defRPr/>
            </a:pPr>
            <a:r>
              <a:rPr lang="en-US" altLang="en-US" sz="1400" dirty="0">
                <a:solidFill>
                  <a:schemeClr val="bg1">
                    <a:lumMod val="65000"/>
                  </a:schemeClr>
                </a:solidFill>
              </a:rPr>
              <a:t>Two steps are vital:</a:t>
            </a:r>
          </a:p>
          <a:p>
            <a:pPr eaLnBrk="1" hangingPunct="1">
              <a:spcBef>
                <a:spcPct val="0"/>
              </a:spcBef>
              <a:buClrTx/>
              <a:buSzTx/>
              <a:buFontTx/>
              <a:buNone/>
              <a:defRPr/>
            </a:pPr>
            <a:r>
              <a:rPr lang="en-US" altLang="en-US" sz="1400" dirty="0">
                <a:solidFill>
                  <a:schemeClr val="bg1">
                    <a:lumMod val="65000"/>
                  </a:schemeClr>
                </a:solidFill>
              </a:rPr>
              <a:t>1) DFE must be performed to determine whether a pre-existing retinal condition exists; and</a:t>
            </a:r>
          </a:p>
          <a:p>
            <a:pPr eaLnBrk="1" hangingPunct="1">
              <a:spcBef>
                <a:spcPct val="0"/>
              </a:spcBef>
              <a:buClrTx/>
              <a:buSzTx/>
              <a:buFontTx/>
              <a:buNone/>
              <a:defRPr/>
            </a:pPr>
            <a:r>
              <a:rPr lang="en-US" altLang="en-US" sz="1400" dirty="0">
                <a:solidFill>
                  <a:schemeClr val="bg1">
                    <a:lumMod val="65000"/>
                  </a:schemeClr>
                </a:solidFill>
              </a:rPr>
              <a:t>2) it must be determined whether any </a:t>
            </a:r>
            <a:r>
              <a:rPr lang="en-US" altLang="en-US" sz="1400" b="1" dirty="0">
                <a:solidFill>
                  <a:srgbClr val="0000FF"/>
                </a:solidFill>
              </a:rPr>
              <a:t>major risk factors </a:t>
            </a:r>
            <a:r>
              <a:rPr lang="en-US" altLang="en-US" sz="1400" dirty="0">
                <a:solidFill>
                  <a:schemeClr val="bg1">
                    <a:lumMod val="65000"/>
                  </a:schemeClr>
                </a:solidFill>
              </a:rPr>
              <a:t>are present</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FFFF00"/>
                </a:solidFill>
              </a:rPr>
              <a:t>What about visual fields, SD-OCT, </a:t>
            </a:r>
            <a:r>
              <a:rPr lang="en-US" altLang="en-US" sz="1400" i="1" dirty="0" err="1">
                <a:solidFill>
                  <a:srgbClr val="FFFF00"/>
                </a:solidFill>
              </a:rPr>
              <a:t>etc</a:t>
            </a:r>
            <a:r>
              <a:rPr lang="en-US" altLang="en-US" sz="1400" i="1" dirty="0">
                <a:solidFill>
                  <a:srgbClr val="FFFF00"/>
                </a:solidFill>
              </a:rPr>
              <a:t>? Mustn’t they be performed as well?</a:t>
            </a:r>
          </a:p>
          <a:p>
            <a:pPr eaLnBrk="1" hangingPunct="1">
              <a:spcBef>
                <a:spcPct val="0"/>
              </a:spcBef>
              <a:buClrTx/>
              <a:buSzTx/>
              <a:buFontTx/>
              <a:buNone/>
              <a:defRPr/>
            </a:pPr>
            <a:r>
              <a:rPr lang="en-US" altLang="en-US" sz="1400" dirty="0">
                <a:solidFill>
                  <a:srgbClr val="FFFF00"/>
                </a:solidFill>
              </a:rPr>
              <a:t>While useful, it is </a:t>
            </a:r>
            <a:r>
              <a:rPr lang="en-US" altLang="en-US" sz="1400" b="1" dirty="0">
                <a:solidFill>
                  <a:srgbClr val="FFFF00"/>
                </a:solidFill>
              </a:rPr>
              <a:t>not</a:t>
            </a:r>
            <a:r>
              <a:rPr lang="en-US" altLang="en-US" sz="1400" dirty="0">
                <a:solidFill>
                  <a:srgbClr val="FFFF00"/>
                </a:solidFill>
              </a:rPr>
              <a:t> considered critical that these be obtained at the </a:t>
            </a:r>
            <a:r>
              <a:rPr lang="en-US" altLang="en-US" sz="1400" b="1" dirty="0">
                <a:solidFill>
                  <a:srgbClr val="FFFF00"/>
                </a:solidFill>
              </a:rPr>
              <a:t>initial</a:t>
            </a:r>
            <a:r>
              <a:rPr lang="en-US" altLang="en-US" sz="1400" dirty="0">
                <a:solidFill>
                  <a:srgbClr val="FFFF00"/>
                </a:solidFill>
              </a:rPr>
              <a:t> evaluation (unless DFE reveals the presence conditions that might affect them in the future)</a:t>
            </a:r>
            <a:endParaRPr lang="en-US" altLang="en-US" sz="1400" b="1" dirty="0">
              <a:solidFill>
                <a:srgbClr val="FFFF00"/>
              </a:solidFill>
            </a:endParaRPr>
          </a:p>
        </p:txBody>
      </p:sp>
      <p:sp>
        <p:nvSpPr>
          <p:cNvPr id="6"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a:t>What risk factors place a patient at increased risk of developing Plaquenil maculopathy?</a:t>
            </a:r>
          </a:p>
          <a:p>
            <a:pPr lvl="1" eaLnBrk="1" hangingPunct="1">
              <a:defRPr/>
            </a:pPr>
            <a:r>
              <a:rPr lang="en-US" sz="1400" kern="0"/>
              <a:t>Daily dose greater than</a:t>
            </a:r>
            <a:r>
              <a:rPr lang="en-US" sz="1400" kern="0">
                <a:solidFill>
                  <a:srgbClr val="0000FF"/>
                </a:solidFill>
              </a:rPr>
              <a:t> 5 mg/kg</a:t>
            </a:r>
          </a:p>
          <a:p>
            <a:pPr lvl="1" eaLnBrk="1" hangingPunct="1">
              <a:defRPr/>
            </a:pPr>
            <a:r>
              <a:rPr lang="en-US" sz="1400" kern="0"/>
              <a:t>Use longer than</a:t>
            </a:r>
            <a:r>
              <a:rPr lang="en-US" sz="1400" kern="0">
                <a:solidFill>
                  <a:srgbClr val="0000FF"/>
                </a:solidFill>
              </a:rPr>
              <a:t> 5 years</a:t>
            </a:r>
            <a:endParaRPr lang="en-US" sz="1400" b="1" i="1" kern="0">
              <a:solidFill>
                <a:srgbClr val="0000FF"/>
              </a:solidFill>
            </a:endParaRPr>
          </a:p>
          <a:p>
            <a:pPr lvl="1" eaLnBrk="1" hangingPunct="1">
              <a:defRPr/>
            </a:pPr>
            <a:r>
              <a:rPr lang="en-US" sz="1400" kern="0"/>
              <a:t>Impaired</a:t>
            </a:r>
            <a:r>
              <a:rPr lang="en-US" sz="1400" kern="0">
                <a:solidFill>
                  <a:srgbClr val="0000FF"/>
                </a:solidFill>
              </a:rPr>
              <a:t> renal </a:t>
            </a:r>
            <a:r>
              <a:rPr lang="en-US" sz="1400" kern="0"/>
              <a:t>function</a:t>
            </a:r>
            <a:endParaRPr lang="en-US" sz="1400" b="1" i="1" kern="0"/>
          </a:p>
          <a:p>
            <a:pPr lvl="1" eaLnBrk="1" hangingPunct="1">
              <a:defRPr/>
            </a:pPr>
            <a:r>
              <a:rPr lang="en-US" sz="1400" kern="0"/>
              <a:t>Pre-existing</a:t>
            </a:r>
            <a:r>
              <a:rPr lang="en-US" sz="1400" kern="0">
                <a:solidFill>
                  <a:srgbClr val="0000FF"/>
                </a:solidFill>
              </a:rPr>
              <a:t> retinal</a:t>
            </a:r>
            <a:r>
              <a:rPr lang="en-US" sz="1400" kern="0"/>
              <a:t> pathology</a:t>
            </a:r>
            <a:endParaRPr lang="en-US" sz="1400" kern="0">
              <a:solidFill>
                <a:srgbClr val="0000FF"/>
              </a:solidFill>
            </a:endParaRPr>
          </a:p>
          <a:p>
            <a:pPr lvl="1" eaLnBrk="1" hangingPunct="1">
              <a:defRPr/>
            </a:pPr>
            <a:r>
              <a:rPr lang="en-US" sz="1400" kern="0"/>
              <a:t>Concurrent </a:t>
            </a:r>
            <a:r>
              <a:rPr lang="en-US" sz="1400" kern="0">
                <a:solidFill>
                  <a:srgbClr val="0000FF"/>
                </a:solidFill>
              </a:rPr>
              <a:t>tamoxifen</a:t>
            </a:r>
            <a:r>
              <a:rPr lang="en-US" sz="1400" kern="0"/>
              <a:t> use</a:t>
            </a:r>
            <a:endParaRPr lang="en-US" sz="1400" kern="0" dirty="0"/>
          </a:p>
        </p:txBody>
      </p:sp>
      <p:sp>
        <p:nvSpPr>
          <p:cNvPr id="162823"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8" name="Rectangle 7"/>
          <p:cNvSpPr/>
          <p:nvPr/>
        </p:nvSpPr>
        <p:spPr>
          <a:xfrm>
            <a:off x="3505200" y="4962525"/>
            <a:ext cx="7239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895600" y="5191125"/>
            <a:ext cx="7239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362200" y="5419725"/>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557463" y="5724525"/>
            <a:ext cx="52228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514600" y="5953125"/>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Box 9">
            <a:extLst>
              <a:ext uri="{FF2B5EF4-FFF2-40B4-BE49-F238E27FC236}">
                <a16:creationId xmlns:a16="http://schemas.microsoft.com/office/drawing/2014/main" id="{55C1ABB0-7CD5-4A46-A08F-E5A17F84866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a:t>What risk factors place a patient at increased risk of developing Plaquenil maculopathy?</a:t>
            </a:r>
          </a:p>
          <a:p>
            <a:pPr lvl="1" eaLnBrk="1" hangingPunct="1">
              <a:defRPr/>
            </a:pPr>
            <a:r>
              <a:rPr lang="en-US" sz="1400" kern="0"/>
              <a:t>Daily dose greater than</a:t>
            </a:r>
            <a:r>
              <a:rPr lang="en-US" sz="1400" kern="0">
                <a:solidFill>
                  <a:srgbClr val="0000FF"/>
                </a:solidFill>
              </a:rPr>
              <a:t> 5 mg/kg</a:t>
            </a:r>
          </a:p>
          <a:p>
            <a:pPr lvl="1" eaLnBrk="1" hangingPunct="1">
              <a:defRPr/>
            </a:pPr>
            <a:r>
              <a:rPr lang="en-US" sz="1400" kern="0"/>
              <a:t>Use longer than</a:t>
            </a:r>
            <a:r>
              <a:rPr lang="en-US" sz="1400" kern="0">
                <a:solidFill>
                  <a:srgbClr val="0000FF"/>
                </a:solidFill>
              </a:rPr>
              <a:t> 5 years</a:t>
            </a:r>
            <a:endParaRPr lang="en-US" sz="1400" b="1" i="1" kern="0">
              <a:solidFill>
                <a:srgbClr val="0000FF"/>
              </a:solidFill>
            </a:endParaRPr>
          </a:p>
          <a:p>
            <a:pPr lvl="1" eaLnBrk="1" hangingPunct="1">
              <a:defRPr/>
            </a:pPr>
            <a:r>
              <a:rPr lang="en-US" sz="1400" kern="0"/>
              <a:t>Impaired</a:t>
            </a:r>
            <a:r>
              <a:rPr lang="en-US" sz="1400" kern="0">
                <a:solidFill>
                  <a:srgbClr val="0000FF"/>
                </a:solidFill>
              </a:rPr>
              <a:t> renal </a:t>
            </a:r>
            <a:r>
              <a:rPr lang="en-US" sz="1400" kern="0"/>
              <a:t>function</a:t>
            </a:r>
            <a:endParaRPr lang="en-US" sz="1400" b="1" i="1" kern="0"/>
          </a:p>
          <a:p>
            <a:pPr lvl="1" eaLnBrk="1" hangingPunct="1">
              <a:defRPr/>
            </a:pPr>
            <a:r>
              <a:rPr lang="en-US" sz="1400" kern="0"/>
              <a:t>Pre-existing</a:t>
            </a:r>
            <a:r>
              <a:rPr lang="en-US" sz="1400" kern="0">
                <a:solidFill>
                  <a:srgbClr val="0000FF"/>
                </a:solidFill>
              </a:rPr>
              <a:t> retinal</a:t>
            </a:r>
            <a:r>
              <a:rPr lang="en-US" sz="1400" kern="0"/>
              <a:t> pathology</a:t>
            </a:r>
            <a:endParaRPr lang="en-US" sz="1400" kern="0">
              <a:solidFill>
                <a:srgbClr val="0000FF"/>
              </a:solidFill>
            </a:endParaRPr>
          </a:p>
          <a:p>
            <a:pPr lvl="1" eaLnBrk="1" hangingPunct="1">
              <a:defRPr/>
            </a:pPr>
            <a:r>
              <a:rPr lang="en-US" sz="1400" kern="0"/>
              <a:t>Concurrent </a:t>
            </a:r>
            <a:r>
              <a:rPr lang="en-US" sz="1400" kern="0">
                <a:solidFill>
                  <a:srgbClr val="0000FF"/>
                </a:solidFill>
              </a:rPr>
              <a:t>tamoxifen</a:t>
            </a:r>
            <a:r>
              <a:rPr lang="en-US" sz="1400" kern="0"/>
              <a:t> use</a:t>
            </a:r>
            <a:endParaRPr lang="en-US" sz="1400" kern="0" dirty="0"/>
          </a:p>
        </p:txBody>
      </p:sp>
      <p:sp>
        <p:nvSpPr>
          <p:cNvPr id="163843"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6384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D95A4E4-C3B3-4802-8174-7D29738B1740}" type="slidenum">
              <a:rPr lang="en-US" altLang="en-US" sz="1000"/>
              <a:pPr algn="r" eaLnBrk="1" hangingPunct="1">
                <a:spcBef>
                  <a:spcPct val="0"/>
                </a:spcBef>
                <a:buClrTx/>
                <a:buSzTx/>
                <a:buFontTx/>
                <a:buNone/>
              </a:pPr>
              <a:t>248</a:t>
            </a:fld>
            <a:endParaRPr lang="en-US" altLang="en-US" sz="1000"/>
          </a:p>
        </p:txBody>
      </p:sp>
      <p:sp>
        <p:nvSpPr>
          <p:cNvPr id="155660" name="Text Box 12"/>
          <p:cNvSpPr txBox="1">
            <a:spLocks noChangeArrowheads="1"/>
          </p:cNvSpPr>
          <p:nvPr/>
        </p:nvSpPr>
        <p:spPr bwMode="auto">
          <a:xfrm>
            <a:off x="381000" y="1058863"/>
            <a:ext cx="8382000" cy="2462213"/>
          </a:xfrm>
          <a:prstGeom prst="rect">
            <a:avLst/>
          </a:prstGeom>
          <a:solidFill>
            <a:srgbClr val="FFFF00"/>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In what timeframe, and how, should Plaquenil pts be initially evaluated with respect to Plaquenil usage?</a:t>
            </a:r>
          </a:p>
          <a:p>
            <a:pPr eaLnBrk="1" hangingPunct="1">
              <a:spcBef>
                <a:spcPct val="0"/>
              </a:spcBef>
              <a:buClrTx/>
              <a:buSzTx/>
              <a:buFontTx/>
              <a:buNone/>
              <a:defRPr/>
            </a:pPr>
            <a:r>
              <a:rPr lang="en-US" altLang="en-US" sz="1400" dirty="0">
                <a:solidFill>
                  <a:schemeClr val="bg1">
                    <a:lumMod val="65000"/>
                  </a:schemeClr>
                </a:solidFill>
              </a:rPr>
              <a:t>All pts should have a baseline exam</a:t>
            </a:r>
            <a:r>
              <a:rPr lang="en-US" altLang="en-US" sz="1400" b="1" dirty="0">
                <a:solidFill>
                  <a:schemeClr val="bg1">
                    <a:lumMod val="65000"/>
                  </a:schemeClr>
                </a:solidFill>
              </a:rPr>
              <a:t> </a:t>
            </a:r>
            <a:r>
              <a:rPr lang="en-US" altLang="en-US" sz="1400" dirty="0">
                <a:solidFill>
                  <a:schemeClr val="bg1">
                    <a:lumMod val="65000"/>
                  </a:schemeClr>
                </a:solidFill>
              </a:rPr>
              <a:t>within </a:t>
            </a:r>
            <a:r>
              <a:rPr lang="en-US" altLang="en-US" sz="1400" b="1" dirty="0">
                <a:solidFill>
                  <a:schemeClr val="bg1">
                    <a:lumMod val="65000"/>
                  </a:schemeClr>
                </a:solidFill>
              </a:rPr>
              <a:t>one year </a:t>
            </a:r>
            <a:r>
              <a:rPr lang="en-US" altLang="en-US" sz="1400" dirty="0">
                <a:solidFill>
                  <a:schemeClr val="bg1">
                    <a:lumMod val="65000"/>
                  </a:schemeClr>
                </a:solidFill>
              </a:rPr>
              <a:t>of initiating therapy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must take place at this initial evaluation?</a:t>
            </a:r>
          </a:p>
          <a:p>
            <a:pPr eaLnBrk="1" hangingPunct="1">
              <a:spcBef>
                <a:spcPct val="0"/>
              </a:spcBef>
              <a:buClrTx/>
              <a:buSzTx/>
              <a:buFontTx/>
              <a:buNone/>
              <a:defRPr/>
            </a:pPr>
            <a:r>
              <a:rPr lang="en-US" altLang="en-US" sz="1400" dirty="0">
                <a:solidFill>
                  <a:schemeClr val="bg1">
                    <a:lumMod val="65000"/>
                  </a:schemeClr>
                </a:solidFill>
              </a:rPr>
              <a:t>Two steps are vital:</a:t>
            </a:r>
          </a:p>
          <a:p>
            <a:pPr eaLnBrk="1" hangingPunct="1">
              <a:spcBef>
                <a:spcPct val="0"/>
              </a:spcBef>
              <a:buClrTx/>
              <a:buSzTx/>
              <a:buFontTx/>
              <a:buNone/>
              <a:defRPr/>
            </a:pPr>
            <a:r>
              <a:rPr lang="en-US" altLang="en-US" sz="1400" dirty="0">
                <a:solidFill>
                  <a:schemeClr val="bg1">
                    <a:lumMod val="65000"/>
                  </a:schemeClr>
                </a:solidFill>
              </a:rPr>
              <a:t>1) DFE must be performed to determine whether a pre-existing retinal condition exists; and</a:t>
            </a:r>
          </a:p>
          <a:p>
            <a:pPr eaLnBrk="1" hangingPunct="1">
              <a:spcBef>
                <a:spcPct val="0"/>
              </a:spcBef>
              <a:buClrTx/>
              <a:buSzTx/>
              <a:buFontTx/>
              <a:buNone/>
              <a:defRPr/>
            </a:pPr>
            <a:r>
              <a:rPr lang="en-US" altLang="en-US" sz="1400" dirty="0">
                <a:solidFill>
                  <a:schemeClr val="bg1">
                    <a:lumMod val="65000"/>
                  </a:schemeClr>
                </a:solidFill>
              </a:rPr>
              <a:t>2) it must be determined whether any </a:t>
            </a:r>
            <a:r>
              <a:rPr lang="en-US" altLang="en-US" sz="1400" b="1" dirty="0">
                <a:solidFill>
                  <a:srgbClr val="0000FF"/>
                </a:solidFill>
              </a:rPr>
              <a:t>major risk factors </a:t>
            </a:r>
            <a:r>
              <a:rPr lang="en-US" altLang="en-US" sz="1400" dirty="0">
                <a:solidFill>
                  <a:schemeClr val="bg1">
                    <a:lumMod val="65000"/>
                  </a:schemeClr>
                </a:solidFill>
              </a:rPr>
              <a:t>are present</a:t>
            </a:r>
          </a:p>
          <a:p>
            <a:pPr eaLnBrk="1" hangingPunct="1">
              <a:spcBef>
                <a:spcPct val="0"/>
              </a:spcBef>
              <a:buClrTx/>
              <a:buSzTx/>
              <a:buFontTx/>
              <a:buNone/>
              <a:defRPr/>
            </a:pPr>
            <a:endParaRPr lang="en-US" altLang="en-US" sz="1400" i="1" dirty="0">
              <a:solidFill>
                <a:srgbClr val="0000FF"/>
              </a:solidFill>
            </a:endParaRPr>
          </a:p>
          <a:p>
            <a:pPr eaLnBrk="1" hangingPunct="1">
              <a:spcBef>
                <a:spcPct val="0"/>
              </a:spcBef>
              <a:buClrTx/>
              <a:buSzTx/>
              <a:buFontTx/>
              <a:buNone/>
              <a:defRPr/>
            </a:pPr>
            <a:r>
              <a:rPr lang="en-US" altLang="en-US" sz="1400" i="1" dirty="0">
                <a:solidFill>
                  <a:srgbClr val="FFFF00"/>
                </a:solidFill>
              </a:rPr>
              <a:t>What about visual fields, SD-OCT, </a:t>
            </a:r>
            <a:r>
              <a:rPr lang="en-US" altLang="en-US" sz="1400" i="1" dirty="0" err="1">
                <a:solidFill>
                  <a:srgbClr val="FFFF00"/>
                </a:solidFill>
              </a:rPr>
              <a:t>etc</a:t>
            </a:r>
            <a:r>
              <a:rPr lang="en-US" altLang="en-US" sz="1400" i="1" dirty="0">
                <a:solidFill>
                  <a:srgbClr val="FFFF00"/>
                </a:solidFill>
              </a:rPr>
              <a:t>? Mustn’t they be performed as well?</a:t>
            </a:r>
          </a:p>
          <a:p>
            <a:pPr eaLnBrk="1" hangingPunct="1">
              <a:spcBef>
                <a:spcPct val="0"/>
              </a:spcBef>
              <a:buClrTx/>
              <a:buSzTx/>
              <a:buFontTx/>
              <a:buNone/>
              <a:defRPr/>
            </a:pPr>
            <a:r>
              <a:rPr lang="en-US" altLang="en-US" sz="1400" dirty="0">
                <a:solidFill>
                  <a:srgbClr val="FFFF00"/>
                </a:solidFill>
              </a:rPr>
              <a:t>While useful, it is </a:t>
            </a:r>
            <a:r>
              <a:rPr lang="en-US" altLang="en-US" sz="1400" b="1" dirty="0">
                <a:solidFill>
                  <a:srgbClr val="FFFF00"/>
                </a:solidFill>
              </a:rPr>
              <a:t>not</a:t>
            </a:r>
            <a:r>
              <a:rPr lang="en-US" altLang="en-US" sz="1400" dirty="0">
                <a:solidFill>
                  <a:srgbClr val="FFFF00"/>
                </a:solidFill>
              </a:rPr>
              <a:t> considered critical that these be obtained at the </a:t>
            </a:r>
            <a:r>
              <a:rPr lang="en-US" altLang="en-US" sz="1400" b="1" dirty="0">
                <a:solidFill>
                  <a:srgbClr val="FFFF00"/>
                </a:solidFill>
              </a:rPr>
              <a:t>initial</a:t>
            </a:r>
            <a:r>
              <a:rPr lang="en-US" altLang="en-US" sz="1400" dirty="0">
                <a:solidFill>
                  <a:srgbClr val="FFFF00"/>
                </a:solidFill>
              </a:rPr>
              <a:t> evaluation (unless DFE reveals the presence conditions that might affect them in the future)</a:t>
            </a:r>
            <a:endParaRPr lang="en-US" altLang="en-US" sz="1400" b="1" dirty="0">
              <a:solidFill>
                <a:srgbClr val="FFFF00"/>
              </a:solidFill>
            </a:endParaRPr>
          </a:p>
        </p:txBody>
      </p:sp>
      <p:sp>
        <p:nvSpPr>
          <p:cNvPr id="163847"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163848" name="TextBox 1"/>
          <p:cNvSpPr txBox="1">
            <a:spLocks noChangeArrowheads="1"/>
          </p:cNvSpPr>
          <p:nvPr/>
        </p:nvSpPr>
        <p:spPr bwMode="auto">
          <a:xfrm>
            <a:off x="3957638" y="5221287"/>
            <a:ext cx="3238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(will not be present at the </a:t>
            </a:r>
            <a:r>
              <a:rPr lang="en-US" altLang="en-US" sz="1000" b="1" dirty="0"/>
              <a:t>initial</a:t>
            </a:r>
            <a:r>
              <a:rPr lang="en-US" altLang="en-US" sz="1000" dirty="0"/>
              <a:t> evaluation, obviously)</a:t>
            </a:r>
          </a:p>
        </p:txBody>
      </p:sp>
      <p:cxnSp>
        <p:nvCxnSpPr>
          <p:cNvPr id="4" name="Straight Arrow Connector 3"/>
          <p:cNvCxnSpPr/>
          <p:nvPr/>
        </p:nvCxnSpPr>
        <p:spPr>
          <a:xfrm flipH="1">
            <a:off x="3538538" y="5334000"/>
            <a:ext cx="4191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9">
            <a:extLst>
              <a:ext uri="{FF2B5EF4-FFF2-40B4-BE49-F238E27FC236}">
                <a16:creationId xmlns:a16="http://schemas.microsoft.com/office/drawing/2014/main" id="{141F1CC8-076E-4E7F-968B-BF607E969E0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6486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B1FE31B-E9D6-429C-A1D9-4A2D837AC622}" type="slidenum">
              <a:rPr lang="en-US" altLang="en-US" sz="1000"/>
              <a:pPr algn="r" eaLnBrk="1" hangingPunct="1">
                <a:spcBef>
                  <a:spcPct val="0"/>
                </a:spcBef>
                <a:buClrTx/>
                <a:buSzTx/>
                <a:buFontTx/>
                <a:buNone/>
              </a:pPr>
              <a:t>249</a:t>
            </a:fld>
            <a:endParaRPr lang="en-US" altLang="en-US" sz="1000"/>
          </a:p>
        </p:txBody>
      </p:sp>
      <p:sp>
        <p:nvSpPr>
          <p:cNvPr id="164869"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a:solidFill>
                  <a:srgbClr val="0000FF"/>
                </a:solidFill>
              </a:rPr>
              <a:t>All pts should have a baseline exam</a:t>
            </a:r>
            <a:r>
              <a:rPr lang="en-US" altLang="en-US" sz="1400" b="1">
                <a:solidFill>
                  <a:srgbClr val="0000FF"/>
                </a:solidFill>
              </a:rPr>
              <a:t> </a:t>
            </a:r>
            <a:r>
              <a:rPr lang="en-US" altLang="en-US" sz="1400">
                <a:solidFill>
                  <a:srgbClr val="0000FF"/>
                </a:solidFill>
              </a:rPr>
              <a:t>within </a:t>
            </a:r>
            <a:r>
              <a:rPr lang="en-US" altLang="en-US" sz="1400" b="1">
                <a:solidFill>
                  <a:srgbClr val="0000FF"/>
                </a:solidFill>
              </a:rPr>
              <a:t>one year </a:t>
            </a:r>
            <a:r>
              <a:rPr lang="en-US" altLang="en-US" sz="1400">
                <a:solidFill>
                  <a:srgbClr val="0000FF"/>
                </a:solidFill>
              </a:rPr>
              <a:t>of initiating therapy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must take place at this initial evaluation?</a:t>
            </a:r>
          </a:p>
          <a:p>
            <a:pPr eaLnBrk="1" hangingPunct="1">
              <a:spcBef>
                <a:spcPct val="0"/>
              </a:spcBef>
              <a:buClrTx/>
              <a:buSzTx/>
              <a:buFontTx/>
              <a:buNone/>
            </a:pPr>
            <a:r>
              <a:rPr lang="en-US" altLang="en-US" sz="1400">
                <a:solidFill>
                  <a:srgbClr val="0000FF"/>
                </a:solidFill>
              </a:rPr>
              <a:t>Two steps are vital:</a:t>
            </a:r>
          </a:p>
          <a:p>
            <a:pPr eaLnBrk="1" hangingPunct="1">
              <a:spcBef>
                <a:spcPct val="0"/>
              </a:spcBef>
              <a:buClrTx/>
              <a:buSzTx/>
              <a:buFontTx/>
              <a:buNone/>
            </a:pPr>
            <a:r>
              <a:rPr lang="en-US" altLang="en-US" sz="1400">
                <a:solidFill>
                  <a:srgbClr val="0000FF"/>
                </a:solidFill>
              </a:rPr>
              <a:t>1) DFE must be performed to determine whether a pre-existing retinal condition exists; and</a:t>
            </a:r>
          </a:p>
          <a:p>
            <a:pPr eaLnBrk="1" hangingPunct="1">
              <a:spcBef>
                <a:spcPct val="0"/>
              </a:spcBef>
              <a:buClrTx/>
              <a:buSzTx/>
              <a:buFontTx/>
              <a:buNone/>
            </a:pPr>
            <a:r>
              <a:rPr lang="en-US" altLang="en-US" sz="1400">
                <a:solidFill>
                  <a:srgbClr val="0000FF"/>
                </a:solidFill>
              </a:rPr>
              <a:t>2) it must be determined whether any major risk factors are present</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about visual fields, SD-OCT, etc? Mustn’t they be performed as well?</a:t>
            </a:r>
            <a:endParaRPr lang="en-US" altLang="en-US" sz="1400" i="1">
              <a:solidFill>
                <a:srgbClr val="FFFF00"/>
              </a:solidFill>
            </a:endParaRPr>
          </a:p>
          <a:p>
            <a:pPr eaLnBrk="1" hangingPunct="1">
              <a:spcBef>
                <a:spcPct val="0"/>
              </a:spcBef>
              <a:buClrTx/>
              <a:buSzTx/>
              <a:buFontTx/>
              <a:buNone/>
            </a:pPr>
            <a:r>
              <a:rPr lang="en-US" altLang="en-US" sz="1400">
                <a:solidFill>
                  <a:srgbClr val="FFFF00"/>
                </a:solidFill>
              </a:rPr>
              <a:t>While useful, it is </a:t>
            </a:r>
            <a:r>
              <a:rPr lang="en-US" altLang="en-US" sz="1400" b="1">
                <a:solidFill>
                  <a:srgbClr val="FFFF00"/>
                </a:solidFill>
              </a:rPr>
              <a:t>not</a:t>
            </a:r>
            <a:r>
              <a:rPr lang="en-US" altLang="en-US" sz="1400">
                <a:solidFill>
                  <a:srgbClr val="FFFF00"/>
                </a:solidFill>
              </a:rPr>
              <a:t> considered critical that these be obtained at the </a:t>
            </a:r>
            <a:r>
              <a:rPr lang="en-US" altLang="en-US" sz="1400" b="1">
                <a:solidFill>
                  <a:srgbClr val="FFFF00"/>
                </a:solidFill>
              </a:rPr>
              <a:t>initial</a:t>
            </a:r>
            <a:r>
              <a:rPr lang="en-US" altLang="en-US" sz="1400">
                <a:solidFill>
                  <a:srgbClr val="FFFF00"/>
                </a:solidFill>
              </a:rPr>
              <a:t> evaluation (unless DFE reveals the presence conditions that might affect them in the future)</a:t>
            </a:r>
            <a:endParaRPr lang="en-US" altLang="en-US" sz="1400" b="1">
              <a:solidFill>
                <a:srgbClr val="FFFF00"/>
              </a:solidFill>
            </a:endParaRPr>
          </a:p>
        </p:txBody>
      </p:sp>
      <p:sp>
        <p:nvSpPr>
          <p:cNvPr id="6"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a:t>What risk factors place a patient at increased risk of developing Plaquenil maculopathy?</a:t>
            </a:r>
          </a:p>
          <a:p>
            <a:pPr lvl="1" eaLnBrk="1" hangingPunct="1">
              <a:defRPr/>
            </a:pPr>
            <a:r>
              <a:rPr lang="en-US" sz="1400" kern="0"/>
              <a:t>Daily dose greater than</a:t>
            </a:r>
            <a:r>
              <a:rPr lang="en-US" sz="1400" kern="0">
                <a:solidFill>
                  <a:srgbClr val="0000FF"/>
                </a:solidFill>
              </a:rPr>
              <a:t> 5 mg/kg</a:t>
            </a:r>
          </a:p>
          <a:p>
            <a:pPr lvl="1" eaLnBrk="1" hangingPunct="1">
              <a:defRPr/>
            </a:pPr>
            <a:r>
              <a:rPr lang="en-US" sz="1400" kern="0"/>
              <a:t>Use longer than</a:t>
            </a:r>
            <a:r>
              <a:rPr lang="en-US" sz="1400" kern="0">
                <a:solidFill>
                  <a:srgbClr val="0000FF"/>
                </a:solidFill>
              </a:rPr>
              <a:t> 5 years</a:t>
            </a:r>
            <a:endParaRPr lang="en-US" sz="1400" b="1" i="1" kern="0">
              <a:solidFill>
                <a:srgbClr val="0000FF"/>
              </a:solidFill>
            </a:endParaRPr>
          </a:p>
          <a:p>
            <a:pPr lvl="1" eaLnBrk="1" hangingPunct="1">
              <a:defRPr/>
            </a:pPr>
            <a:r>
              <a:rPr lang="en-US" sz="1400" kern="0"/>
              <a:t>Impaired</a:t>
            </a:r>
            <a:r>
              <a:rPr lang="en-US" sz="1400" kern="0">
                <a:solidFill>
                  <a:srgbClr val="0000FF"/>
                </a:solidFill>
              </a:rPr>
              <a:t> renal </a:t>
            </a:r>
            <a:r>
              <a:rPr lang="en-US" sz="1400" kern="0"/>
              <a:t>function</a:t>
            </a:r>
            <a:endParaRPr lang="en-US" sz="1400" b="1" i="1" kern="0"/>
          </a:p>
          <a:p>
            <a:pPr lvl="1" eaLnBrk="1" hangingPunct="1">
              <a:defRPr/>
            </a:pPr>
            <a:r>
              <a:rPr lang="en-US" sz="1400" kern="0"/>
              <a:t>Pre-existing</a:t>
            </a:r>
            <a:r>
              <a:rPr lang="en-US" sz="1400" kern="0">
                <a:solidFill>
                  <a:srgbClr val="0000FF"/>
                </a:solidFill>
              </a:rPr>
              <a:t> retinal</a:t>
            </a:r>
            <a:r>
              <a:rPr lang="en-US" sz="1400" kern="0"/>
              <a:t> pathology</a:t>
            </a:r>
            <a:endParaRPr lang="en-US" sz="1400" kern="0">
              <a:solidFill>
                <a:srgbClr val="0000FF"/>
              </a:solidFill>
            </a:endParaRPr>
          </a:p>
          <a:p>
            <a:pPr lvl="1" eaLnBrk="1" hangingPunct="1">
              <a:defRPr/>
            </a:pPr>
            <a:r>
              <a:rPr lang="en-US" sz="1400" kern="0"/>
              <a:t>Concurrent </a:t>
            </a:r>
            <a:r>
              <a:rPr lang="en-US" sz="1400" kern="0">
                <a:solidFill>
                  <a:srgbClr val="0000FF"/>
                </a:solidFill>
              </a:rPr>
              <a:t>tamoxifen</a:t>
            </a:r>
            <a:r>
              <a:rPr lang="en-US" sz="1400" kern="0"/>
              <a:t> use</a:t>
            </a:r>
            <a:endParaRPr lang="en-US" sz="1400" kern="0" dirty="0"/>
          </a:p>
        </p:txBody>
      </p:sp>
      <p:sp>
        <p:nvSpPr>
          <p:cNvPr id="164871"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224661A8-44F6-482E-87D7-890A71A582F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B2F3D9AD-6823-472E-9A3A-BC0208E25D7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25</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FFFF00"/>
              </a:solidFill>
            </a:endParaRPr>
          </a:p>
          <a:p>
            <a:r>
              <a:rPr lang="en-US" sz="1600" i="1" dirty="0">
                <a:solidFill>
                  <a:srgbClr val="FFFF00"/>
                </a:solidFill>
              </a:rPr>
              <a:t>Do verticillata stain with fluorescein, rose </a:t>
            </a:r>
            <a:r>
              <a:rPr lang="en-US" sz="1600" i="1" dirty="0" err="1">
                <a:solidFill>
                  <a:srgbClr val="FFFF00"/>
                </a:solidFill>
              </a:rPr>
              <a:t>bengal</a:t>
            </a:r>
            <a:r>
              <a:rPr lang="en-US" sz="1600" i="1" dirty="0">
                <a:solidFill>
                  <a:srgbClr val="FFFF00"/>
                </a:solidFill>
              </a:rPr>
              <a:t> or </a:t>
            </a:r>
            <a:r>
              <a:rPr lang="en-US" sz="1600" i="1" dirty="0" err="1">
                <a:solidFill>
                  <a:srgbClr val="FFFF00"/>
                </a:solidFill>
              </a:rPr>
              <a:t>lissamine</a:t>
            </a:r>
            <a:r>
              <a:rPr lang="en-US" sz="1600" i="1" dirty="0">
                <a:solidFill>
                  <a:srgbClr val="FFFF00"/>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5951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6589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253B88D-D787-4CE2-944E-4CB99A41B1CE}" type="slidenum">
              <a:rPr lang="en-US" altLang="en-US" sz="1000"/>
              <a:pPr algn="r" eaLnBrk="1" hangingPunct="1">
                <a:spcBef>
                  <a:spcPct val="0"/>
                </a:spcBef>
                <a:buClrTx/>
                <a:buSzTx/>
                <a:buFontTx/>
                <a:buNone/>
              </a:pPr>
              <a:t>250</a:t>
            </a:fld>
            <a:endParaRPr lang="en-US" altLang="en-US" sz="1000"/>
          </a:p>
        </p:txBody>
      </p:sp>
      <p:sp>
        <p:nvSpPr>
          <p:cNvPr id="165893" name="Text Box 12"/>
          <p:cNvSpPr txBox="1">
            <a:spLocks noChangeArrowheads="1"/>
          </p:cNvSpPr>
          <p:nvPr/>
        </p:nvSpPr>
        <p:spPr bwMode="auto">
          <a:xfrm>
            <a:off x="381000" y="1058863"/>
            <a:ext cx="83820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In what timeframe, and how, should Plaquenil pts be initially evaluated with respect to Plaquenil usage?</a:t>
            </a:r>
          </a:p>
          <a:p>
            <a:pPr eaLnBrk="1" hangingPunct="1">
              <a:spcBef>
                <a:spcPct val="0"/>
              </a:spcBef>
              <a:buClrTx/>
              <a:buSzTx/>
              <a:buFontTx/>
              <a:buNone/>
            </a:pPr>
            <a:r>
              <a:rPr lang="en-US" altLang="en-US" sz="1400">
                <a:solidFill>
                  <a:srgbClr val="0000FF"/>
                </a:solidFill>
              </a:rPr>
              <a:t>All pts should have a baseline exam</a:t>
            </a:r>
            <a:r>
              <a:rPr lang="en-US" altLang="en-US" sz="1400" b="1">
                <a:solidFill>
                  <a:srgbClr val="0000FF"/>
                </a:solidFill>
              </a:rPr>
              <a:t> </a:t>
            </a:r>
            <a:r>
              <a:rPr lang="en-US" altLang="en-US" sz="1400">
                <a:solidFill>
                  <a:srgbClr val="0000FF"/>
                </a:solidFill>
              </a:rPr>
              <a:t>within </a:t>
            </a:r>
            <a:r>
              <a:rPr lang="en-US" altLang="en-US" sz="1400" b="1">
                <a:solidFill>
                  <a:srgbClr val="0000FF"/>
                </a:solidFill>
              </a:rPr>
              <a:t>one year </a:t>
            </a:r>
            <a:r>
              <a:rPr lang="en-US" altLang="en-US" sz="1400">
                <a:solidFill>
                  <a:srgbClr val="0000FF"/>
                </a:solidFill>
              </a:rPr>
              <a:t>of initiating therapy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must take place at this initial evaluation?</a:t>
            </a:r>
          </a:p>
          <a:p>
            <a:pPr eaLnBrk="1" hangingPunct="1">
              <a:spcBef>
                <a:spcPct val="0"/>
              </a:spcBef>
              <a:buClrTx/>
              <a:buSzTx/>
              <a:buFontTx/>
              <a:buNone/>
            </a:pPr>
            <a:r>
              <a:rPr lang="en-US" altLang="en-US" sz="1400">
                <a:solidFill>
                  <a:srgbClr val="0000FF"/>
                </a:solidFill>
              </a:rPr>
              <a:t>Two steps are vital:</a:t>
            </a:r>
          </a:p>
          <a:p>
            <a:pPr eaLnBrk="1" hangingPunct="1">
              <a:spcBef>
                <a:spcPct val="0"/>
              </a:spcBef>
              <a:buClrTx/>
              <a:buSzTx/>
              <a:buFontTx/>
              <a:buNone/>
            </a:pPr>
            <a:r>
              <a:rPr lang="en-US" altLang="en-US" sz="1400">
                <a:solidFill>
                  <a:srgbClr val="0000FF"/>
                </a:solidFill>
              </a:rPr>
              <a:t>1) DFE must be performed to determine whether a pre-existing retinal condition exists; and</a:t>
            </a:r>
          </a:p>
          <a:p>
            <a:pPr eaLnBrk="1" hangingPunct="1">
              <a:spcBef>
                <a:spcPct val="0"/>
              </a:spcBef>
              <a:buClrTx/>
              <a:buSzTx/>
              <a:buFontTx/>
              <a:buNone/>
            </a:pPr>
            <a:r>
              <a:rPr lang="en-US" altLang="en-US" sz="1400">
                <a:solidFill>
                  <a:srgbClr val="0000FF"/>
                </a:solidFill>
              </a:rPr>
              <a:t>2) it must be determined whether any major risk factors are present</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What about visual fields, SD-OCT, etc? Mustn’t they be performed as well?</a:t>
            </a:r>
          </a:p>
          <a:p>
            <a:pPr eaLnBrk="1" hangingPunct="1">
              <a:spcBef>
                <a:spcPct val="0"/>
              </a:spcBef>
              <a:buClrTx/>
              <a:buSzTx/>
              <a:buFontTx/>
              <a:buNone/>
            </a:pPr>
            <a:r>
              <a:rPr lang="en-US" altLang="en-US" sz="1400">
                <a:solidFill>
                  <a:srgbClr val="0000FF"/>
                </a:solidFill>
              </a:rPr>
              <a:t>While useful, it is </a:t>
            </a:r>
            <a:r>
              <a:rPr lang="en-US" altLang="en-US" sz="1400" b="1">
                <a:solidFill>
                  <a:srgbClr val="0000FF"/>
                </a:solidFill>
              </a:rPr>
              <a:t>not</a:t>
            </a:r>
            <a:r>
              <a:rPr lang="en-US" altLang="en-US" sz="1400">
                <a:solidFill>
                  <a:srgbClr val="0000FF"/>
                </a:solidFill>
              </a:rPr>
              <a:t> considered critical that these be obtained at the </a:t>
            </a:r>
            <a:r>
              <a:rPr lang="en-US" altLang="en-US" sz="1400" b="1">
                <a:solidFill>
                  <a:srgbClr val="0000FF"/>
                </a:solidFill>
              </a:rPr>
              <a:t>initial</a:t>
            </a:r>
            <a:r>
              <a:rPr lang="en-US" altLang="en-US" sz="1400">
                <a:solidFill>
                  <a:srgbClr val="0000FF"/>
                </a:solidFill>
              </a:rPr>
              <a:t> evaluation (unless DFE reveals the presence conditions that might affect them in the future)</a:t>
            </a:r>
            <a:endParaRPr lang="en-US" altLang="en-US" sz="1400" b="1">
              <a:solidFill>
                <a:srgbClr val="0000FF"/>
              </a:solidFill>
            </a:endParaRPr>
          </a:p>
        </p:txBody>
      </p:sp>
      <p:sp>
        <p:nvSpPr>
          <p:cNvPr id="6"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65895"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1B6BDA5C-7CCC-4507-948A-E968C440E94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6691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0E8F7CE-B6AA-4837-8A65-CC5E12B5E7D1}" type="slidenum">
              <a:rPr lang="en-US" altLang="en-US" sz="1000"/>
              <a:pPr algn="r" eaLnBrk="1" hangingPunct="1">
                <a:spcBef>
                  <a:spcPct val="0"/>
                </a:spcBef>
                <a:buClrTx/>
                <a:buSzTx/>
                <a:buFontTx/>
                <a:buNone/>
              </a:pPr>
              <a:t>251</a:t>
            </a:fld>
            <a:endParaRPr lang="en-US" altLang="en-US" sz="1000"/>
          </a:p>
        </p:txBody>
      </p:sp>
      <p:sp>
        <p:nvSpPr>
          <p:cNvPr id="166917"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How frequently do Plaquenil pts need to be re-evaluated?</a:t>
            </a:r>
          </a:p>
          <a:p>
            <a:pPr eaLnBrk="1" hangingPunct="1">
              <a:spcBef>
                <a:spcPct val="0"/>
              </a:spcBef>
              <a:buClrTx/>
              <a:buSzTx/>
              <a:buFontTx/>
              <a:buNone/>
            </a:pPr>
            <a:r>
              <a:rPr lang="en-US" altLang="en-US" sz="1400" dirty="0">
                <a:solidFill>
                  <a:srgbClr val="99FF99"/>
                </a:solidFill>
              </a:rPr>
              <a:t>Annual screening needs to commence once a </a:t>
            </a:r>
            <a:r>
              <a:rPr lang="en-US" altLang="en-US" sz="1400" dirty="0" err="1">
                <a:solidFill>
                  <a:srgbClr val="99FF99"/>
                </a:solidFill>
              </a:rPr>
              <a:t>pt</a:t>
            </a:r>
            <a:r>
              <a:rPr lang="en-US" altLang="en-US" sz="1400" dirty="0">
                <a:solidFill>
                  <a:srgbClr val="99FF99"/>
                </a:solidFill>
              </a:rPr>
              <a:t> is at ‘high risk’ for maculopathy</a:t>
            </a:r>
          </a:p>
          <a:p>
            <a:pPr eaLnBrk="1" hangingPunct="1">
              <a:spcBef>
                <a:spcPct val="0"/>
              </a:spcBef>
              <a:buClrTx/>
              <a:buSzTx/>
              <a:buFontTx/>
              <a:buNone/>
            </a:pPr>
            <a:endParaRPr lang="en-US" altLang="en-US" sz="1400" i="1" dirty="0">
              <a:solidFill>
                <a:srgbClr val="99FF99"/>
              </a:solidFill>
            </a:endParaRPr>
          </a:p>
          <a:p>
            <a:pPr eaLnBrk="1" hangingPunct="1">
              <a:spcBef>
                <a:spcPct val="0"/>
              </a:spcBef>
              <a:buClrTx/>
              <a:buSzTx/>
              <a:buFontTx/>
              <a:buNone/>
            </a:pPr>
            <a:r>
              <a:rPr lang="en-US" altLang="en-US" sz="1400" i="1" dirty="0">
                <a:solidFill>
                  <a:srgbClr val="99FF99"/>
                </a:solidFill>
              </a:rPr>
              <a:t>How is ‘high risk’ defined?</a:t>
            </a:r>
          </a:p>
          <a:p>
            <a:pPr eaLnBrk="1" hangingPunct="1">
              <a:spcBef>
                <a:spcPct val="0"/>
              </a:spcBef>
              <a:buClrTx/>
              <a:buSzTx/>
              <a:buFontTx/>
              <a:buNone/>
            </a:pPr>
            <a:r>
              <a:rPr lang="en-US" altLang="en-US" sz="1400" dirty="0">
                <a:solidFill>
                  <a:srgbClr val="99FF99"/>
                </a:solidFill>
              </a:rPr>
              <a:t>Having any of the risk factors listed below</a:t>
            </a:r>
          </a:p>
          <a:p>
            <a:pPr eaLnBrk="1" hangingPunct="1">
              <a:spcBef>
                <a:spcPct val="0"/>
              </a:spcBef>
              <a:buClrTx/>
              <a:buSzTx/>
              <a:buFontTx/>
              <a:buNone/>
            </a:pPr>
            <a:endParaRPr lang="en-US" altLang="en-US" sz="1400" i="1" dirty="0">
              <a:solidFill>
                <a:srgbClr val="99FF99"/>
              </a:solidFill>
            </a:endParaRPr>
          </a:p>
          <a:p>
            <a:pPr eaLnBrk="1" hangingPunct="1">
              <a:spcBef>
                <a:spcPct val="0"/>
              </a:spcBef>
              <a:buClrTx/>
              <a:buSzTx/>
              <a:buFontTx/>
              <a:buNone/>
            </a:pPr>
            <a:r>
              <a:rPr lang="en-US" altLang="en-US" sz="1400" i="1" dirty="0">
                <a:solidFill>
                  <a:srgbClr val="99FF99"/>
                </a:solidFill>
              </a:rPr>
              <a:t>But what if a </a:t>
            </a:r>
            <a:r>
              <a:rPr lang="en-US" altLang="en-US" sz="1400" i="1" dirty="0" err="1">
                <a:solidFill>
                  <a:srgbClr val="99FF99"/>
                </a:solidFill>
              </a:rPr>
              <a:t>pt</a:t>
            </a:r>
            <a:r>
              <a:rPr lang="en-US" altLang="en-US" sz="1400" i="1" dirty="0">
                <a:solidFill>
                  <a:srgbClr val="99FF99"/>
                </a:solidFill>
              </a:rPr>
              <a:t> has none of them?</a:t>
            </a:r>
          </a:p>
          <a:p>
            <a:pPr eaLnBrk="1" hangingPunct="1">
              <a:spcBef>
                <a:spcPct val="0"/>
              </a:spcBef>
              <a:buClrTx/>
              <a:buSzTx/>
              <a:buFontTx/>
              <a:buNone/>
            </a:pPr>
            <a:r>
              <a:rPr lang="en-US" altLang="en-US" sz="1400" dirty="0">
                <a:solidFill>
                  <a:srgbClr val="99FF99"/>
                </a:solidFill>
              </a:rPr>
              <a:t>At a minimum, s/he will become High Risk upon reaching the 5-years’-treatment mark; thus, all Plaquenil pts will ‘qualify’ for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6691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C5BE3FBE-FF8E-4C73-A26E-4636FD109AA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6794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59AEAD3-8F21-4E55-AEEA-3C48F9252CC4}" type="slidenum">
              <a:rPr lang="en-US" altLang="en-US" sz="1000"/>
              <a:pPr algn="r" eaLnBrk="1" hangingPunct="1">
                <a:spcBef>
                  <a:spcPct val="0"/>
                </a:spcBef>
                <a:buClrTx/>
                <a:buSzTx/>
                <a:buFontTx/>
                <a:buNone/>
              </a:pPr>
              <a:t>252</a:t>
            </a:fld>
            <a:endParaRPr lang="en-US" altLang="en-US" sz="1000"/>
          </a:p>
        </p:txBody>
      </p:sp>
      <p:sp>
        <p:nvSpPr>
          <p:cNvPr id="167941"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frequently do Plaquenil pts need to be re-evaluated?</a:t>
            </a:r>
          </a:p>
          <a:p>
            <a:pPr eaLnBrk="1" hangingPunct="1">
              <a:spcBef>
                <a:spcPct val="0"/>
              </a:spcBef>
              <a:buClrTx/>
              <a:buSzTx/>
              <a:buFontTx/>
              <a:buNone/>
            </a:pPr>
            <a:r>
              <a:rPr lang="en-US" altLang="en-US" sz="1400">
                <a:solidFill>
                  <a:srgbClr val="0000FF"/>
                </a:solidFill>
              </a:rPr>
              <a:t>Annual screening needs to commence once a pt is at ‘high risk’ for maculopathy</a:t>
            </a:r>
          </a:p>
          <a:p>
            <a:pPr eaLnBrk="1" hangingPunct="1">
              <a:spcBef>
                <a:spcPct val="0"/>
              </a:spcBef>
              <a:buClrTx/>
              <a:buSzTx/>
              <a:buFontTx/>
              <a:buNone/>
            </a:pPr>
            <a:endParaRPr lang="en-US" altLang="en-US" sz="1400" i="1">
              <a:solidFill>
                <a:srgbClr val="99FF99"/>
              </a:solidFill>
            </a:endParaRPr>
          </a:p>
          <a:p>
            <a:pPr eaLnBrk="1" hangingPunct="1">
              <a:spcBef>
                <a:spcPct val="0"/>
              </a:spcBef>
              <a:buClrTx/>
              <a:buSzTx/>
              <a:buFontTx/>
              <a:buNone/>
            </a:pPr>
            <a:r>
              <a:rPr lang="en-US" altLang="en-US" sz="1400" i="1">
                <a:solidFill>
                  <a:srgbClr val="99FF99"/>
                </a:solidFill>
              </a:rPr>
              <a:t>How is ‘high risk’ defined?</a:t>
            </a:r>
          </a:p>
          <a:p>
            <a:pPr eaLnBrk="1" hangingPunct="1">
              <a:spcBef>
                <a:spcPct val="0"/>
              </a:spcBef>
              <a:buClrTx/>
              <a:buSzTx/>
              <a:buFontTx/>
              <a:buNone/>
            </a:pPr>
            <a:r>
              <a:rPr lang="en-US" altLang="en-US" sz="1400">
                <a:solidFill>
                  <a:srgbClr val="99FF99"/>
                </a:solidFill>
              </a:rPr>
              <a:t>Having any of the risk factors listed below</a:t>
            </a:r>
          </a:p>
          <a:p>
            <a:pPr eaLnBrk="1" hangingPunct="1">
              <a:spcBef>
                <a:spcPct val="0"/>
              </a:spcBef>
              <a:buClrTx/>
              <a:buSzTx/>
              <a:buFontTx/>
              <a:buNone/>
            </a:pPr>
            <a:endParaRPr lang="en-US" altLang="en-US" sz="1400" i="1">
              <a:solidFill>
                <a:srgbClr val="99FF99"/>
              </a:solidFill>
            </a:endParaRPr>
          </a:p>
          <a:p>
            <a:pPr eaLnBrk="1" hangingPunct="1">
              <a:spcBef>
                <a:spcPct val="0"/>
              </a:spcBef>
              <a:buClrTx/>
              <a:buSzTx/>
              <a:buFontTx/>
              <a:buNone/>
            </a:pPr>
            <a:r>
              <a:rPr lang="en-US" altLang="en-US" sz="1400" i="1">
                <a:solidFill>
                  <a:srgbClr val="99FF99"/>
                </a:solidFill>
              </a:rPr>
              <a:t>But what if a pt has none of them?</a:t>
            </a:r>
          </a:p>
          <a:p>
            <a:pPr eaLnBrk="1" hangingPunct="1">
              <a:spcBef>
                <a:spcPct val="0"/>
              </a:spcBef>
              <a:buClrTx/>
              <a:buSzTx/>
              <a:buFontTx/>
              <a:buNone/>
            </a:pPr>
            <a:r>
              <a:rPr lang="en-US" altLang="en-US" sz="1400">
                <a:solidFill>
                  <a:srgbClr val="99FF99"/>
                </a:solidFill>
              </a:rPr>
              <a:t>At a minimum, s/he will become High Risk upon reaching the 5-years’-treatment mark; thus, all Plaquenil pts will ‘qualify’ for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67943"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5CA80AF6-56A4-4FAB-B3E1-57D3F867119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6896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271ABB7-461F-450E-8051-C4B8A279EF42}" type="slidenum">
              <a:rPr lang="en-US" altLang="en-US" sz="1000"/>
              <a:pPr algn="r" eaLnBrk="1" hangingPunct="1">
                <a:spcBef>
                  <a:spcPct val="0"/>
                </a:spcBef>
                <a:buClrTx/>
                <a:buSzTx/>
                <a:buFontTx/>
                <a:buNone/>
              </a:pPr>
              <a:t>253</a:t>
            </a:fld>
            <a:endParaRPr lang="en-US" altLang="en-US" sz="1000"/>
          </a:p>
        </p:txBody>
      </p:sp>
      <p:sp>
        <p:nvSpPr>
          <p:cNvPr id="168965"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frequently do Plaquenil pts need to be re-evaluated?</a:t>
            </a:r>
          </a:p>
          <a:p>
            <a:pPr eaLnBrk="1" hangingPunct="1">
              <a:spcBef>
                <a:spcPct val="0"/>
              </a:spcBef>
              <a:buClrTx/>
              <a:buSzTx/>
              <a:buFontTx/>
              <a:buNone/>
            </a:pPr>
            <a:r>
              <a:rPr lang="en-US" altLang="en-US" sz="1400">
                <a:solidFill>
                  <a:srgbClr val="0000FF"/>
                </a:solidFill>
              </a:rPr>
              <a:t>Annual screening needs to commence once a pt is at ‘high risk’ for maculopathy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How is ‘high risk’ defined?</a:t>
            </a:r>
            <a:endParaRPr lang="en-US" altLang="en-US" sz="1400" i="1">
              <a:solidFill>
                <a:srgbClr val="99FF99"/>
              </a:solidFill>
            </a:endParaRPr>
          </a:p>
          <a:p>
            <a:pPr eaLnBrk="1" hangingPunct="1">
              <a:spcBef>
                <a:spcPct val="0"/>
              </a:spcBef>
              <a:buClrTx/>
              <a:buSzTx/>
              <a:buFontTx/>
              <a:buNone/>
            </a:pPr>
            <a:r>
              <a:rPr lang="en-US" altLang="en-US" sz="1400">
                <a:solidFill>
                  <a:srgbClr val="99FF99"/>
                </a:solidFill>
              </a:rPr>
              <a:t>Having any of the risk factors listed below</a:t>
            </a:r>
          </a:p>
          <a:p>
            <a:pPr eaLnBrk="1" hangingPunct="1">
              <a:spcBef>
                <a:spcPct val="0"/>
              </a:spcBef>
              <a:buClrTx/>
              <a:buSzTx/>
              <a:buFontTx/>
              <a:buNone/>
            </a:pPr>
            <a:endParaRPr lang="en-US" altLang="en-US" sz="1400" i="1">
              <a:solidFill>
                <a:srgbClr val="99FF99"/>
              </a:solidFill>
            </a:endParaRPr>
          </a:p>
          <a:p>
            <a:pPr eaLnBrk="1" hangingPunct="1">
              <a:spcBef>
                <a:spcPct val="0"/>
              </a:spcBef>
              <a:buClrTx/>
              <a:buSzTx/>
              <a:buFontTx/>
              <a:buNone/>
            </a:pPr>
            <a:r>
              <a:rPr lang="en-US" altLang="en-US" sz="1400" i="1">
                <a:solidFill>
                  <a:srgbClr val="99FF99"/>
                </a:solidFill>
              </a:rPr>
              <a:t>But what if a pt has none of them?</a:t>
            </a:r>
          </a:p>
          <a:p>
            <a:pPr eaLnBrk="1" hangingPunct="1">
              <a:spcBef>
                <a:spcPct val="0"/>
              </a:spcBef>
              <a:buClrTx/>
              <a:buSzTx/>
              <a:buFontTx/>
              <a:buNone/>
            </a:pPr>
            <a:r>
              <a:rPr lang="en-US" altLang="en-US" sz="1400">
                <a:solidFill>
                  <a:srgbClr val="99FF99"/>
                </a:solidFill>
              </a:rPr>
              <a:t>At a minimum, s/he will become High Risk upon reaching the 5-years’-treatment mark; thus, all Plaquenil pts will ‘qualify’ for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68967"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F75924F9-9869-4404-BFA8-3BE979AF027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6998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9218A4D-39F2-407E-A48E-261F43CDAF51}" type="slidenum">
              <a:rPr lang="en-US" altLang="en-US" sz="1000"/>
              <a:pPr algn="r" eaLnBrk="1" hangingPunct="1">
                <a:spcBef>
                  <a:spcPct val="0"/>
                </a:spcBef>
                <a:buClrTx/>
                <a:buSzTx/>
                <a:buFontTx/>
                <a:buNone/>
              </a:pPr>
              <a:t>254</a:t>
            </a:fld>
            <a:endParaRPr lang="en-US" altLang="en-US" sz="1000"/>
          </a:p>
        </p:txBody>
      </p:sp>
      <p:sp>
        <p:nvSpPr>
          <p:cNvPr id="169989"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frequently do Plaquenil pts need to be re-evaluated?</a:t>
            </a:r>
          </a:p>
          <a:p>
            <a:pPr eaLnBrk="1" hangingPunct="1">
              <a:spcBef>
                <a:spcPct val="0"/>
              </a:spcBef>
              <a:buClrTx/>
              <a:buSzTx/>
              <a:buFontTx/>
              <a:buNone/>
            </a:pPr>
            <a:r>
              <a:rPr lang="en-US" altLang="en-US" sz="1400">
                <a:solidFill>
                  <a:srgbClr val="0000FF"/>
                </a:solidFill>
              </a:rPr>
              <a:t>Annual screening needs to commence once a pt is at ‘high risk’ for maculopathy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How is ‘high risk’ defined?</a:t>
            </a:r>
          </a:p>
          <a:p>
            <a:pPr eaLnBrk="1" hangingPunct="1">
              <a:spcBef>
                <a:spcPct val="0"/>
              </a:spcBef>
              <a:buClrTx/>
              <a:buSzTx/>
              <a:buFontTx/>
              <a:buNone/>
            </a:pPr>
            <a:r>
              <a:rPr lang="en-US" altLang="en-US" sz="1400">
                <a:solidFill>
                  <a:srgbClr val="0000FF"/>
                </a:solidFill>
              </a:rPr>
              <a:t>Having any of the risk factors listed below</a:t>
            </a:r>
            <a:endParaRPr lang="en-US" altLang="en-US" sz="1400">
              <a:solidFill>
                <a:srgbClr val="99FF99"/>
              </a:solidFill>
            </a:endParaRPr>
          </a:p>
          <a:p>
            <a:pPr eaLnBrk="1" hangingPunct="1">
              <a:spcBef>
                <a:spcPct val="0"/>
              </a:spcBef>
              <a:buClrTx/>
              <a:buSzTx/>
              <a:buFontTx/>
              <a:buNone/>
            </a:pPr>
            <a:endParaRPr lang="en-US" altLang="en-US" sz="1400" i="1">
              <a:solidFill>
                <a:srgbClr val="99FF99"/>
              </a:solidFill>
            </a:endParaRPr>
          </a:p>
          <a:p>
            <a:pPr eaLnBrk="1" hangingPunct="1">
              <a:spcBef>
                <a:spcPct val="0"/>
              </a:spcBef>
              <a:buClrTx/>
              <a:buSzTx/>
              <a:buFontTx/>
              <a:buNone/>
            </a:pPr>
            <a:r>
              <a:rPr lang="en-US" altLang="en-US" sz="1400" i="1">
                <a:solidFill>
                  <a:srgbClr val="99FF99"/>
                </a:solidFill>
              </a:rPr>
              <a:t>But what if a pt has none of them?</a:t>
            </a:r>
          </a:p>
          <a:p>
            <a:pPr eaLnBrk="1" hangingPunct="1">
              <a:spcBef>
                <a:spcPct val="0"/>
              </a:spcBef>
              <a:buClrTx/>
              <a:buSzTx/>
              <a:buFontTx/>
              <a:buNone/>
            </a:pPr>
            <a:r>
              <a:rPr lang="en-US" altLang="en-US" sz="1400">
                <a:solidFill>
                  <a:srgbClr val="99FF99"/>
                </a:solidFill>
              </a:rPr>
              <a:t>At a minimum, s/he will become High Risk upon reaching the 5-years’-treatment mark; thus, all Plaquenil pts will ‘qualify’ for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69991"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D20266F1-2DF0-407E-BE69-CC3D9FD86FE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7101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244B541-5422-4C68-B71E-A71F191DC668}" type="slidenum">
              <a:rPr lang="en-US" altLang="en-US" sz="1000"/>
              <a:pPr algn="r" eaLnBrk="1" hangingPunct="1">
                <a:spcBef>
                  <a:spcPct val="0"/>
                </a:spcBef>
                <a:buClrTx/>
                <a:buSzTx/>
                <a:buFontTx/>
                <a:buNone/>
              </a:pPr>
              <a:t>255</a:t>
            </a:fld>
            <a:endParaRPr lang="en-US" altLang="en-US" sz="1000"/>
          </a:p>
        </p:txBody>
      </p:sp>
      <p:sp>
        <p:nvSpPr>
          <p:cNvPr id="171013"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frequently do Plaquenil pts need to be re-evaluated?</a:t>
            </a:r>
          </a:p>
          <a:p>
            <a:pPr eaLnBrk="1" hangingPunct="1">
              <a:spcBef>
                <a:spcPct val="0"/>
              </a:spcBef>
              <a:buClrTx/>
              <a:buSzTx/>
              <a:buFontTx/>
              <a:buNone/>
            </a:pPr>
            <a:r>
              <a:rPr lang="en-US" altLang="en-US" sz="1400">
                <a:solidFill>
                  <a:srgbClr val="0000FF"/>
                </a:solidFill>
              </a:rPr>
              <a:t>Annual screening needs to commence once a pt is at ‘high risk’ for maculopathy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How is ‘high risk’ defined?</a:t>
            </a:r>
          </a:p>
          <a:p>
            <a:pPr eaLnBrk="1" hangingPunct="1">
              <a:spcBef>
                <a:spcPct val="0"/>
              </a:spcBef>
              <a:buClrTx/>
              <a:buSzTx/>
              <a:buFontTx/>
              <a:buNone/>
            </a:pPr>
            <a:r>
              <a:rPr lang="en-US" altLang="en-US" sz="1400">
                <a:solidFill>
                  <a:srgbClr val="0000FF"/>
                </a:solidFill>
              </a:rPr>
              <a:t>Having any of the risk factors listed below</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But what if a pt has none of them?</a:t>
            </a:r>
            <a:endParaRPr lang="en-US" altLang="en-US" sz="1400" i="1">
              <a:solidFill>
                <a:srgbClr val="99FF99"/>
              </a:solidFill>
            </a:endParaRPr>
          </a:p>
          <a:p>
            <a:pPr eaLnBrk="1" hangingPunct="1">
              <a:spcBef>
                <a:spcPct val="0"/>
              </a:spcBef>
              <a:buClrTx/>
              <a:buSzTx/>
              <a:buFontTx/>
              <a:buNone/>
            </a:pPr>
            <a:r>
              <a:rPr lang="en-US" altLang="en-US" sz="1400">
                <a:solidFill>
                  <a:srgbClr val="99FF99"/>
                </a:solidFill>
              </a:rPr>
              <a:t>At a minimum, s/he will become High Risk upon reaching the 5-years’-treatment mark; thus, all Plaquenil pts will ‘qualify’ for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71015"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C3741AAB-7D38-407B-A8DF-A6D2964A5DF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7203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A3470DD-DCD8-4C55-96B0-E9F3E5668682}" type="slidenum">
              <a:rPr lang="en-US" altLang="en-US" sz="1000"/>
              <a:pPr algn="r" eaLnBrk="1" hangingPunct="1">
                <a:spcBef>
                  <a:spcPct val="0"/>
                </a:spcBef>
                <a:buClrTx/>
                <a:buSzTx/>
                <a:buFontTx/>
                <a:buNone/>
              </a:pPr>
              <a:t>256</a:t>
            </a:fld>
            <a:endParaRPr lang="en-US" altLang="en-US" sz="1000"/>
          </a:p>
        </p:txBody>
      </p:sp>
      <p:sp>
        <p:nvSpPr>
          <p:cNvPr id="172037" name="Text Box 16"/>
          <p:cNvSpPr txBox="1">
            <a:spLocks noChangeArrowheads="1"/>
          </p:cNvSpPr>
          <p:nvPr/>
        </p:nvSpPr>
        <p:spPr bwMode="auto">
          <a:xfrm>
            <a:off x="760413" y="1179513"/>
            <a:ext cx="7696200" cy="20304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frequently do Plaquenil pts need to be re-evaluated?</a:t>
            </a:r>
          </a:p>
          <a:p>
            <a:pPr eaLnBrk="1" hangingPunct="1">
              <a:spcBef>
                <a:spcPct val="0"/>
              </a:spcBef>
              <a:buClrTx/>
              <a:buSzTx/>
              <a:buFontTx/>
              <a:buNone/>
            </a:pPr>
            <a:r>
              <a:rPr lang="en-US" altLang="en-US" sz="1400">
                <a:solidFill>
                  <a:srgbClr val="0000FF"/>
                </a:solidFill>
              </a:rPr>
              <a:t>Annual screening needs to commence once a pt is at ‘high risk’ for maculopathy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How is ‘high risk’ defined?</a:t>
            </a:r>
          </a:p>
          <a:p>
            <a:pPr eaLnBrk="1" hangingPunct="1">
              <a:spcBef>
                <a:spcPct val="0"/>
              </a:spcBef>
              <a:buClrTx/>
              <a:buSzTx/>
              <a:buFontTx/>
              <a:buNone/>
            </a:pPr>
            <a:r>
              <a:rPr lang="en-US" altLang="en-US" sz="1400">
                <a:solidFill>
                  <a:srgbClr val="0000FF"/>
                </a:solidFill>
              </a:rPr>
              <a:t>Having any of the risk factors listed below</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But what if a pt has none of them?</a:t>
            </a:r>
          </a:p>
          <a:p>
            <a:pPr eaLnBrk="1" hangingPunct="1">
              <a:spcBef>
                <a:spcPct val="0"/>
              </a:spcBef>
              <a:buClrTx/>
              <a:buSzTx/>
              <a:buFontTx/>
              <a:buNone/>
            </a:pPr>
            <a:r>
              <a:rPr lang="en-US" altLang="en-US" sz="1400">
                <a:solidFill>
                  <a:srgbClr val="0000FF"/>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b="1" kern="0" dirty="0"/>
              <a:t>Use longer than</a:t>
            </a:r>
            <a:r>
              <a:rPr lang="en-US" sz="1400" b="1" kern="0" dirty="0">
                <a:solidFill>
                  <a:srgbClr val="0000FF"/>
                </a:solidFill>
              </a:rPr>
              <a:t> 5 years</a:t>
            </a:r>
            <a:endParaRPr lang="en-US" sz="1400" b="1"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7203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 Box 9">
            <a:extLst>
              <a:ext uri="{FF2B5EF4-FFF2-40B4-BE49-F238E27FC236}">
                <a16:creationId xmlns:a16="http://schemas.microsoft.com/office/drawing/2014/main" id="{0D0E0D05-6E32-4BF4-A7FE-DD51CBE742B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43F5038-6250-458A-9FE1-DFF10CD59C1F}" type="slidenum">
              <a:rPr lang="en-US" altLang="en-US" sz="1000"/>
              <a:pPr algn="r" eaLnBrk="1" hangingPunct="1">
                <a:spcBef>
                  <a:spcPct val="0"/>
                </a:spcBef>
                <a:buClrTx/>
                <a:buSzTx/>
                <a:buFontTx/>
                <a:buNone/>
              </a:pPr>
              <a:t>257</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3" name="Text Box 9">
            <a:extLst>
              <a:ext uri="{FF2B5EF4-FFF2-40B4-BE49-F238E27FC236}">
                <a16:creationId xmlns:a16="http://schemas.microsoft.com/office/drawing/2014/main" id="{14517052-AC31-48A9-9B07-6777583F3CF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TextBox 3">
            <a:extLst>
              <a:ext uri="{FF2B5EF4-FFF2-40B4-BE49-F238E27FC236}">
                <a16:creationId xmlns:a16="http://schemas.microsoft.com/office/drawing/2014/main" id="{9B036C1F-513F-45F3-A1E3-0B62B9E7BA83}"/>
              </a:ext>
            </a:extLst>
          </p:cNvPr>
          <p:cNvSpPr txBox="1"/>
          <p:nvPr/>
        </p:nvSpPr>
        <p:spPr>
          <a:xfrm>
            <a:off x="304800" y="1835012"/>
            <a:ext cx="8534400" cy="584775"/>
          </a:xfrm>
          <a:prstGeom prst="rect">
            <a:avLst/>
          </a:prstGeom>
          <a:solidFill>
            <a:schemeClr val="bg1">
              <a:lumMod val="95000"/>
            </a:schemeClr>
          </a:solidFill>
          <a:ln>
            <a:solidFill>
              <a:schemeClr val="accent1"/>
            </a:solidFill>
          </a:ln>
        </p:spPr>
        <p:txBody>
          <a:bodyPr wrap="square" rtlCol="0">
            <a:spAutoFit/>
          </a:bodyPr>
          <a:lstStyle/>
          <a:p>
            <a:r>
              <a:rPr lang="en-US" sz="1600" i="1" dirty="0">
                <a:solidFill>
                  <a:srgbClr val="0000FF"/>
                </a:solidFill>
                <a:effectLst>
                  <a:outerShdw blurRad="38100" dist="38100" dir="2700000" algn="tl">
                    <a:srgbClr val="000000">
                      <a:alpha val="43137"/>
                    </a:srgbClr>
                  </a:outerShdw>
                </a:effectLst>
              </a:rPr>
              <a:t>While this is the recommended screening pattern, in practice many ophthalmologists screen Plaquenil pts every 6-12 months during the first 5 years, then every 6 months thereafter</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7306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43F5038-6250-458A-9FE1-DFF10CD59C1F}" type="slidenum">
              <a:rPr lang="en-US" altLang="en-US" sz="1000"/>
              <a:pPr algn="r" eaLnBrk="1" hangingPunct="1">
                <a:spcBef>
                  <a:spcPct val="0"/>
                </a:spcBef>
                <a:buClrTx/>
                <a:buSzTx/>
                <a:buFontTx/>
                <a:buNone/>
              </a:pPr>
              <a:t>258</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2" name="Oval 1"/>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2">
            <a:extLst>
              <a:ext uri="{FF2B5EF4-FFF2-40B4-BE49-F238E27FC236}">
                <a16:creationId xmlns:a16="http://schemas.microsoft.com/office/drawing/2014/main" id="{86585EF2-54C6-4721-AA87-BA67F745508C}"/>
              </a:ext>
            </a:extLst>
          </p:cNvPr>
          <p:cNvSpPr txBox="1">
            <a:spLocks noChangeArrowheads="1"/>
          </p:cNvSpPr>
          <p:nvPr/>
        </p:nvSpPr>
        <p:spPr bwMode="auto">
          <a:xfrm>
            <a:off x="266699" y="3375025"/>
            <a:ext cx="8189913"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should these screening exams consist of?</a:t>
            </a:r>
            <a:endParaRPr lang="en-US" altLang="en-US" sz="1400" i="1" dirty="0">
              <a:solidFill>
                <a:srgbClr val="FFC000"/>
              </a:solidFill>
            </a:endParaRPr>
          </a:p>
          <a:p>
            <a:r>
              <a:rPr lang="en-US" altLang="en-US" sz="1400" dirty="0">
                <a:solidFill>
                  <a:srgbClr val="FFC000"/>
                </a:solidFill>
              </a:rPr>
              <a:t>The AAO recommends central (10-2) visual field testing, along with SD-OCT of the parafoveal region</a:t>
            </a:r>
          </a:p>
        </p:txBody>
      </p:sp>
      <p:sp>
        <p:nvSpPr>
          <p:cNvPr id="3" name="Text Box 9">
            <a:extLst>
              <a:ext uri="{FF2B5EF4-FFF2-40B4-BE49-F238E27FC236}">
                <a16:creationId xmlns:a16="http://schemas.microsoft.com/office/drawing/2014/main" id="{14517052-AC31-48A9-9B07-6777583F3CF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321764319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7408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6E519C6-9553-47D1-AC87-BCF0D8375C80}" type="slidenum">
              <a:rPr lang="en-US" altLang="en-US" sz="1000"/>
              <a:pPr algn="r" eaLnBrk="1" hangingPunct="1">
                <a:spcBef>
                  <a:spcPct val="0"/>
                </a:spcBef>
                <a:buClrTx/>
                <a:buSzTx/>
                <a:buFontTx/>
                <a:buNone/>
              </a:pPr>
              <a:t>259</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174089" name="TextBox 2"/>
          <p:cNvSpPr txBox="1">
            <a:spLocks noChangeArrowheads="1"/>
          </p:cNvSpPr>
          <p:nvPr/>
        </p:nvSpPr>
        <p:spPr bwMode="auto">
          <a:xfrm>
            <a:off x="266699" y="3375025"/>
            <a:ext cx="8189913"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What should these screening exams consist of?</a:t>
            </a:r>
          </a:p>
          <a:p>
            <a:r>
              <a:rPr lang="en-US" altLang="en-US" sz="1400">
                <a:solidFill>
                  <a:srgbClr val="0000FF"/>
                </a:solidFill>
              </a:rPr>
              <a:t>The AAO recommends central (10-2) visual field testing, along with SD-OCT of the parafoveal region</a:t>
            </a:r>
          </a:p>
        </p:txBody>
      </p:sp>
      <p:sp>
        <p:nvSpPr>
          <p:cNvPr id="3" name="Text Box 9">
            <a:extLst>
              <a:ext uri="{FF2B5EF4-FFF2-40B4-BE49-F238E27FC236}">
                <a16:creationId xmlns:a16="http://schemas.microsoft.com/office/drawing/2014/main" id="{AE3C5280-0C47-4DBB-801D-37EE3336E18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Oval 3">
            <a:extLst>
              <a:ext uri="{FF2B5EF4-FFF2-40B4-BE49-F238E27FC236}">
                <a16:creationId xmlns:a16="http://schemas.microsoft.com/office/drawing/2014/main" id="{92311145-7111-4F50-8640-71EC67707E8E}"/>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01AF89D2-E36C-49BC-9FC3-A1FC8466772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26</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3964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6E519C6-9553-47D1-AC87-BCF0D8375C80}" type="slidenum">
              <a:rPr lang="en-US" altLang="en-US" sz="1000"/>
              <a:pPr algn="r" eaLnBrk="1" hangingPunct="1">
                <a:spcBef>
                  <a:spcPct val="0"/>
                </a:spcBef>
                <a:buClrTx/>
                <a:buSzTx/>
                <a:buFontTx/>
                <a:buNone/>
              </a:pPr>
              <a:t>260</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174089" name="TextBox 2"/>
          <p:cNvSpPr txBox="1">
            <a:spLocks noChangeArrowheads="1"/>
          </p:cNvSpPr>
          <p:nvPr/>
        </p:nvSpPr>
        <p:spPr bwMode="auto">
          <a:xfrm>
            <a:off x="266699" y="3375025"/>
            <a:ext cx="8189913"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What should these screening exams consist of?</a:t>
            </a:r>
          </a:p>
          <a:p>
            <a:r>
              <a:rPr lang="en-US" altLang="en-US" sz="1400">
                <a:solidFill>
                  <a:srgbClr val="0000FF"/>
                </a:solidFill>
              </a:rPr>
              <a:t>The AAO recommends central (10-2) visual field testing, along with SD-OCT of the parafoveal region</a:t>
            </a:r>
          </a:p>
        </p:txBody>
      </p:sp>
      <p:cxnSp>
        <p:nvCxnSpPr>
          <p:cNvPr id="10" name="Straight Connector 9">
            <a:extLst>
              <a:ext uri="{FF2B5EF4-FFF2-40B4-BE49-F238E27FC236}">
                <a16:creationId xmlns:a16="http://schemas.microsoft.com/office/drawing/2014/main" id="{0C8DAC4B-E8D2-44B0-BF3C-5F4A60BE5DF1}"/>
              </a:ext>
            </a:extLst>
          </p:cNvPr>
          <p:cNvCxnSpPr/>
          <p:nvPr/>
        </p:nvCxnSpPr>
        <p:spPr>
          <a:xfrm>
            <a:off x="2254250" y="3733800"/>
            <a:ext cx="1022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ADC310-BD3F-4B6F-9738-4EEEB1717DBE}"/>
              </a:ext>
            </a:extLst>
          </p:cNvPr>
          <p:cNvCxnSpPr/>
          <p:nvPr/>
        </p:nvCxnSpPr>
        <p:spPr>
          <a:xfrm>
            <a:off x="6934200" y="37338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6">
            <a:extLst>
              <a:ext uri="{FF2B5EF4-FFF2-40B4-BE49-F238E27FC236}">
                <a16:creationId xmlns:a16="http://schemas.microsoft.com/office/drawing/2014/main" id="{71E978ED-E18B-4838-B972-5901B4B32CC4}"/>
              </a:ext>
            </a:extLst>
          </p:cNvPr>
          <p:cNvSpPr txBox="1">
            <a:spLocks noChangeArrowheads="1"/>
          </p:cNvSpPr>
          <p:nvPr/>
        </p:nvSpPr>
        <p:spPr bwMode="auto">
          <a:xfrm>
            <a:off x="1151629" y="3851630"/>
            <a:ext cx="20874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latin typeface="Segoe Script" panose="020B0504020000000003" pitchFamily="34" charset="0"/>
              </a:rPr>
              <a:t>wide (24- or 30-2)</a:t>
            </a:r>
          </a:p>
        </p:txBody>
      </p:sp>
      <p:sp>
        <p:nvSpPr>
          <p:cNvPr id="13" name="TextBox 14">
            <a:extLst>
              <a:ext uri="{FF2B5EF4-FFF2-40B4-BE49-F238E27FC236}">
                <a16:creationId xmlns:a16="http://schemas.microsoft.com/office/drawing/2014/main" id="{FF4971B6-CE57-43E9-A392-F8F923008917}"/>
              </a:ext>
            </a:extLst>
          </p:cNvPr>
          <p:cNvSpPr txBox="1">
            <a:spLocks noChangeArrowheads="1"/>
          </p:cNvSpPr>
          <p:nvPr/>
        </p:nvSpPr>
        <p:spPr bwMode="auto">
          <a:xfrm>
            <a:off x="6870333" y="3459439"/>
            <a:ext cx="825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latin typeface="Segoe Script" panose="020B0504020000000003" pitchFamily="34" charset="0"/>
              </a:rPr>
              <a:t>arcade</a:t>
            </a:r>
          </a:p>
        </p:txBody>
      </p:sp>
      <p:sp>
        <p:nvSpPr>
          <p:cNvPr id="14" name="TextBox 15">
            <a:extLst>
              <a:ext uri="{FF2B5EF4-FFF2-40B4-BE49-F238E27FC236}">
                <a16:creationId xmlns:a16="http://schemas.microsoft.com/office/drawing/2014/main" id="{8AAB3010-4A4B-4E2D-BF24-9F10D6C4FE5C}"/>
              </a:ext>
            </a:extLst>
          </p:cNvPr>
          <p:cNvSpPr txBox="1">
            <a:spLocks noChangeArrowheads="1"/>
          </p:cNvSpPr>
          <p:nvPr/>
        </p:nvSpPr>
        <p:spPr bwMode="auto">
          <a:xfrm>
            <a:off x="7537801" y="3851630"/>
            <a:ext cx="153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latin typeface="Segoe Script" panose="020B0504020000000003" pitchFamily="34" charset="0"/>
              </a:rPr>
              <a:t>for </a:t>
            </a:r>
            <a:r>
              <a:rPr lang="en-US" altLang="en-US" sz="1400" b="1">
                <a:solidFill>
                  <a:srgbClr val="0000FF"/>
                </a:solidFill>
                <a:latin typeface="Segoe Script" panose="020B0504020000000003" pitchFamily="34" charset="0"/>
              </a:rPr>
              <a:t>Asian</a:t>
            </a:r>
            <a:r>
              <a:rPr lang="en-US" altLang="en-US" sz="1400">
                <a:solidFill>
                  <a:srgbClr val="0000FF"/>
                </a:solidFill>
                <a:latin typeface="Segoe Script" panose="020B0504020000000003" pitchFamily="34" charset="0"/>
              </a:rPr>
              <a:t> eyes</a:t>
            </a:r>
          </a:p>
        </p:txBody>
      </p:sp>
      <p:sp>
        <p:nvSpPr>
          <p:cNvPr id="3" name="TextBox 2">
            <a:extLst>
              <a:ext uri="{FF2B5EF4-FFF2-40B4-BE49-F238E27FC236}">
                <a16:creationId xmlns:a16="http://schemas.microsoft.com/office/drawing/2014/main" id="{F924D3F5-D5D4-4896-BA73-848FF2AF266A}"/>
              </a:ext>
            </a:extLst>
          </p:cNvPr>
          <p:cNvSpPr txBox="1"/>
          <p:nvPr/>
        </p:nvSpPr>
        <p:spPr>
          <a:xfrm rot="10800000">
            <a:off x="8162942" y="3494768"/>
            <a:ext cx="293670"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1E6EF9A8-D11A-4E49-8D67-2BE4E28029BF}"/>
              </a:ext>
            </a:extLst>
          </p:cNvPr>
          <p:cNvSpPr txBox="1"/>
          <p:nvPr/>
        </p:nvSpPr>
        <p:spPr>
          <a:xfrm rot="10800000">
            <a:off x="2048509" y="3461007"/>
            <a:ext cx="293670" cy="369332"/>
          </a:xfrm>
          <a:prstGeom prst="rect">
            <a:avLst/>
          </a:prstGeom>
          <a:noFill/>
        </p:spPr>
        <p:txBody>
          <a:bodyPr wrap="none" rtlCol="0">
            <a:spAutoFit/>
          </a:bodyPr>
          <a:lstStyle/>
          <a:p>
            <a:r>
              <a:rPr lang="en-US" dirty="0"/>
              <a:t>^</a:t>
            </a:r>
          </a:p>
        </p:txBody>
      </p:sp>
      <p:sp>
        <p:nvSpPr>
          <p:cNvPr id="4" name="Text Box 9">
            <a:extLst>
              <a:ext uri="{FF2B5EF4-FFF2-40B4-BE49-F238E27FC236}">
                <a16:creationId xmlns:a16="http://schemas.microsoft.com/office/drawing/2014/main" id="{150D2696-D35A-458B-AAC0-17777389B34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5" name="Oval 4">
            <a:extLst>
              <a:ext uri="{FF2B5EF4-FFF2-40B4-BE49-F238E27FC236}">
                <a16:creationId xmlns:a16="http://schemas.microsoft.com/office/drawing/2014/main" id="{51219826-33C0-45DB-BF89-DBF4751CCD21}"/>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9393164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7613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A75B4FD-78D9-4F59-B17B-C1028B0D9D97}" type="slidenum">
              <a:rPr lang="en-US" altLang="en-US" sz="1000"/>
              <a:pPr algn="r" eaLnBrk="1" hangingPunct="1">
                <a:spcBef>
                  <a:spcPct val="0"/>
                </a:spcBef>
                <a:buClrTx/>
                <a:buSzTx/>
                <a:buFontTx/>
                <a:buNone/>
              </a:pPr>
              <a:t>261</a:t>
            </a:fld>
            <a:endParaRPr lang="en-US" altLang="en-US" sz="1000"/>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3" name="TextBox 2"/>
          <p:cNvSpPr txBox="1"/>
          <p:nvPr/>
        </p:nvSpPr>
        <p:spPr>
          <a:xfrm>
            <a:off x="266699" y="3375025"/>
            <a:ext cx="8189913" cy="523220"/>
          </a:xfrm>
          <a:prstGeom prst="rect">
            <a:avLst/>
          </a:prstGeom>
          <a:solidFill>
            <a:srgbClr val="FFC000"/>
          </a:solidFill>
        </p:spPr>
        <p:txBody>
          <a:bodyPr wrap="square">
            <a:spAutoFit/>
          </a:bodyPr>
          <a:lstStyle/>
          <a:p>
            <a:pPr>
              <a:defRPr/>
            </a:pPr>
            <a:r>
              <a:rPr lang="en-US" sz="1400" i="1" dirty="0">
                <a:solidFill>
                  <a:schemeClr val="bg1">
                    <a:lumMod val="50000"/>
                  </a:schemeClr>
                </a:solidFill>
              </a:rPr>
              <a:t>What should these screening exams consist of?</a:t>
            </a:r>
          </a:p>
          <a:p>
            <a:pPr>
              <a:defRPr/>
            </a:pPr>
            <a:r>
              <a:rPr lang="en-US" sz="1400" dirty="0">
                <a:solidFill>
                  <a:schemeClr val="bg1">
                    <a:lumMod val="50000"/>
                  </a:schemeClr>
                </a:solidFill>
              </a:rPr>
              <a:t>The AAO recommends central (10-2) visual field testing, along with </a:t>
            </a:r>
            <a:r>
              <a:rPr lang="en-US" sz="1400" b="1" dirty="0">
                <a:solidFill>
                  <a:srgbClr val="0000FF"/>
                </a:solidFill>
              </a:rPr>
              <a:t>SD-OCT</a:t>
            </a:r>
            <a:r>
              <a:rPr lang="en-US" sz="1400" dirty="0">
                <a:solidFill>
                  <a:srgbClr val="0000FF"/>
                </a:solidFill>
              </a:rPr>
              <a:t> </a:t>
            </a:r>
            <a:r>
              <a:rPr lang="en-US" sz="1400" dirty="0">
                <a:solidFill>
                  <a:schemeClr val="bg1">
                    <a:lumMod val="50000"/>
                  </a:schemeClr>
                </a:solidFill>
              </a:rPr>
              <a:t>of the </a:t>
            </a:r>
            <a:r>
              <a:rPr lang="en-US" sz="1400" dirty="0" err="1">
                <a:solidFill>
                  <a:schemeClr val="bg1">
                    <a:lumMod val="50000"/>
                  </a:schemeClr>
                </a:solidFill>
              </a:rPr>
              <a:t>parafoveal</a:t>
            </a:r>
            <a:r>
              <a:rPr lang="en-US" sz="1400" dirty="0">
                <a:solidFill>
                  <a:schemeClr val="bg1">
                    <a:lumMod val="50000"/>
                  </a:schemeClr>
                </a:solidFill>
              </a:rPr>
              <a:t> region</a:t>
            </a:r>
          </a:p>
        </p:txBody>
      </p:sp>
      <p:sp>
        <p:nvSpPr>
          <p:cNvPr id="10" name="Oval 9"/>
          <p:cNvSpPr/>
          <p:nvPr/>
        </p:nvSpPr>
        <p:spPr>
          <a:xfrm>
            <a:off x="5495576" y="3533121"/>
            <a:ext cx="981424" cy="384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12" name="TextBox 4"/>
          <p:cNvSpPr txBox="1">
            <a:spLocks noChangeArrowheads="1"/>
          </p:cNvSpPr>
          <p:nvPr/>
        </p:nvSpPr>
        <p:spPr bwMode="auto">
          <a:xfrm>
            <a:off x="3065463" y="3976688"/>
            <a:ext cx="5869940"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Are FAF and/or </a:t>
            </a:r>
            <a:r>
              <a:rPr lang="en-US" altLang="en-US" sz="1400" i="1" dirty="0" err="1">
                <a:solidFill>
                  <a:schemeClr val="bg1"/>
                </a:solidFill>
              </a:rPr>
              <a:t>mfERG</a:t>
            </a:r>
            <a:r>
              <a:rPr lang="en-US" altLang="en-US" sz="1400" i="1" dirty="0">
                <a:solidFill>
                  <a:schemeClr val="bg1"/>
                </a:solidFill>
              </a:rPr>
              <a:t> considered acceptable substitutes for SD-OCT?</a:t>
            </a:r>
          </a:p>
          <a:p>
            <a:r>
              <a:rPr lang="en-US" altLang="en-US" sz="1400" b="1" dirty="0">
                <a:solidFill>
                  <a:srgbClr val="0000FF"/>
                </a:solidFill>
              </a:rPr>
              <a:t>Yes</a:t>
            </a:r>
          </a:p>
        </p:txBody>
      </p:sp>
      <p:sp>
        <p:nvSpPr>
          <p:cNvPr id="2" name="Text Box 9">
            <a:extLst>
              <a:ext uri="{FF2B5EF4-FFF2-40B4-BE49-F238E27FC236}">
                <a16:creationId xmlns:a16="http://schemas.microsoft.com/office/drawing/2014/main" id="{B8865BA0-C4F3-4E84-A2C9-A2E458F0302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Oval 3">
            <a:extLst>
              <a:ext uri="{FF2B5EF4-FFF2-40B4-BE49-F238E27FC236}">
                <a16:creationId xmlns:a16="http://schemas.microsoft.com/office/drawing/2014/main" id="{0FA85F7D-68EE-4D29-B027-37DAD077D8A1}"/>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7715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B8089C3-7EFB-4DB7-8A82-C57A52C32747}" type="slidenum">
              <a:rPr lang="en-US" altLang="en-US" sz="1000"/>
              <a:pPr algn="r" eaLnBrk="1" hangingPunct="1">
                <a:spcBef>
                  <a:spcPct val="0"/>
                </a:spcBef>
                <a:buClrTx/>
                <a:buSzTx/>
                <a:buFontTx/>
                <a:buNone/>
              </a:pPr>
              <a:t>262</a:t>
            </a:fld>
            <a:endParaRPr lang="en-US" altLang="en-US" sz="1000"/>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177161" name="TextBox 4"/>
          <p:cNvSpPr txBox="1">
            <a:spLocks noChangeArrowheads="1"/>
          </p:cNvSpPr>
          <p:nvPr/>
        </p:nvSpPr>
        <p:spPr bwMode="auto">
          <a:xfrm>
            <a:off x="3065463" y="3976688"/>
            <a:ext cx="5869940"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Are FAF and/or mfERG considered acceptable substitutes for SD-OCT?</a:t>
            </a:r>
          </a:p>
          <a:p>
            <a:r>
              <a:rPr lang="en-US" altLang="en-US" sz="1400" b="1">
                <a:solidFill>
                  <a:schemeClr val="bg1"/>
                </a:solidFill>
              </a:rPr>
              <a:t>Yes</a:t>
            </a:r>
          </a:p>
        </p:txBody>
      </p:sp>
      <p:sp>
        <p:nvSpPr>
          <p:cNvPr id="12"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2" name="Text Box 9">
            <a:extLst>
              <a:ext uri="{FF2B5EF4-FFF2-40B4-BE49-F238E27FC236}">
                <a16:creationId xmlns:a16="http://schemas.microsoft.com/office/drawing/2014/main" id="{0F5E51F6-1731-421A-9914-2EE6C69E16E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TextBox 3">
            <a:extLst>
              <a:ext uri="{FF2B5EF4-FFF2-40B4-BE49-F238E27FC236}">
                <a16:creationId xmlns:a16="http://schemas.microsoft.com/office/drawing/2014/main" id="{84283828-348D-43BF-AF9C-6365B9CFA7F4}"/>
              </a:ext>
            </a:extLst>
          </p:cNvPr>
          <p:cNvSpPr txBox="1"/>
          <p:nvPr/>
        </p:nvSpPr>
        <p:spPr>
          <a:xfrm>
            <a:off x="266699" y="3375025"/>
            <a:ext cx="8189913" cy="523220"/>
          </a:xfrm>
          <a:prstGeom prst="rect">
            <a:avLst/>
          </a:prstGeom>
          <a:solidFill>
            <a:srgbClr val="FFC000"/>
          </a:solidFill>
        </p:spPr>
        <p:txBody>
          <a:bodyPr wrap="square">
            <a:spAutoFit/>
          </a:bodyPr>
          <a:lstStyle/>
          <a:p>
            <a:pPr>
              <a:defRPr/>
            </a:pPr>
            <a:r>
              <a:rPr lang="en-US" sz="1400" i="1" dirty="0">
                <a:solidFill>
                  <a:schemeClr val="bg1">
                    <a:lumMod val="50000"/>
                  </a:schemeClr>
                </a:solidFill>
              </a:rPr>
              <a:t>What should these screening exams consist of?</a:t>
            </a:r>
          </a:p>
          <a:p>
            <a:pPr>
              <a:defRPr/>
            </a:pPr>
            <a:r>
              <a:rPr lang="en-US" sz="1400" dirty="0">
                <a:solidFill>
                  <a:schemeClr val="bg1">
                    <a:lumMod val="50000"/>
                  </a:schemeClr>
                </a:solidFill>
              </a:rPr>
              <a:t>The AAO recommends central (10-2) visual field testing, along with </a:t>
            </a:r>
            <a:r>
              <a:rPr lang="en-US" sz="1400" b="1" dirty="0">
                <a:solidFill>
                  <a:srgbClr val="0000FF"/>
                </a:solidFill>
              </a:rPr>
              <a:t>SD-OCT</a:t>
            </a:r>
            <a:r>
              <a:rPr lang="en-US" sz="1400" dirty="0">
                <a:solidFill>
                  <a:srgbClr val="0000FF"/>
                </a:solidFill>
              </a:rPr>
              <a:t> </a:t>
            </a:r>
            <a:r>
              <a:rPr lang="en-US" sz="1400" dirty="0">
                <a:solidFill>
                  <a:schemeClr val="bg1">
                    <a:lumMod val="50000"/>
                  </a:schemeClr>
                </a:solidFill>
              </a:rPr>
              <a:t>of the </a:t>
            </a:r>
            <a:r>
              <a:rPr lang="en-US" sz="1400" dirty="0" err="1">
                <a:solidFill>
                  <a:schemeClr val="bg1">
                    <a:lumMod val="50000"/>
                  </a:schemeClr>
                </a:solidFill>
              </a:rPr>
              <a:t>parafoveal</a:t>
            </a:r>
            <a:r>
              <a:rPr lang="en-US" sz="1400" dirty="0">
                <a:solidFill>
                  <a:schemeClr val="bg1">
                    <a:lumMod val="50000"/>
                  </a:schemeClr>
                </a:solidFill>
              </a:rPr>
              <a:t> region</a:t>
            </a:r>
          </a:p>
        </p:txBody>
      </p:sp>
      <p:sp>
        <p:nvSpPr>
          <p:cNvPr id="5" name="Oval 4">
            <a:extLst>
              <a:ext uri="{FF2B5EF4-FFF2-40B4-BE49-F238E27FC236}">
                <a16:creationId xmlns:a16="http://schemas.microsoft.com/office/drawing/2014/main" id="{C55CC2C3-71E0-4C67-BC90-5897C9B81124}"/>
              </a:ext>
            </a:extLst>
          </p:cNvPr>
          <p:cNvSpPr/>
          <p:nvPr/>
        </p:nvSpPr>
        <p:spPr>
          <a:xfrm>
            <a:off x="5495576" y="3533121"/>
            <a:ext cx="981424" cy="384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CBD7A530-6BFE-486B-BAC5-3B55A8060651}"/>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7818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C07F907-E6CB-4374-9BD5-B5780AB77E90}" type="slidenum">
              <a:rPr lang="en-US" altLang="en-US" sz="1000"/>
              <a:pPr algn="r" eaLnBrk="1" hangingPunct="1">
                <a:spcBef>
                  <a:spcPct val="0"/>
                </a:spcBef>
                <a:buClrTx/>
                <a:buSzTx/>
                <a:buFontTx/>
                <a:buNone/>
              </a:pPr>
              <a:t>263</a:t>
            </a:fld>
            <a:endParaRPr lang="en-US" altLang="en-US" sz="1000"/>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3" name="TextBox 2"/>
          <p:cNvSpPr txBox="1"/>
          <p:nvPr/>
        </p:nvSpPr>
        <p:spPr>
          <a:xfrm>
            <a:off x="266700" y="3375025"/>
            <a:ext cx="7581900" cy="492125"/>
          </a:xfrm>
          <a:prstGeom prst="rect">
            <a:avLst/>
          </a:prstGeom>
          <a:solidFill>
            <a:srgbClr val="FFC000"/>
          </a:solidFill>
        </p:spPr>
        <p:txBody>
          <a:bodyPr>
            <a:spAutoFit/>
          </a:bodyPr>
          <a:lstStyle/>
          <a:p>
            <a:pPr>
              <a:defRPr/>
            </a:pPr>
            <a:r>
              <a:rPr lang="en-US" sz="1300" i="1" dirty="0">
                <a:solidFill>
                  <a:schemeClr val="bg1">
                    <a:lumMod val="50000"/>
                  </a:schemeClr>
                </a:solidFill>
              </a:rPr>
              <a:t>What should these screening exams consist of?</a:t>
            </a:r>
          </a:p>
          <a:p>
            <a:pPr>
              <a:defRPr/>
            </a:pPr>
            <a:r>
              <a:rPr lang="en-US" sz="1300" dirty="0">
                <a:solidFill>
                  <a:schemeClr val="bg1">
                    <a:lumMod val="50000"/>
                  </a:schemeClr>
                </a:solidFill>
              </a:rPr>
              <a:t>The AAO recommends central (10-2) visual field testing, along with SD-OCT of the </a:t>
            </a:r>
            <a:r>
              <a:rPr lang="en-US" sz="1300" dirty="0" err="1">
                <a:solidFill>
                  <a:schemeClr val="bg1">
                    <a:lumMod val="50000"/>
                  </a:schemeClr>
                </a:solidFill>
              </a:rPr>
              <a:t>parafoveal</a:t>
            </a:r>
            <a:r>
              <a:rPr lang="en-US" sz="1300" dirty="0">
                <a:solidFill>
                  <a:schemeClr val="bg1">
                    <a:lumMod val="50000"/>
                  </a:schemeClr>
                </a:solidFill>
              </a:rPr>
              <a:t> region</a:t>
            </a:r>
          </a:p>
        </p:txBody>
      </p:sp>
      <p:sp>
        <p:nvSpPr>
          <p:cNvPr id="11"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2" name="Text Box 9">
            <a:extLst>
              <a:ext uri="{FF2B5EF4-FFF2-40B4-BE49-F238E27FC236}">
                <a16:creationId xmlns:a16="http://schemas.microsoft.com/office/drawing/2014/main" id="{CF021A4B-7AEA-4292-ADA9-232EE890C1C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TextBox 3">
            <a:extLst>
              <a:ext uri="{FF2B5EF4-FFF2-40B4-BE49-F238E27FC236}">
                <a16:creationId xmlns:a16="http://schemas.microsoft.com/office/drawing/2014/main" id="{5CB7335F-E3AD-4CC0-B61A-5EAB5AB32170}"/>
              </a:ext>
            </a:extLst>
          </p:cNvPr>
          <p:cNvSpPr txBox="1">
            <a:spLocks noChangeArrowheads="1"/>
          </p:cNvSpPr>
          <p:nvPr/>
        </p:nvSpPr>
        <p:spPr bwMode="auto">
          <a:xfrm>
            <a:off x="227013" y="3965575"/>
            <a:ext cx="7240587"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else should occur at these screening visits?</a:t>
            </a:r>
            <a:endParaRPr lang="en-US" altLang="en-US" sz="1400" i="1" dirty="0">
              <a:solidFill>
                <a:srgbClr val="FFFF00"/>
              </a:solidFill>
            </a:endParaRPr>
          </a:p>
          <a:p>
            <a:r>
              <a:rPr lang="en-US" altLang="en-US" sz="1400" dirty="0">
                <a:solidFill>
                  <a:srgbClr val="FFFF00"/>
                </a:solidFill>
              </a:rPr>
              <a:t>Assessments must be conducted concerning the </a:t>
            </a:r>
            <a:r>
              <a:rPr lang="en-US" altLang="en-US" sz="1400" dirty="0" err="1">
                <a:solidFill>
                  <a:srgbClr val="FFFF00"/>
                </a:solidFill>
              </a:rPr>
              <a:t>pt’s</a:t>
            </a:r>
            <a:r>
              <a:rPr lang="en-US" altLang="en-US" sz="1400" dirty="0">
                <a:solidFill>
                  <a:srgbClr val="FFFF00"/>
                </a:solidFill>
              </a:rPr>
              <a:t> status with respect to </a:t>
            </a:r>
            <a:r>
              <a:rPr lang="en-US" altLang="en-US" sz="1400" b="1" dirty="0">
                <a:solidFill>
                  <a:srgbClr val="FFFF00"/>
                </a:solidFill>
              </a:rPr>
              <a:t>all</a:t>
            </a:r>
            <a:r>
              <a:rPr lang="en-US" altLang="en-US" sz="1400" dirty="0">
                <a:solidFill>
                  <a:srgbClr val="FFFF00"/>
                </a:solidFill>
              </a:rPr>
              <a:t> risk factors (</a:t>
            </a:r>
            <a:r>
              <a:rPr lang="en-US" altLang="en-US" sz="1400" dirty="0" err="1">
                <a:solidFill>
                  <a:srgbClr val="FFFF00"/>
                </a:solidFill>
              </a:rPr>
              <a:t>ie</a:t>
            </a:r>
            <a:r>
              <a:rPr lang="en-US" altLang="en-US" sz="1400" dirty="0">
                <a:solidFill>
                  <a:srgbClr val="FFFF00"/>
                </a:solidFill>
              </a:rPr>
              <a:t>, the current dose in mg/kg should be calculated; determination re whether a reduction in GFR has occurred; and whether tamoxifen therapy has been initiated) </a:t>
            </a:r>
          </a:p>
        </p:txBody>
      </p:sp>
      <p:sp>
        <p:nvSpPr>
          <p:cNvPr id="5" name="Oval 4">
            <a:extLst>
              <a:ext uri="{FF2B5EF4-FFF2-40B4-BE49-F238E27FC236}">
                <a16:creationId xmlns:a16="http://schemas.microsoft.com/office/drawing/2014/main" id="{B6C431ED-486A-4471-B62B-E8E8AC872B81}"/>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7920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132D866-9AC1-460F-962B-12DBC0DADAD1}" type="slidenum">
              <a:rPr lang="en-US" altLang="en-US" sz="1000"/>
              <a:pPr algn="r" eaLnBrk="1" hangingPunct="1">
                <a:spcBef>
                  <a:spcPct val="0"/>
                </a:spcBef>
                <a:buClrTx/>
                <a:buSzTx/>
                <a:buFontTx/>
                <a:buNone/>
              </a:pPr>
              <a:t>264</a:t>
            </a:fld>
            <a:endParaRPr lang="en-US" altLang="en-US" sz="1000"/>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a:solidFill>
                  <a:schemeClr val="bg1">
                    <a:lumMod val="75000"/>
                  </a:schemeClr>
                </a:solidFill>
              </a:rPr>
              <a:t>To recap…</a:t>
            </a:r>
          </a:p>
        </p:txBody>
      </p:sp>
      <p:sp>
        <p:nvSpPr>
          <p:cNvPr id="3" name="TextBox 2"/>
          <p:cNvSpPr txBox="1"/>
          <p:nvPr/>
        </p:nvSpPr>
        <p:spPr>
          <a:xfrm>
            <a:off x="266700" y="3375025"/>
            <a:ext cx="7581900" cy="492125"/>
          </a:xfrm>
          <a:prstGeom prst="rect">
            <a:avLst/>
          </a:prstGeom>
          <a:solidFill>
            <a:srgbClr val="FFC000"/>
          </a:solidFill>
        </p:spPr>
        <p:txBody>
          <a:bodyPr>
            <a:spAutoFit/>
          </a:bodyPr>
          <a:lstStyle/>
          <a:p>
            <a:pPr>
              <a:defRPr/>
            </a:pPr>
            <a:r>
              <a:rPr lang="en-US" sz="1300" i="1" dirty="0">
                <a:solidFill>
                  <a:schemeClr val="bg1">
                    <a:lumMod val="50000"/>
                  </a:schemeClr>
                </a:solidFill>
              </a:rPr>
              <a:t>What should these screening exams consist of?</a:t>
            </a:r>
          </a:p>
          <a:p>
            <a:pPr>
              <a:defRPr/>
            </a:pPr>
            <a:r>
              <a:rPr lang="en-US" sz="1300" dirty="0">
                <a:solidFill>
                  <a:schemeClr val="bg1">
                    <a:lumMod val="50000"/>
                  </a:schemeClr>
                </a:solidFill>
              </a:rPr>
              <a:t>The AAO recommends central (10-2) visual field testing, along with SD-OCT of the </a:t>
            </a:r>
            <a:r>
              <a:rPr lang="en-US" sz="1300" dirty="0" err="1">
                <a:solidFill>
                  <a:schemeClr val="bg1">
                    <a:lumMod val="50000"/>
                  </a:schemeClr>
                </a:solidFill>
              </a:rPr>
              <a:t>parafoveal</a:t>
            </a:r>
            <a:r>
              <a:rPr lang="en-US" sz="1300" dirty="0">
                <a:solidFill>
                  <a:schemeClr val="bg1">
                    <a:lumMod val="50000"/>
                  </a:schemeClr>
                </a:solidFill>
              </a:rPr>
              <a:t> region</a:t>
            </a:r>
          </a:p>
        </p:txBody>
      </p:sp>
      <p:sp>
        <p:nvSpPr>
          <p:cNvPr id="179208" name="TextBox 3"/>
          <p:cNvSpPr txBox="1">
            <a:spLocks noChangeArrowheads="1"/>
          </p:cNvSpPr>
          <p:nvPr/>
        </p:nvSpPr>
        <p:spPr bwMode="auto">
          <a:xfrm>
            <a:off x="227013" y="3965575"/>
            <a:ext cx="7240587"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else should occur at these screening visits?</a:t>
            </a:r>
          </a:p>
          <a:p>
            <a:r>
              <a:rPr lang="en-US" altLang="en-US" sz="1400" dirty="0">
                <a:solidFill>
                  <a:srgbClr val="0000FF"/>
                </a:solidFill>
              </a:rPr>
              <a:t>Assessments must be conducted concerning the </a:t>
            </a:r>
            <a:r>
              <a:rPr lang="en-US" altLang="en-US" sz="1400" dirty="0" err="1">
                <a:solidFill>
                  <a:srgbClr val="0000FF"/>
                </a:solidFill>
              </a:rPr>
              <a:t>pt’s</a:t>
            </a:r>
            <a:r>
              <a:rPr lang="en-US" altLang="en-US" sz="1400" dirty="0">
                <a:solidFill>
                  <a:srgbClr val="0000FF"/>
                </a:solidFill>
              </a:rPr>
              <a:t> status with respect to </a:t>
            </a:r>
            <a:r>
              <a:rPr lang="en-US" altLang="en-US" sz="1400" b="1" dirty="0">
                <a:solidFill>
                  <a:srgbClr val="0000FF"/>
                </a:solidFill>
              </a:rPr>
              <a:t>all</a:t>
            </a:r>
            <a:r>
              <a:rPr lang="en-US" altLang="en-US" sz="1400" dirty="0">
                <a:solidFill>
                  <a:srgbClr val="0000FF"/>
                </a:solidFill>
              </a:rPr>
              <a:t> risk factors (</a:t>
            </a:r>
            <a:r>
              <a:rPr lang="en-US" altLang="en-US" sz="1400" dirty="0" err="1">
                <a:solidFill>
                  <a:srgbClr val="0000FF"/>
                </a:solidFill>
              </a:rPr>
              <a:t>ie</a:t>
            </a:r>
            <a:r>
              <a:rPr lang="en-US" altLang="en-US" sz="1400" dirty="0">
                <a:solidFill>
                  <a:srgbClr val="0000FF"/>
                </a:solidFill>
              </a:rPr>
              <a:t>, the current dose in mg/kg should be calculated; determination re whether a reduction in GFR has occurred; and whether tamoxifen therapy has been initiated) </a:t>
            </a:r>
          </a:p>
        </p:txBody>
      </p:sp>
      <p:sp>
        <p:nvSpPr>
          <p:cNvPr id="11"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a:t>
            </a:r>
            <a:r>
              <a:rPr lang="en-US" altLang="en-US" sz="1400" b="1" dirty="0">
                <a:solidFill>
                  <a:srgbClr val="0000FF"/>
                </a:solidFill>
              </a:rPr>
              <a:t> screening</a:t>
            </a:r>
            <a:r>
              <a:rPr lang="en-US" altLang="en-US" sz="1400" dirty="0">
                <a:solidFill>
                  <a:srgbClr val="0000FF"/>
                </a:solidFill>
              </a:rPr>
              <a:t> </a:t>
            </a:r>
            <a:r>
              <a:rPr lang="en-US" altLang="en-US" sz="1400" dirty="0">
                <a:solidFill>
                  <a:schemeClr val="bg1">
                    <a:lumMod val="65000"/>
                  </a:schemeClr>
                </a:solidFill>
              </a:rPr>
              <a:t>by that point</a:t>
            </a:r>
          </a:p>
        </p:txBody>
      </p:sp>
      <p:sp>
        <p:nvSpPr>
          <p:cNvPr id="2" name="Text Box 9">
            <a:extLst>
              <a:ext uri="{FF2B5EF4-FFF2-40B4-BE49-F238E27FC236}">
                <a16:creationId xmlns:a16="http://schemas.microsoft.com/office/drawing/2014/main" id="{9851942D-7C20-4FF7-92C1-B9DD30DE39F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4" name="Oval 3">
            <a:extLst>
              <a:ext uri="{FF2B5EF4-FFF2-40B4-BE49-F238E27FC236}">
                <a16:creationId xmlns:a16="http://schemas.microsoft.com/office/drawing/2014/main" id="{652EDC82-4BBD-429F-B3A3-B4F19DD52536}"/>
              </a:ext>
            </a:extLst>
          </p:cNvPr>
          <p:cNvSpPr/>
          <p:nvPr/>
        </p:nvSpPr>
        <p:spPr>
          <a:xfrm>
            <a:off x="3505200" y="2809875"/>
            <a:ext cx="1143000" cy="4667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8022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E65BDAD-D8C9-4951-8C50-3E43E3181ED0}" type="slidenum">
              <a:rPr lang="en-US" altLang="en-US" sz="1000"/>
              <a:pPr algn="r" eaLnBrk="1" hangingPunct="1">
                <a:spcBef>
                  <a:spcPct val="0"/>
                </a:spcBef>
                <a:buClrTx/>
                <a:buSzTx/>
                <a:buFontTx/>
                <a:buNone/>
              </a:pPr>
              <a:t>265</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b="1" dirty="0">
                <a:solidFill>
                  <a:srgbClr val="0000FF"/>
                </a:solidFill>
              </a:rPr>
              <a:t>Annual screening </a:t>
            </a:r>
            <a:r>
              <a:rPr lang="en-US" altLang="en-US" sz="1400" dirty="0">
                <a:solidFill>
                  <a:schemeClr val="bg1">
                    <a:lumMod val="65000"/>
                  </a:schemeClr>
                </a:solidFill>
              </a:rPr>
              <a:t>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b="1"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80231"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rgbClr val="0000FF"/>
                </a:solidFill>
              </a:rPr>
              <a:t>Is annual screening adequate for all pts?</a:t>
            </a:r>
            <a:endParaRPr lang="en-US" sz="1400" i="1" dirty="0">
              <a:solidFill>
                <a:schemeClr val="accent5">
                  <a:lumMod val="75000"/>
                </a:schemeClr>
              </a:solidFill>
            </a:endParaRPr>
          </a:p>
          <a:p>
            <a:pPr>
              <a:defRPr/>
            </a:pPr>
            <a:r>
              <a:rPr lang="en-US" sz="1400" dirty="0">
                <a:solidFill>
                  <a:schemeClr val="accent5">
                    <a:lumMod val="75000"/>
                  </a:schemeClr>
                </a:solidFill>
              </a:rPr>
              <a:t>Because Plaquenil toxicity develops so slowly, annual screening is considered acceptable for the vast majority of pts. That said, if a </a:t>
            </a:r>
            <a:r>
              <a:rPr lang="en-US" sz="1400" dirty="0" err="1">
                <a:solidFill>
                  <a:schemeClr val="accent5">
                    <a:lumMod val="75000"/>
                  </a:schemeClr>
                </a:solidFill>
              </a:rPr>
              <a:t>pt</a:t>
            </a:r>
            <a:r>
              <a:rPr lang="en-US" sz="1400" dirty="0">
                <a:solidFill>
                  <a:schemeClr val="accent5">
                    <a:lumMod val="75000"/>
                  </a:schemeClr>
                </a:solidFill>
              </a:rPr>
              <a:t> carries multiple risk factors, consideration can be given to a more frequent screening schedule.</a:t>
            </a:r>
          </a:p>
        </p:txBody>
      </p:sp>
      <p:sp>
        <p:nvSpPr>
          <p:cNvPr id="3" name="Text Box 9">
            <a:extLst>
              <a:ext uri="{FF2B5EF4-FFF2-40B4-BE49-F238E27FC236}">
                <a16:creationId xmlns:a16="http://schemas.microsoft.com/office/drawing/2014/main" id="{294F8297-6494-46C1-AB07-5E751578C5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8125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1B15C36-B04B-4B41-9186-655C56B59B7D}" type="slidenum">
              <a:rPr lang="en-US" altLang="en-US" sz="1000"/>
              <a:pPr algn="r" eaLnBrk="1" hangingPunct="1">
                <a:spcBef>
                  <a:spcPct val="0"/>
                </a:spcBef>
                <a:buClrTx/>
                <a:buSzTx/>
                <a:buFontTx/>
                <a:buNone/>
              </a:pPr>
              <a:t>266</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b="1" dirty="0">
                <a:solidFill>
                  <a:srgbClr val="0000FF"/>
                </a:solidFill>
              </a:rPr>
              <a:t>Annual screening </a:t>
            </a:r>
            <a:r>
              <a:rPr lang="en-US" altLang="en-US" sz="1400" dirty="0">
                <a:solidFill>
                  <a:schemeClr val="bg1">
                    <a:lumMod val="65000"/>
                  </a:schemeClr>
                </a:solidFill>
              </a:rPr>
              <a:t>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kern="0" dirty="0"/>
              <a:t>Daily dose greater than</a:t>
            </a:r>
            <a:r>
              <a:rPr lang="en-US" sz="1400" kern="0" dirty="0">
                <a:solidFill>
                  <a:srgbClr val="0000FF"/>
                </a:solidFill>
              </a:rPr>
              <a:t> 5 mg/kg</a:t>
            </a:r>
          </a:p>
          <a:p>
            <a:pPr lvl="1" eaLnBrk="1" hangingPunct="1">
              <a:defRPr/>
            </a:pPr>
            <a:r>
              <a:rPr lang="en-US" sz="1400" kern="0" dirty="0"/>
              <a:t>Use longer than</a:t>
            </a:r>
            <a:r>
              <a:rPr lang="en-US" sz="1400" kern="0" dirty="0">
                <a:solidFill>
                  <a:srgbClr val="0000FF"/>
                </a:solidFill>
              </a:rPr>
              <a:t> 5 years</a:t>
            </a:r>
            <a:endParaRPr lang="en-US" sz="1400" i="1" kern="0" dirty="0">
              <a:solidFill>
                <a:srgbClr val="0000FF"/>
              </a:solidFill>
            </a:endParaRPr>
          </a:p>
          <a:p>
            <a:pPr lvl="1" eaLnBrk="1" hangingPunct="1">
              <a:defRPr/>
            </a:pPr>
            <a:r>
              <a:rPr lang="en-US" sz="1400" kern="0" dirty="0"/>
              <a:t>Impaired</a:t>
            </a:r>
            <a:r>
              <a:rPr lang="en-US" sz="1400" kern="0" dirty="0">
                <a:solidFill>
                  <a:srgbClr val="0000FF"/>
                </a:solidFill>
              </a:rPr>
              <a:t> renal </a:t>
            </a:r>
            <a:r>
              <a:rPr lang="en-US" sz="1400" kern="0" dirty="0"/>
              <a:t>function</a:t>
            </a:r>
            <a:endParaRPr lang="en-US" sz="1400" i="1" kern="0" dirty="0"/>
          </a:p>
          <a:p>
            <a:pPr lvl="1" eaLnBrk="1" hangingPunct="1">
              <a:defRPr/>
            </a:pPr>
            <a:r>
              <a:rPr lang="en-US" sz="1400" kern="0" dirty="0"/>
              <a:t>Pre-existing</a:t>
            </a:r>
            <a:r>
              <a:rPr lang="en-US" sz="1400" kern="0" dirty="0">
                <a:solidFill>
                  <a:srgbClr val="0000FF"/>
                </a:solidFill>
              </a:rPr>
              <a:t> retinal</a:t>
            </a:r>
            <a:r>
              <a:rPr lang="en-US" sz="1400" kern="0" dirty="0"/>
              <a:t> pathology</a:t>
            </a:r>
            <a:endParaRPr lang="en-US" sz="1400" kern="0" dirty="0">
              <a:solidFill>
                <a:srgbClr val="0000FF"/>
              </a:solidFill>
            </a:endParaRPr>
          </a:p>
          <a:p>
            <a:pPr lvl="1" eaLnBrk="1" hangingPunct="1">
              <a:defRPr/>
            </a:pPr>
            <a:r>
              <a:rPr lang="en-US" sz="1400" kern="0" dirty="0"/>
              <a:t>Concurrent </a:t>
            </a:r>
            <a:r>
              <a:rPr lang="en-US" sz="1400" kern="0" dirty="0">
                <a:solidFill>
                  <a:srgbClr val="0000FF"/>
                </a:solidFill>
              </a:rPr>
              <a:t>tamoxifen</a:t>
            </a:r>
            <a:r>
              <a:rPr lang="en-US" sz="1400" kern="0" dirty="0"/>
              <a:t> use</a:t>
            </a:r>
          </a:p>
        </p:txBody>
      </p:sp>
      <p:sp>
        <p:nvSpPr>
          <p:cNvPr id="181255"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rgbClr val="0000FF"/>
                </a:solidFill>
              </a:rPr>
              <a:t>Is annual screening adequate for all pts?</a:t>
            </a:r>
          </a:p>
          <a:p>
            <a:pPr>
              <a:defRPr/>
            </a:pPr>
            <a:r>
              <a:rPr lang="en-US" sz="1400" dirty="0">
                <a:solidFill>
                  <a:srgbClr val="0000FF"/>
                </a:solidFill>
              </a:rPr>
              <a:t>Because Plaquenil toxicity develops so slowly, annual screening is considered acceptable for the vast majority of pts. </a:t>
            </a:r>
            <a:r>
              <a:rPr lang="en-US" sz="1400" dirty="0">
                <a:solidFill>
                  <a:schemeClr val="accent5">
                    <a:lumMod val="75000"/>
                  </a:schemeClr>
                </a:solidFill>
              </a:rPr>
              <a:t>That said, if a </a:t>
            </a:r>
            <a:r>
              <a:rPr lang="en-US" sz="1400" dirty="0" err="1">
                <a:solidFill>
                  <a:schemeClr val="accent5">
                    <a:lumMod val="75000"/>
                  </a:schemeClr>
                </a:solidFill>
              </a:rPr>
              <a:t>pt</a:t>
            </a:r>
            <a:r>
              <a:rPr lang="en-US" sz="1400" dirty="0">
                <a:solidFill>
                  <a:schemeClr val="accent5">
                    <a:lumMod val="75000"/>
                  </a:schemeClr>
                </a:solidFill>
              </a:rPr>
              <a:t> carries multiple risk factors, consideration can be given to a more frequent screening schedule.</a:t>
            </a:r>
          </a:p>
        </p:txBody>
      </p:sp>
      <p:sp>
        <p:nvSpPr>
          <p:cNvPr id="3" name="Text Box 9">
            <a:extLst>
              <a:ext uri="{FF2B5EF4-FFF2-40B4-BE49-F238E27FC236}">
                <a16:creationId xmlns:a16="http://schemas.microsoft.com/office/drawing/2014/main" id="{3E718883-0BDE-4D75-973C-CED26002FC16}"/>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8227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83A6463-47FA-4231-8F68-83D2A39AE6D3}" type="slidenum">
              <a:rPr lang="en-US" altLang="en-US" sz="1000"/>
              <a:pPr algn="r" eaLnBrk="1" hangingPunct="1">
                <a:spcBef>
                  <a:spcPct val="0"/>
                </a:spcBef>
                <a:buClrTx/>
                <a:buSzTx/>
                <a:buFontTx/>
                <a:buNone/>
              </a:pPr>
              <a:t>267</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b="1" dirty="0">
                <a:solidFill>
                  <a:srgbClr val="0000FF"/>
                </a:solidFill>
              </a:rPr>
              <a:t>Annual screening </a:t>
            </a:r>
            <a:r>
              <a:rPr lang="en-US" altLang="en-US" sz="1400" dirty="0">
                <a:solidFill>
                  <a:schemeClr val="bg1">
                    <a:lumMod val="65000"/>
                  </a:schemeClr>
                </a:solidFill>
              </a:rPr>
              <a:t>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t>What risk factors place a patient at increased risk of developing Plaquenil maculopathy?</a:t>
            </a:r>
          </a:p>
          <a:p>
            <a:pPr lvl="1" eaLnBrk="1" hangingPunct="1">
              <a:defRPr/>
            </a:pPr>
            <a:r>
              <a:rPr lang="en-US" sz="1400" b="1" kern="0" dirty="0"/>
              <a:t>Daily dose greater than</a:t>
            </a:r>
            <a:r>
              <a:rPr lang="en-US" sz="1400" b="1" kern="0" dirty="0">
                <a:solidFill>
                  <a:srgbClr val="0000FF"/>
                </a:solidFill>
              </a:rPr>
              <a:t> 5 mg/kg</a:t>
            </a:r>
          </a:p>
          <a:p>
            <a:pPr lvl="1" eaLnBrk="1" hangingPunct="1">
              <a:defRPr/>
            </a:pPr>
            <a:r>
              <a:rPr lang="en-US" sz="1400" b="1" kern="0" dirty="0"/>
              <a:t>Use longer than</a:t>
            </a:r>
            <a:r>
              <a:rPr lang="en-US" sz="1400" b="1" kern="0" dirty="0">
                <a:solidFill>
                  <a:srgbClr val="0000FF"/>
                </a:solidFill>
              </a:rPr>
              <a:t> 5 years</a:t>
            </a:r>
            <a:endParaRPr lang="en-US" sz="1400" b="1" i="1" kern="0" dirty="0">
              <a:solidFill>
                <a:srgbClr val="0000FF"/>
              </a:solidFill>
            </a:endParaRPr>
          </a:p>
          <a:p>
            <a:pPr lvl="1" eaLnBrk="1" hangingPunct="1">
              <a:defRPr/>
            </a:pPr>
            <a:r>
              <a:rPr lang="en-US" sz="1400" b="1" kern="0" dirty="0"/>
              <a:t>Impaired</a:t>
            </a:r>
            <a:r>
              <a:rPr lang="en-US" sz="1400" b="1" kern="0" dirty="0">
                <a:solidFill>
                  <a:srgbClr val="0000FF"/>
                </a:solidFill>
              </a:rPr>
              <a:t> renal </a:t>
            </a:r>
            <a:r>
              <a:rPr lang="en-US" sz="1400" b="1" kern="0" dirty="0"/>
              <a:t>function</a:t>
            </a:r>
            <a:endParaRPr lang="en-US" sz="1400" b="1" i="1" kern="0" dirty="0"/>
          </a:p>
          <a:p>
            <a:pPr lvl="1" eaLnBrk="1" hangingPunct="1">
              <a:defRPr/>
            </a:pPr>
            <a:r>
              <a:rPr lang="en-US" sz="1400" b="1" kern="0" dirty="0"/>
              <a:t>Pre-existing</a:t>
            </a:r>
            <a:r>
              <a:rPr lang="en-US" sz="1400" b="1" kern="0" dirty="0">
                <a:solidFill>
                  <a:srgbClr val="0000FF"/>
                </a:solidFill>
              </a:rPr>
              <a:t> retinal</a:t>
            </a:r>
            <a:r>
              <a:rPr lang="en-US" sz="1400" b="1" kern="0" dirty="0"/>
              <a:t> pathology</a:t>
            </a:r>
            <a:endParaRPr lang="en-US" sz="1400" b="1" kern="0" dirty="0">
              <a:solidFill>
                <a:srgbClr val="0000FF"/>
              </a:solidFill>
            </a:endParaRPr>
          </a:p>
          <a:p>
            <a:pPr lvl="1" eaLnBrk="1" hangingPunct="1">
              <a:defRPr/>
            </a:pPr>
            <a:r>
              <a:rPr lang="en-US" sz="1400" b="1" kern="0" dirty="0"/>
              <a:t>Concurrent </a:t>
            </a:r>
            <a:r>
              <a:rPr lang="en-US" sz="1400" b="1" kern="0" dirty="0">
                <a:solidFill>
                  <a:srgbClr val="0000FF"/>
                </a:solidFill>
              </a:rPr>
              <a:t>tamoxifen</a:t>
            </a:r>
            <a:r>
              <a:rPr lang="en-US" sz="1400" b="1" kern="0" dirty="0"/>
              <a:t> use</a:t>
            </a:r>
          </a:p>
        </p:txBody>
      </p:sp>
      <p:sp>
        <p:nvSpPr>
          <p:cNvPr id="182279"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rgbClr val="0000FF"/>
                </a:solidFill>
              </a:rPr>
              <a:t>Is annual screening adequate for all pts?</a:t>
            </a:r>
          </a:p>
          <a:p>
            <a:pPr>
              <a:defRPr/>
            </a:pPr>
            <a:r>
              <a:rPr lang="en-US" sz="1400" dirty="0">
                <a:solidFill>
                  <a:srgbClr val="0000FF"/>
                </a:solidFill>
              </a:rPr>
              <a:t>Because Plaquenil toxicity develops so slowly, annual screening is considered acceptable for the vast majority of pts. </a:t>
            </a:r>
            <a:r>
              <a:rPr lang="en-US" sz="1400" u="sng" dirty="0"/>
              <a:t>That said, if a </a:t>
            </a:r>
            <a:r>
              <a:rPr lang="en-US" sz="1400" u="sng" dirty="0" err="1"/>
              <a:t>pt</a:t>
            </a:r>
            <a:r>
              <a:rPr lang="en-US" sz="1400" u="sng" dirty="0"/>
              <a:t> carries </a:t>
            </a:r>
            <a:r>
              <a:rPr lang="en-US" sz="1400" b="1" u="sng" dirty="0"/>
              <a:t>multiple risk factors</a:t>
            </a:r>
            <a:r>
              <a:rPr lang="en-US" sz="1400" u="sng" dirty="0"/>
              <a:t>, consideration can be given to a more frequent screening schedule!</a:t>
            </a:r>
          </a:p>
        </p:txBody>
      </p:sp>
      <p:sp>
        <p:nvSpPr>
          <p:cNvPr id="3" name="Text Box 9">
            <a:extLst>
              <a:ext uri="{FF2B5EF4-FFF2-40B4-BE49-F238E27FC236}">
                <a16:creationId xmlns:a16="http://schemas.microsoft.com/office/drawing/2014/main" id="{0E124D77-4A09-4146-BD02-9A9591D70A9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18330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09C39ED-0406-47D4-B461-E67202AB4670}" type="slidenum">
              <a:rPr lang="en-US" altLang="en-US" sz="1000"/>
              <a:pPr algn="r" eaLnBrk="1" hangingPunct="1">
                <a:spcBef>
                  <a:spcPct val="0"/>
                </a:spcBef>
                <a:buClrTx/>
                <a:buSzTx/>
                <a:buFontTx/>
                <a:buNone/>
              </a:pPr>
              <a:t>268</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183303"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chemeClr val="bg1">
                    <a:lumMod val="50000"/>
                  </a:schemeClr>
                </a:solidFill>
              </a:rPr>
              <a:t>Is annual screening adequate for all pts?</a:t>
            </a:r>
          </a:p>
          <a:p>
            <a:pPr>
              <a:defRPr/>
            </a:pPr>
            <a:r>
              <a:rPr lang="en-US" sz="1400" dirty="0">
                <a:solidFill>
                  <a:schemeClr val="bg1">
                    <a:lumMod val="50000"/>
                  </a:schemeClr>
                </a:solidFill>
              </a:rPr>
              <a:t>Because Plaquenil toxicity develops so slowly, annual screening is considered acceptable for the vast majority of pts. That said, if a </a:t>
            </a:r>
            <a:r>
              <a:rPr lang="en-US" sz="1400" dirty="0" err="1">
                <a:solidFill>
                  <a:schemeClr val="bg1">
                    <a:lumMod val="50000"/>
                  </a:schemeClr>
                </a:solidFill>
              </a:rPr>
              <a:t>pt</a:t>
            </a:r>
            <a:r>
              <a:rPr lang="en-US" sz="1400" dirty="0">
                <a:solidFill>
                  <a:schemeClr val="bg1">
                    <a:lumMod val="50000"/>
                  </a:schemeClr>
                </a:solidFill>
              </a:rPr>
              <a:t> carries </a:t>
            </a:r>
            <a:r>
              <a:rPr lang="en-US" sz="1400" b="1" dirty="0">
                <a:solidFill>
                  <a:schemeClr val="bg1">
                    <a:lumMod val="50000"/>
                  </a:schemeClr>
                </a:solidFill>
              </a:rPr>
              <a:t>multiple risk factors</a:t>
            </a:r>
            <a:r>
              <a:rPr lang="en-US" sz="1400" dirty="0">
                <a:solidFill>
                  <a:schemeClr val="bg1">
                    <a:lumMod val="50000"/>
                  </a:schemeClr>
                </a:solidFill>
              </a:rPr>
              <a:t>, consideration can be given to a more frequent screening schedule.</a:t>
            </a:r>
          </a:p>
        </p:txBody>
      </p:sp>
      <p:sp>
        <p:nvSpPr>
          <p:cNvPr id="183305" name="TextBox 2"/>
          <p:cNvSpPr txBox="1">
            <a:spLocks noChangeArrowheads="1"/>
          </p:cNvSpPr>
          <p:nvPr/>
        </p:nvSpPr>
        <p:spPr bwMode="auto">
          <a:xfrm>
            <a:off x="71438" y="2914650"/>
            <a:ext cx="9001125" cy="20621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Suppose a slight abnormality is noted on a Plaquenil </a:t>
            </a:r>
            <a:r>
              <a:rPr lang="en-US" altLang="en-US" sz="1600" i="1" dirty="0" err="1">
                <a:solidFill>
                  <a:schemeClr val="bg1"/>
                </a:solidFill>
              </a:rPr>
              <a:t>pt’s</a:t>
            </a:r>
            <a:r>
              <a:rPr lang="en-US" altLang="en-US" sz="1600" i="1" dirty="0">
                <a:solidFill>
                  <a:schemeClr val="bg1"/>
                </a:solidFill>
              </a:rPr>
              <a:t> SD-OCT. Should you advise the </a:t>
            </a:r>
            <a:r>
              <a:rPr lang="en-US" altLang="en-US" sz="1600" i="1" dirty="0" err="1">
                <a:solidFill>
                  <a:schemeClr val="bg1"/>
                </a:solidFill>
              </a:rPr>
              <a:t>pt’s</a:t>
            </a:r>
            <a:r>
              <a:rPr lang="en-US" altLang="en-US" sz="1600" i="1" dirty="0">
                <a:solidFill>
                  <a:schemeClr val="bg1"/>
                </a:solidFill>
              </a:rPr>
              <a:t> provider to stop the drug at once?</a:t>
            </a:r>
            <a:endParaRPr lang="en-US" altLang="en-US" sz="1600" i="1" dirty="0">
              <a:solidFill>
                <a:srgbClr val="0000FF"/>
              </a:solidFill>
            </a:endParaRPr>
          </a:p>
          <a:p>
            <a:r>
              <a:rPr lang="en-US" altLang="en-US" sz="1600" dirty="0">
                <a:solidFill>
                  <a:srgbClr val="0000FF"/>
                </a:solidFill>
              </a:rPr>
              <a:t>Not necessarily. Again, Plaquenil maculopathy develops </a:t>
            </a:r>
            <a:r>
              <a:rPr lang="en-US" altLang="en-US" sz="1600" b="1" dirty="0">
                <a:solidFill>
                  <a:srgbClr val="0000FF"/>
                </a:solidFill>
              </a:rPr>
              <a:t>very</a:t>
            </a:r>
            <a:r>
              <a:rPr lang="en-US" altLang="en-US" sz="1600" dirty="0">
                <a:solidFill>
                  <a:srgbClr val="0000FF"/>
                </a:solidFill>
              </a:rPr>
              <a:t> slowly. In such cases, it would be reasonable to follow the </a:t>
            </a:r>
            <a:r>
              <a:rPr lang="en-US" altLang="en-US" sz="1600" dirty="0" err="1">
                <a:solidFill>
                  <a:srgbClr val="0000FF"/>
                </a:solidFill>
              </a:rPr>
              <a:t>pt</a:t>
            </a:r>
            <a:r>
              <a:rPr lang="en-US" altLang="en-US" sz="1600" dirty="0">
                <a:solidFill>
                  <a:srgbClr val="0000FF"/>
                </a:solidFill>
              </a:rPr>
              <a:t> closely, looking for more definitive evidence of toxicity before ‘pulling the plug’ on this highly effective drug. Remember, visual function is not affected until rather late in the toxicity process. </a:t>
            </a:r>
            <a:r>
              <a:rPr lang="en-US" altLang="en-US" sz="1600" b="1" dirty="0">
                <a:solidFill>
                  <a:srgbClr val="0000FF"/>
                </a:solidFill>
              </a:rPr>
              <a:t>So long as Plaquenil maculopathy is identified before RPE damage occurs, the chances are excellent that the </a:t>
            </a:r>
            <a:r>
              <a:rPr lang="en-US" altLang="en-US" sz="1600" b="1" dirty="0" err="1">
                <a:solidFill>
                  <a:srgbClr val="0000FF"/>
                </a:solidFill>
              </a:rPr>
              <a:t>pt</a:t>
            </a:r>
            <a:r>
              <a:rPr lang="en-US" altLang="en-US" sz="1600" b="1" dirty="0">
                <a:solidFill>
                  <a:srgbClr val="0000FF"/>
                </a:solidFill>
              </a:rPr>
              <a:t> will suffer little or no degradation of visual function. </a:t>
            </a:r>
          </a:p>
        </p:txBody>
      </p:sp>
      <p:sp>
        <p:nvSpPr>
          <p:cNvPr id="3" name="Text Box 9">
            <a:extLst>
              <a:ext uri="{FF2B5EF4-FFF2-40B4-BE49-F238E27FC236}">
                <a16:creationId xmlns:a16="http://schemas.microsoft.com/office/drawing/2014/main" id="{7DE747BC-D019-456A-B626-D7ED65FD82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8432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E0600D1-7495-4DCE-AAC0-9B5D7C11FD25}" type="slidenum">
              <a:rPr lang="en-US" altLang="en-US" sz="1000"/>
              <a:pPr algn="r" eaLnBrk="1" hangingPunct="1">
                <a:spcBef>
                  <a:spcPct val="0"/>
                </a:spcBef>
                <a:buClrTx/>
                <a:buSzTx/>
                <a:buFontTx/>
                <a:buNone/>
              </a:pPr>
              <a:t>269</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184327"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chemeClr val="bg1">
                    <a:lumMod val="50000"/>
                  </a:schemeClr>
                </a:solidFill>
              </a:rPr>
              <a:t>Is annual screening adequate for all pts?</a:t>
            </a:r>
          </a:p>
          <a:p>
            <a:pPr>
              <a:defRPr/>
            </a:pPr>
            <a:r>
              <a:rPr lang="en-US" sz="1400" dirty="0">
                <a:solidFill>
                  <a:schemeClr val="bg1">
                    <a:lumMod val="50000"/>
                  </a:schemeClr>
                </a:solidFill>
              </a:rPr>
              <a:t>Because </a:t>
            </a:r>
            <a:r>
              <a:rPr lang="en-US" sz="1400" b="1" dirty="0">
                <a:solidFill>
                  <a:srgbClr val="0000FF"/>
                </a:solidFill>
              </a:rPr>
              <a:t>Plaquenil toxicity develops so slowly</a:t>
            </a:r>
            <a:r>
              <a:rPr lang="en-US" sz="1400" dirty="0">
                <a:solidFill>
                  <a:schemeClr val="bg1">
                    <a:lumMod val="50000"/>
                  </a:schemeClr>
                </a:solidFill>
              </a:rPr>
              <a:t>, annual screening is considered acceptable for the vast majority of pts. That said, if a </a:t>
            </a:r>
            <a:r>
              <a:rPr lang="en-US" sz="1400" dirty="0" err="1">
                <a:solidFill>
                  <a:schemeClr val="bg1">
                    <a:lumMod val="50000"/>
                  </a:schemeClr>
                </a:solidFill>
              </a:rPr>
              <a:t>pt</a:t>
            </a:r>
            <a:r>
              <a:rPr lang="en-US" sz="1400" dirty="0">
                <a:solidFill>
                  <a:schemeClr val="bg1">
                    <a:lumMod val="50000"/>
                  </a:schemeClr>
                </a:solidFill>
              </a:rPr>
              <a:t> carries </a:t>
            </a:r>
            <a:r>
              <a:rPr lang="en-US" sz="1400" b="1" dirty="0">
                <a:solidFill>
                  <a:schemeClr val="bg1">
                    <a:lumMod val="50000"/>
                  </a:schemeClr>
                </a:solidFill>
              </a:rPr>
              <a:t>multiple risk factors</a:t>
            </a:r>
            <a:r>
              <a:rPr lang="en-US" sz="1400" dirty="0">
                <a:solidFill>
                  <a:schemeClr val="bg1">
                    <a:lumMod val="50000"/>
                  </a:schemeClr>
                </a:solidFill>
              </a:rPr>
              <a:t>, consideration can be given to a more frequent screening schedule.</a:t>
            </a:r>
          </a:p>
        </p:txBody>
      </p:sp>
      <p:sp>
        <p:nvSpPr>
          <p:cNvPr id="184329" name="TextBox 2"/>
          <p:cNvSpPr txBox="1">
            <a:spLocks noChangeArrowheads="1"/>
          </p:cNvSpPr>
          <p:nvPr/>
        </p:nvSpPr>
        <p:spPr bwMode="auto">
          <a:xfrm>
            <a:off x="71438" y="2914650"/>
            <a:ext cx="9001125" cy="20621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Suppose a slight abnormality is noted on a Plaquenil </a:t>
            </a:r>
            <a:r>
              <a:rPr lang="en-US" altLang="en-US" sz="1600" i="1" dirty="0" err="1">
                <a:solidFill>
                  <a:schemeClr val="bg1"/>
                </a:solidFill>
              </a:rPr>
              <a:t>pt’s</a:t>
            </a:r>
            <a:r>
              <a:rPr lang="en-US" altLang="en-US" sz="1600" i="1" dirty="0">
                <a:solidFill>
                  <a:schemeClr val="bg1"/>
                </a:solidFill>
              </a:rPr>
              <a:t> SD-OCT. Should you advise the </a:t>
            </a:r>
            <a:r>
              <a:rPr lang="en-US" altLang="en-US" sz="1600" i="1" dirty="0" err="1">
                <a:solidFill>
                  <a:schemeClr val="bg1"/>
                </a:solidFill>
              </a:rPr>
              <a:t>pt’s</a:t>
            </a:r>
            <a:r>
              <a:rPr lang="en-US" altLang="en-US" sz="1600" i="1" dirty="0">
                <a:solidFill>
                  <a:schemeClr val="bg1"/>
                </a:solidFill>
              </a:rPr>
              <a:t> provider to stop the drug at once?</a:t>
            </a:r>
          </a:p>
          <a:p>
            <a:r>
              <a:rPr lang="en-US" altLang="en-US" sz="1600" dirty="0">
                <a:solidFill>
                  <a:schemeClr val="bg1"/>
                </a:solidFill>
              </a:rPr>
              <a:t>Not necessarily. Again, Plaquenil maculopathy develops </a:t>
            </a:r>
            <a:r>
              <a:rPr lang="en-US" altLang="en-US" sz="1600" b="1" dirty="0">
                <a:solidFill>
                  <a:schemeClr val="bg1"/>
                </a:solidFill>
              </a:rPr>
              <a:t>very</a:t>
            </a:r>
            <a:r>
              <a:rPr lang="en-US" altLang="en-US" sz="1600" dirty="0">
                <a:solidFill>
                  <a:schemeClr val="bg1"/>
                </a:solidFill>
              </a:rPr>
              <a:t> slowly. In such cases, it would be reasonable to follow the </a:t>
            </a:r>
            <a:r>
              <a:rPr lang="en-US" altLang="en-US" sz="1600" dirty="0" err="1">
                <a:solidFill>
                  <a:schemeClr val="bg1"/>
                </a:solidFill>
              </a:rPr>
              <a:t>pt</a:t>
            </a:r>
            <a:r>
              <a:rPr lang="en-US" altLang="en-US" sz="1600" dirty="0">
                <a:solidFill>
                  <a:schemeClr val="bg1"/>
                </a:solidFill>
              </a:rPr>
              <a:t> closely, looking for more definitive evidence of toxicity before ‘pulling the plug’ on this highly effective drug. Remember, visual function is not affected until rather late in the toxicity process. </a:t>
            </a:r>
            <a:r>
              <a:rPr lang="en-US" altLang="en-US" sz="1600" b="1" dirty="0">
                <a:solidFill>
                  <a:srgbClr val="0000FF"/>
                </a:solidFill>
              </a:rPr>
              <a:t>So long as Plaquenil maculopathy is identified (and the drug stopped) before RPE damage occurs, the chances are excellent that the </a:t>
            </a:r>
            <a:r>
              <a:rPr lang="en-US" altLang="en-US" sz="1600" b="1" dirty="0" err="1">
                <a:solidFill>
                  <a:srgbClr val="0000FF"/>
                </a:solidFill>
              </a:rPr>
              <a:t>pt</a:t>
            </a:r>
            <a:r>
              <a:rPr lang="en-US" altLang="en-US" sz="1600" b="1" dirty="0">
                <a:solidFill>
                  <a:srgbClr val="0000FF"/>
                </a:solidFill>
              </a:rPr>
              <a:t> will suffer little or no degradation of visual function. </a:t>
            </a:r>
          </a:p>
        </p:txBody>
      </p:sp>
      <p:sp>
        <p:nvSpPr>
          <p:cNvPr id="3" name="Oval 2">
            <a:extLst>
              <a:ext uri="{FF2B5EF4-FFF2-40B4-BE49-F238E27FC236}">
                <a16:creationId xmlns:a16="http://schemas.microsoft.com/office/drawing/2014/main" id="{E58FA13C-2AF0-4770-A4C6-05F56A6897EA}"/>
              </a:ext>
            </a:extLst>
          </p:cNvPr>
          <p:cNvSpPr/>
          <p:nvPr/>
        </p:nvSpPr>
        <p:spPr>
          <a:xfrm>
            <a:off x="1295400" y="1867693"/>
            <a:ext cx="3657600" cy="4911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29441985-38A0-40E9-9D3A-5057BEB156D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2E25E81C-8430-425F-80EF-02A70054FAE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27</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0000FF"/>
                </a:solidFill>
              </a:rPr>
              <a:t>No</a:t>
            </a:r>
            <a:endParaRPr lang="en-US" sz="1600" dirty="0">
              <a:solidFill>
                <a:srgbClr val="FFFF00"/>
              </a:solidFill>
            </a:endParaRPr>
          </a:p>
          <a:p>
            <a:endParaRPr lang="en-US" sz="1600" dirty="0">
              <a:solidFill>
                <a:srgbClr val="FFFF00"/>
              </a:solidFill>
            </a:endParaRPr>
          </a:p>
          <a:p>
            <a:r>
              <a:rPr lang="en-US" sz="1600" i="1" dirty="0">
                <a:solidFill>
                  <a:srgbClr val="FFFF00"/>
                </a:solidFill>
              </a:rPr>
              <a:t>Do they impair vision?</a:t>
            </a: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39271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18432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E0600D1-7495-4DCE-AAC0-9B5D7C11FD25}" type="slidenum">
              <a:rPr lang="en-US" altLang="en-US" sz="1000"/>
              <a:pPr algn="r" eaLnBrk="1" hangingPunct="1">
                <a:spcBef>
                  <a:spcPct val="0"/>
                </a:spcBef>
                <a:buClrTx/>
                <a:buSzTx/>
                <a:buFontTx/>
                <a:buNone/>
              </a:pPr>
              <a:t>270</a:t>
            </a:fld>
            <a:endParaRPr lang="en-US" altLang="en-US" sz="1000"/>
          </a:p>
        </p:txBody>
      </p:sp>
      <p:sp>
        <p:nvSpPr>
          <p:cNvPr id="161797" name="Text Box 16"/>
          <p:cNvSpPr txBox="1">
            <a:spLocks noChangeArrowheads="1"/>
          </p:cNvSpPr>
          <p:nvPr/>
        </p:nvSpPr>
        <p:spPr bwMode="auto">
          <a:xfrm>
            <a:off x="760413" y="1179513"/>
            <a:ext cx="7696200" cy="2030412"/>
          </a:xfrm>
          <a:prstGeom prst="rect">
            <a:avLst/>
          </a:prstGeom>
          <a:solidFill>
            <a:srgbClr val="99FF99"/>
          </a:solid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frequently do Plaquenil pts need to be re-evaluated?</a:t>
            </a:r>
          </a:p>
          <a:p>
            <a:pPr eaLnBrk="1" hangingPunct="1">
              <a:spcBef>
                <a:spcPct val="0"/>
              </a:spcBef>
              <a:buClrTx/>
              <a:buSzTx/>
              <a:buFontTx/>
              <a:buNone/>
              <a:defRPr/>
            </a:pPr>
            <a:r>
              <a:rPr lang="en-US" altLang="en-US" sz="1400" dirty="0">
                <a:solidFill>
                  <a:schemeClr val="bg1">
                    <a:lumMod val="65000"/>
                  </a:schemeClr>
                </a:solidFill>
              </a:rPr>
              <a:t>Annual screening needs to commence once a </a:t>
            </a:r>
            <a:r>
              <a:rPr lang="en-US" altLang="en-US" sz="1400" dirty="0" err="1">
                <a:solidFill>
                  <a:schemeClr val="bg1">
                    <a:lumMod val="65000"/>
                  </a:schemeClr>
                </a:solidFill>
              </a:rPr>
              <a:t>pt</a:t>
            </a:r>
            <a:r>
              <a:rPr lang="en-US" altLang="en-US" sz="1400" dirty="0">
                <a:solidFill>
                  <a:schemeClr val="bg1">
                    <a:lumMod val="65000"/>
                  </a:schemeClr>
                </a:solidFill>
              </a:rPr>
              <a:t> is at ‘high risk’ for maculopathy</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is ‘high risk’ defined?</a:t>
            </a:r>
          </a:p>
          <a:p>
            <a:pPr eaLnBrk="1" hangingPunct="1">
              <a:spcBef>
                <a:spcPct val="0"/>
              </a:spcBef>
              <a:buClrTx/>
              <a:buSzTx/>
              <a:buFontTx/>
              <a:buNone/>
              <a:defRPr/>
            </a:pPr>
            <a:r>
              <a:rPr lang="en-US" altLang="en-US" sz="1400" dirty="0">
                <a:solidFill>
                  <a:schemeClr val="bg1">
                    <a:lumMod val="65000"/>
                  </a:schemeClr>
                </a:solidFill>
              </a:rPr>
              <a:t>Having any of the risk factors listed below</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But what if a </a:t>
            </a:r>
            <a:r>
              <a:rPr lang="en-US" altLang="en-US" sz="1400" i="1" dirty="0" err="1">
                <a:solidFill>
                  <a:schemeClr val="bg1">
                    <a:lumMod val="65000"/>
                  </a:schemeClr>
                </a:solidFill>
              </a:rPr>
              <a:t>pt</a:t>
            </a:r>
            <a:r>
              <a:rPr lang="en-US" altLang="en-US" sz="1400" i="1" dirty="0">
                <a:solidFill>
                  <a:schemeClr val="bg1">
                    <a:lumMod val="65000"/>
                  </a:schemeClr>
                </a:solidFill>
              </a:rPr>
              <a:t> has none of them?</a:t>
            </a:r>
          </a:p>
          <a:p>
            <a:pPr eaLnBrk="1" hangingPunct="1">
              <a:spcBef>
                <a:spcPct val="0"/>
              </a:spcBef>
              <a:buClrTx/>
              <a:buSzTx/>
              <a:buFontTx/>
              <a:buNone/>
              <a:defRPr/>
            </a:pPr>
            <a:r>
              <a:rPr lang="en-US" altLang="en-US" sz="1400" dirty="0">
                <a:solidFill>
                  <a:schemeClr val="bg1">
                    <a:lumMod val="65000"/>
                  </a:schemeClr>
                </a:solidFill>
              </a:rPr>
              <a:t>At a minimum, s/he will become High Risk upon reaching the 5-years’-treatment mark; thus, all Plaquenil pts will ‘qualify’ for annual screening by that point</a:t>
            </a:r>
          </a:p>
        </p:txBody>
      </p:sp>
      <p:sp>
        <p:nvSpPr>
          <p:cNvPr id="8" name="Rectangle 9"/>
          <p:cNvSpPr txBox="1">
            <a:spLocks noChangeArrowheads="1"/>
          </p:cNvSpPr>
          <p:nvPr/>
        </p:nvSpPr>
        <p:spPr bwMode="auto">
          <a:xfrm>
            <a:off x="838200" y="4657725"/>
            <a:ext cx="7467600" cy="1676400"/>
          </a:xfrm>
          <a:prstGeom prst="rect">
            <a:avLst/>
          </a:prstGeom>
          <a:solidFill>
            <a:schemeClr val="accent3">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defRPr/>
            </a:pPr>
            <a:r>
              <a:rPr lang="en-US" sz="1400" kern="0" dirty="0">
                <a:solidFill>
                  <a:schemeClr val="bg1">
                    <a:lumMod val="65000"/>
                  </a:schemeClr>
                </a:solidFill>
              </a:rPr>
              <a:t>What risk factors place a patient at increased risk of developing Plaquenil maculopathy?</a:t>
            </a:r>
          </a:p>
          <a:p>
            <a:pPr lvl="1" eaLnBrk="1" hangingPunct="1">
              <a:defRPr/>
            </a:pPr>
            <a:r>
              <a:rPr lang="en-US" sz="1400" kern="0" dirty="0">
                <a:solidFill>
                  <a:schemeClr val="bg1">
                    <a:lumMod val="65000"/>
                  </a:schemeClr>
                </a:solidFill>
              </a:rPr>
              <a:t>Daily dose greater than 5 mg/kg</a:t>
            </a:r>
          </a:p>
          <a:p>
            <a:pPr lvl="1" eaLnBrk="1" hangingPunct="1">
              <a:defRPr/>
            </a:pPr>
            <a:r>
              <a:rPr lang="en-US" sz="1400" kern="0" dirty="0">
                <a:solidFill>
                  <a:schemeClr val="bg1">
                    <a:lumMod val="65000"/>
                  </a:schemeClr>
                </a:solidFill>
              </a:rPr>
              <a:t>Use longer than 5 years</a:t>
            </a:r>
            <a:endParaRPr lang="en-US" sz="1400" i="1" kern="0" dirty="0">
              <a:solidFill>
                <a:schemeClr val="bg1">
                  <a:lumMod val="65000"/>
                </a:schemeClr>
              </a:solidFill>
            </a:endParaRPr>
          </a:p>
          <a:p>
            <a:pPr lvl="1" eaLnBrk="1" hangingPunct="1">
              <a:defRPr/>
            </a:pPr>
            <a:r>
              <a:rPr lang="en-US" sz="1400" kern="0" dirty="0">
                <a:solidFill>
                  <a:schemeClr val="bg1">
                    <a:lumMod val="65000"/>
                  </a:schemeClr>
                </a:solidFill>
              </a:rPr>
              <a:t>Impaired renal function</a:t>
            </a:r>
            <a:endParaRPr lang="en-US" sz="1400" b="1" i="1" kern="0" dirty="0">
              <a:solidFill>
                <a:schemeClr val="bg1">
                  <a:lumMod val="65000"/>
                </a:schemeClr>
              </a:solidFill>
            </a:endParaRPr>
          </a:p>
          <a:p>
            <a:pPr lvl="1" eaLnBrk="1" hangingPunct="1">
              <a:defRPr/>
            </a:pPr>
            <a:r>
              <a:rPr lang="en-US" sz="1400" kern="0" dirty="0">
                <a:solidFill>
                  <a:schemeClr val="bg1">
                    <a:lumMod val="65000"/>
                  </a:schemeClr>
                </a:solidFill>
              </a:rPr>
              <a:t>Pre-existing retinal pathology</a:t>
            </a:r>
          </a:p>
          <a:p>
            <a:pPr lvl="1" eaLnBrk="1" hangingPunct="1">
              <a:defRPr/>
            </a:pPr>
            <a:r>
              <a:rPr lang="en-US" sz="1400" kern="0" dirty="0">
                <a:solidFill>
                  <a:schemeClr val="bg1">
                    <a:lumMod val="65000"/>
                  </a:schemeClr>
                </a:solidFill>
              </a:rPr>
              <a:t>Concurrent tamoxifen use</a:t>
            </a:r>
          </a:p>
        </p:txBody>
      </p:sp>
      <p:sp>
        <p:nvSpPr>
          <p:cNvPr id="184327" name="TextBox 1"/>
          <p:cNvSpPr txBox="1">
            <a:spLocks noChangeArrowheads="1"/>
          </p:cNvSpPr>
          <p:nvPr/>
        </p:nvSpPr>
        <p:spPr bwMode="auto">
          <a:xfrm>
            <a:off x="3957638" y="4191000"/>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i="1"/>
              <a:t>To recap…</a:t>
            </a:r>
          </a:p>
        </p:txBody>
      </p:sp>
      <p:sp>
        <p:nvSpPr>
          <p:cNvPr id="2" name="TextBox 1"/>
          <p:cNvSpPr txBox="1"/>
          <p:nvPr/>
        </p:nvSpPr>
        <p:spPr>
          <a:xfrm>
            <a:off x="747713" y="1749425"/>
            <a:ext cx="7708900" cy="954107"/>
          </a:xfrm>
          <a:prstGeom prst="rect">
            <a:avLst/>
          </a:prstGeom>
          <a:solidFill>
            <a:schemeClr val="accent5">
              <a:lumMod val="75000"/>
            </a:schemeClr>
          </a:solidFill>
        </p:spPr>
        <p:txBody>
          <a:bodyPr>
            <a:spAutoFit/>
          </a:bodyPr>
          <a:lstStyle/>
          <a:p>
            <a:pPr>
              <a:defRPr/>
            </a:pPr>
            <a:r>
              <a:rPr lang="en-US" sz="1400" i="1" dirty="0">
                <a:solidFill>
                  <a:schemeClr val="bg1">
                    <a:lumMod val="50000"/>
                  </a:schemeClr>
                </a:solidFill>
              </a:rPr>
              <a:t>Is annual screening adequate for all pts?</a:t>
            </a:r>
          </a:p>
          <a:p>
            <a:pPr>
              <a:defRPr/>
            </a:pPr>
            <a:r>
              <a:rPr lang="en-US" sz="1400" dirty="0">
                <a:solidFill>
                  <a:schemeClr val="bg1">
                    <a:lumMod val="50000"/>
                  </a:schemeClr>
                </a:solidFill>
              </a:rPr>
              <a:t>Because </a:t>
            </a:r>
            <a:r>
              <a:rPr lang="en-US" sz="1400" b="1" dirty="0">
                <a:solidFill>
                  <a:srgbClr val="0000FF"/>
                </a:solidFill>
              </a:rPr>
              <a:t>Plaquenil toxicity develops so slowly</a:t>
            </a:r>
            <a:r>
              <a:rPr lang="en-US" sz="1400" dirty="0">
                <a:solidFill>
                  <a:schemeClr val="bg1">
                    <a:lumMod val="50000"/>
                  </a:schemeClr>
                </a:solidFill>
              </a:rPr>
              <a:t>, annual screening is considered acceptable for the vast majority of pts. That said, if a </a:t>
            </a:r>
            <a:r>
              <a:rPr lang="en-US" sz="1400" dirty="0" err="1">
                <a:solidFill>
                  <a:schemeClr val="bg1">
                    <a:lumMod val="50000"/>
                  </a:schemeClr>
                </a:solidFill>
              </a:rPr>
              <a:t>pt</a:t>
            </a:r>
            <a:r>
              <a:rPr lang="en-US" sz="1400" dirty="0">
                <a:solidFill>
                  <a:schemeClr val="bg1">
                    <a:lumMod val="50000"/>
                  </a:schemeClr>
                </a:solidFill>
              </a:rPr>
              <a:t> carries </a:t>
            </a:r>
            <a:r>
              <a:rPr lang="en-US" sz="1400" b="1" dirty="0">
                <a:solidFill>
                  <a:schemeClr val="bg1">
                    <a:lumMod val="50000"/>
                  </a:schemeClr>
                </a:solidFill>
              </a:rPr>
              <a:t>multiple risk factors</a:t>
            </a:r>
            <a:r>
              <a:rPr lang="en-US" sz="1400" dirty="0">
                <a:solidFill>
                  <a:schemeClr val="bg1">
                    <a:lumMod val="50000"/>
                  </a:schemeClr>
                </a:solidFill>
              </a:rPr>
              <a:t>, consideration can be given to a more frequent screening schedule.</a:t>
            </a:r>
          </a:p>
        </p:txBody>
      </p:sp>
      <p:sp>
        <p:nvSpPr>
          <p:cNvPr id="184329" name="TextBox 2"/>
          <p:cNvSpPr txBox="1">
            <a:spLocks noChangeArrowheads="1"/>
          </p:cNvSpPr>
          <p:nvPr/>
        </p:nvSpPr>
        <p:spPr bwMode="auto">
          <a:xfrm>
            <a:off x="71438" y="2914650"/>
            <a:ext cx="9001125" cy="206210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chemeClr val="bg1"/>
                </a:solidFill>
              </a:rPr>
              <a:t>Suppose a slight abnormality is noted on a Plaquenil </a:t>
            </a:r>
            <a:r>
              <a:rPr lang="en-US" altLang="en-US" sz="1600" i="1" dirty="0" err="1">
                <a:solidFill>
                  <a:schemeClr val="bg1"/>
                </a:solidFill>
              </a:rPr>
              <a:t>pt’s</a:t>
            </a:r>
            <a:r>
              <a:rPr lang="en-US" altLang="en-US" sz="1600" i="1" dirty="0">
                <a:solidFill>
                  <a:schemeClr val="bg1"/>
                </a:solidFill>
              </a:rPr>
              <a:t> SD-OCT. Should you advise the </a:t>
            </a:r>
            <a:r>
              <a:rPr lang="en-US" altLang="en-US" sz="1600" i="1" dirty="0" err="1">
                <a:solidFill>
                  <a:schemeClr val="bg1"/>
                </a:solidFill>
              </a:rPr>
              <a:t>pt’s</a:t>
            </a:r>
            <a:r>
              <a:rPr lang="en-US" altLang="en-US" sz="1600" i="1" dirty="0">
                <a:solidFill>
                  <a:schemeClr val="bg1"/>
                </a:solidFill>
              </a:rPr>
              <a:t> provider to stop the drug at once?</a:t>
            </a:r>
          </a:p>
          <a:p>
            <a:r>
              <a:rPr lang="en-US" altLang="en-US" sz="1600" dirty="0">
                <a:solidFill>
                  <a:schemeClr val="bg1"/>
                </a:solidFill>
              </a:rPr>
              <a:t>Not necessarily. Again, Plaquenil maculopathy develops </a:t>
            </a:r>
            <a:r>
              <a:rPr lang="en-US" altLang="en-US" sz="1600" b="1" dirty="0">
                <a:solidFill>
                  <a:schemeClr val="bg1"/>
                </a:solidFill>
              </a:rPr>
              <a:t>very</a:t>
            </a:r>
            <a:r>
              <a:rPr lang="en-US" altLang="en-US" sz="1600" dirty="0">
                <a:solidFill>
                  <a:schemeClr val="bg1"/>
                </a:solidFill>
              </a:rPr>
              <a:t> slowly. In such cases, it would be reasonable to follow the </a:t>
            </a:r>
            <a:r>
              <a:rPr lang="en-US" altLang="en-US" sz="1600" dirty="0" err="1">
                <a:solidFill>
                  <a:schemeClr val="bg1"/>
                </a:solidFill>
              </a:rPr>
              <a:t>pt</a:t>
            </a:r>
            <a:r>
              <a:rPr lang="en-US" altLang="en-US" sz="1600" dirty="0">
                <a:solidFill>
                  <a:schemeClr val="bg1"/>
                </a:solidFill>
              </a:rPr>
              <a:t> closely, looking for more definitive evidence of toxicity before ‘pulling the plug’ on this highly effective drug. Remember, visual function is not affected until rather late in the toxicity process. </a:t>
            </a:r>
            <a:r>
              <a:rPr lang="en-US" altLang="en-US" sz="1600" b="1" dirty="0">
                <a:solidFill>
                  <a:srgbClr val="FFFF00"/>
                </a:solidFill>
              </a:rPr>
              <a:t>So long as Plaquenil maculopathy is identified (and the drug stopped) before RPE damage occurs, the chances are excellent that the </a:t>
            </a:r>
            <a:r>
              <a:rPr lang="en-US" altLang="en-US" sz="1600" b="1" dirty="0" err="1">
                <a:solidFill>
                  <a:srgbClr val="FFFF00"/>
                </a:solidFill>
              </a:rPr>
              <a:t>pt</a:t>
            </a:r>
            <a:r>
              <a:rPr lang="en-US" altLang="en-US" sz="1600" b="1" dirty="0">
                <a:solidFill>
                  <a:srgbClr val="FFFF00"/>
                </a:solidFill>
              </a:rPr>
              <a:t> will suffer little or no degradation of visual function. </a:t>
            </a:r>
          </a:p>
        </p:txBody>
      </p:sp>
      <p:sp>
        <p:nvSpPr>
          <p:cNvPr id="3" name="Oval 2">
            <a:extLst>
              <a:ext uri="{FF2B5EF4-FFF2-40B4-BE49-F238E27FC236}">
                <a16:creationId xmlns:a16="http://schemas.microsoft.com/office/drawing/2014/main" id="{E58FA13C-2AF0-4770-A4C6-05F56A6897EA}"/>
              </a:ext>
            </a:extLst>
          </p:cNvPr>
          <p:cNvSpPr/>
          <p:nvPr/>
        </p:nvSpPr>
        <p:spPr>
          <a:xfrm>
            <a:off x="1295400" y="1867693"/>
            <a:ext cx="3657600" cy="49119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 Box 9">
            <a:extLst>
              <a:ext uri="{FF2B5EF4-FFF2-40B4-BE49-F238E27FC236}">
                <a16:creationId xmlns:a16="http://schemas.microsoft.com/office/drawing/2014/main" id="{368FA4F5-5D1F-4CB7-8A38-7AA62D47070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113492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42134A6E-3F9A-4F06-A197-C0496C4C99C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28</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Do they impair vision?</a:t>
            </a:r>
            <a:endParaRPr lang="en-US" sz="1600" i="1" dirty="0">
              <a:solidFill>
                <a:srgbClr val="FFFF00"/>
              </a:solidFill>
            </a:endParaRPr>
          </a:p>
          <a:p>
            <a:r>
              <a:rPr lang="en-US" sz="1600" dirty="0">
                <a:solidFill>
                  <a:srgbClr val="FFFF00"/>
                </a:solidFill>
              </a:rPr>
              <a:t>No</a:t>
            </a: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82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ED7832D9-0563-4DE3-9CF0-C217253BAC9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29</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Do they impair vision?</a:t>
            </a:r>
          </a:p>
          <a:p>
            <a:r>
              <a:rPr lang="en-US" sz="1600" dirty="0">
                <a:solidFill>
                  <a:srgbClr val="0000FF"/>
                </a:solidFill>
              </a:rPr>
              <a:t>No</a:t>
            </a:r>
            <a:endParaRPr lang="en-US" sz="1600" dirty="0">
              <a:solidFill>
                <a:srgbClr val="FFFF00"/>
              </a:solidFill>
            </a:endParaRPr>
          </a:p>
          <a:p>
            <a:endParaRPr lang="en-US" sz="1600" i="1" dirty="0">
              <a:solidFill>
                <a:srgbClr val="FFFF00"/>
              </a:solidFill>
            </a:endParaRPr>
          </a:p>
          <a:p>
            <a:r>
              <a:rPr lang="en-US" sz="1600" i="1" dirty="0">
                <a:solidFill>
                  <a:srgbClr val="FFFF00"/>
                </a:solidFill>
              </a:rPr>
              <a:t>Do they cause pain? </a:t>
            </a: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50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7" name="Rectangle 3"/>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endParaRPr lang="en-US" altLang="en-US" sz="2200">
              <a:solidFill>
                <a:schemeClr val="bg1"/>
              </a:solidFill>
            </a:endParaRPr>
          </a:p>
        </p:txBody>
      </p:sp>
      <p:sp>
        <p:nvSpPr>
          <p:cNvPr id="6148" name="Rectangle 4"/>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615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C32CDF-28EE-48F6-BB87-CDF28C3B9F53}" type="slidenum">
              <a:rPr lang="en-US" altLang="en-US" sz="1000" smtClean="0"/>
              <a:pPr>
                <a:spcBef>
                  <a:spcPct val="0"/>
                </a:spcBef>
                <a:buClrTx/>
                <a:buSzTx/>
                <a:buFontTx/>
                <a:buNone/>
              </a:pPr>
              <a:t>3</a:t>
            </a:fld>
            <a:endParaRPr lang="en-US" altLang="en-US" sz="1000"/>
          </a:p>
        </p:txBody>
      </p:sp>
      <p:sp>
        <p:nvSpPr>
          <p:cNvPr id="2" name="Text Box 9">
            <a:extLst>
              <a:ext uri="{FF2B5EF4-FFF2-40B4-BE49-F238E27FC236}">
                <a16:creationId xmlns:a16="http://schemas.microsoft.com/office/drawing/2014/main" id="{193726BF-D185-4588-93A9-7D68B82AC6D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611CD4D0-3CD6-4BD3-9286-1CF01416671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30</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Do they impair vision?</a:t>
            </a:r>
          </a:p>
          <a:p>
            <a:r>
              <a:rPr lang="en-US" sz="1600" dirty="0">
                <a:solidFill>
                  <a:srgbClr val="0000FF"/>
                </a:solidFill>
              </a:rPr>
              <a:t>No</a:t>
            </a:r>
          </a:p>
          <a:p>
            <a:endParaRPr lang="en-US" sz="1600" i="1" dirty="0">
              <a:solidFill>
                <a:srgbClr val="0000FF"/>
              </a:solidFill>
            </a:endParaRPr>
          </a:p>
          <a:p>
            <a:r>
              <a:rPr lang="en-US" sz="1600" i="1" dirty="0">
                <a:solidFill>
                  <a:srgbClr val="0000FF"/>
                </a:solidFill>
              </a:rPr>
              <a:t>Do they cause pain? </a:t>
            </a:r>
            <a:endParaRPr lang="en-US" sz="1600" i="1" dirty="0">
              <a:solidFill>
                <a:srgbClr val="FFFF00"/>
              </a:solidFill>
            </a:endParaRPr>
          </a:p>
          <a:p>
            <a:r>
              <a:rPr lang="en-US" sz="1600" dirty="0">
                <a:solidFill>
                  <a:srgbClr val="FFFF00"/>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63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67F9C811-3C54-43C8-B823-7AD1C311FAD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31</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rgbClr val="0000FF"/>
                </a:solidFill>
              </a:rPr>
              <a:t>What is the appearance of corneal </a:t>
            </a:r>
            <a:r>
              <a:rPr lang="en-US" sz="1600" i="1" dirty="0" err="1">
                <a:solidFill>
                  <a:srgbClr val="0000FF"/>
                </a:solidFill>
              </a:rPr>
              <a:t>verticillata</a:t>
            </a:r>
            <a:r>
              <a:rPr lang="en-US" sz="1600" i="1" dirty="0">
                <a:solidFill>
                  <a:srgbClr val="0000FF"/>
                </a:solidFill>
              </a:rPr>
              <a:t> at the slit lamp?</a:t>
            </a:r>
          </a:p>
          <a:p>
            <a:r>
              <a:rPr lang="en-US" sz="1600" dirty="0">
                <a:solidFill>
                  <a:srgbClr val="0000FF"/>
                </a:solidFill>
              </a:rPr>
              <a:t>Whorl- or vortex-shaped deposits in the corneal epithelium</a:t>
            </a:r>
          </a:p>
          <a:p>
            <a:endParaRPr lang="en-US" sz="1600" i="1" dirty="0">
              <a:solidFill>
                <a:srgbClr val="0000FF"/>
              </a:solidFill>
            </a:endParaRPr>
          </a:p>
          <a:p>
            <a:r>
              <a:rPr lang="en-US" sz="1600" i="1" dirty="0">
                <a:solidFill>
                  <a:srgbClr val="0000FF"/>
                </a:solidFill>
              </a:rPr>
              <a:t>Where on the cornea do they typically appear?</a:t>
            </a:r>
          </a:p>
          <a:p>
            <a:r>
              <a:rPr lang="en-US" sz="1600" dirty="0">
                <a:solidFill>
                  <a:srgbClr val="0000FF"/>
                </a:solidFill>
              </a:rPr>
              <a:t>The inferior, usually extending at least partway into the interpalpebral zone</a:t>
            </a:r>
          </a:p>
          <a:p>
            <a:endParaRPr lang="en-US" sz="1600" dirty="0">
              <a:solidFill>
                <a:srgbClr val="0000FF"/>
              </a:solidFill>
            </a:endParaRPr>
          </a:p>
          <a:p>
            <a:r>
              <a:rPr lang="en-US" sz="1600" i="1" dirty="0">
                <a:solidFill>
                  <a:srgbClr val="0000FF"/>
                </a:solidFill>
              </a:rPr>
              <a:t>Do verticillata stain with fluorescein, rose </a:t>
            </a:r>
            <a:r>
              <a:rPr lang="en-US" sz="1600" i="1" dirty="0" err="1">
                <a:solidFill>
                  <a:srgbClr val="0000FF"/>
                </a:solidFill>
              </a:rPr>
              <a:t>bengal</a:t>
            </a:r>
            <a:r>
              <a:rPr lang="en-US" sz="1600" i="1" dirty="0">
                <a:solidFill>
                  <a:srgbClr val="0000FF"/>
                </a:solidFill>
              </a:rPr>
              <a:t> or </a:t>
            </a:r>
            <a:r>
              <a:rPr lang="en-US" sz="1600" i="1" dirty="0" err="1">
                <a:solidFill>
                  <a:srgbClr val="0000FF"/>
                </a:solidFill>
              </a:rPr>
              <a:t>lissamine</a:t>
            </a:r>
            <a:r>
              <a:rPr lang="en-US" sz="1600" i="1" dirty="0">
                <a:solidFill>
                  <a:srgbClr val="0000FF"/>
                </a:solidFill>
              </a:rPr>
              <a:t> green?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Do they impair vision?</a:t>
            </a:r>
          </a:p>
          <a:p>
            <a:r>
              <a:rPr lang="en-US" sz="1600" dirty="0">
                <a:solidFill>
                  <a:srgbClr val="0000FF"/>
                </a:solidFill>
              </a:rPr>
              <a:t>No</a:t>
            </a:r>
          </a:p>
          <a:p>
            <a:endParaRPr lang="en-US" sz="1600" i="1" dirty="0">
              <a:solidFill>
                <a:srgbClr val="0000FF"/>
              </a:solidFill>
            </a:endParaRPr>
          </a:p>
          <a:p>
            <a:r>
              <a:rPr lang="en-US" sz="1600" i="1" dirty="0">
                <a:solidFill>
                  <a:srgbClr val="0000FF"/>
                </a:solidFill>
              </a:rPr>
              <a:t>Do they cause pain? </a:t>
            </a:r>
          </a:p>
          <a:p>
            <a:r>
              <a:rPr lang="en-US" sz="1600" dirty="0">
                <a:solidFill>
                  <a:srgbClr val="0000FF"/>
                </a:solidFill>
              </a:rPr>
              <a:t>No</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914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FADA452C-D37D-426B-B744-2A883767C83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32</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Many meds cause verticillata. Which is most notorious for doing so (it’s </a:t>
            </a:r>
            <a:r>
              <a:rPr lang="en-US" sz="1600" b="1" i="1" dirty="0">
                <a:solidFill>
                  <a:srgbClr val="0000FF"/>
                </a:solidFill>
              </a:rPr>
              <a:t>not</a:t>
            </a:r>
            <a:r>
              <a:rPr lang="en-US" sz="1600" i="1" dirty="0">
                <a:solidFill>
                  <a:srgbClr val="0000FF"/>
                </a:solidFill>
              </a:rPr>
              <a:t> Plaquenil)?</a:t>
            </a:r>
          </a:p>
          <a:p>
            <a:r>
              <a:rPr lang="en-US" sz="1600" dirty="0">
                <a:solidFill>
                  <a:schemeClr val="accent5">
                    <a:lumMod val="75000"/>
                  </a:schemeClr>
                </a:solidFill>
              </a:rPr>
              <a:t>Amiodarone</a:t>
            </a:r>
          </a:p>
          <a:p>
            <a:endParaRPr lang="en-US" sz="1600" i="1" dirty="0">
              <a:solidFill>
                <a:schemeClr val="accent5">
                  <a:lumMod val="75000"/>
                </a:schemeClr>
              </a:solidFill>
            </a:endParaRPr>
          </a:p>
          <a:p>
            <a:r>
              <a:rPr lang="en-US" sz="1600" i="1" dirty="0">
                <a:solidFill>
                  <a:schemeClr val="accent5">
                    <a:lumMod val="75000"/>
                  </a:schemeClr>
                </a:solidFill>
              </a:rPr>
              <a:t>A number of inherited conditions cause verticillata. Which is most notorious for doing so?</a:t>
            </a:r>
          </a:p>
          <a:p>
            <a:r>
              <a:rPr lang="en-US" sz="1600" dirty="0">
                <a:solidFill>
                  <a:schemeClr val="accent5">
                    <a:lumMod val="75000"/>
                  </a:schemeClr>
                </a:solidFill>
              </a:rPr>
              <a:t>Fabry’s </a:t>
            </a:r>
            <a:r>
              <a:rPr lang="en-US" sz="1600" dirty="0" err="1">
                <a:solidFill>
                  <a:schemeClr val="accent5">
                    <a:lumMod val="75000"/>
                  </a:schemeClr>
                </a:solidFill>
              </a:rPr>
              <a:t>dz</a:t>
            </a:r>
            <a:endParaRPr lang="en-US" sz="1600" dirty="0">
              <a:solidFill>
                <a:schemeClr val="accent5">
                  <a:lumMod val="75000"/>
                </a:schemeClr>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367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D7C852E9-A414-42DF-848E-4D93F359F48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33</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Many meds cause verticillata. Which is most notorious for doing so (it’s </a:t>
            </a:r>
            <a:r>
              <a:rPr lang="en-US" sz="1600" b="1" i="1" dirty="0">
                <a:solidFill>
                  <a:srgbClr val="0000FF"/>
                </a:solidFill>
              </a:rPr>
              <a:t>not</a:t>
            </a:r>
            <a:r>
              <a:rPr lang="en-US" sz="1600" i="1" dirty="0">
                <a:solidFill>
                  <a:srgbClr val="0000FF"/>
                </a:solidFill>
              </a:rPr>
              <a:t> Plaquenil)?</a:t>
            </a:r>
          </a:p>
          <a:p>
            <a:r>
              <a:rPr lang="en-US" sz="1600" dirty="0">
                <a:solidFill>
                  <a:srgbClr val="0000FF"/>
                </a:solidFill>
              </a:rPr>
              <a:t>Amiodarone</a:t>
            </a:r>
            <a:endParaRPr lang="en-US" sz="1600" dirty="0">
              <a:solidFill>
                <a:schemeClr val="accent5">
                  <a:lumMod val="75000"/>
                </a:schemeClr>
              </a:solidFill>
            </a:endParaRPr>
          </a:p>
          <a:p>
            <a:endParaRPr lang="en-US" sz="1600" i="1" dirty="0">
              <a:solidFill>
                <a:schemeClr val="accent5">
                  <a:lumMod val="75000"/>
                </a:schemeClr>
              </a:solidFill>
            </a:endParaRPr>
          </a:p>
          <a:p>
            <a:r>
              <a:rPr lang="en-US" sz="1600" i="1" dirty="0">
                <a:solidFill>
                  <a:schemeClr val="accent5">
                    <a:lumMod val="75000"/>
                  </a:schemeClr>
                </a:solidFill>
              </a:rPr>
              <a:t>A number of inherited conditions cause verticillata. Which is most notorious for doing so?</a:t>
            </a:r>
          </a:p>
          <a:p>
            <a:r>
              <a:rPr lang="en-US" sz="1600" dirty="0">
                <a:solidFill>
                  <a:schemeClr val="accent5">
                    <a:lumMod val="75000"/>
                  </a:schemeClr>
                </a:solidFill>
              </a:rPr>
              <a:t>Fabry’s </a:t>
            </a:r>
            <a:r>
              <a:rPr lang="en-US" sz="1600" dirty="0" err="1">
                <a:solidFill>
                  <a:schemeClr val="accent5">
                    <a:lumMod val="75000"/>
                  </a:schemeClr>
                </a:solidFill>
              </a:rPr>
              <a:t>dz</a:t>
            </a:r>
            <a:endParaRPr lang="en-US" sz="1600" dirty="0">
              <a:solidFill>
                <a:schemeClr val="accent5">
                  <a:lumMod val="75000"/>
                </a:schemeClr>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3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B17900E8-9BB9-4DC3-BB0A-5282431C1BA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34</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Many meds cause verticillata. Which is most notorious for doing so (it’s </a:t>
            </a:r>
            <a:r>
              <a:rPr lang="en-US" sz="1600" b="1" i="1" dirty="0">
                <a:solidFill>
                  <a:srgbClr val="0000FF"/>
                </a:solidFill>
              </a:rPr>
              <a:t>not</a:t>
            </a:r>
            <a:r>
              <a:rPr lang="en-US" sz="1600" i="1" dirty="0">
                <a:solidFill>
                  <a:srgbClr val="0000FF"/>
                </a:solidFill>
              </a:rPr>
              <a:t> Plaquenil)?</a:t>
            </a:r>
          </a:p>
          <a:p>
            <a:r>
              <a:rPr lang="en-US" sz="1600" dirty="0">
                <a:solidFill>
                  <a:srgbClr val="0000FF"/>
                </a:solidFill>
              </a:rPr>
              <a:t>Amiodarone</a:t>
            </a:r>
          </a:p>
          <a:p>
            <a:endParaRPr lang="en-US" sz="1600" i="1" dirty="0">
              <a:solidFill>
                <a:srgbClr val="0000FF"/>
              </a:solidFill>
            </a:endParaRPr>
          </a:p>
          <a:p>
            <a:r>
              <a:rPr lang="en-US" sz="1600" i="1" dirty="0">
                <a:solidFill>
                  <a:srgbClr val="0000FF"/>
                </a:solidFill>
              </a:rPr>
              <a:t>A number of inherited conditions cause verticillata. Which is most notorious for doing so?</a:t>
            </a:r>
          </a:p>
          <a:p>
            <a:r>
              <a:rPr lang="en-US" sz="1600" dirty="0">
                <a:solidFill>
                  <a:schemeClr val="accent5">
                    <a:lumMod val="75000"/>
                  </a:schemeClr>
                </a:solidFill>
              </a:rPr>
              <a:t>Fabry’s </a:t>
            </a:r>
            <a:r>
              <a:rPr lang="en-US" sz="1600" dirty="0" err="1">
                <a:solidFill>
                  <a:schemeClr val="accent5">
                    <a:lumMod val="75000"/>
                  </a:schemeClr>
                </a:solidFill>
              </a:rPr>
              <a:t>dz</a:t>
            </a:r>
            <a:endParaRPr lang="en-US" sz="1600" dirty="0">
              <a:solidFill>
                <a:schemeClr val="accent5">
                  <a:lumMod val="75000"/>
                </a:schemeClr>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025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3577FC50-5599-4F9C-810E-0F8F22EA62B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35</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Many meds cause verticillata. Which is most notorious for doing so (it’s </a:t>
            </a:r>
            <a:r>
              <a:rPr lang="en-US" sz="1600" b="1" i="1" dirty="0">
                <a:solidFill>
                  <a:srgbClr val="0000FF"/>
                </a:solidFill>
              </a:rPr>
              <a:t>not</a:t>
            </a:r>
            <a:r>
              <a:rPr lang="en-US" sz="1600" i="1" dirty="0">
                <a:solidFill>
                  <a:srgbClr val="0000FF"/>
                </a:solidFill>
              </a:rPr>
              <a:t> Plaquenil)?</a:t>
            </a:r>
          </a:p>
          <a:p>
            <a:r>
              <a:rPr lang="en-US" sz="1600" dirty="0">
                <a:solidFill>
                  <a:srgbClr val="0000FF"/>
                </a:solidFill>
              </a:rPr>
              <a:t>Amiodarone</a:t>
            </a:r>
          </a:p>
          <a:p>
            <a:endParaRPr lang="en-US" sz="1600" i="1" dirty="0">
              <a:solidFill>
                <a:srgbClr val="0000FF"/>
              </a:solidFill>
            </a:endParaRPr>
          </a:p>
          <a:p>
            <a:r>
              <a:rPr lang="en-US" sz="1600" i="1" dirty="0">
                <a:solidFill>
                  <a:srgbClr val="0000FF"/>
                </a:solidFill>
              </a:rPr>
              <a:t>A number of inherited conditions cause verticillata. Which is most notorious for doing so?</a:t>
            </a:r>
          </a:p>
          <a:p>
            <a:r>
              <a:rPr lang="en-US" sz="1600" dirty="0">
                <a:solidFill>
                  <a:srgbClr val="0000FF"/>
                </a:solidFill>
              </a:rPr>
              <a:t>Fabry’s </a:t>
            </a:r>
            <a:r>
              <a:rPr lang="en-US" sz="1600" dirty="0" err="1">
                <a:solidFill>
                  <a:srgbClr val="0000FF"/>
                </a:solidFill>
              </a:rPr>
              <a:t>dz</a:t>
            </a:r>
            <a:endParaRPr lang="en-US" sz="1600" dirty="0">
              <a:solidFill>
                <a:srgbClr val="0000FF"/>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19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3577FC50-5599-4F9C-810E-0F8F22EA62B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36</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D18CF9-0147-48E9-8F5D-134A85186A18}"/>
              </a:ext>
            </a:extLst>
          </p:cNvPr>
          <p:cNvSpPr txBox="1"/>
          <p:nvPr/>
        </p:nvSpPr>
        <p:spPr>
          <a:xfrm>
            <a:off x="2638075" y="4732804"/>
            <a:ext cx="2848325" cy="584775"/>
          </a:xfrm>
          <a:prstGeom prst="rect">
            <a:avLst/>
          </a:prstGeom>
          <a:solidFill>
            <a:srgbClr val="0070C0"/>
          </a:solidFill>
        </p:spPr>
        <p:txBody>
          <a:bodyPr wrap="square" rtlCol="0">
            <a:spAutoFit/>
          </a:bodyPr>
          <a:lstStyle/>
          <a:p>
            <a:r>
              <a:rPr lang="en-US" sz="1600" i="1" dirty="0">
                <a:solidFill>
                  <a:schemeClr val="bg1"/>
                </a:solidFill>
                <a:effectLst>
                  <a:outerShdw blurRad="38100" dist="38100" dir="2700000" algn="tl">
                    <a:srgbClr val="000000">
                      <a:alpha val="43137"/>
                    </a:srgbClr>
                  </a:outerShdw>
                </a:effectLst>
              </a:rPr>
              <a:t>When you hear ‘</a:t>
            </a:r>
            <a:r>
              <a:rPr lang="en-US" sz="1600" dirty="0">
                <a:solidFill>
                  <a:schemeClr val="bg1"/>
                </a:solidFill>
                <a:effectLst>
                  <a:outerShdw blurRad="38100" dist="38100" dir="2700000" algn="tl">
                    <a:srgbClr val="000000">
                      <a:alpha val="43137"/>
                    </a:srgbClr>
                  </a:outerShdw>
                </a:effectLst>
              </a:rPr>
              <a:t>verticillata’</a:t>
            </a:r>
            <a:r>
              <a:rPr lang="en-US" sz="1600" i="1" dirty="0">
                <a:solidFill>
                  <a:schemeClr val="bg1"/>
                </a:solidFill>
                <a:effectLst>
                  <a:outerShdw blurRad="38100" dist="38100" dir="2700000" algn="tl">
                    <a:srgbClr val="000000">
                      <a:alpha val="43137"/>
                    </a:srgbClr>
                  </a:outerShdw>
                </a:effectLst>
              </a:rPr>
              <a:t>… </a:t>
            </a:r>
            <a:r>
              <a:rPr lang="en-US" sz="1600" i="1" dirty="0">
                <a:solidFill>
                  <a:srgbClr val="0070C0"/>
                </a:solidFill>
              </a:rPr>
              <a:t>Think of these two entities!</a:t>
            </a:r>
          </a:p>
        </p:txBody>
      </p:sp>
      <p:cxnSp>
        <p:nvCxnSpPr>
          <p:cNvPr id="18" name="Straight Arrow Connector 17">
            <a:extLst>
              <a:ext uri="{FF2B5EF4-FFF2-40B4-BE49-F238E27FC236}">
                <a16:creationId xmlns:a16="http://schemas.microsoft.com/office/drawing/2014/main" id="{62A293BF-E559-4519-9DE6-9973C66082B5}"/>
              </a:ext>
            </a:extLst>
          </p:cNvPr>
          <p:cNvCxnSpPr>
            <a:cxnSpLocks/>
          </p:cNvCxnSpPr>
          <p:nvPr/>
        </p:nvCxnSpPr>
        <p:spPr>
          <a:xfrm flipV="1">
            <a:off x="5105400" y="4350916"/>
            <a:ext cx="506896" cy="426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682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id="{3577FC50-5599-4F9C-810E-0F8F22EA62B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37</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b="1" dirty="0">
                <a:solidFill>
                  <a:srgbClr val="0000FF"/>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b="1" dirty="0">
                <a:solidFill>
                  <a:srgbClr val="0000FF"/>
                </a:solidFill>
              </a:rPr>
              <a:t>Fabry’s </a:t>
            </a:r>
            <a:r>
              <a:rPr lang="en-US" sz="1600" b="1" dirty="0" err="1">
                <a:solidFill>
                  <a:srgbClr val="0000FF"/>
                </a:solidFill>
              </a:rPr>
              <a:t>dz</a:t>
            </a:r>
            <a:endParaRPr lang="en-US" sz="1600" b="1" dirty="0">
              <a:solidFill>
                <a:srgbClr val="0000FF"/>
              </a:solidFill>
            </a:endParaRP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1B493D8-6E3C-4ECF-A821-7E93B054C4E1}"/>
              </a:ext>
            </a:extLst>
          </p:cNvPr>
          <p:cNvSpPr/>
          <p:nvPr/>
        </p:nvSpPr>
        <p:spPr>
          <a:xfrm>
            <a:off x="609600" y="4654825"/>
            <a:ext cx="1524000" cy="4505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8243F1B-317A-4000-81A9-7474B9E82AAE}"/>
              </a:ext>
            </a:extLst>
          </p:cNvPr>
          <p:cNvSpPr/>
          <p:nvPr/>
        </p:nvSpPr>
        <p:spPr>
          <a:xfrm>
            <a:off x="609600" y="5410200"/>
            <a:ext cx="1371600" cy="45057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D18CF9-0147-48E9-8F5D-134A85186A18}"/>
              </a:ext>
            </a:extLst>
          </p:cNvPr>
          <p:cNvSpPr txBox="1"/>
          <p:nvPr/>
        </p:nvSpPr>
        <p:spPr>
          <a:xfrm>
            <a:off x="2638075" y="4732804"/>
            <a:ext cx="2848325" cy="584775"/>
          </a:xfrm>
          <a:prstGeom prst="rect">
            <a:avLst/>
          </a:prstGeom>
          <a:solidFill>
            <a:srgbClr val="0070C0"/>
          </a:solidFill>
        </p:spPr>
        <p:txBody>
          <a:bodyPr wrap="square" rtlCol="0">
            <a:spAutoFit/>
          </a:bodyPr>
          <a:lstStyle/>
          <a:p>
            <a:r>
              <a:rPr lang="en-US" sz="1600" i="1" dirty="0">
                <a:solidFill>
                  <a:schemeClr val="bg1"/>
                </a:solidFill>
                <a:effectLst>
                  <a:outerShdw blurRad="38100" dist="38100" dir="2700000" algn="tl">
                    <a:srgbClr val="000000">
                      <a:alpha val="43137"/>
                    </a:srgbClr>
                  </a:outerShdw>
                </a:effectLst>
              </a:rPr>
              <a:t>When you hear ‘</a:t>
            </a:r>
            <a:r>
              <a:rPr lang="en-US" sz="1600" dirty="0">
                <a:solidFill>
                  <a:schemeClr val="bg1"/>
                </a:solidFill>
                <a:effectLst>
                  <a:outerShdw blurRad="38100" dist="38100" dir="2700000" algn="tl">
                    <a:srgbClr val="000000">
                      <a:alpha val="43137"/>
                    </a:srgbClr>
                  </a:outerShdw>
                </a:effectLst>
              </a:rPr>
              <a:t>verticillata’</a:t>
            </a:r>
            <a:r>
              <a:rPr lang="en-US" sz="1600" i="1" dirty="0">
                <a:solidFill>
                  <a:schemeClr val="bg1"/>
                </a:solidFill>
                <a:effectLst>
                  <a:outerShdw blurRad="38100" dist="38100" dir="2700000" algn="tl">
                    <a:srgbClr val="000000">
                      <a:alpha val="43137"/>
                    </a:srgbClr>
                  </a:outerShdw>
                </a:effectLst>
              </a:rPr>
              <a:t>… Think of these two entities!</a:t>
            </a:r>
          </a:p>
        </p:txBody>
      </p:sp>
      <p:cxnSp>
        <p:nvCxnSpPr>
          <p:cNvPr id="18" name="Straight Arrow Connector 17">
            <a:extLst>
              <a:ext uri="{FF2B5EF4-FFF2-40B4-BE49-F238E27FC236}">
                <a16:creationId xmlns:a16="http://schemas.microsoft.com/office/drawing/2014/main" id="{62A293BF-E559-4519-9DE6-9973C66082B5}"/>
              </a:ext>
            </a:extLst>
          </p:cNvPr>
          <p:cNvCxnSpPr>
            <a:cxnSpLocks/>
          </p:cNvCxnSpPr>
          <p:nvPr/>
        </p:nvCxnSpPr>
        <p:spPr>
          <a:xfrm flipV="1">
            <a:off x="5105400" y="4350916"/>
            <a:ext cx="506896" cy="426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88B8EA4-F3DB-4F36-A95E-0C8597DC4E82}"/>
              </a:ext>
            </a:extLst>
          </p:cNvPr>
          <p:cNvCxnSpPr>
            <a:cxnSpLocks/>
          </p:cNvCxnSpPr>
          <p:nvPr/>
        </p:nvCxnSpPr>
        <p:spPr>
          <a:xfrm flipH="1" flipV="1">
            <a:off x="2133600" y="4953000"/>
            <a:ext cx="533400" cy="221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8EB0355-CD12-406A-864A-8A443C3897C7}"/>
              </a:ext>
            </a:extLst>
          </p:cNvPr>
          <p:cNvCxnSpPr>
            <a:cxnSpLocks/>
          </p:cNvCxnSpPr>
          <p:nvPr/>
        </p:nvCxnSpPr>
        <p:spPr>
          <a:xfrm flipH="1">
            <a:off x="1866851" y="5174206"/>
            <a:ext cx="800149" cy="3336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8743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75988469-E52D-45FB-ADC6-8F2B62A5C94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38</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endParaRPr lang="en-US" sz="1600" i="1" dirty="0">
              <a:solidFill>
                <a:srgbClr val="00FF00"/>
              </a:solidFill>
            </a:endParaRPr>
          </a:p>
          <a:p>
            <a:r>
              <a:rPr lang="en-US" sz="1600" dirty="0">
                <a:solidFill>
                  <a:srgbClr val="00FF00"/>
                </a:solidFill>
              </a:rPr>
              <a:t>No--there is no correlation between the two</a:t>
            </a:r>
          </a:p>
          <a:p>
            <a:endParaRPr lang="en-US" sz="1600" dirty="0">
              <a:solidFill>
                <a:srgbClr val="00FF00"/>
              </a:solidFill>
            </a:endParaRPr>
          </a:p>
          <a:p>
            <a:r>
              <a:rPr lang="en-US" sz="1600" i="1" dirty="0">
                <a:solidFill>
                  <a:srgbClr val="00FF00"/>
                </a:solidFill>
              </a:rPr>
              <a:t>Is the development of verticillata an indication that Plaquenil should be stopped?</a:t>
            </a:r>
          </a:p>
          <a:p>
            <a:r>
              <a:rPr lang="en-US" sz="1600" dirty="0">
                <a:solidFill>
                  <a:srgbClr val="00FF00"/>
                </a:solidFill>
              </a:rPr>
              <a:t>No</a:t>
            </a:r>
          </a:p>
          <a:p>
            <a:endParaRPr lang="en-US" sz="1600" dirty="0">
              <a:solidFill>
                <a:srgbClr val="00FF00"/>
              </a:solidFill>
            </a:endParaRPr>
          </a:p>
          <a:p>
            <a:r>
              <a:rPr lang="en-US" sz="1600" dirty="0">
                <a:solidFill>
                  <a:srgbClr val="00FF00"/>
                </a:solidFill>
              </a:rPr>
              <a:t>I</a:t>
            </a:r>
            <a:r>
              <a:rPr lang="en-US" sz="1600" i="1" dirty="0">
                <a:solidFill>
                  <a:srgbClr val="00FF00"/>
                </a:solidFill>
              </a:rPr>
              <a:t>f Plaquenil </a:t>
            </a:r>
            <a:r>
              <a:rPr lang="en-US" sz="1600" b="1" dirty="0">
                <a:solidFill>
                  <a:srgbClr val="00FF00"/>
                </a:solidFill>
              </a:rPr>
              <a:t>is</a:t>
            </a:r>
            <a:r>
              <a:rPr lang="en-US" sz="1600" i="1" dirty="0">
                <a:solidFill>
                  <a:srgbClr val="00FF00"/>
                </a:solidFill>
              </a:rPr>
              <a:t> stopped, will the verticillata resolve?</a:t>
            </a:r>
          </a:p>
          <a:p>
            <a:r>
              <a:rPr lang="en-US" sz="1600" dirty="0">
                <a:solidFill>
                  <a:srgbClr val="00FF00"/>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424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E8B6ACD4-948D-4BEC-B5E0-CDC26A6F4BC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39</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p>
          <a:p>
            <a:r>
              <a:rPr lang="en-US" sz="1600" dirty="0">
                <a:solidFill>
                  <a:srgbClr val="0000FF"/>
                </a:solidFill>
              </a:rPr>
              <a:t>No--there is no correlation between the two</a:t>
            </a:r>
          </a:p>
          <a:p>
            <a:endParaRPr lang="en-US" sz="1600" dirty="0">
              <a:solidFill>
                <a:srgbClr val="00FF00"/>
              </a:solidFill>
            </a:endParaRPr>
          </a:p>
          <a:p>
            <a:r>
              <a:rPr lang="en-US" sz="1600" i="1" dirty="0">
                <a:solidFill>
                  <a:srgbClr val="00FF00"/>
                </a:solidFill>
              </a:rPr>
              <a:t>Is the development of verticillata an indication that Plaquenil should be stopped?</a:t>
            </a:r>
          </a:p>
          <a:p>
            <a:r>
              <a:rPr lang="en-US" sz="1600" dirty="0">
                <a:solidFill>
                  <a:srgbClr val="00FF00"/>
                </a:solidFill>
              </a:rPr>
              <a:t>No</a:t>
            </a:r>
          </a:p>
          <a:p>
            <a:endParaRPr lang="en-US" sz="1600" dirty="0">
              <a:solidFill>
                <a:srgbClr val="00FF00"/>
              </a:solidFill>
            </a:endParaRPr>
          </a:p>
          <a:p>
            <a:r>
              <a:rPr lang="en-US" sz="1600" dirty="0">
                <a:solidFill>
                  <a:srgbClr val="00FF00"/>
                </a:solidFill>
              </a:rPr>
              <a:t>I</a:t>
            </a:r>
            <a:r>
              <a:rPr lang="en-US" sz="1600" i="1" dirty="0">
                <a:solidFill>
                  <a:srgbClr val="00FF00"/>
                </a:solidFill>
              </a:rPr>
              <a:t>f Plaquenil </a:t>
            </a:r>
            <a:r>
              <a:rPr lang="en-US" sz="1600" b="1" dirty="0">
                <a:solidFill>
                  <a:srgbClr val="00FF00"/>
                </a:solidFill>
              </a:rPr>
              <a:t>is</a:t>
            </a:r>
            <a:r>
              <a:rPr lang="en-US" sz="1600" i="1" dirty="0">
                <a:solidFill>
                  <a:srgbClr val="00FF00"/>
                </a:solidFill>
              </a:rPr>
              <a:t> stopped, will the verticillata resolve?</a:t>
            </a:r>
          </a:p>
          <a:p>
            <a:r>
              <a:rPr lang="en-US" sz="1600" dirty="0">
                <a:solidFill>
                  <a:srgbClr val="00FF00"/>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46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1" name="Rectangle 3"/>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p:txBody>
      </p:sp>
      <p:sp>
        <p:nvSpPr>
          <p:cNvPr id="7172" name="Rectangle 4"/>
          <p:cNvSpPr>
            <a:spLocks noGrp="1" noChangeArrowheads="1"/>
          </p:cNvSpPr>
          <p:nvPr>
            <p:ph type="title"/>
          </p:nvPr>
        </p:nvSpPr>
        <p:spPr>
          <a:xfrm>
            <a:off x="457200" y="122238"/>
            <a:ext cx="7543800" cy="792162"/>
          </a:xfrm>
          <a:noFill/>
        </p:spPr>
        <p:txBody>
          <a:bodyPr/>
          <a:lstStyle/>
          <a:p>
            <a:pPr eaLnBrk="1" hangingPunct="1"/>
            <a:r>
              <a:rPr lang="en-US" altLang="en-US"/>
              <a:t>A/Q</a:t>
            </a:r>
          </a:p>
        </p:txBody>
      </p:sp>
      <p:sp>
        <p:nvSpPr>
          <p:cNvPr id="7174" name="Rectangle 6"/>
          <p:cNvSpPr>
            <a:spLocks noChangeArrowheads="1"/>
          </p:cNvSpPr>
          <p:nvPr/>
        </p:nvSpPr>
        <p:spPr bwMode="auto">
          <a:xfrm>
            <a:off x="3352800" y="1828800"/>
            <a:ext cx="609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abb.</a:t>
            </a:r>
          </a:p>
        </p:txBody>
      </p:sp>
      <p:sp>
        <p:nvSpPr>
          <p:cNvPr id="7175" name="Rectangle 7"/>
          <p:cNvSpPr>
            <a:spLocks noChangeArrowheads="1"/>
          </p:cNvSpPr>
          <p:nvPr/>
        </p:nvSpPr>
        <p:spPr bwMode="auto">
          <a:xfrm>
            <a:off x="4495800" y="1828800"/>
            <a:ext cx="6096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abb.</a:t>
            </a:r>
          </a:p>
        </p:txBody>
      </p:sp>
      <p:sp>
        <p:nvSpPr>
          <p:cNvPr id="717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BB23E6B-7027-44ED-B5E9-8EBF14A1B773}" type="slidenum">
              <a:rPr lang="en-US" altLang="en-US" sz="1000" smtClean="0"/>
              <a:pPr>
                <a:spcBef>
                  <a:spcPct val="0"/>
                </a:spcBef>
                <a:buClrTx/>
                <a:buSzTx/>
                <a:buFontTx/>
                <a:buNone/>
              </a:pPr>
              <a:t>4</a:t>
            </a:fld>
            <a:endParaRPr lang="en-US" altLang="en-US" sz="1000"/>
          </a:p>
        </p:txBody>
      </p:sp>
      <p:sp>
        <p:nvSpPr>
          <p:cNvPr id="2" name="Text Box 9">
            <a:extLst>
              <a:ext uri="{FF2B5EF4-FFF2-40B4-BE49-F238E27FC236}">
                <a16:creationId xmlns:a16="http://schemas.microsoft.com/office/drawing/2014/main" id="{1F2CA4CB-C14C-48B9-BCD2-36D2D9CE486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A81D2B62-B68A-4AF0-951A-041819A7308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40</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p>
          <a:p>
            <a:r>
              <a:rPr lang="en-US" sz="1600" dirty="0">
                <a:solidFill>
                  <a:srgbClr val="0000FF"/>
                </a:solidFill>
              </a:rPr>
              <a:t>No--there is no correlation between the two</a:t>
            </a:r>
          </a:p>
          <a:p>
            <a:endParaRPr lang="en-US" sz="1600" dirty="0">
              <a:solidFill>
                <a:srgbClr val="0000FF"/>
              </a:solidFill>
            </a:endParaRPr>
          </a:p>
          <a:p>
            <a:r>
              <a:rPr lang="en-US" sz="1600" i="1" dirty="0">
                <a:solidFill>
                  <a:srgbClr val="0000FF"/>
                </a:solidFill>
              </a:rPr>
              <a:t>Is the development of verticillata an indication that Plaquenil should be stopped?</a:t>
            </a:r>
            <a:endParaRPr lang="en-US" sz="1600" i="1" dirty="0">
              <a:solidFill>
                <a:srgbClr val="00FF00"/>
              </a:solidFill>
            </a:endParaRPr>
          </a:p>
          <a:p>
            <a:r>
              <a:rPr lang="en-US" sz="1600" dirty="0">
                <a:solidFill>
                  <a:srgbClr val="00FF00"/>
                </a:solidFill>
              </a:rPr>
              <a:t>No</a:t>
            </a:r>
          </a:p>
          <a:p>
            <a:endParaRPr lang="en-US" sz="1600" dirty="0">
              <a:solidFill>
                <a:srgbClr val="00FF00"/>
              </a:solidFill>
            </a:endParaRPr>
          </a:p>
          <a:p>
            <a:r>
              <a:rPr lang="en-US" sz="1600" dirty="0">
                <a:solidFill>
                  <a:srgbClr val="00FF00"/>
                </a:solidFill>
              </a:rPr>
              <a:t>I</a:t>
            </a:r>
            <a:r>
              <a:rPr lang="en-US" sz="1600" i="1" dirty="0">
                <a:solidFill>
                  <a:srgbClr val="00FF00"/>
                </a:solidFill>
              </a:rPr>
              <a:t>f Plaquenil </a:t>
            </a:r>
            <a:r>
              <a:rPr lang="en-US" sz="1600" b="1" dirty="0">
                <a:solidFill>
                  <a:srgbClr val="00FF00"/>
                </a:solidFill>
              </a:rPr>
              <a:t>is</a:t>
            </a:r>
            <a:r>
              <a:rPr lang="en-US" sz="1600" i="1" dirty="0">
                <a:solidFill>
                  <a:srgbClr val="00FF00"/>
                </a:solidFill>
              </a:rPr>
              <a:t> stopped, will the verticillata resolve?</a:t>
            </a:r>
          </a:p>
          <a:p>
            <a:r>
              <a:rPr lang="en-US" sz="1600" dirty="0">
                <a:solidFill>
                  <a:srgbClr val="00FF00"/>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460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A2D02967-47C6-43A5-B996-7E723909752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41</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p>
          <a:p>
            <a:r>
              <a:rPr lang="en-US" sz="1600" dirty="0">
                <a:solidFill>
                  <a:srgbClr val="0000FF"/>
                </a:solidFill>
              </a:rPr>
              <a:t>No--there is no correlation between the two</a:t>
            </a:r>
          </a:p>
          <a:p>
            <a:endParaRPr lang="en-US" sz="1600" dirty="0">
              <a:solidFill>
                <a:srgbClr val="0000FF"/>
              </a:solidFill>
            </a:endParaRPr>
          </a:p>
          <a:p>
            <a:r>
              <a:rPr lang="en-US" sz="1600" i="1" dirty="0">
                <a:solidFill>
                  <a:srgbClr val="0000FF"/>
                </a:solidFill>
              </a:rPr>
              <a:t>Is the development of verticillata an indication that Plaquenil should be stopped?</a:t>
            </a:r>
          </a:p>
          <a:p>
            <a:r>
              <a:rPr lang="en-US" sz="1600" dirty="0">
                <a:solidFill>
                  <a:srgbClr val="0000FF"/>
                </a:solidFill>
              </a:rPr>
              <a:t>No</a:t>
            </a:r>
            <a:endParaRPr lang="en-US" sz="1600" dirty="0">
              <a:solidFill>
                <a:srgbClr val="00FF00"/>
              </a:solidFill>
            </a:endParaRPr>
          </a:p>
          <a:p>
            <a:endParaRPr lang="en-US" sz="1600" dirty="0">
              <a:solidFill>
                <a:srgbClr val="00FF00"/>
              </a:solidFill>
            </a:endParaRPr>
          </a:p>
          <a:p>
            <a:r>
              <a:rPr lang="en-US" sz="1600" dirty="0">
                <a:solidFill>
                  <a:srgbClr val="00FF00"/>
                </a:solidFill>
              </a:rPr>
              <a:t>I</a:t>
            </a:r>
            <a:r>
              <a:rPr lang="en-US" sz="1600" i="1" dirty="0">
                <a:solidFill>
                  <a:srgbClr val="00FF00"/>
                </a:solidFill>
              </a:rPr>
              <a:t>f Plaquenil </a:t>
            </a:r>
            <a:r>
              <a:rPr lang="en-US" sz="1600" b="1" dirty="0">
                <a:solidFill>
                  <a:srgbClr val="00FF00"/>
                </a:solidFill>
              </a:rPr>
              <a:t>is</a:t>
            </a:r>
            <a:r>
              <a:rPr lang="en-US" sz="1600" i="1" dirty="0">
                <a:solidFill>
                  <a:srgbClr val="00FF00"/>
                </a:solidFill>
              </a:rPr>
              <a:t> stopped, will the verticillata resolve?</a:t>
            </a:r>
          </a:p>
          <a:p>
            <a:r>
              <a:rPr lang="en-US" sz="1600" dirty="0">
                <a:solidFill>
                  <a:srgbClr val="00FF00"/>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899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82D344BD-9D76-430D-8990-F620B2C8F66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Q</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42</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p>
          <a:p>
            <a:r>
              <a:rPr lang="en-US" sz="1600" dirty="0">
                <a:solidFill>
                  <a:srgbClr val="0000FF"/>
                </a:solidFill>
              </a:rPr>
              <a:t>No--there is no correlation between the two</a:t>
            </a:r>
          </a:p>
          <a:p>
            <a:endParaRPr lang="en-US" sz="1600" dirty="0">
              <a:solidFill>
                <a:srgbClr val="0000FF"/>
              </a:solidFill>
            </a:endParaRPr>
          </a:p>
          <a:p>
            <a:r>
              <a:rPr lang="en-US" sz="1600" i="1" dirty="0">
                <a:solidFill>
                  <a:srgbClr val="0000FF"/>
                </a:solidFill>
              </a:rPr>
              <a:t>Is the development of verticillata an indication that Plaquenil should be stopped?</a:t>
            </a:r>
          </a:p>
          <a:p>
            <a:r>
              <a:rPr lang="en-US" sz="1600" dirty="0">
                <a:solidFill>
                  <a:srgbClr val="0000FF"/>
                </a:solidFill>
              </a:rPr>
              <a:t>No</a:t>
            </a:r>
          </a:p>
          <a:p>
            <a:endParaRPr lang="en-US" sz="1600" dirty="0">
              <a:solidFill>
                <a:srgbClr val="0000FF"/>
              </a:solidFill>
            </a:endParaRPr>
          </a:p>
          <a:p>
            <a:r>
              <a:rPr lang="en-US" sz="1600" dirty="0">
                <a:solidFill>
                  <a:srgbClr val="0000FF"/>
                </a:solidFill>
              </a:rPr>
              <a:t>I</a:t>
            </a:r>
            <a:r>
              <a:rPr lang="en-US" sz="1600" i="1" dirty="0">
                <a:solidFill>
                  <a:srgbClr val="0000FF"/>
                </a:solidFill>
              </a:rPr>
              <a:t>f Plaquenil </a:t>
            </a:r>
            <a:r>
              <a:rPr lang="en-US" sz="1600" b="1" dirty="0">
                <a:solidFill>
                  <a:srgbClr val="0000FF"/>
                </a:solidFill>
              </a:rPr>
              <a:t>is</a:t>
            </a:r>
            <a:r>
              <a:rPr lang="en-US" sz="1600" i="1" dirty="0">
                <a:solidFill>
                  <a:srgbClr val="0000FF"/>
                </a:solidFill>
              </a:rPr>
              <a:t> stopped, will the verticillata resolve?</a:t>
            </a:r>
          </a:p>
          <a:p>
            <a:r>
              <a:rPr lang="en-US" sz="1600" dirty="0">
                <a:solidFill>
                  <a:srgbClr val="00FF00"/>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44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CBB2379E-0955-41CA-ADE8-61666B5810C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
        <p:nvSpPr>
          <p:cNvPr id="2048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8" name="Rectangle 7"/>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solidFill>
                  <a:schemeClr val="bg1">
                    <a:lumMod val="75000"/>
                  </a:schemeClr>
                </a:solidFill>
              </a:rPr>
              <a:t>What is the generic name for Plaquenil? Hydroxychloroquine</a:t>
            </a:r>
          </a:p>
          <a:p>
            <a:pPr eaLnBrk="1" hangingPunct="1">
              <a:lnSpc>
                <a:spcPct val="95000"/>
              </a:lnSpc>
            </a:pPr>
            <a:r>
              <a:rPr lang="en-US" altLang="en-US" sz="2200" dirty="0">
                <a:solidFill>
                  <a:schemeClr val="bg1">
                    <a:lumMod val="75000"/>
                  </a:schemeClr>
                </a:solidFill>
              </a:rPr>
              <a:t>What is/are its common indications for usage? Rheumatologic conditions, especially SLE and RA</a:t>
            </a:r>
          </a:p>
          <a:p>
            <a:pPr eaLnBrk="1" hangingPunct="1">
              <a:lnSpc>
                <a:spcPct val="95000"/>
              </a:lnSpc>
            </a:pPr>
            <a:r>
              <a:rPr lang="en-US" altLang="en-US" sz="2200" dirty="0">
                <a:solidFill>
                  <a:schemeClr val="bg1">
                    <a:lumMod val="75000"/>
                  </a:schemeClr>
                </a:solidFill>
              </a:rPr>
              <a:t>What is the mechanism of vision loss in Plaquenil maculopathy? Unknown</a:t>
            </a:r>
          </a:p>
          <a:p>
            <a:pPr eaLnBrk="1" hangingPunct="1">
              <a:lnSpc>
                <a:spcPct val="95000"/>
              </a:lnSpc>
            </a:pPr>
            <a:r>
              <a:rPr lang="en-US" altLang="en-US" sz="2200" dirty="0">
                <a:solidFill>
                  <a:schemeClr val="bg1">
                    <a:lumMod val="75000"/>
                  </a:schemeClr>
                </a:solidFill>
              </a:rPr>
              <a:t>Is it a unilateral or bilateral condition? Bilateral</a:t>
            </a:r>
          </a:p>
          <a:p>
            <a:pPr eaLnBrk="1" hangingPunct="1">
              <a:lnSpc>
                <a:spcPct val="95000"/>
              </a:lnSpc>
            </a:pPr>
            <a:r>
              <a:rPr lang="en-US" altLang="en-US" sz="2200" dirty="0">
                <a:solidFill>
                  <a:schemeClr val="bg1">
                    <a:lumMod val="75000"/>
                  </a:schemeClr>
                </a:solidFill>
              </a:rPr>
              <a:t>What is the classic finding on DFE? ‘Bull’s eye’ maculopathy—a ring of depigmented RPE around a spared foveal island</a:t>
            </a:r>
          </a:p>
          <a:p>
            <a:pPr eaLnBrk="1" hangingPunct="1">
              <a:lnSpc>
                <a:spcPct val="95000"/>
              </a:lnSpc>
            </a:pPr>
            <a:r>
              <a:rPr lang="en-US" altLang="en-US" sz="2200" dirty="0">
                <a:solidFill>
                  <a:schemeClr val="bg1">
                    <a:lumMod val="75000"/>
                  </a:schemeClr>
                </a:solidFill>
              </a:rPr>
              <a:t>What anterior-segment sign may occur? </a:t>
            </a:r>
            <a:r>
              <a:rPr lang="en-US" altLang="en-US" sz="2200" b="1" dirty="0"/>
              <a:t>Corneal</a:t>
            </a:r>
            <a:r>
              <a:rPr lang="en-US" altLang="en-US" sz="2200" b="1" dirty="0">
                <a:solidFill>
                  <a:srgbClr val="0000FF"/>
                </a:solidFill>
              </a:rPr>
              <a:t> verticillata</a:t>
            </a:r>
          </a:p>
        </p:txBody>
      </p:sp>
      <p:sp>
        <p:nvSpPr>
          <p:cNvPr id="20489" name="Rectangle 8"/>
          <p:cNvSpPr>
            <a:spLocks noGrp="1" noChangeArrowheads="1"/>
          </p:cNvSpPr>
          <p:nvPr>
            <p:ph type="title"/>
          </p:nvPr>
        </p:nvSpPr>
        <p:spPr>
          <a:xfrm>
            <a:off x="457200" y="122238"/>
            <a:ext cx="7543800" cy="792162"/>
          </a:xfrm>
          <a:noFill/>
        </p:spPr>
        <p:txBody>
          <a:bodyPr/>
          <a:lstStyle/>
          <a:p>
            <a:pPr eaLnBrk="1" hangingPunct="1"/>
            <a:r>
              <a:rPr lang="en-US" altLang="en-US" dirty="0"/>
              <a:t>A</a:t>
            </a:r>
          </a:p>
        </p:txBody>
      </p:sp>
      <p:sp>
        <p:nvSpPr>
          <p:cNvPr id="2049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E773C4-2FB2-4F9E-BFD2-06398FF55FF4}" type="slidenum">
              <a:rPr lang="en-US" altLang="en-US" sz="1000" smtClean="0"/>
              <a:pPr>
                <a:spcBef>
                  <a:spcPct val="0"/>
                </a:spcBef>
                <a:buClrTx/>
                <a:buSzTx/>
                <a:buFontTx/>
                <a:buNone/>
              </a:pPr>
              <a:t>43</a:t>
            </a:fld>
            <a:endParaRPr lang="en-US" altLang="en-US" sz="1000"/>
          </a:p>
        </p:txBody>
      </p:sp>
      <p:sp>
        <p:nvSpPr>
          <p:cNvPr id="3" name="TextBox 2">
            <a:extLst>
              <a:ext uri="{FF2B5EF4-FFF2-40B4-BE49-F238E27FC236}">
                <a16:creationId xmlns:a16="http://schemas.microsoft.com/office/drawing/2014/main" id="{7E345D3A-5E28-4988-97DB-F4A7FFDBA764}"/>
              </a:ext>
            </a:extLst>
          </p:cNvPr>
          <p:cNvSpPr txBox="1"/>
          <p:nvPr/>
        </p:nvSpPr>
        <p:spPr>
          <a:xfrm>
            <a:off x="1763904" y="422970"/>
            <a:ext cx="6896392" cy="3539430"/>
          </a:xfrm>
          <a:prstGeom prst="rect">
            <a:avLst/>
          </a:prstGeom>
          <a:solidFill>
            <a:srgbClr val="FFFF00"/>
          </a:solidFill>
        </p:spPr>
        <p:txBody>
          <a:bodyPr wrap="square" rtlCol="0">
            <a:spAutoFit/>
          </a:bodyPr>
          <a:lstStyle/>
          <a:p>
            <a:r>
              <a:rPr lang="en-US" sz="1600" i="1" dirty="0">
                <a:solidFill>
                  <a:schemeClr val="bg1">
                    <a:lumMod val="65000"/>
                  </a:schemeClr>
                </a:solidFill>
              </a:rPr>
              <a:t>What is the appearance of corneal </a:t>
            </a:r>
            <a:r>
              <a:rPr lang="en-US" sz="1600" i="1" dirty="0" err="1">
                <a:solidFill>
                  <a:schemeClr val="bg1">
                    <a:lumMod val="65000"/>
                  </a:schemeClr>
                </a:solidFill>
              </a:rPr>
              <a:t>verticillata</a:t>
            </a:r>
            <a:r>
              <a:rPr lang="en-US" sz="1600" i="1" dirty="0">
                <a:solidFill>
                  <a:schemeClr val="bg1">
                    <a:lumMod val="65000"/>
                  </a:schemeClr>
                </a:solidFill>
              </a:rPr>
              <a:t> at the slit lamp?</a:t>
            </a:r>
          </a:p>
          <a:p>
            <a:r>
              <a:rPr lang="en-US" sz="1600" dirty="0">
                <a:solidFill>
                  <a:schemeClr val="bg1">
                    <a:lumMod val="65000"/>
                  </a:schemeClr>
                </a:solidFill>
              </a:rPr>
              <a:t>Whorl- or vortex-shaped deposits in the corneal epithelium</a:t>
            </a:r>
          </a:p>
          <a:p>
            <a:endParaRPr lang="en-US" sz="1600" i="1" dirty="0">
              <a:solidFill>
                <a:schemeClr val="bg1">
                  <a:lumMod val="65000"/>
                </a:schemeClr>
              </a:solidFill>
            </a:endParaRPr>
          </a:p>
          <a:p>
            <a:r>
              <a:rPr lang="en-US" sz="1600" i="1" dirty="0">
                <a:solidFill>
                  <a:schemeClr val="bg1">
                    <a:lumMod val="65000"/>
                  </a:schemeClr>
                </a:solidFill>
              </a:rPr>
              <a:t>Where on the cornea do they typically appear?</a:t>
            </a:r>
          </a:p>
          <a:p>
            <a:r>
              <a:rPr lang="en-US" sz="1600" dirty="0">
                <a:solidFill>
                  <a:schemeClr val="bg1">
                    <a:lumMod val="65000"/>
                  </a:schemeClr>
                </a:solidFill>
              </a:rPr>
              <a:t>The inferior, usually extending at least partway into the interpalpebral zone</a:t>
            </a:r>
          </a:p>
          <a:p>
            <a:endParaRPr lang="en-US" sz="1600" dirty="0">
              <a:solidFill>
                <a:schemeClr val="bg1">
                  <a:lumMod val="65000"/>
                </a:schemeClr>
              </a:solidFill>
            </a:endParaRPr>
          </a:p>
          <a:p>
            <a:r>
              <a:rPr lang="en-US" sz="1600" i="1" dirty="0">
                <a:solidFill>
                  <a:schemeClr val="bg1">
                    <a:lumMod val="65000"/>
                  </a:schemeClr>
                </a:solidFill>
              </a:rPr>
              <a:t>Do verticillata stain with fluorescein, rose </a:t>
            </a:r>
            <a:r>
              <a:rPr lang="en-US" sz="1600" i="1" dirty="0" err="1">
                <a:solidFill>
                  <a:schemeClr val="bg1">
                    <a:lumMod val="65000"/>
                  </a:schemeClr>
                </a:solidFill>
              </a:rPr>
              <a:t>bengal</a:t>
            </a:r>
            <a:r>
              <a:rPr lang="en-US" sz="1600" i="1" dirty="0">
                <a:solidFill>
                  <a:schemeClr val="bg1">
                    <a:lumMod val="65000"/>
                  </a:schemeClr>
                </a:solidFill>
              </a:rPr>
              <a:t> or </a:t>
            </a:r>
            <a:r>
              <a:rPr lang="en-US" sz="1600" i="1" dirty="0" err="1">
                <a:solidFill>
                  <a:schemeClr val="bg1">
                    <a:lumMod val="65000"/>
                  </a:schemeClr>
                </a:solidFill>
              </a:rPr>
              <a:t>lissamine</a:t>
            </a:r>
            <a:r>
              <a:rPr lang="en-US" sz="1600" i="1" dirty="0">
                <a:solidFill>
                  <a:schemeClr val="bg1">
                    <a:lumMod val="65000"/>
                  </a:schemeClr>
                </a:solidFill>
              </a:rPr>
              <a:t> green?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Do they impair vision?</a:t>
            </a:r>
          </a:p>
          <a:p>
            <a:r>
              <a:rPr lang="en-US" sz="1600" dirty="0">
                <a:solidFill>
                  <a:schemeClr val="bg1">
                    <a:lumMod val="65000"/>
                  </a:schemeClr>
                </a:solidFill>
              </a:rPr>
              <a:t>No</a:t>
            </a:r>
          </a:p>
          <a:p>
            <a:endParaRPr lang="en-US" sz="1600" i="1" dirty="0">
              <a:solidFill>
                <a:schemeClr val="bg1">
                  <a:lumMod val="65000"/>
                </a:schemeClr>
              </a:solidFill>
            </a:endParaRPr>
          </a:p>
          <a:p>
            <a:r>
              <a:rPr lang="en-US" sz="1600" i="1" dirty="0">
                <a:solidFill>
                  <a:schemeClr val="bg1">
                    <a:lumMod val="65000"/>
                  </a:schemeClr>
                </a:solidFill>
              </a:rPr>
              <a:t>Do they cause pain? </a:t>
            </a:r>
          </a:p>
          <a:p>
            <a:r>
              <a:rPr lang="en-US" sz="1600" dirty="0">
                <a:solidFill>
                  <a:schemeClr val="bg1">
                    <a:lumMod val="65000"/>
                  </a:schemeClr>
                </a:solidFill>
              </a:rPr>
              <a:t>No</a:t>
            </a:r>
          </a:p>
        </p:txBody>
      </p:sp>
      <p:sp>
        <p:nvSpPr>
          <p:cNvPr id="4" name="TextBox 3">
            <a:extLst>
              <a:ext uri="{FF2B5EF4-FFF2-40B4-BE49-F238E27FC236}">
                <a16:creationId xmlns:a16="http://schemas.microsoft.com/office/drawing/2014/main" id="{F6243605-1681-4615-8A68-36CEEDB90D5B}"/>
              </a:ext>
            </a:extLst>
          </p:cNvPr>
          <p:cNvSpPr txBox="1"/>
          <p:nvPr/>
        </p:nvSpPr>
        <p:spPr>
          <a:xfrm>
            <a:off x="685901" y="4477700"/>
            <a:ext cx="8229398"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Many meds cause verticillata. Which is most notorious for doing so (it’s </a:t>
            </a:r>
            <a:r>
              <a:rPr lang="en-US" sz="1600" b="1" i="1" dirty="0">
                <a:solidFill>
                  <a:schemeClr val="bg1">
                    <a:lumMod val="50000"/>
                  </a:schemeClr>
                </a:solidFill>
              </a:rPr>
              <a:t>not</a:t>
            </a:r>
            <a:r>
              <a:rPr lang="en-US" sz="1600" i="1" dirty="0">
                <a:solidFill>
                  <a:schemeClr val="bg1">
                    <a:lumMod val="50000"/>
                  </a:schemeClr>
                </a:solidFill>
              </a:rPr>
              <a:t> Plaquenil)?</a:t>
            </a:r>
          </a:p>
          <a:p>
            <a:r>
              <a:rPr lang="en-US" sz="1600" dirty="0">
                <a:solidFill>
                  <a:schemeClr val="bg1">
                    <a:lumMod val="50000"/>
                  </a:schemeClr>
                </a:solidFill>
              </a:rPr>
              <a:t>Amiodarone</a:t>
            </a:r>
          </a:p>
          <a:p>
            <a:endParaRPr lang="en-US" sz="1600" i="1" dirty="0">
              <a:solidFill>
                <a:schemeClr val="bg1">
                  <a:lumMod val="50000"/>
                </a:schemeClr>
              </a:solidFill>
            </a:endParaRPr>
          </a:p>
          <a:p>
            <a:r>
              <a:rPr lang="en-US" sz="1600" i="1" dirty="0">
                <a:solidFill>
                  <a:schemeClr val="bg1">
                    <a:lumMod val="50000"/>
                  </a:schemeClr>
                </a:solidFill>
              </a:rPr>
              <a:t>A number of inherited conditions cause verticillata. Which is most notorious for doing so?</a:t>
            </a:r>
          </a:p>
          <a:p>
            <a:r>
              <a:rPr lang="en-US" sz="1600" dirty="0">
                <a:solidFill>
                  <a:schemeClr val="bg1">
                    <a:lumMod val="50000"/>
                  </a:schemeClr>
                </a:solidFill>
              </a:rPr>
              <a:t>Fabry’s </a:t>
            </a:r>
            <a:r>
              <a:rPr lang="en-US" sz="1600" dirty="0" err="1">
                <a:solidFill>
                  <a:schemeClr val="bg1">
                    <a:lumMod val="50000"/>
                  </a:schemeClr>
                </a:solidFill>
              </a:rPr>
              <a:t>dz</a:t>
            </a:r>
            <a:endParaRPr lang="en-US" sz="1600" dirty="0">
              <a:solidFill>
                <a:schemeClr val="bg1">
                  <a:lumMod val="50000"/>
                </a:schemeClr>
              </a:solidFill>
            </a:endParaRPr>
          </a:p>
        </p:txBody>
      </p:sp>
      <p:sp>
        <p:nvSpPr>
          <p:cNvPr id="5" name="TextBox 4">
            <a:extLst>
              <a:ext uri="{FF2B5EF4-FFF2-40B4-BE49-F238E27FC236}">
                <a16:creationId xmlns:a16="http://schemas.microsoft.com/office/drawing/2014/main" id="{6E288DC8-5013-4F90-91CF-9825F6DE2DA2}"/>
              </a:ext>
            </a:extLst>
          </p:cNvPr>
          <p:cNvSpPr txBox="1"/>
          <p:nvPr/>
        </p:nvSpPr>
        <p:spPr>
          <a:xfrm>
            <a:off x="665589" y="2725100"/>
            <a:ext cx="5032845" cy="2554545"/>
          </a:xfrm>
          <a:prstGeom prst="rect">
            <a:avLst/>
          </a:prstGeom>
          <a:solidFill>
            <a:srgbClr val="00FF00"/>
          </a:solidFill>
        </p:spPr>
        <p:txBody>
          <a:bodyPr wrap="square" rtlCol="0">
            <a:spAutoFit/>
          </a:bodyPr>
          <a:lstStyle/>
          <a:p>
            <a:r>
              <a:rPr lang="en-US" sz="1600" i="1" dirty="0">
                <a:solidFill>
                  <a:srgbClr val="0000FF"/>
                </a:solidFill>
              </a:rPr>
              <a:t>With regard to Plaquenil, is the presence of verticillata a harbinger for the occurrence of maculopathy?</a:t>
            </a:r>
          </a:p>
          <a:p>
            <a:r>
              <a:rPr lang="en-US" sz="1600" dirty="0">
                <a:solidFill>
                  <a:srgbClr val="0000FF"/>
                </a:solidFill>
              </a:rPr>
              <a:t>No--there is no correlation between the two</a:t>
            </a:r>
          </a:p>
          <a:p>
            <a:endParaRPr lang="en-US" sz="1600" dirty="0">
              <a:solidFill>
                <a:srgbClr val="0000FF"/>
              </a:solidFill>
            </a:endParaRPr>
          </a:p>
          <a:p>
            <a:r>
              <a:rPr lang="en-US" sz="1600" i="1" dirty="0">
                <a:solidFill>
                  <a:srgbClr val="0000FF"/>
                </a:solidFill>
              </a:rPr>
              <a:t>Is the development of verticillata an indication that Plaquenil should be stopped?</a:t>
            </a:r>
          </a:p>
          <a:p>
            <a:r>
              <a:rPr lang="en-US" sz="1600" dirty="0">
                <a:solidFill>
                  <a:srgbClr val="0000FF"/>
                </a:solidFill>
              </a:rPr>
              <a:t>No</a:t>
            </a:r>
          </a:p>
          <a:p>
            <a:endParaRPr lang="en-US" sz="1600" dirty="0">
              <a:solidFill>
                <a:srgbClr val="0000FF"/>
              </a:solidFill>
            </a:endParaRPr>
          </a:p>
          <a:p>
            <a:r>
              <a:rPr lang="en-US" sz="1600" dirty="0">
                <a:solidFill>
                  <a:srgbClr val="0000FF"/>
                </a:solidFill>
              </a:rPr>
              <a:t>I</a:t>
            </a:r>
            <a:r>
              <a:rPr lang="en-US" sz="1600" i="1" dirty="0">
                <a:solidFill>
                  <a:srgbClr val="0000FF"/>
                </a:solidFill>
              </a:rPr>
              <a:t>f Plaquenil </a:t>
            </a:r>
            <a:r>
              <a:rPr lang="en-US" sz="1600" b="1" dirty="0">
                <a:solidFill>
                  <a:srgbClr val="0000FF"/>
                </a:solidFill>
              </a:rPr>
              <a:t>is</a:t>
            </a:r>
            <a:r>
              <a:rPr lang="en-US" sz="1600" i="1" dirty="0">
                <a:solidFill>
                  <a:srgbClr val="0000FF"/>
                </a:solidFill>
              </a:rPr>
              <a:t> stopped, will the verticillata resolve?</a:t>
            </a:r>
          </a:p>
          <a:p>
            <a:r>
              <a:rPr lang="en-US" sz="1600" dirty="0">
                <a:solidFill>
                  <a:srgbClr val="0000FF"/>
                </a:solidFill>
              </a:rPr>
              <a:t>Yes</a:t>
            </a:r>
          </a:p>
        </p:txBody>
      </p:sp>
      <p:sp>
        <p:nvSpPr>
          <p:cNvPr id="2" name="Oval 1">
            <a:extLst>
              <a:ext uri="{FF2B5EF4-FFF2-40B4-BE49-F238E27FC236}">
                <a16:creationId xmlns:a16="http://schemas.microsoft.com/office/drawing/2014/main" id="{FDB4AD88-A7FA-442D-A321-FF72F3670D0B}"/>
              </a:ext>
            </a:extLst>
          </p:cNvPr>
          <p:cNvSpPr/>
          <p:nvPr/>
        </p:nvSpPr>
        <p:spPr>
          <a:xfrm>
            <a:off x="5486400" y="3836504"/>
            <a:ext cx="2895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08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7"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8"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9"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10"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11"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12"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endParaRPr lang="en-US" altLang="en-US" sz="2200" dirty="0">
              <a:solidFill>
                <a:srgbClr val="0000FF"/>
              </a:solidFill>
            </a:endParaRPr>
          </a:p>
        </p:txBody>
      </p:sp>
      <p:sp>
        <p:nvSpPr>
          <p:cNvPr id="21513" name="Rectangle 8"/>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2151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0CFDF2-6F2A-493E-B301-AB63625332F1}" type="slidenum">
              <a:rPr lang="en-US" altLang="en-US" sz="1000" smtClean="0"/>
              <a:pPr>
                <a:spcBef>
                  <a:spcPct val="0"/>
                </a:spcBef>
                <a:buClrTx/>
                <a:buSzTx/>
                <a:buFontTx/>
                <a:buNone/>
              </a:pPr>
              <a:t>44</a:t>
            </a:fld>
            <a:endParaRPr lang="en-US" altLang="en-US" sz="1000"/>
          </a:p>
        </p:txBody>
      </p:sp>
      <p:sp>
        <p:nvSpPr>
          <p:cNvPr id="2" name="Text Box 9">
            <a:extLst>
              <a:ext uri="{FF2B5EF4-FFF2-40B4-BE49-F238E27FC236}">
                <a16:creationId xmlns:a16="http://schemas.microsoft.com/office/drawing/2014/main" id="{BDCE2A00-928A-4822-B9D6-BC44F827161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1"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2"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3"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4"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5"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6"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r>
              <a:rPr lang="en-US" altLang="en-US" sz="2200" dirty="0">
                <a:solidFill>
                  <a:srgbClr val="0000FF"/>
                </a:solidFill>
              </a:rPr>
              <a:t>Not once it become clinically apparent</a:t>
            </a:r>
          </a:p>
        </p:txBody>
      </p:sp>
      <p:sp>
        <p:nvSpPr>
          <p:cNvPr id="22537" name="Rectangle 8"/>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225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AE9BA5-6BA5-4E8C-BDAA-6E2F05E7964B}" type="slidenum">
              <a:rPr lang="en-US" altLang="en-US" sz="1000" smtClean="0"/>
              <a:pPr>
                <a:spcBef>
                  <a:spcPct val="0"/>
                </a:spcBef>
                <a:buClrTx/>
                <a:buSzTx/>
                <a:buFontTx/>
                <a:buNone/>
              </a:pPr>
              <a:t>45</a:t>
            </a:fld>
            <a:endParaRPr lang="en-US" altLang="en-US" sz="1000"/>
          </a:p>
        </p:txBody>
      </p:sp>
      <p:sp>
        <p:nvSpPr>
          <p:cNvPr id="2" name="Text Box 9">
            <a:extLst>
              <a:ext uri="{FF2B5EF4-FFF2-40B4-BE49-F238E27FC236}">
                <a16:creationId xmlns:a16="http://schemas.microsoft.com/office/drawing/2014/main" id="{7D31EA87-53F1-4920-BA8B-20DE3D803BB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5"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6"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7"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8"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9"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3560"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r>
              <a:rPr lang="en-US" altLang="en-US" sz="2200" dirty="0">
                <a:solidFill>
                  <a:srgbClr val="0000FF"/>
                </a:solidFill>
              </a:rPr>
              <a:t>Not once it become clinically apparent</a:t>
            </a:r>
          </a:p>
          <a:p>
            <a:pPr eaLnBrk="1" hangingPunct="1">
              <a:lnSpc>
                <a:spcPct val="95000"/>
              </a:lnSpc>
            </a:pPr>
            <a:r>
              <a:rPr lang="en-US" altLang="en-US" sz="2200" dirty="0"/>
              <a:t>Can it progress after discontinuation of the drug? </a:t>
            </a:r>
            <a:endParaRPr lang="en-US" altLang="en-US" sz="2200" dirty="0">
              <a:solidFill>
                <a:srgbClr val="0000FF"/>
              </a:solidFill>
            </a:endParaRPr>
          </a:p>
        </p:txBody>
      </p:sp>
      <p:sp>
        <p:nvSpPr>
          <p:cNvPr id="23561" name="Rectangle 8"/>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2356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F1702A8-C03C-4460-90F2-1B3711A29485}" type="slidenum">
              <a:rPr lang="en-US" altLang="en-US" sz="1000" smtClean="0"/>
              <a:pPr>
                <a:spcBef>
                  <a:spcPct val="0"/>
                </a:spcBef>
                <a:buClrTx/>
                <a:buSzTx/>
                <a:buFontTx/>
                <a:buNone/>
              </a:pPr>
              <a:t>46</a:t>
            </a:fld>
            <a:endParaRPr lang="en-US" altLang="en-US" sz="1000"/>
          </a:p>
        </p:txBody>
      </p:sp>
      <p:sp>
        <p:nvSpPr>
          <p:cNvPr id="2" name="Text Box 9">
            <a:extLst>
              <a:ext uri="{FF2B5EF4-FFF2-40B4-BE49-F238E27FC236}">
                <a16:creationId xmlns:a16="http://schemas.microsoft.com/office/drawing/2014/main" id="{92C5C0BA-5946-4C2E-979B-3D72831724A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79"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0"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1"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2"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3"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4584"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r>
              <a:rPr lang="en-US" altLang="en-US" sz="2200" dirty="0">
                <a:solidFill>
                  <a:srgbClr val="0000FF"/>
                </a:solidFill>
              </a:rPr>
              <a:t>Not once it become clinically apparent</a:t>
            </a:r>
          </a:p>
          <a:p>
            <a:pPr eaLnBrk="1" hangingPunct="1">
              <a:lnSpc>
                <a:spcPct val="95000"/>
              </a:lnSpc>
            </a:pPr>
            <a:r>
              <a:rPr lang="en-US" altLang="en-US" sz="2200" dirty="0"/>
              <a:t>Can it progress after discontinuation of the drug? </a:t>
            </a:r>
            <a:r>
              <a:rPr lang="en-US" altLang="en-US" sz="2200" dirty="0">
                <a:solidFill>
                  <a:srgbClr val="0000FF"/>
                </a:solidFill>
              </a:rPr>
              <a:t>Yes</a:t>
            </a:r>
          </a:p>
        </p:txBody>
      </p:sp>
      <p:sp>
        <p:nvSpPr>
          <p:cNvPr id="24585" name="Rectangle 8"/>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245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F29F89-A49F-45C6-B836-415E7C9C5F37}" type="slidenum">
              <a:rPr lang="en-US" altLang="en-US" sz="1000" smtClean="0"/>
              <a:pPr>
                <a:spcBef>
                  <a:spcPct val="0"/>
                </a:spcBef>
                <a:buClrTx/>
                <a:buSzTx/>
                <a:buFontTx/>
                <a:buNone/>
              </a:pPr>
              <a:t>47</a:t>
            </a:fld>
            <a:endParaRPr lang="en-US" altLang="en-US" sz="1000"/>
          </a:p>
        </p:txBody>
      </p:sp>
      <p:sp>
        <p:nvSpPr>
          <p:cNvPr id="2" name="Text Box 9">
            <a:extLst>
              <a:ext uri="{FF2B5EF4-FFF2-40B4-BE49-F238E27FC236}">
                <a16:creationId xmlns:a16="http://schemas.microsoft.com/office/drawing/2014/main" id="{0CC66493-3D5C-409C-8CE9-B3F42C15D0C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3"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4"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5"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6"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7"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608"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r>
              <a:rPr lang="en-US" altLang="en-US" sz="2200" dirty="0">
                <a:solidFill>
                  <a:srgbClr val="0000FF"/>
                </a:solidFill>
              </a:rPr>
              <a:t>Not once it become clinically apparent</a:t>
            </a:r>
          </a:p>
          <a:p>
            <a:pPr eaLnBrk="1" hangingPunct="1">
              <a:lnSpc>
                <a:spcPct val="95000"/>
              </a:lnSpc>
            </a:pPr>
            <a:r>
              <a:rPr lang="en-US" altLang="en-US" sz="2200" dirty="0"/>
              <a:t>Can it progress after discontinuation of the drug? </a:t>
            </a:r>
            <a:r>
              <a:rPr lang="en-US" altLang="en-US" sz="2200" dirty="0">
                <a:solidFill>
                  <a:srgbClr val="0000FF"/>
                </a:solidFill>
              </a:rPr>
              <a:t>Yes</a:t>
            </a:r>
          </a:p>
          <a:p>
            <a:pPr eaLnBrk="1" hangingPunct="1">
              <a:lnSpc>
                <a:spcPct val="95000"/>
              </a:lnSpc>
            </a:pPr>
            <a:r>
              <a:rPr lang="en-US" altLang="en-US" sz="2200" dirty="0"/>
              <a:t>What is the mechanism of continued vision loss after drug discontinuation? </a:t>
            </a:r>
            <a:endParaRPr lang="en-US" altLang="en-US" sz="2200" dirty="0">
              <a:solidFill>
                <a:srgbClr val="0000FF"/>
              </a:solidFill>
            </a:endParaRPr>
          </a:p>
        </p:txBody>
      </p:sp>
      <p:sp>
        <p:nvSpPr>
          <p:cNvPr id="25609" name="Rectangle 8"/>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2561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4D17E3-3785-44FB-BFE2-DC814C7E87B4}" type="slidenum">
              <a:rPr lang="en-US" altLang="en-US" sz="1000" smtClean="0"/>
              <a:pPr>
                <a:spcBef>
                  <a:spcPct val="0"/>
                </a:spcBef>
                <a:buClrTx/>
                <a:buSzTx/>
                <a:buFontTx/>
                <a:buNone/>
              </a:pPr>
              <a:t>48</a:t>
            </a:fld>
            <a:endParaRPr lang="en-US" altLang="en-US" sz="1000"/>
          </a:p>
        </p:txBody>
      </p:sp>
      <p:sp>
        <p:nvSpPr>
          <p:cNvPr id="2" name="Text Box 9">
            <a:extLst>
              <a:ext uri="{FF2B5EF4-FFF2-40B4-BE49-F238E27FC236}">
                <a16:creationId xmlns:a16="http://schemas.microsoft.com/office/drawing/2014/main" id="{88A012D9-D9BF-4F58-9A86-CC092838F9F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6705600" y="3962400"/>
            <a:ext cx="12954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2"/>
          <p:cNvSpPr>
            <a:spLocks noChangeArrowheads="1"/>
          </p:cNvSpPr>
          <p:nvPr/>
        </p:nvSpPr>
        <p:spPr bwMode="auto">
          <a:xfrm>
            <a:off x="1524000" y="3581400"/>
            <a:ext cx="22860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3"/>
          <p:cNvSpPr>
            <a:spLocks noChangeArrowheads="1"/>
          </p:cNvSpPr>
          <p:nvPr/>
        </p:nvSpPr>
        <p:spPr bwMode="auto">
          <a:xfrm>
            <a:off x="5943600" y="3581400"/>
            <a:ext cx="16002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9" name="Rectangle 4"/>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0" name="Rectangle 5"/>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1" name="Rectangle 6"/>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2" name="Rectangle 7"/>
          <p:cNvSpPr>
            <a:spLocks noGrp="1" noChangeArrowheads="1"/>
          </p:cNvSpPr>
          <p:nvPr>
            <p:ph type="body" idx="1"/>
          </p:nvPr>
        </p:nvSpPr>
        <p:spPr>
          <a:xfrm>
            <a:off x="228600" y="1066800"/>
            <a:ext cx="8534400" cy="56388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dirty="0"/>
              <a:t>What is the generic name for Plaquenil? </a:t>
            </a:r>
            <a:r>
              <a:rPr lang="en-US" altLang="en-US" sz="2200" dirty="0">
                <a:solidFill>
                  <a:srgbClr val="0000FF"/>
                </a:solidFill>
              </a:rPr>
              <a:t>Hydroxychloroquine</a:t>
            </a:r>
          </a:p>
          <a:p>
            <a:pPr eaLnBrk="1" hangingPunct="1">
              <a:lnSpc>
                <a:spcPct val="95000"/>
              </a:lnSpc>
            </a:pPr>
            <a:r>
              <a:rPr lang="en-US" altLang="en-US" sz="2200" dirty="0"/>
              <a:t>What is/are its common indications for usage? </a:t>
            </a:r>
            <a:r>
              <a:rPr lang="en-US" altLang="en-US" sz="2200" dirty="0">
                <a:solidFill>
                  <a:srgbClr val="0000FF"/>
                </a:solidFill>
              </a:rPr>
              <a:t>Rheumatologic conditions, especially SLE and RA</a:t>
            </a:r>
          </a:p>
          <a:p>
            <a:pPr eaLnBrk="1" hangingPunct="1">
              <a:lnSpc>
                <a:spcPct val="95000"/>
              </a:lnSpc>
            </a:pPr>
            <a:r>
              <a:rPr lang="en-US" altLang="en-US" sz="2200" dirty="0"/>
              <a:t>What is the mechanism of vision loss in Plaquenil maculopathy? </a:t>
            </a:r>
            <a:r>
              <a:rPr lang="en-US" altLang="en-US" sz="2200" dirty="0">
                <a:solidFill>
                  <a:srgbClr val="0000FF"/>
                </a:solidFill>
              </a:rPr>
              <a:t>Unknown</a:t>
            </a:r>
          </a:p>
          <a:p>
            <a:pPr eaLnBrk="1" hangingPunct="1">
              <a:lnSpc>
                <a:spcPct val="95000"/>
              </a:lnSpc>
            </a:pPr>
            <a:r>
              <a:rPr lang="en-US" altLang="en-US" sz="2200" dirty="0"/>
              <a:t>Is it a unilateral or bilateral condition? </a:t>
            </a:r>
            <a:r>
              <a:rPr lang="en-US" altLang="en-US" sz="2200" dirty="0">
                <a:solidFill>
                  <a:srgbClr val="0000FF"/>
                </a:solidFill>
              </a:rPr>
              <a:t>Bilateral</a:t>
            </a:r>
          </a:p>
          <a:p>
            <a:pPr eaLnBrk="1" hangingPunct="1">
              <a:lnSpc>
                <a:spcPct val="95000"/>
              </a:lnSpc>
            </a:pPr>
            <a:r>
              <a:rPr lang="en-US" altLang="en-US" sz="2200" dirty="0"/>
              <a:t>What is the classic finding on DFE? </a:t>
            </a:r>
            <a:r>
              <a:rPr lang="en-US" altLang="en-US" sz="2200" dirty="0">
                <a:solidFill>
                  <a:srgbClr val="0000FF"/>
                </a:solidFill>
              </a:rPr>
              <a:t>‘Bull’s eye’ maculopathy—a ring of depigmented RPE around a spared foveal island</a:t>
            </a:r>
          </a:p>
          <a:p>
            <a:pPr eaLnBrk="1" hangingPunct="1">
              <a:lnSpc>
                <a:spcPct val="95000"/>
              </a:lnSpc>
            </a:pPr>
            <a:r>
              <a:rPr lang="en-US" altLang="en-US" sz="2200" dirty="0"/>
              <a:t>What anterior-segment sign may occur? Corneal</a:t>
            </a:r>
            <a:r>
              <a:rPr lang="en-US" altLang="en-US" sz="2200" dirty="0">
                <a:solidFill>
                  <a:srgbClr val="0000FF"/>
                </a:solidFill>
              </a:rPr>
              <a:t> verticillata</a:t>
            </a:r>
          </a:p>
          <a:p>
            <a:pPr eaLnBrk="1" hangingPunct="1">
              <a:lnSpc>
                <a:spcPct val="95000"/>
              </a:lnSpc>
            </a:pPr>
            <a:r>
              <a:rPr lang="en-US" altLang="en-US" sz="2200" dirty="0"/>
              <a:t>Is Plaquenil maculopathy reversible? </a:t>
            </a:r>
            <a:r>
              <a:rPr lang="en-US" altLang="en-US" sz="2200" dirty="0">
                <a:solidFill>
                  <a:srgbClr val="0000FF"/>
                </a:solidFill>
              </a:rPr>
              <a:t>Not once it become clinically apparent</a:t>
            </a:r>
          </a:p>
          <a:p>
            <a:pPr eaLnBrk="1" hangingPunct="1">
              <a:lnSpc>
                <a:spcPct val="95000"/>
              </a:lnSpc>
            </a:pPr>
            <a:r>
              <a:rPr lang="en-US" altLang="en-US" sz="2200" dirty="0"/>
              <a:t>Can it progress after discontinuation of the drug? </a:t>
            </a:r>
            <a:r>
              <a:rPr lang="en-US" altLang="en-US" sz="2200" dirty="0">
                <a:solidFill>
                  <a:srgbClr val="0000FF"/>
                </a:solidFill>
              </a:rPr>
              <a:t>Yes</a:t>
            </a:r>
          </a:p>
          <a:p>
            <a:pPr eaLnBrk="1" hangingPunct="1">
              <a:lnSpc>
                <a:spcPct val="95000"/>
              </a:lnSpc>
            </a:pPr>
            <a:r>
              <a:rPr lang="en-US" altLang="en-US" sz="2200" dirty="0"/>
              <a:t>What is the mechanism of continued vision loss after drug discontinuation? </a:t>
            </a:r>
            <a:r>
              <a:rPr lang="en-US" altLang="en-US" sz="2200" dirty="0">
                <a:solidFill>
                  <a:srgbClr val="0000FF"/>
                </a:solidFill>
              </a:rPr>
              <a:t>It is believed to be due to the ongoing loss of previously-injured cells</a:t>
            </a:r>
          </a:p>
        </p:txBody>
      </p:sp>
      <p:sp>
        <p:nvSpPr>
          <p:cNvPr id="26633" name="Rectangle 8"/>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2663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D4ED52-B8D0-40C3-94F6-89FCA3773D0B}" type="slidenum">
              <a:rPr lang="en-US" altLang="en-US" sz="1000" smtClean="0"/>
              <a:pPr>
                <a:spcBef>
                  <a:spcPct val="0"/>
                </a:spcBef>
                <a:buClrTx/>
                <a:buSzTx/>
                <a:buFontTx/>
                <a:buNone/>
              </a:pPr>
              <a:t>49</a:t>
            </a:fld>
            <a:endParaRPr lang="en-US" altLang="en-US" sz="1000"/>
          </a:p>
        </p:txBody>
      </p:sp>
      <p:sp>
        <p:nvSpPr>
          <p:cNvPr id="2" name="Text Box 9">
            <a:extLst>
              <a:ext uri="{FF2B5EF4-FFF2-40B4-BE49-F238E27FC236}">
                <a16:creationId xmlns:a16="http://schemas.microsoft.com/office/drawing/2014/main" id="{0F6D4B9E-79C4-4996-83F7-E130BF980E8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5" name="Rectangle 7"/>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6" name="Rectangle 2"/>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7" name="Rectangle 3"/>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p:txBody>
      </p:sp>
      <p:sp>
        <p:nvSpPr>
          <p:cNvPr id="8198" name="Rectangle 4"/>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8200"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1DF78EA-5B95-4A82-AD2D-FD643BCB3360}" type="slidenum">
              <a:rPr lang="en-US" altLang="en-US" sz="1000" smtClean="0"/>
              <a:pPr>
                <a:spcBef>
                  <a:spcPct val="0"/>
                </a:spcBef>
                <a:buClrTx/>
                <a:buSzTx/>
                <a:buFontTx/>
                <a:buNone/>
              </a:pPr>
              <a:t>5</a:t>
            </a:fld>
            <a:endParaRPr lang="en-US" altLang="en-US" sz="1000"/>
          </a:p>
        </p:txBody>
      </p:sp>
      <p:sp>
        <p:nvSpPr>
          <p:cNvPr id="2" name="Text Box 9">
            <a:extLst>
              <a:ext uri="{FF2B5EF4-FFF2-40B4-BE49-F238E27FC236}">
                <a16:creationId xmlns:a16="http://schemas.microsoft.com/office/drawing/2014/main" id="{FAF1896F-0678-4E73-9FCF-61D210A8BEC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endParaRPr lang="en-US" altLang="en-US" sz="2200">
              <a:solidFill>
                <a:srgbClr val="0000FF"/>
              </a:solidFill>
            </a:endParaRPr>
          </a:p>
        </p:txBody>
      </p:sp>
      <p:sp>
        <p:nvSpPr>
          <p:cNvPr id="27651"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2765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0909EC9-4D15-45F5-9930-D47E9435B6A6}" type="slidenum">
              <a:rPr lang="en-US" altLang="en-US" sz="1000"/>
              <a:pPr algn="r" eaLnBrk="1" hangingPunct="1">
                <a:spcBef>
                  <a:spcPct val="0"/>
                </a:spcBef>
                <a:buClrTx/>
                <a:buSzTx/>
                <a:buFontTx/>
                <a:buNone/>
              </a:pPr>
              <a:t>50</a:t>
            </a:fld>
            <a:endParaRPr lang="en-US" altLang="en-US" sz="1000"/>
          </a:p>
        </p:txBody>
      </p:sp>
      <p:sp>
        <p:nvSpPr>
          <p:cNvPr id="2" name="Text Box 9">
            <a:extLst>
              <a:ext uri="{FF2B5EF4-FFF2-40B4-BE49-F238E27FC236}">
                <a16:creationId xmlns:a16="http://schemas.microsoft.com/office/drawing/2014/main" id="{ECBFD6E8-6571-4968-8553-B8CF35D933F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p:txBody>
      </p:sp>
      <p:sp>
        <p:nvSpPr>
          <p:cNvPr id="28675"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2867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02A8310-5BAD-44FE-8213-C5AA921E5A3C}" type="slidenum">
              <a:rPr lang="en-US" altLang="en-US" sz="1000"/>
              <a:pPr algn="r" eaLnBrk="1" hangingPunct="1">
                <a:spcBef>
                  <a:spcPct val="0"/>
                </a:spcBef>
                <a:buClrTx/>
                <a:buSzTx/>
                <a:buFontTx/>
                <a:buNone/>
              </a:pPr>
              <a:t>51</a:t>
            </a:fld>
            <a:endParaRPr lang="en-US" altLang="en-US" sz="1000"/>
          </a:p>
        </p:txBody>
      </p:sp>
      <p:sp>
        <p:nvSpPr>
          <p:cNvPr id="28678" name="TextBox 1"/>
          <p:cNvSpPr txBox="1">
            <a:spLocks noChangeArrowheads="1"/>
          </p:cNvSpPr>
          <p:nvPr/>
        </p:nvSpPr>
        <p:spPr bwMode="auto">
          <a:xfrm>
            <a:off x="3962400" y="1905000"/>
            <a:ext cx="481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FF"/>
                </a:solidFill>
              </a:rPr>
              <a:t>(We’ll explicate what it depends upon shortly)</a:t>
            </a:r>
          </a:p>
        </p:txBody>
      </p:sp>
      <p:sp>
        <p:nvSpPr>
          <p:cNvPr id="2" name="Text Box 9">
            <a:extLst>
              <a:ext uri="{FF2B5EF4-FFF2-40B4-BE49-F238E27FC236}">
                <a16:creationId xmlns:a16="http://schemas.microsoft.com/office/drawing/2014/main" id="{0C171C5B-5190-41E5-9AFB-4E49D1C81FC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p:txBody>
      </p:sp>
      <p:sp>
        <p:nvSpPr>
          <p:cNvPr id="29699"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2970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1A33781-BC5F-49FC-9832-7BAF493A4A33}" type="slidenum">
              <a:rPr lang="en-US" altLang="en-US" sz="1000"/>
              <a:pPr algn="r" eaLnBrk="1" hangingPunct="1">
                <a:spcBef>
                  <a:spcPct val="0"/>
                </a:spcBef>
                <a:buClrTx/>
                <a:buSzTx/>
                <a:buFontTx/>
                <a:buNone/>
              </a:pPr>
              <a:t>52</a:t>
            </a:fld>
            <a:endParaRPr lang="en-US" altLang="en-US" sz="1000"/>
          </a:p>
        </p:txBody>
      </p:sp>
      <p:sp>
        <p:nvSpPr>
          <p:cNvPr id="29702" name="Rectangle 8"/>
          <p:cNvSpPr>
            <a:spLocks noChangeArrowheads="1"/>
          </p:cNvSpPr>
          <p:nvPr/>
        </p:nvSpPr>
        <p:spPr bwMode="auto">
          <a:xfrm>
            <a:off x="4038600" y="2667000"/>
            <a:ext cx="10668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x/y/z</a:t>
            </a:r>
          </a:p>
        </p:txBody>
      </p:sp>
      <p:sp>
        <p:nvSpPr>
          <p:cNvPr id="2" name="Text Box 9">
            <a:extLst>
              <a:ext uri="{FF2B5EF4-FFF2-40B4-BE49-F238E27FC236}">
                <a16:creationId xmlns:a16="http://schemas.microsoft.com/office/drawing/2014/main" id="{48E53A25-B866-4970-94C2-115026C8DB3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3"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p:txBody>
      </p:sp>
      <p:sp>
        <p:nvSpPr>
          <p:cNvPr id="3072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3072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790153E-74FE-489C-A887-222D7143DE4B}" type="slidenum">
              <a:rPr lang="en-US" altLang="en-US" sz="1000"/>
              <a:pPr algn="r" eaLnBrk="1" hangingPunct="1">
                <a:spcBef>
                  <a:spcPct val="0"/>
                </a:spcBef>
                <a:buClrTx/>
                <a:buSzTx/>
                <a:buFontTx/>
                <a:buNone/>
              </a:pPr>
              <a:t>53</a:t>
            </a:fld>
            <a:endParaRPr lang="en-US" altLang="en-US" sz="1000"/>
          </a:p>
        </p:txBody>
      </p:sp>
      <p:sp>
        <p:nvSpPr>
          <p:cNvPr id="2" name="Text Box 9">
            <a:extLst>
              <a:ext uri="{FF2B5EF4-FFF2-40B4-BE49-F238E27FC236}">
                <a16:creationId xmlns:a16="http://schemas.microsoft.com/office/drawing/2014/main" id="{FAF44E32-D8E1-4438-B5B4-32538A47F01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174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3175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CA12211-B476-4263-BAC8-5E2516144371}" type="slidenum">
              <a:rPr lang="en-US" altLang="en-US" sz="1000"/>
              <a:pPr algn="r" eaLnBrk="1" hangingPunct="1">
                <a:spcBef>
                  <a:spcPct val="0"/>
                </a:spcBef>
                <a:buClrTx/>
                <a:buSzTx/>
                <a:buFontTx/>
                <a:buNone/>
              </a:pPr>
              <a:t>54</a:t>
            </a:fld>
            <a:endParaRPr lang="en-US" altLang="en-US" sz="1000"/>
          </a:p>
        </p:txBody>
      </p:sp>
      <p:sp>
        <p:nvSpPr>
          <p:cNvPr id="31751"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400 mg/d (usually 200 bid)</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Given 400 mg/d, and a safe daily-dose limit of 5 mg/kg, what is the ‘safe’ lower weight limit?</a:t>
            </a:r>
          </a:p>
          <a:p>
            <a:pPr eaLnBrk="1" hangingPunct="1">
              <a:spcBef>
                <a:spcPct val="0"/>
              </a:spcBef>
              <a:buClrTx/>
              <a:buSzTx/>
              <a:buFontTx/>
              <a:buNone/>
            </a:pPr>
            <a:r>
              <a:rPr lang="en-US" altLang="en-US" sz="1400">
                <a:solidFill>
                  <a:srgbClr val="CCFFCC"/>
                </a:solidFill>
              </a:rPr>
              <a:t>400/5 = 80 kg (~176 lbs)</a:t>
            </a:r>
          </a:p>
          <a:p>
            <a:pPr eaLnBrk="1" hangingPunct="1">
              <a:spcBef>
                <a:spcPct val="0"/>
              </a:spcBef>
              <a:buClrTx/>
              <a:buSzTx/>
              <a:buFontTx/>
              <a:buNone/>
            </a:pPr>
            <a:endParaRPr lang="en-US" altLang="en-US" sz="1400" b="1">
              <a:solidFill>
                <a:srgbClr val="CCFFCC"/>
              </a:solidFill>
            </a:endParaRPr>
          </a:p>
          <a:p>
            <a:pPr eaLnBrk="1" hangingPunct="1">
              <a:spcBef>
                <a:spcPct val="0"/>
              </a:spcBef>
              <a:buClrTx/>
              <a:buSzTx/>
              <a:buFontTx/>
              <a:buNone/>
            </a:pPr>
            <a:r>
              <a:rPr lang="en-US" altLang="en-US" sz="1400" i="1">
                <a:solidFill>
                  <a:srgbClr val="CCFFCC"/>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2" name="Text Box 9">
            <a:extLst>
              <a:ext uri="{FF2B5EF4-FFF2-40B4-BE49-F238E27FC236}">
                <a16:creationId xmlns:a16="http://schemas.microsoft.com/office/drawing/2014/main" id="{50F4466C-9456-4234-86C5-3F57335ED24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277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3277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191D45E-8F02-4033-AAE8-B6EDF7620AAA}" type="slidenum">
              <a:rPr lang="en-US" altLang="en-US" sz="1000"/>
              <a:pPr algn="r" eaLnBrk="1" hangingPunct="1">
                <a:spcBef>
                  <a:spcPct val="0"/>
                </a:spcBef>
                <a:buClrTx/>
                <a:buSzTx/>
                <a:buFontTx/>
                <a:buNone/>
              </a:pPr>
              <a:t>55</a:t>
            </a:fld>
            <a:endParaRPr lang="en-US" altLang="en-US" sz="1000"/>
          </a:p>
        </p:txBody>
      </p:sp>
      <p:sp>
        <p:nvSpPr>
          <p:cNvPr id="32775"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How is Plaquenil typically dosed?</a:t>
            </a:r>
          </a:p>
          <a:p>
            <a:pPr eaLnBrk="1" hangingPunct="1">
              <a:spcBef>
                <a:spcPct val="0"/>
              </a:spcBef>
              <a:buClrTx/>
              <a:buSzTx/>
              <a:buFontTx/>
              <a:buNone/>
            </a:pPr>
            <a:r>
              <a:rPr lang="en-US" altLang="en-US" sz="1400" dirty="0">
                <a:solidFill>
                  <a:srgbClr val="0000FF"/>
                </a:solidFill>
              </a:rPr>
              <a:t>400 mg/d (usually 200 bid)</a:t>
            </a:r>
            <a:endParaRPr lang="en-US" altLang="en-US" sz="1400" dirty="0">
              <a:solidFill>
                <a:srgbClr val="CCFFCC"/>
              </a:solidFill>
            </a:endParaRP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Tx/>
              <a:buNone/>
            </a:pPr>
            <a:r>
              <a:rPr lang="en-US" altLang="en-US" sz="1400" i="1" dirty="0">
                <a:solidFill>
                  <a:srgbClr val="CCFFCC"/>
                </a:solidFill>
              </a:rPr>
              <a:t>Given 400 mg/d, and a safe daily-dose limit of 5 mg/kg, what is the ‘safe’ lower weight limit?</a:t>
            </a:r>
          </a:p>
          <a:p>
            <a:pPr eaLnBrk="1" hangingPunct="1">
              <a:spcBef>
                <a:spcPct val="0"/>
              </a:spcBef>
              <a:buClrTx/>
              <a:buSzTx/>
              <a:buFontTx/>
              <a:buNone/>
            </a:pPr>
            <a:r>
              <a:rPr lang="en-US" altLang="en-US" sz="1400" dirty="0">
                <a:solidFill>
                  <a:srgbClr val="CCFFCC"/>
                </a:solidFill>
              </a:rPr>
              <a:t>400/5 = 80 kg (~176 </a:t>
            </a:r>
            <a:r>
              <a:rPr lang="en-US" altLang="en-US" sz="1400" dirty="0" err="1">
                <a:solidFill>
                  <a:srgbClr val="CCFFCC"/>
                </a:solidFill>
              </a:rPr>
              <a:t>lbs</a:t>
            </a:r>
            <a:r>
              <a:rPr lang="en-US" altLang="en-US" sz="1400" dirty="0">
                <a:solidFill>
                  <a:srgbClr val="CCFFCC"/>
                </a:solidFill>
              </a:rPr>
              <a:t>)</a:t>
            </a:r>
          </a:p>
          <a:p>
            <a:pPr eaLnBrk="1" hangingPunct="1">
              <a:spcBef>
                <a:spcPct val="0"/>
              </a:spcBef>
              <a:buClrTx/>
              <a:buSzTx/>
              <a:buFontTx/>
              <a:buNone/>
            </a:pPr>
            <a:endParaRPr lang="en-US" altLang="en-US" sz="1400" b="1" dirty="0">
              <a:solidFill>
                <a:srgbClr val="CCFFCC"/>
              </a:solidFill>
            </a:endParaRPr>
          </a:p>
          <a:p>
            <a:pPr eaLnBrk="1" hangingPunct="1">
              <a:spcBef>
                <a:spcPct val="0"/>
              </a:spcBef>
              <a:buClrTx/>
              <a:buSzTx/>
              <a:buFontTx/>
              <a:buNone/>
            </a:pPr>
            <a:r>
              <a:rPr lang="en-US" altLang="en-US" sz="1400" i="1" dirty="0">
                <a:solidFill>
                  <a:srgbClr val="CCFFCC"/>
                </a:solidFill>
              </a:rPr>
              <a:t>What is the implication concerning any patient receiving 400 mg/d who weighs less than 176 </a:t>
            </a:r>
            <a:r>
              <a:rPr lang="en-US" altLang="en-US" sz="1400" i="1" dirty="0" err="1">
                <a:solidFill>
                  <a:srgbClr val="CCFFCC"/>
                </a:solidFill>
              </a:rPr>
              <a:t>lbs</a:t>
            </a:r>
            <a:r>
              <a:rPr lang="en-US" altLang="en-US" sz="1400" i="1" dirty="0">
                <a:solidFill>
                  <a:srgbClr val="CCFFCC"/>
                </a:solidFill>
              </a:rPr>
              <a:t>?</a:t>
            </a:r>
          </a:p>
          <a:p>
            <a:pPr eaLnBrk="1" hangingPunct="1">
              <a:spcBef>
                <a:spcPct val="0"/>
              </a:spcBef>
              <a:buClrTx/>
              <a:buSzTx/>
              <a:buFontTx/>
              <a:buNone/>
            </a:pPr>
            <a:r>
              <a:rPr lang="en-US" altLang="en-US" sz="1400" dirty="0">
                <a:solidFill>
                  <a:srgbClr val="CCFFCC"/>
                </a:solidFill>
              </a:rPr>
              <a:t>From an ocular-safety standpoint, s/he is being </a:t>
            </a:r>
            <a:r>
              <a:rPr lang="en-US" altLang="en-US" sz="1400" b="1" dirty="0">
                <a:solidFill>
                  <a:srgbClr val="CCFFCC"/>
                </a:solidFill>
              </a:rPr>
              <a:t>overdosed</a:t>
            </a:r>
          </a:p>
        </p:txBody>
      </p:sp>
      <p:sp>
        <p:nvSpPr>
          <p:cNvPr id="2" name="Text Box 9">
            <a:extLst>
              <a:ext uri="{FF2B5EF4-FFF2-40B4-BE49-F238E27FC236}">
                <a16:creationId xmlns:a16="http://schemas.microsoft.com/office/drawing/2014/main" id="{1743FA6E-663E-416A-B461-372C29A8848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379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3379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6EBBEF4-B8DC-4F52-97FE-41999639051B}" type="slidenum">
              <a:rPr lang="en-US" altLang="en-US" sz="1000"/>
              <a:pPr algn="r" eaLnBrk="1" hangingPunct="1">
                <a:spcBef>
                  <a:spcPct val="0"/>
                </a:spcBef>
                <a:buClrTx/>
                <a:buSzTx/>
                <a:buFontTx/>
                <a:buNone/>
              </a:pPr>
              <a:t>56</a:t>
            </a:fld>
            <a:endParaRPr lang="en-US" altLang="en-US" sz="1000"/>
          </a:p>
        </p:txBody>
      </p:sp>
      <p:sp>
        <p:nvSpPr>
          <p:cNvPr id="33799"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endParaRPr lang="en-US" altLang="en-US" sz="1400">
              <a:solidFill>
                <a:srgbClr val="CCFFCC"/>
              </a:solidFill>
            </a:endParaRP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Given 400 mg/d, and a safe daily-dose limit of 5 mg/kg, what is the ‘safe’ lower weight limit?</a:t>
            </a:r>
          </a:p>
          <a:p>
            <a:pPr eaLnBrk="1" hangingPunct="1">
              <a:spcBef>
                <a:spcPct val="0"/>
              </a:spcBef>
              <a:buClrTx/>
              <a:buSzTx/>
              <a:buFontTx/>
              <a:buNone/>
            </a:pPr>
            <a:r>
              <a:rPr lang="en-US" altLang="en-US" sz="1400">
                <a:solidFill>
                  <a:srgbClr val="CCFFCC"/>
                </a:solidFill>
              </a:rPr>
              <a:t>400/5 = 80 kg (~176 lbs)</a:t>
            </a:r>
          </a:p>
          <a:p>
            <a:pPr eaLnBrk="1" hangingPunct="1">
              <a:spcBef>
                <a:spcPct val="0"/>
              </a:spcBef>
              <a:buClrTx/>
              <a:buSzTx/>
              <a:buFontTx/>
              <a:buNone/>
            </a:pPr>
            <a:endParaRPr lang="en-US" altLang="en-US" sz="1400" b="1">
              <a:solidFill>
                <a:srgbClr val="CCFFCC"/>
              </a:solidFill>
            </a:endParaRPr>
          </a:p>
          <a:p>
            <a:pPr eaLnBrk="1" hangingPunct="1">
              <a:spcBef>
                <a:spcPct val="0"/>
              </a:spcBef>
              <a:buClrTx/>
              <a:buSzTx/>
              <a:buFontTx/>
              <a:buNone/>
            </a:pPr>
            <a:r>
              <a:rPr lang="en-US" altLang="en-US" sz="1400" i="1">
                <a:solidFill>
                  <a:srgbClr val="CCFFCC"/>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33800" name="Text Box 13"/>
          <p:cNvSpPr txBox="1">
            <a:spLocks noChangeArrowheads="1"/>
          </p:cNvSpPr>
          <p:nvPr/>
        </p:nvSpPr>
        <p:spPr bwMode="auto">
          <a:xfrm>
            <a:off x="474663" y="3911600"/>
            <a:ext cx="4907113" cy="73866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CCFFCC"/>
                </a:solidFill>
              </a:rPr>
              <a:t>When might a dose </a:t>
            </a:r>
            <a:r>
              <a:rPr lang="en-US" altLang="en-US" sz="1400" b="1">
                <a:solidFill>
                  <a:srgbClr val="CCFFCC"/>
                </a:solidFill>
              </a:rPr>
              <a:t>higher</a:t>
            </a:r>
            <a:r>
              <a:rPr lang="en-US" altLang="en-US" sz="1400" i="1">
                <a:solidFill>
                  <a:srgbClr val="CCFFCC"/>
                </a:solidFill>
              </a:rPr>
              <a:t> than 400 mg/d be encountered?</a:t>
            </a:r>
          </a:p>
          <a:p>
            <a:pPr eaLnBrk="1" hangingPunct="1">
              <a:spcBef>
                <a:spcPct val="0"/>
              </a:spcBef>
              <a:buClrTx/>
              <a:buSzTx/>
              <a:buFontTx/>
              <a:buNone/>
            </a:pPr>
            <a:r>
              <a:rPr lang="en-US" altLang="en-US" sz="1400">
                <a:solidFill>
                  <a:srgbClr val="0000FF"/>
                </a:solidFill>
              </a:rPr>
              <a:t>Some rheumatologists employ high-dose Plaquenil therapy</a:t>
            </a:r>
          </a:p>
          <a:p>
            <a:pPr eaLnBrk="1" hangingPunct="1">
              <a:spcBef>
                <a:spcPct val="0"/>
              </a:spcBef>
              <a:buClrTx/>
              <a:buSzTx/>
              <a:buFontTx/>
              <a:buNone/>
            </a:pPr>
            <a:r>
              <a:rPr lang="en-US" altLang="en-US" sz="1400">
                <a:solidFill>
                  <a:srgbClr val="0000FF"/>
                </a:solidFill>
              </a:rPr>
              <a:t>to treat severe conditions such as graft-vs-host disease</a:t>
            </a:r>
          </a:p>
        </p:txBody>
      </p:sp>
      <p:sp>
        <p:nvSpPr>
          <p:cNvPr id="2" name="Text Box 9">
            <a:extLst>
              <a:ext uri="{FF2B5EF4-FFF2-40B4-BE49-F238E27FC236}">
                <a16:creationId xmlns:a16="http://schemas.microsoft.com/office/drawing/2014/main" id="{F575BC20-486C-4088-977C-5FDA8D01921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482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3482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5976DD7-A8D3-4524-AB80-110CB4DE4A5D}" type="slidenum">
              <a:rPr lang="en-US" altLang="en-US" sz="1000"/>
              <a:pPr algn="r" eaLnBrk="1" hangingPunct="1">
                <a:spcBef>
                  <a:spcPct val="0"/>
                </a:spcBef>
                <a:buClrTx/>
                <a:buSzTx/>
                <a:buFontTx/>
                <a:buNone/>
              </a:pPr>
              <a:t>57</a:t>
            </a:fld>
            <a:endParaRPr lang="en-US" altLang="en-US" sz="1000"/>
          </a:p>
        </p:txBody>
      </p:sp>
      <p:sp>
        <p:nvSpPr>
          <p:cNvPr id="34823"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endParaRPr lang="en-US" altLang="en-US" sz="1400">
              <a:solidFill>
                <a:srgbClr val="CCFFCC"/>
              </a:solidFill>
            </a:endParaRP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Given 400 mg/d, and a safe daily-dose limit of 5 mg/kg, what is the ‘safe’ lower weight limit?</a:t>
            </a:r>
          </a:p>
          <a:p>
            <a:pPr eaLnBrk="1" hangingPunct="1">
              <a:spcBef>
                <a:spcPct val="0"/>
              </a:spcBef>
              <a:buClrTx/>
              <a:buSzTx/>
              <a:buFontTx/>
              <a:buNone/>
            </a:pPr>
            <a:r>
              <a:rPr lang="en-US" altLang="en-US" sz="1400">
                <a:solidFill>
                  <a:srgbClr val="CCFFCC"/>
                </a:solidFill>
              </a:rPr>
              <a:t>400/5 = 80 kg (~176 lbs)</a:t>
            </a:r>
          </a:p>
          <a:p>
            <a:pPr eaLnBrk="1" hangingPunct="1">
              <a:spcBef>
                <a:spcPct val="0"/>
              </a:spcBef>
              <a:buClrTx/>
              <a:buSzTx/>
              <a:buFontTx/>
              <a:buNone/>
            </a:pPr>
            <a:endParaRPr lang="en-US" altLang="en-US" sz="1400" b="1">
              <a:solidFill>
                <a:srgbClr val="CCFFCC"/>
              </a:solidFill>
            </a:endParaRPr>
          </a:p>
          <a:p>
            <a:pPr eaLnBrk="1" hangingPunct="1">
              <a:spcBef>
                <a:spcPct val="0"/>
              </a:spcBef>
              <a:buClrTx/>
              <a:buSzTx/>
              <a:buFontTx/>
              <a:buNone/>
            </a:pPr>
            <a:r>
              <a:rPr lang="en-US" altLang="en-US" sz="1400" i="1">
                <a:solidFill>
                  <a:srgbClr val="CCFFCC"/>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34824" name="Text Box 13"/>
          <p:cNvSpPr txBox="1">
            <a:spLocks noChangeArrowheads="1"/>
          </p:cNvSpPr>
          <p:nvPr/>
        </p:nvSpPr>
        <p:spPr bwMode="auto">
          <a:xfrm>
            <a:off x="474663" y="3911600"/>
            <a:ext cx="4907113" cy="73866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CCFFCC"/>
                </a:solidFill>
              </a:rPr>
              <a:t>When might a dose </a:t>
            </a:r>
            <a:r>
              <a:rPr lang="en-US" altLang="en-US" sz="1400" b="1" dirty="0">
                <a:solidFill>
                  <a:srgbClr val="CCFFCC"/>
                </a:solidFill>
              </a:rPr>
              <a:t>higher</a:t>
            </a:r>
            <a:r>
              <a:rPr lang="en-US" altLang="en-US" sz="1400" i="1" dirty="0">
                <a:solidFill>
                  <a:srgbClr val="CCFFCC"/>
                </a:solidFill>
              </a:rPr>
              <a:t> than 400 mg/d be encountered?</a:t>
            </a:r>
          </a:p>
          <a:p>
            <a:pPr eaLnBrk="1" hangingPunct="1">
              <a:spcBef>
                <a:spcPct val="0"/>
              </a:spcBef>
              <a:buClrTx/>
              <a:buSzTx/>
              <a:buFontTx/>
              <a:buNone/>
            </a:pPr>
            <a:r>
              <a:rPr lang="en-US" altLang="en-US" sz="1400" dirty="0">
                <a:solidFill>
                  <a:srgbClr val="CCFFCC"/>
                </a:solidFill>
              </a:rPr>
              <a:t>Some rheumatologists employ high-dose Plaquenil therapy</a:t>
            </a:r>
          </a:p>
          <a:p>
            <a:pPr eaLnBrk="1" hangingPunct="1">
              <a:spcBef>
                <a:spcPct val="0"/>
              </a:spcBef>
              <a:buClrTx/>
              <a:buSzTx/>
              <a:buFontTx/>
              <a:buNone/>
            </a:pPr>
            <a:r>
              <a:rPr lang="en-US" altLang="en-US" sz="1400" dirty="0">
                <a:solidFill>
                  <a:srgbClr val="CCFFCC"/>
                </a:solidFill>
              </a:rPr>
              <a:t>to treat severe conditions such as graft-vs-host disease</a:t>
            </a:r>
          </a:p>
        </p:txBody>
      </p:sp>
      <p:sp>
        <p:nvSpPr>
          <p:cNvPr id="2" name="Text Box 9">
            <a:extLst>
              <a:ext uri="{FF2B5EF4-FFF2-40B4-BE49-F238E27FC236}">
                <a16:creationId xmlns:a16="http://schemas.microsoft.com/office/drawing/2014/main" id="{198C6FF8-BD59-4806-A2DC-F4DAF9C9CE1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5844"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3584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7892526-89E6-4DDA-83CE-F0063510B703}" type="slidenum">
              <a:rPr lang="en-US" altLang="en-US" sz="1000"/>
              <a:pPr algn="r" eaLnBrk="1" hangingPunct="1">
                <a:spcBef>
                  <a:spcPct val="0"/>
                </a:spcBef>
                <a:buClrTx/>
                <a:buSzTx/>
                <a:buFontTx/>
                <a:buNone/>
              </a:pPr>
              <a:t>58</a:t>
            </a:fld>
            <a:endParaRPr lang="en-US" altLang="en-US" sz="1000"/>
          </a:p>
        </p:txBody>
      </p:sp>
      <p:sp>
        <p:nvSpPr>
          <p:cNvPr id="35847"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Given 400 mg/d, and a safe daily-dose limit of 5 mg/kg, what is the ‘safe’ lower weight limit?</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400/5 = 80 kg (~176 lbs)</a:t>
            </a:r>
          </a:p>
          <a:p>
            <a:pPr eaLnBrk="1" hangingPunct="1">
              <a:spcBef>
                <a:spcPct val="0"/>
              </a:spcBef>
              <a:buClrTx/>
              <a:buSzTx/>
              <a:buFontTx/>
              <a:buNone/>
            </a:pPr>
            <a:endParaRPr lang="en-US" altLang="en-US" sz="1400" b="1">
              <a:solidFill>
                <a:srgbClr val="CCFFCC"/>
              </a:solidFill>
            </a:endParaRPr>
          </a:p>
          <a:p>
            <a:pPr eaLnBrk="1" hangingPunct="1">
              <a:spcBef>
                <a:spcPct val="0"/>
              </a:spcBef>
              <a:buClrTx/>
              <a:buSzTx/>
              <a:buFontTx/>
              <a:buNone/>
            </a:pPr>
            <a:r>
              <a:rPr lang="en-US" altLang="en-US" sz="1400" i="1">
                <a:solidFill>
                  <a:srgbClr val="CCFFCC"/>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2" name="Text Box 9">
            <a:extLst>
              <a:ext uri="{FF2B5EF4-FFF2-40B4-BE49-F238E27FC236}">
                <a16:creationId xmlns:a16="http://schemas.microsoft.com/office/drawing/2014/main" id="{0769E284-9097-4984-AC48-A31059C3B67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6868"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3687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4A8B562-7DA5-4F29-B650-C9320D5D56A0}" type="slidenum">
              <a:rPr lang="en-US" altLang="en-US" sz="1000"/>
              <a:pPr algn="r" eaLnBrk="1" hangingPunct="1">
                <a:spcBef>
                  <a:spcPct val="0"/>
                </a:spcBef>
                <a:buClrTx/>
                <a:buSzTx/>
                <a:buFontTx/>
                <a:buNone/>
              </a:pPr>
              <a:t>59</a:t>
            </a:fld>
            <a:endParaRPr lang="en-US" altLang="en-US" sz="1000"/>
          </a:p>
        </p:txBody>
      </p:sp>
      <p:sp>
        <p:nvSpPr>
          <p:cNvPr id="36871"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Given 400 mg/d, and a safe daily-dose limit of 5 mg/kg, what is the ‘safe’ lower weight limit?</a:t>
            </a:r>
          </a:p>
          <a:p>
            <a:pPr eaLnBrk="1" hangingPunct="1">
              <a:spcBef>
                <a:spcPct val="0"/>
              </a:spcBef>
              <a:buClrTx/>
              <a:buSzTx/>
              <a:buFontTx/>
              <a:buNone/>
            </a:pPr>
            <a:r>
              <a:rPr lang="en-US" altLang="en-US" sz="1400">
                <a:solidFill>
                  <a:srgbClr val="0000FF"/>
                </a:solidFill>
              </a:rPr>
              <a:t>400/5 = 80 kg (~176 lbs)</a:t>
            </a:r>
            <a:endParaRPr lang="en-US" altLang="en-US" sz="1400">
              <a:solidFill>
                <a:srgbClr val="CCFFCC"/>
              </a:solidFill>
            </a:endParaRPr>
          </a:p>
          <a:p>
            <a:pPr eaLnBrk="1" hangingPunct="1">
              <a:spcBef>
                <a:spcPct val="0"/>
              </a:spcBef>
              <a:buClrTx/>
              <a:buSzTx/>
              <a:buFontTx/>
              <a:buNone/>
            </a:pPr>
            <a:endParaRPr lang="en-US" altLang="en-US" sz="1400" b="1">
              <a:solidFill>
                <a:srgbClr val="CCFFCC"/>
              </a:solidFill>
            </a:endParaRPr>
          </a:p>
          <a:p>
            <a:pPr eaLnBrk="1" hangingPunct="1">
              <a:spcBef>
                <a:spcPct val="0"/>
              </a:spcBef>
              <a:buClrTx/>
              <a:buSzTx/>
              <a:buFontTx/>
              <a:buNone/>
            </a:pPr>
            <a:r>
              <a:rPr lang="en-US" altLang="en-US" sz="1400" i="1">
                <a:solidFill>
                  <a:srgbClr val="CCFFCC"/>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2" name="Text Box 9">
            <a:extLst>
              <a:ext uri="{FF2B5EF4-FFF2-40B4-BE49-F238E27FC236}">
                <a16:creationId xmlns:a16="http://schemas.microsoft.com/office/drawing/2014/main" id="{EF4485B7-94FA-4A36-8B57-D8838F521F9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19" name="Rectangle 7"/>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0" name="Rectangle 2"/>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3" name="Rectangle 3"/>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defRPr/>
            </a:pPr>
            <a:r>
              <a:rPr lang="en-US" altLang="en-US" sz="2200" dirty="0">
                <a:solidFill>
                  <a:schemeClr val="bg1">
                    <a:lumMod val="75000"/>
                  </a:schemeClr>
                </a:solidFill>
              </a:rPr>
              <a:t>What is the generic name for Plaquenil? Hydroxychloroquine</a:t>
            </a:r>
          </a:p>
          <a:p>
            <a:pPr eaLnBrk="1" hangingPunct="1">
              <a:lnSpc>
                <a:spcPct val="95000"/>
              </a:lnSpc>
              <a:defRPr/>
            </a:pPr>
            <a:r>
              <a:rPr lang="en-US" altLang="en-US" sz="2200" dirty="0">
                <a:solidFill>
                  <a:schemeClr val="bg1">
                    <a:lumMod val="75000"/>
                  </a:schemeClr>
                </a:solidFill>
              </a:rPr>
              <a:t>What is/are its common indications for usage? Rheumatologic conditions, especially SLE and RA</a:t>
            </a:r>
          </a:p>
        </p:txBody>
      </p:sp>
      <p:sp>
        <p:nvSpPr>
          <p:cNvPr id="9222" name="Rectangle 4"/>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9224"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B01124-0F2B-4FBF-82CE-F40A6DC7BED4}" type="slidenum">
              <a:rPr lang="en-US" altLang="en-US" sz="1000" smtClean="0"/>
              <a:pPr>
                <a:spcBef>
                  <a:spcPct val="0"/>
                </a:spcBef>
                <a:buClrTx/>
                <a:buSzTx/>
                <a:buFontTx/>
                <a:buNone/>
              </a:pPr>
              <a:t>6</a:t>
            </a:fld>
            <a:endParaRPr lang="en-US" altLang="en-US" sz="1000"/>
          </a:p>
        </p:txBody>
      </p:sp>
      <p:sp>
        <p:nvSpPr>
          <p:cNvPr id="9225" name="TextBox 1"/>
          <p:cNvSpPr txBox="1">
            <a:spLocks noChangeArrowheads="1"/>
          </p:cNvSpPr>
          <p:nvPr/>
        </p:nvSpPr>
        <p:spPr bwMode="auto">
          <a:xfrm>
            <a:off x="87313" y="2386013"/>
            <a:ext cx="8980487" cy="11699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Plaquenil is being considered in the management of a number of other conditions, and thus may become even more ubiquitous in the future. Name three common conditions in which Plaquenil may play a role someday.</a:t>
            </a:r>
          </a:p>
          <a:p>
            <a:pPr eaLnBrk="1" hangingPunct="1"/>
            <a:r>
              <a:rPr lang="en-US" altLang="en-US" sz="1400" dirty="0">
                <a:solidFill>
                  <a:srgbClr val="0000FF"/>
                </a:solidFill>
              </a:rPr>
              <a:t>--</a:t>
            </a:r>
          </a:p>
          <a:p>
            <a:pPr eaLnBrk="1" hangingPunct="1"/>
            <a:r>
              <a:rPr lang="en-US" altLang="en-US" sz="1400" dirty="0">
                <a:solidFill>
                  <a:srgbClr val="0000FF"/>
                </a:solidFill>
              </a:rPr>
              <a:t>--</a:t>
            </a:r>
          </a:p>
          <a:p>
            <a:pPr eaLnBrk="1" hangingPunct="1"/>
            <a:r>
              <a:rPr lang="en-US" altLang="en-US" sz="1400" dirty="0">
                <a:solidFill>
                  <a:srgbClr val="0000FF"/>
                </a:solidFill>
              </a:rPr>
              <a:t>--</a:t>
            </a:r>
          </a:p>
        </p:txBody>
      </p:sp>
      <p:sp>
        <p:nvSpPr>
          <p:cNvPr id="2" name="Text Box 9">
            <a:extLst>
              <a:ext uri="{FF2B5EF4-FFF2-40B4-BE49-F238E27FC236}">
                <a16:creationId xmlns:a16="http://schemas.microsoft.com/office/drawing/2014/main" id="{D7C963A2-E7B8-40F5-8FAE-2233F7E187A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7892"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3789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25ED90F-4838-4F4A-922A-7B93A92F3073}" type="slidenum">
              <a:rPr lang="en-US" altLang="en-US" sz="1000"/>
              <a:pPr algn="r" eaLnBrk="1" hangingPunct="1">
                <a:spcBef>
                  <a:spcPct val="0"/>
                </a:spcBef>
                <a:buClrTx/>
                <a:buSzTx/>
                <a:buFontTx/>
                <a:buNone/>
              </a:pPr>
              <a:t>60</a:t>
            </a:fld>
            <a:endParaRPr lang="en-US" altLang="en-US" sz="1000"/>
          </a:p>
        </p:txBody>
      </p:sp>
      <p:sp>
        <p:nvSpPr>
          <p:cNvPr id="37895"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Given 400 mg/d, and a safe daily-dose limit of 5 mg/kg, what is the ‘safe’ lower weight limit?</a:t>
            </a:r>
          </a:p>
          <a:p>
            <a:pPr eaLnBrk="1" hangingPunct="1">
              <a:spcBef>
                <a:spcPct val="0"/>
              </a:spcBef>
              <a:buClrTx/>
              <a:buSzTx/>
              <a:buFontTx/>
              <a:buNone/>
            </a:pPr>
            <a:r>
              <a:rPr lang="en-US" altLang="en-US" sz="1400">
                <a:solidFill>
                  <a:srgbClr val="0000FF"/>
                </a:solidFill>
              </a:rPr>
              <a:t>400/5 = 80 kg (~176 lbs)</a:t>
            </a:r>
          </a:p>
          <a:p>
            <a:pPr eaLnBrk="1" hangingPunct="1">
              <a:spcBef>
                <a:spcPct val="0"/>
              </a:spcBef>
              <a:buClrTx/>
              <a:buSzTx/>
              <a:buFontTx/>
              <a:buNone/>
            </a:pPr>
            <a:endParaRPr lang="en-US" altLang="en-US" sz="1400" b="1">
              <a:solidFill>
                <a:srgbClr val="0000FF"/>
              </a:solidFill>
            </a:endParaRPr>
          </a:p>
          <a:p>
            <a:pPr eaLnBrk="1" hangingPunct="1">
              <a:spcBef>
                <a:spcPct val="0"/>
              </a:spcBef>
              <a:buClrTx/>
              <a:buSzTx/>
              <a:buFontTx/>
              <a:buNone/>
            </a:pPr>
            <a:r>
              <a:rPr lang="en-US" altLang="en-US" sz="1400" i="1">
                <a:solidFill>
                  <a:srgbClr val="0000FF"/>
                </a:solidFill>
              </a:rPr>
              <a:t>What is the implication concerning any patient receiving 400 mg/d who weighs less than 176 lbs?</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From an ocular-safety standpoint, s/he is being </a:t>
            </a:r>
            <a:r>
              <a:rPr lang="en-US" altLang="en-US" sz="1400" b="1">
                <a:solidFill>
                  <a:srgbClr val="CCFFCC"/>
                </a:solidFill>
              </a:rPr>
              <a:t>overdosed</a:t>
            </a:r>
          </a:p>
        </p:txBody>
      </p:sp>
      <p:sp>
        <p:nvSpPr>
          <p:cNvPr id="2" name="Text Box 9">
            <a:extLst>
              <a:ext uri="{FF2B5EF4-FFF2-40B4-BE49-F238E27FC236}">
                <a16:creationId xmlns:a16="http://schemas.microsoft.com/office/drawing/2014/main" id="{1512974A-6085-4A16-BC1C-F8A5E008758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8916"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3891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C3E94F0-40E8-411C-B2EE-0A5C2460524E}" type="slidenum">
              <a:rPr lang="en-US" altLang="en-US" sz="1000"/>
              <a:pPr algn="r" eaLnBrk="1" hangingPunct="1">
                <a:spcBef>
                  <a:spcPct val="0"/>
                </a:spcBef>
                <a:buClrTx/>
                <a:buSzTx/>
                <a:buFontTx/>
                <a:buNone/>
              </a:pPr>
              <a:t>61</a:t>
            </a:fld>
            <a:endParaRPr lang="en-US" altLang="en-US" sz="1000"/>
          </a:p>
        </p:txBody>
      </p:sp>
      <p:sp>
        <p:nvSpPr>
          <p:cNvPr id="38919"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is Plaquenil typically dosed?</a:t>
            </a:r>
          </a:p>
          <a:p>
            <a:pPr eaLnBrk="1" hangingPunct="1">
              <a:spcBef>
                <a:spcPct val="0"/>
              </a:spcBef>
              <a:buClrTx/>
              <a:buSzTx/>
              <a:buFontTx/>
              <a:buNone/>
            </a:pPr>
            <a:r>
              <a:rPr lang="en-US" altLang="en-US" sz="1400">
                <a:solidFill>
                  <a:srgbClr val="0000FF"/>
                </a:solidFill>
              </a:rPr>
              <a:t>400 mg/d (usually 200 bid)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Given 400 mg/d, and a safe daily-dose limit of 5 mg/kg, what is the ‘safe’ lower weight limit?</a:t>
            </a:r>
          </a:p>
          <a:p>
            <a:pPr eaLnBrk="1" hangingPunct="1">
              <a:spcBef>
                <a:spcPct val="0"/>
              </a:spcBef>
              <a:buClrTx/>
              <a:buSzTx/>
              <a:buFontTx/>
              <a:buNone/>
            </a:pPr>
            <a:r>
              <a:rPr lang="en-US" altLang="en-US" sz="1400">
                <a:solidFill>
                  <a:srgbClr val="0000FF"/>
                </a:solidFill>
              </a:rPr>
              <a:t>400/5 = 80 kg (~176 lbs)</a:t>
            </a:r>
          </a:p>
          <a:p>
            <a:pPr eaLnBrk="1" hangingPunct="1">
              <a:spcBef>
                <a:spcPct val="0"/>
              </a:spcBef>
              <a:buClrTx/>
              <a:buSzTx/>
              <a:buFontTx/>
              <a:buNone/>
            </a:pPr>
            <a:endParaRPr lang="en-US" altLang="en-US" sz="1400" b="1">
              <a:solidFill>
                <a:srgbClr val="0000FF"/>
              </a:solidFill>
            </a:endParaRPr>
          </a:p>
          <a:p>
            <a:pPr eaLnBrk="1" hangingPunct="1">
              <a:spcBef>
                <a:spcPct val="0"/>
              </a:spcBef>
              <a:buClrTx/>
              <a:buSzTx/>
              <a:buFontTx/>
              <a:buNone/>
            </a:pPr>
            <a:r>
              <a:rPr lang="en-US" altLang="en-US" sz="1400" i="1">
                <a:solidFill>
                  <a:srgbClr val="0000FF"/>
                </a:solidFill>
              </a:rPr>
              <a:t>What is the implication concerning any patient receiving 400 mg/d who weighs less than 176 lbs?</a:t>
            </a:r>
          </a:p>
          <a:p>
            <a:pPr eaLnBrk="1" hangingPunct="1">
              <a:spcBef>
                <a:spcPct val="0"/>
              </a:spcBef>
              <a:buClrTx/>
              <a:buSzTx/>
              <a:buFontTx/>
              <a:buNone/>
            </a:pPr>
            <a:r>
              <a:rPr lang="en-US" altLang="en-US" sz="1400">
                <a:solidFill>
                  <a:srgbClr val="0000FF"/>
                </a:solidFill>
              </a:rPr>
              <a:t>From an ocular-safety standpoint, s/he is being </a:t>
            </a:r>
            <a:r>
              <a:rPr lang="en-US" altLang="en-US" sz="1400" b="1">
                <a:solidFill>
                  <a:srgbClr val="0000FF"/>
                </a:solidFill>
              </a:rPr>
              <a:t>overdosed</a:t>
            </a:r>
          </a:p>
        </p:txBody>
      </p:sp>
      <p:sp>
        <p:nvSpPr>
          <p:cNvPr id="2" name="Text Box 9">
            <a:extLst>
              <a:ext uri="{FF2B5EF4-FFF2-40B4-BE49-F238E27FC236}">
                <a16:creationId xmlns:a16="http://schemas.microsoft.com/office/drawing/2014/main" id="{CEFF5C5C-AE3D-4228-BDC9-7A5AD3DD295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3994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3994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FDA9AF3-4635-4CA3-85C0-9D3C53EA961B}" type="slidenum">
              <a:rPr lang="en-US" altLang="en-US" sz="1000"/>
              <a:pPr algn="r" eaLnBrk="1" hangingPunct="1">
                <a:spcBef>
                  <a:spcPct val="0"/>
                </a:spcBef>
                <a:buClrTx/>
                <a:buSzTx/>
                <a:buFontTx/>
                <a:buNone/>
              </a:pPr>
              <a:t>62</a:t>
            </a:fld>
            <a:endParaRPr lang="en-US" altLang="en-US" sz="1000"/>
          </a:p>
        </p:txBody>
      </p:sp>
      <p:sp>
        <p:nvSpPr>
          <p:cNvPr id="8"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is Plaquenil typically dosed?</a:t>
            </a:r>
          </a:p>
          <a:p>
            <a:pPr eaLnBrk="1" hangingPunct="1">
              <a:spcBef>
                <a:spcPct val="0"/>
              </a:spcBef>
              <a:buClrTx/>
              <a:buSzTx/>
              <a:buFontTx/>
              <a:buNone/>
              <a:defRPr/>
            </a:pPr>
            <a:r>
              <a:rPr lang="en-US" altLang="en-US" sz="1400" dirty="0">
                <a:solidFill>
                  <a:schemeClr val="bg1">
                    <a:lumMod val="65000"/>
                  </a:schemeClr>
                </a:solidFill>
              </a:rPr>
              <a:t>400 mg/d (usually 200 bid)</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Given 400 mg/d, and a safe daily-dose limit of 5 mg/kg, what is the ‘safe’ lower weight limit?</a:t>
            </a:r>
          </a:p>
          <a:p>
            <a:pPr eaLnBrk="1" hangingPunct="1">
              <a:spcBef>
                <a:spcPct val="0"/>
              </a:spcBef>
              <a:buClrTx/>
              <a:buSzTx/>
              <a:buFontTx/>
              <a:buNone/>
              <a:defRPr/>
            </a:pPr>
            <a:r>
              <a:rPr lang="en-US" altLang="en-US" sz="1400" dirty="0">
                <a:solidFill>
                  <a:schemeClr val="bg1">
                    <a:lumMod val="65000"/>
                  </a:schemeClr>
                </a:solidFill>
              </a:rPr>
              <a:t>400/5 = 80 kg (~176 </a:t>
            </a:r>
            <a:r>
              <a:rPr lang="en-US" altLang="en-US" sz="1400" dirty="0" err="1">
                <a:solidFill>
                  <a:schemeClr val="bg1">
                    <a:lumMod val="65000"/>
                  </a:schemeClr>
                </a:solidFill>
              </a:rPr>
              <a:t>lbs</a:t>
            </a:r>
            <a:r>
              <a:rPr lang="en-US" altLang="en-US" sz="1400" dirty="0">
                <a:solidFill>
                  <a:schemeClr val="bg1">
                    <a:lumMod val="65000"/>
                  </a:schemeClr>
                </a:solidFill>
              </a:rPr>
              <a:t>)</a:t>
            </a:r>
          </a:p>
          <a:p>
            <a:pPr eaLnBrk="1" hangingPunct="1">
              <a:spcBef>
                <a:spcPct val="0"/>
              </a:spcBef>
              <a:buClrTx/>
              <a:buSzTx/>
              <a:buFontTx/>
              <a:buNone/>
              <a:defRPr/>
            </a:pPr>
            <a:endParaRPr lang="en-US" altLang="en-US" sz="1400" b="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implication concerning any patient receiving 400 mg/d who weighs less than 176 </a:t>
            </a:r>
            <a:r>
              <a:rPr lang="en-US" altLang="en-US" sz="1400" i="1" dirty="0" err="1">
                <a:solidFill>
                  <a:schemeClr val="bg1">
                    <a:lumMod val="65000"/>
                  </a:schemeClr>
                </a:solidFill>
              </a:rPr>
              <a:t>lbs</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u="sng" dirty="0">
                <a:solidFill>
                  <a:srgbClr val="0000FF"/>
                </a:solidFill>
              </a:rPr>
              <a:t>From an ocular-safety standpoint, s/he is being </a:t>
            </a:r>
            <a:r>
              <a:rPr lang="en-US" altLang="en-US" sz="1400" b="1" u="sng" dirty="0">
                <a:solidFill>
                  <a:srgbClr val="0000FF"/>
                </a:solidFill>
              </a:rPr>
              <a:t>overdosed</a:t>
            </a:r>
          </a:p>
        </p:txBody>
      </p:sp>
      <p:sp>
        <p:nvSpPr>
          <p:cNvPr id="39944" name="TextBox 1"/>
          <p:cNvSpPr txBox="1">
            <a:spLocks noChangeArrowheads="1"/>
          </p:cNvSpPr>
          <p:nvPr/>
        </p:nvSpPr>
        <p:spPr bwMode="auto">
          <a:xfrm>
            <a:off x="473075" y="5654675"/>
            <a:ext cx="6160597"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As the </a:t>
            </a:r>
            <a:r>
              <a:rPr lang="en-US" altLang="en-US" sz="1400" i="1" dirty="0" err="1">
                <a:solidFill>
                  <a:srgbClr val="0000FF"/>
                </a:solidFill>
              </a:rPr>
              <a:t>pt’s</a:t>
            </a:r>
            <a:r>
              <a:rPr lang="en-US" altLang="en-US" sz="1400" i="1" dirty="0">
                <a:solidFill>
                  <a:srgbClr val="0000FF"/>
                </a:solidFill>
              </a:rPr>
              <a:t> ophthalmologist, how should you respond to this state of affairs?</a:t>
            </a:r>
          </a:p>
          <a:p>
            <a:pPr eaLnBrk="1" hangingPunct="1"/>
            <a:r>
              <a:rPr lang="en-US" altLang="en-US" sz="1400" dirty="0">
                <a:solidFill>
                  <a:srgbClr val="FFC000"/>
                </a:solidFill>
              </a:rPr>
              <a:t>By asking the prescribing physician to consider cutting the dose</a:t>
            </a:r>
          </a:p>
        </p:txBody>
      </p:sp>
      <p:sp>
        <p:nvSpPr>
          <p:cNvPr id="2" name="Text Box 9">
            <a:extLst>
              <a:ext uri="{FF2B5EF4-FFF2-40B4-BE49-F238E27FC236}">
                <a16:creationId xmlns:a16="http://schemas.microsoft.com/office/drawing/2014/main" id="{8E480142-3DF1-491A-B2F9-6954A1ABE56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4096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4096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9E79F5A-B29D-4BA1-886B-425E800F9F01}" type="slidenum">
              <a:rPr lang="en-US" altLang="en-US" sz="1000"/>
              <a:pPr algn="r" eaLnBrk="1" hangingPunct="1">
                <a:spcBef>
                  <a:spcPct val="0"/>
                </a:spcBef>
                <a:buClrTx/>
                <a:buSzTx/>
                <a:buFontTx/>
                <a:buNone/>
              </a:pPr>
              <a:t>63</a:t>
            </a:fld>
            <a:endParaRPr lang="en-US" altLang="en-US" sz="1000"/>
          </a:p>
        </p:txBody>
      </p:sp>
      <p:sp>
        <p:nvSpPr>
          <p:cNvPr id="8" name="Text Box 12"/>
          <p:cNvSpPr txBox="1">
            <a:spLocks noChangeArrowheads="1"/>
          </p:cNvSpPr>
          <p:nvPr/>
        </p:nvSpPr>
        <p:spPr bwMode="auto">
          <a:xfrm>
            <a:off x="914400" y="3295650"/>
            <a:ext cx="4876800" cy="2247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is Plaquenil typically dosed?</a:t>
            </a:r>
          </a:p>
          <a:p>
            <a:pPr eaLnBrk="1" hangingPunct="1">
              <a:spcBef>
                <a:spcPct val="0"/>
              </a:spcBef>
              <a:buClrTx/>
              <a:buSzTx/>
              <a:buFontTx/>
              <a:buNone/>
              <a:defRPr/>
            </a:pPr>
            <a:r>
              <a:rPr lang="en-US" altLang="en-US" sz="1400" dirty="0">
                <a:solidFill>
                  <a:schemeClr val="bg1">
                    <a:lumMod val="65000"/>
                  </a:schemeClr>
                </a:solidFill>
              </a:rPr>
              <a:t>400 mg/d (usually 200 bid)</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Given 400 mg/d, and a safe daily-dose limit of 5 mg/kg, what is the ‘safe’ lower weight limit?</a:t>
            </a:r>
          </a:p>
          <a:p>
            <a:pPr eaLnBrk="1" hangingPunct="1">
              <a:spcBef>
                <a:spcPct val="0"/>
              </a:spcBef>
              <a:buClrTx/>
              <a:buSzTx/>
              <a:buFontTx/>
              <a:buNone/>
              <a:defRPr/>
            </a:pPr>
            <a:r>
              <a:rPr lang="en-US" altLang="en-US" sz="1400" dirty="0">
                <a:solidFill>
                  <a:schemeClr val="bg1">
                    <a:lumMod val="65000"/>
                  </a:schemeClr>
                </a:solidFill>
              </a:rPr>
              <a:t>400/5 = 80 kg (~176 </a:t>
            </a:r>
            <a:r>
              <a:rPr lang="en-US" altLang="en-US" sz="1400" dirty="0" err="1">
                <a:solidFill>
                  <a:schemeClr val="bg1">
                    <a:lumMod val="65000"/>
                  </a:schemeClr>
                </a:solidFill>
              </a:rPr>
              <a:t>lbs</a:t>
            </a:r>
            <a:r>
              <a:rPr lang="en-US" altLang="en-US" sz="1400" dirty="0">
                <a:solidFill>
                  <a:schemeClr val="bg1">
                    <a:lumMod val="65000"/>
                  </a:schemeClr>
                </a:solidFill>
              </a:rPr>
              <a:t>)</a:t>
            </a:r>
          </a:p>
          <a:p>
            <a:pPr eaLnBrk="1" hangingPunct="1">
              <a:spcBef>
                <a:spcPct val="0"/>
              </a:spcBef>
              <a:buClrTx/>
              <a:buSzTx/>
              <a:buFontTx/>
              <a:buNone/>
              <a:defRPr/>
            </a:pPr>
            <a:endParaRPr lang="en-US" altLang="en-US" sz="1400" b="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implication concerning any patient receiving 400 mg/d who weighs less than 176 </a:t>
            </a:r>
            <a:r>
              <a:rPr lang="en-US" altLang="en-US" sz="1400" i="1" dirty="0" err="1">
                <a:solidFill>
                  <a:schemeClr val="bg1">
                    <a:lumMod val="65000"/>
                  </a:schemeClr>
                </a:solidFill>
              </a:rPr>
              <a:t>lbs</a:t>
            </a:r>
            <a:r>
              <a:rPr lang="en-US" altLang="en-US" sz="1400" i="1" dirty="0">
                <a:solidFill>
                  <a:schemeClr val="bg1">
                    <a:lumMod val="65000"/>
                  </a:schemeClr>
                </a:solidFill>
              </a:rPr>
              <a:t>?</a:t>
            </a:r>
          </a:p>
          <a:p>
            <a:pPr eaLnBrk="1" hangingPunct="1">
              <a:spcBef>
                <a:spcPct val="0"/>
              </a:spcBef>
              <a:buClrTx/>
              <a:buSzTx/>
              <a:buFontTx/>
              <a:buNone/>
              <a:defRPr/>
            </a:pPr>
            <a:r>
              <a:rPr lang="en-US" altLang="en-US" sz="1400" u="sng" dirty="0">
                <a:solidFill>
                  <a:srgbClr val="0000FF"/>
                </a:solidFill>
              </a:rPr>
              <a:t>From an ocular-safety standpoint, s/he is being </a:t>
            </a:r>
            <a:r>
              <a:rPr lang="en-US" altLang="en-US" sz="1400" b="1" u="sng" dirty="0">
                <a:solidFill>
                  <a:srgbClr val="0000FF"/>
                </a:solidFill>
              </a:rPr>
              <a:t>overdosed</a:t>
            </a:r>
          </a:p>
        </p:txBody>
      </p:sp>
      <p:sp>
        <p:nvSpPr>
          <p:cNvPr id="40968" name="TextBox 1"/>
          <p:cNvSpPr txBox="1">
            <a:spLocks noChangeArrowheads="1"/>
          </p:cNvSpPr>
          <p:nvPr/>
        </p:nvSpPr>
        <p:spPr bwMode="auto">
          <a:xfrm>
            <a:off x="473075" y="5654675"/>
            <a:ext cx="6160597"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a:solidFill>
                  <a:srgbClr val="0000FF"/>
                </a:solidFill>
              </a:rPr>
              <a:t>As the pt’s ophthalmologist, how should you respond to this state of affairs?</a:t>
            </a:r>
          </a:p>
          <a:p>
            <a:pPr eaLnBrk="1" hangingPunct="1"/>
            <a:r>
              <a:rPr lang="en-US" altLang="en-US" sz="1400">
                <a:solidFill>
                  <a:srgbClr val="0000FF"/>
                </a:solidFill>
              </a:rPr>
              <a:t>By asking the prescribing physician to consider cutting the dose</a:t>
            </a:r>
          </a:p>
        </p:txBody>
      </p:sp>
      <p:sp>
        <p:nvSpPr>
          <p:cNvPr id="2" name="Text Box 9">
            <a:extLst>
              <a:ext uri="{FF2B5EF4-FFF2-40B4-BE49-F238E27FC236}">
                <a16:creationId xmlns:a16="http://schemas.microsoft.com/office/drawing/2014/main" id="{3AF84E72-B36A-438C-9484-C988F732718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4198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4199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DB79AC2-C4AB-4864-AD31-4A2F1C55DBC4}" type="slidenum">
              <a:rPr lang="en-US" altLang="en-US" sz="1000"/>
              <a:pPr algn="r" eaLnBrk="1" hangingPunct="1">
                <a:spcBef>
                  <a:spcPct val="0"/>
                </a:spcBef>
                <a:buClrTx/>
                <a:buSzTx/>
                <a:buFontTx/>
                <a:buNone/>
              </a:pPr>
              <a:t>64</a:t>
            </a:fld>
            <a:endParaRPr lang="en-US" altLang="en-US" sz="1000"/>
          </a:p>
        </p:txBody>
      </p:sp>
      <p:sp>
        <p:nvSpPr>
          <p:cNvPr id="41991" name="TextBox 1"/>
          <p:cNvSpPr txBox="1">
            <a:spLocks noChangeArrowheads="1"/>
          </p:cNvSpPr>
          <p:nvPr/>
        </p:nvSpPr>
        <p:spPr bwMode="auto">
          <a:xfrm>
            <a:off x="609600" y="3255963"/>
            <a:ext cx="6858000" cy="955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The 2011 AAO recommendations concerning bodyweight and daily dose stipulated that lean body mass, not simply bodyweight, be used in calculating the safe upper limit re dosing. Is that the case with the current, 2016 recs?</a:t>
            </a:r>
          </a:p>
          <a:p>
            <a:r>
              <a:rPr lang="en-US" altLang="en-US" sz="1400" dirty="0">
                <a:solidFill>
                  <a:srgbClr val="FFFF00"/>
                </a:solidFill>
              </a:rPr>
              <a:t>No. The currents recs are based on bodyweight, not LBM</a:t>
            </a:r>
          </a:p>
        </p:txBody>
      </p:sp>
      <p:sp>
        <p:nvSpPr>
          <p:cNvPr id="2" name="Text Box 9">
            <a:extLst>
              <a:ext uri="{FF2B5EF4-FFF2-40B4-BE49-F238E27FC236}">
                <a16:creationId xmlns:a16="http://schemas.microsoft.com/office/drawing/2014/main" id="{54C470D0-F4B4-491C-A07E-6CB046D4633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a:t>
            </a:r>
            <a:r>
              <a:rPr lang="en-US" sz="2200" b="1" dirty="0">
                <a:solidFill>
                  <a:srgbClr val="0000FF"/>
                </a:solidFill>
              </a:rPr>
              <a:t> 5 mg/kg</a:t>
            </a:r>
          </a:p>
        </p:txBody>
      </p:sp>
      <p:sp>
        <p:nvSpPr>
          <p:cNvPr id="4301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4301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538CADC-29CC-4853-B6D9-988D27417C49}" type="slidenum">
              <a:rPr lang="en-US" altLang="en-US" sz="1000"/>
              <a:pPr algn="r" eaLnBrk="1" hangingPunct="1">
                <a:spcBef>
                  <a:spcPct val="0"/>
                </a:spcBef>
                <a:buClrTx/>
                <a:buSzTx/>
                <a:buFontTx/>
                <a:buNone/>
              </a:pPr>
              <a:t>65</a:t>
            </a:fld>
            <a:endParaRPr lang="en-US" altLang="en-US" sz="1000"/>
          </a:p>
        </p:txBody>
      </p:sp>
      <p:sp>
        <p:nvSpPr>
          <p:cNvPr id="43015" name="TextBox 1"/>
          <p:cNvSpPr txBox="1">
            <a:spLocks noChangeArrowheads="1"/>
          </p:cNvSpPr>
          <p:nvPr/>
        </p:nvSpPr>
        <p:spPr bwMode="auto">
          <a:xfrm>
            <a:off x="609600" y="3255963"/>
            <a:ext cx="6858000" cy="955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The 2011 AAO recommendations concerning bodyweight and daily dose stipulated that lean body mass, not simply bodyweight, be used in calculating the safe upper limit re dosing. Is that the case with the current, 2016 recs?</a:t>
            </a:r>
          </a:p>
          <a:p>
            <a:r>
              <a:rPr lang="en-US" altLang="en-US" sz="1400" dirty="0">
                <a:solidFill>
                  <a:srgbClr val="0000FF"/>
                </a:solidFill>
              </a:rPr>
              <a:t>No--the currents recs are based on bodyweight, not LBM</a:t>
            </a:r>
          </a:p>
        </p:txBody>
      </p:sp>
      <p:sp>
        <p:nvSpPr>
          <p:cNvPr id="2" name="Text Box 9">
            <a:extLst>
              <a:ext uri="{FF2B5EF4-FFF2-40B4-BE49-F238E27FC236}">
                <a16:creationId xmlns:a16="http://schemas.microsoft.com/office/drawing/2014/main" id="{C0048B04-6422-4979-BC03-97F59D8DB45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t>Is Plaquenil maculopathy common? </a:t>
            </a:r>
            <a:r>
              <a:rPr lang="en-US" sz="2400" dirty="0">
                <a:solidFill>
                  <a:srgbClr val="0000FF"/>
                </a:solidFill>
              </a:rPr>
              <a:t>It depends…</a:t>
            </a:r>
          </a:p>
          <a:p>
            <a:pPr eaLnBrk="1" hangingPunct="1">
              <a:defRPr/>
            </a:pPr>
            <a:r>
              <a:rPr lang="en-US" sz="2400" dirty="0"/>
              <a:t>What risk factors place a patient at increased risk of developing Plaquenil maculopathy?</a:t>
            </a:r>
          </a:p>
          <a:p>
            <a:pPr lvl="1" eaLnBrk="1" hangingPunct="1">
              <a:defRPr/>
            </a:pPr>
            <a:r>
              <a:rPr lang="en-US" sz="2200" dirty="0"/>
              <a:t>Daily dose greater than</a:t>
            </a:r>
            <a:r>
              <a:rPr lang="en-US" sz="2200" dirty="0">
                <a:solidFill>
                  <a:srgbClr val="0000FF"/>
                </a:solidFill>
              </a:rPr>
              <a:t> 5 mg/kg</a:t>
            </a:r>
          </a:p>
          <a:p>
            <a:pPr lvl="1" eaLnBrk="1" hangingPunct="1">
              <a:defRPr/>
            </a:pPr>
            <a:r>
              <a:rPr lang="en-US" sz="2200" dirty="0"/>
              <a:t>Use longer than</a:t>
            </a:r>
            <a:r>
              <a:rPr lang="en-US" sz="2200" dirty="0">
                <a:solidFill>
                  <a:srgbClr val="0000FF"/>
                </a:solidFill>
              </a:rPr>
              <a:t> 5 years</a:t>
            </a:r>
          </a:p>
          <a:p>
            <a:pPr marL="344487" lvl="1" indent="0" eaLnBrk="1" hangingPunct="1">
              <a:buFont typeface="Wingdings" panose="05000000000000000000" pitchFamily="2" charset="2"/>
              <a:buNone/>
              <a:defRPr/>
            </a:pPr>
            <a:endParaRPr lang="en-US" sz="2200" dirty="0">
              <a:solidFill>
                <a:srgbClr val="0000FF"/>
              </a:solidFill>
            </a:endParaRPr>
          </a:p>
        </p:txBody>
      </p:sp>
      <p:sp>
        <p:nvSpPr>
          <p:cNvPr id="4403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4403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FC16F3F-D3D6-43D2-A3CC-091C99454D94}" type="slidenum">
              <a:rPr lang="en-US" altLang="en-US" sz="1000"/>
              <a:pPr algn="r" eaLnBrk="1" hangingPunct="1">
                <a:spcBef>
                  <a:spcPct val="0"/>
                </a:spcBef>
                <a:buClrTx/>
                <a:buSzTx/>
                <a:buFontTx/>
                <a:buNone/>
              </a:pPr>
              <a:t>66</a:t>
            </a:fld>
            <a:endParaRPr lang="en-US" altLang="en-US" sz="1000"/>
          </a:p>
        </p:txBody>
      </p:sp>
      <p:sp>
        <p:nvSpPr>
          <p:cNvPr id="44039" name="Rectangle 6"/>
          <p:cNvSpPr>
            <a:spLocks noChangeArrowheads="1"/>
          </p:cNvSpPr>
          <p:nvPr/>
        </p:nvSpPr>
        <p:spPr bwMode="auto">
          <a:xfrm>
            <a:off x="3124200" y="3048000"/>
            <a:ext cx="1066800" cy="381000"/>
          </a:xfrm>
          <a:prstGeom prst="rect">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 name="Text Box 9">
            <a:extLst>
              <a:ext uri="{FF2B5EF4-FFF2-40B4-BE49-F238E27FC236}">
                <a16:creationId xmlns:a16="http://schemas.microsoft.com/office/drawing/2014/main" id="{A910CDF8-52D3-410B-AC20-F14D3B154D5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505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t>Is Plaquenil maculopathy common? </a:t>
            </a:r>
            <a:r>
              <a:rPr lang="en-US" sz="2400" dirty="0">
                <a:solidFill>
                  <a:srgbClr val="0000FF"/>
                </a:solidFill>
              </a:rPr>
              <a:t>It depends…</a:t>
            </a:r>
          </a:p>
          <a:p>
            <a:pPr eaLnBrk="1" hangingPunct="1">
              <a:defRPr/>
            </a:pPr>
            <a:r>
              <a:rPr lang="en-US" sz="2400" dirty="0"/>
              <a:t>What risk factors place a patient at increased risk of developing Plaquenil maculopathy?</a:t>
            </a:r>
          </a:p>
          <a:p>
            <a:pPr lvl="1" eaLnBrk="1" hangingPunct="1">
              <a:defRPr/>
            </a:pPr>
            <a:r>
              <a:rPr lang="en-US" sz="2200" dirty="0"/>
              <a:t>Daily dose greater than</a:t>
            </a:r>
            <a:r>
              <a:rPr lang="en-US" sz="2200" dirty="0">
                <a:solidFill>
                  <a:srgbClr val="0000FF"/>
                </a:solidFill>
              </a:rPr>
              <a:t> 5 mg/kg</a:t>
            </a:r>
          </a:p>
          <a:p>
            <a:pPr lvl="1" eaLnBrk="1" hangingPunct="1">
              <a:defRPr/>
            </a:pPr>
            <a:r>
              <a:rPr lang="en-US" sz="2200" dirty="0"/>
              <a:t>Use longer than</a:t>
            </a:r>
            <a:r>
              <a:rPr lang="en-US" sz="2200" dirty="0">
                <a:solidFill>
                  <a:srgbClr val="0000FF"/>
                </a:solidFill>
              </a:rPr>
              <a:t> 5 years</a:t>
            </a:r>
          </a:p>
          <a:p>
            <a:pPr marL="344487" lvl="1" indent="0" eaLnBrk="1" hangingPunct="1">
              <a:buFont typeface="Wingdings" panose="05000000000000000000" pitchFamily="2" charset="2"/>
              <a:buNone/>
              <a:defRPr/>
            </a:pPr>
            <a:endParaRPr lang="en-US" sz="2200" dirty="0">
              <a:solidFill>
                <a:srgbClr val="0000FF"/>
              </a:solidFill>
            </a:endParaRPr>
          </a:p>
        </p:txBody>
      </p:sp>
      <p:sp>
        <p:nvSpPr>
          <p:cNvPr id="45061"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45063"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3DB7F2B-F3B4-47D3-A6DE-CA6525DD3498}" type="slidenum">
              <a:rPr lang="en-US" altLang="en-US" sz="1000"/>
              <a:pPr algn="r" eaLnBrk="1" hangingPunct="1">
                <a:spcBef>
                  <a:spcPct val="0"/>
                </a:spcBef>
                <a:buClrTx/>
                <a:buSzTx/>
                <a:buFontTx/>
                <a:buNone/>
              </a:pPr>
              <a:t>67</a:t>
            </a:fld>
            <a:endParaRPr lang="en-US" altLang="en-US" sz="1000"/>
          </a:p>
        </p:txBody>
      </p:sp>
      <p:sp>
        <p:nvSpPr>
          <p:cNvPr id="2" name="Text Box 9">
            <a:extLst>
              <a:ext uri="{FF2B5EF4-FFF2-40B4-BE49-F238E27FC236}">
                <a16:creationId xmlns:a16="http://schemas.microsoft.com/office/drawing/2014/main" id="{C94E09E5-363E-41EA-9A70-0A29D7A85BFA}"/>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710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dirty="0">
                <a:solidFill>
                  <a:schemeClr val="bg1">
                    <a:lumMod val="75000"/>
                  </a:schemeClr>
                </a:solidFill>
              </a:rPr>
              <a:t>Daily dose greater than 5 mg/kg</a:t>
            </a:r>
          </a:p>
          <a:p>
            <a:pPr lvl="1" eaLnBrk="1" hangingPunct="1">
              <a:defRPr/>
            </a:pPr>
            <a:r>
              <a:rPr lang="en-US" sz="2200" b="1" dirty="0"/>
              <a:t>Use longer than</a:t>
            </a:r>
            <a:r>
              <a:rPr lang="en-US" sz="2200" b="1" dirty="0">
                <a:solidFill>
                  <a:srgbClr val="0000FF"/>
                </a:solidFill>
              </a:rPr>
              <a:t> 5 years</a:t>
            </a:r>
          </a:p>
          <a:p>
            <a:pPr marL="344487" lvl="1" indent="0" eaLnBrk="1" hangingPunct="1">
              <a:buFont typeface="Wingdings" panose="05000000000000000000" pitchFamily="2" charset="2"/>
              <a:buNone/>
              <a:defRPr/>
            </a:pPr>
            <a:endParaRPr lang="en-US" sz="2200" dirty="0">
              <a:solidFill>
                <a:srgbClr val="0000FF"/>
              </a:solidFill>
            </a:endParaRPr>
          </a:p>
        </p:txBody>
      </p:sp>
      <p:sp>
        <p:nvSpPr>
          <p:cNvPr id="47109" name="Rectangle 10"/>
          <p:cNvSpPr>
            <a:spLocks noGrp="1" noChangeArrowheads="1"/>
          </p:cNvSpPr>
          <p:nvPr>
            <p:ph type="title" idx="4294967295"/>
          </p:nvPr>
        </p:nvSpPr>
        <p:spPr>
          <a:xfrm>
            <a:off x="457200" y="122238"/>
            <a:ext cx="7543800" cy="792162"/>
          </a:xfrm>
        </p:spPr>
        <p:txBody>
          <a:bodyPr/>
          <a:lstStyle/>
          <a:p>
            <a:pPr eaLnBrk="1" hangingPunct="1"/>
            <a:r>
              <a:rPr lang="en-US" altLang="en-US" dirty="0"/>
              <a:t>Q</a:t>
            </a:r>
          </a:p>
        </p:txBody>
      </p:sp>
      <p:sp>
        <p:nvSpPr>
          <p:cNvPr id="4711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3F1219-1A82-46EE-AF36-378DCFCE0AD5}" type="slidenum">
              <a:rPr lang="en-US" altLang="en-US" sz="1000"/>
              <a:pPr algn="r" eaLnBrk="1" hangingPunct="1">
                <a:spcBef>
                  <a:spcPct val="0"/>
                </a:spcBef>
                <a:buClrTx/>
                <a:buSzTx/>
                <a:buFontTx/>
                <a:buNone/>
              </a:pPr>
              <a:t>68</a:t>
            </a:fld>
            <a:endParaRPr lang="en-US" altLang="en-US" sz="1000"/>
          </a:p>
        </p:txBody>
      </p:sp>
      <p:sp>
        <p:nvSpPr>
          <p:cNvPr id="8" name="TextBox 1"/>
          <p:cNvSpPr txBox="1">
            <a:spLocks noChangeArrowheads="1"/>
          </p:cNvSpPr>
          <p:nvPr/>
        </p:nvSpPr>
        <p:spPr bwMode="auto">
          <a:xfrm>
            <a:off x="1600200" y="3655993"/>
            <a:ext cx="5547963" cy="954107"/>
          </a:xfrm>
          <a:prstGeom prst="rect">
            <a:avLst/>
          </a:prstGeom>
          <a:solidFill>
            <a:srgbClr val="99CCFF"/>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happens after 5 years that warrants listing this </a:t>
            </a:r>
            <a:r>
              <a:rPr lang="en-US" altLang="en-US" sz="1400" i="1" dirty="0" err="1">
                <a:solidFill>
                  <a:srgbClr val="0000FF"/>
                </a:solidFill>
              </a:rPr>
              <a:t>timepoint</a:t>
            </a:r>
            <a:r>
              <a:rPr lang="en-US" altLang="en-US" sz="1400" i="1" dirty="0">
                <a:solidFill>
                  <a:srgbClr val="0000FF"/>
                </a:solidFill>
              </a:rPr>
              <a:t> as a risk factor for maculopathy?</a:t>
            </a:r>
            <a:endParaRPr lang="en-US" altLang="en-US" sz="1400" i="1" dirty="0">
              <a:solidFill>
                <a:srgbClr val="99CCFF"/>
              </a:solidFill>
            </a:endParaRPr>
          </a:p>
          <a:p>
            <a:pPr eaLnBrk="1" hangingPunct="1">
              <a:spcBef>
                <a:spcPct val="0"/>
              </a:spcBef>
              <a:buClrTx/>
              <a:buSzTx/>
              <a:buFontTx/>
              <a:buNone/>
              <a:defRPr/>
            </a:pPr>
            <a:r>
              <a:rPr lang="en-US" altLang="en-US" sz="1400" dirty="0">
                <a:solidFill>
                  <a:srgbClr val="99CCFF"/>
                </a:solidFill>
              </a:rPr>
              <a:t>It is after 5 years that the Kaplan-Meier cumulative-risk curve starts heading up…especially if the </a:t>
            </a:r>
            <a:r>
              <a:rPr lang="en-US" altLang="en-US" sz="1400" dirty="0" err="1">
                <a:solidFill>
                  <a:srgbClr val="99CCFF"/>
                </a:solidFill>
              </a:rPr>
              <a:t>pt</a:t>
            </a:r>
            <a:r>
              <a:rPr lang="en-US" altLang="en-US" sz="1400" dirty="0">
                <a:solidFill>
                  <a:srgbClr val="99CCFF"/>
                </a:solidFill>
              </a:rPr>
              <a:t> has taken more than 5 mg/kg/d</a:t>
            </a:r>
          </a:p>
        </p:txBody>
      </p:sp>
      <p:sp>
        <p:nvSpPr>
          <p:cNvPr id="2" name="Text Box 9">
            <a:extLst>
              <a:ext uri="{FF2B5EF4-FFF2-40B4-BE49-F238E27FC236}">
                <a16:creationId xmlns:a16="http://schemas.microsoft.com/office/drawing/2014/main" id="{ACBE9964-5587-452A-937D-AE579AAC30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710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dirty="0">
                <a:solidFill>
                  <a:schemeClr val="bg1">
                    <a:lumMod val="75000"/>
                  </a:schemeClr>
                </a:solidFill>
              </a:rPr>
              <a:t>Daily dose greater than 5 mg/kg</a:t>
            </a:r>
          </a:p>
          <a:p>
            <a:pPr lvl="1" eaLnBrk="1" hangingPunct="1">
              <a:defRPr/>
            </a:pPr>
            <a:r>
              <a:rPr lang="en-US" sz="2200" b="1" dirty="0"/>
              <a:t>Use longer than</a:t>
            </a:r>
            <a:r>
              <a:rPr lang="en-US" sz="2200" b="1" dirty="0">
                <a:solidFill>
                  <a:srgbClr val="0000FF"/>
                </a:solidFill>
              </a:rPr>
              <a:t> 5 years</a:t>
            </a:r>
          </a:p>
          <a:p>
            <a:pPr marL="344487" lvl="1" indent="0" eaLnBrk="1" hangingPunct="1">
              <a:buFont typeface="Wingdings" panose="05000000000000000000" pitchFamily="2" charset="2"/>
              <a:buNone/>
              <a:defRPr/>
            </a:pPr>
            <a:endParaRPr lang="en-US" sz="2200" dirty="0">
              <a:solidFill>
                <a:srgbClr val="0000FF"/>
              </a:solidFill>
            </a:endParaRPr>
          </a:p>
        </p:txBody>
      </p:sp>
      <p:sp>
        <p:nvSpPr>
          <p:cNvPr id="47109" name="Rectangle 10"/>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4711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3F1219-1A82-46EE-AF36-378DCFCE0AD5}" type="slidenum">
              <a:rPr lang="en-US" altLang="en-US" sz="1000"/>
              <a:pPr algn="r" eaLnBrk="1" hangingPunct="1">
                <a:spcBef>
                  <a:spcPct val="0"/>
                </a:spcBef>
                <a:buClrTx/>
                <a:buSzTx/>
                <a:buFontTx/>
                <a:buNone/>
              </a:pPr>
              <a:t>69</a:t>
            </a:fld>
            <a:endParaRPr lang="en-US" altLang="en-US" sz="1000"/>
          </a:p>
        </p:txBody>
      </p:sp>
      <p:sp>
        <p:nvSpPr>
          <p:cNvPr id="8" name="TextBox 1"/>
          <p:cNvSpPr txBox="1">
            <a:spLocks noChangeArrowheads="1"/>
          </p:cNvSpPr>
          <p:nvPr/>
        </p:nvSpPr>
        <p:spPr bwMode="auto">
          <a:xfrm>
            <a:off x="1600200" y="3655993"/>
            <a:ext cx="5547963" cy="954107"/>
          </a:xfrm>
          <a:prstGeom prst="rect">
            <a:avLst/>
          </a:prstGeom>
          <a:solidFill>
            <a:srgbClr val="99CCFF"/>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happens after 5 years that warrants listing this </a:t>
            </a:r>
            <a:r>
              <a:rPr lang="en-US" altLang="en-US" sz="1400" i="1" dirty="0" err="1">
                <a:solidFill>
                  <a:srgbClr val="0000FF"/>
                </a:solidFill>
              </a:rPr>
              <a:t>timepoint</a:t>
            </a:r>
            <a:r>
              <a:rPr lang="en-US" altLang="en-US" sz="1400" i="1" dirty="0">
                <a:solidFill>
                  <a:srgbClr val="0000FF"/>
                </a:solidFill>
              </a:rPr>
              <a:t> as a risk factor for maculopathy?</a:t>
            </a:r>
          </a:p>
          <a:p>
            <a:pPr eaLnBrk="1" hangingPunct="1">
              <a:spcBef>
                <a:spcPct val="0"/>
              </a:spcBef>
              <a:buClrTx/>
              <a:buSzTx/>
              <a:buFontTx/>
              <a:buNone/>
              <a:defRPr/>
            </a:pPr>
            <a:r>
              <a:rPr lang="en-US" altLang="en-US" sz="1400" dirty="0">
                <a:solidFill>
                  <a:srgbClr val="0000FF"/>
                </a:solidFill>
              </a:rPr>
              <a:t>It is after 5 years that the Kaplan-Meier cumulative-risk curve starts heading up…</a:t>
            </a:r>
            <a:r>
              <a:rPr lang="en-US" altLang="en-US" sz="1400" dirty="0">
                <a:solidFill>
                  <a:srgbClr val="99CCFF"/>
                </a:solidFill>
              </a:rPr>
              <a:t>especially if the </a:t>
            </a:r>
            <a:r>
              <a:rPr lang="en-US" altLang="en-US" sz="1400" dirty="0" err="1">
                <a:solidFill>
                  <a:srgbClr val="99CCFF"/>
                </a:solidFill>
              </a:rPr>
              <a:t>pt</a:t>
            </a:r>
            <a:r>
              <a:rPr lang="en-US" altLang="en-US" sz="1400" dirty="0">
                <a:solidFill>
                  <a:srgbClr val="99CCFF"/>
                </a:solidFill>
              </a:rPr>
              <a:t> has taken more than 5 mg/kg/d</a:t>
            </a:r>
          </a:p>
        </p:txBody>
      </p:sp>
      <p:sp>
        <p:nvSpPr>
          <p:cNvPr id="2" name="Text Box 9">
            <a:extLst>
              <a:ext uri="{FF2B5EF4-FFF2-40B4-BE49-F238E27FC236}">
                <a16:creationId xmlns:a16="http://schemas.microsoft.com/office/drawing/2014/main" id="{ACBE9964-5587-452A-937D-AE579AAC30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409917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3" name="Rectangle 7"/>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4" name="Rectangle 2"/>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3" name="Rectangle 3"/>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defRPr/>
            </a:pPr>
            <a:r>
              <a:rPr lang="en-US" altLang="en-US" sz="2200" dirty="0">
                <a:solidFill>
                  <a:schemeClr val="bg1">
                    <a:lumMod val="75000"/>
                  </a:schemeClr>
                </a:solidFill>
              </a:rPr>
              <a:t>What is the generic name for Plaquenil? Hydroxychloroquine</a:t>
            </a:r>
          </a:p>
          <a:p>
            <a:pPr eaLnBrk="1" hangingPunct="1">
              <a:lnSpc>
                <a:spcPct val="95000"/>
              </a:lnSpc>
              <a:defRPr/>
            </a:pPr>
            <a:r>
              <a:rPr lang="en-US" altLang="en-US" sz="2200" dirty="0">
                <a:solidFill>
                  <a:schemeClr val="bg1">
                    <a:lumMod val="75000"/>
                  </a:schemeClr>
                </a:solidFill>
              </a:rPr>
              <a:t>What is/are its common indications for usage? Rheumatologic conditions, especially SLE and RA</a:t>
            </a:r>
          </a:p>
        </p:txBody>
      </p:sp>
      <p:sp>
        <p:nvSpPr>
          <p:cNvPr id="10246" name="Rectangle 4"/>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0248"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809C065-B4A7-4545-8356-C3DEDD0DF792}" type="slidenum">
              <a:rPr lang="en-US" altLang="en-US" sz="1000" smtClean="0"/>
              <a:pPr>
                <a:spcBef>
                  <a:spcPct val="0"/>
                </a:spcBef>
                <a:buClrTx/>
                <a:buSzTx/>
                <a:buFontTx/>
                <a:buNone/>
              </a:pPr>
              <a:t>7</a:t>
            </a:fld>
            <a:endParaRPr lang="en-US" altLang="en-US" sz="1000"/>
          </a:p>
        </p:txBody>
      </p:sp>
      <p:sp>
        <p:nvSpPr>
          <p:cNvPr id="10249" name="TextBox 1"/>
          <p:cNvSpPr txBox="1">
            <a:spLocks noChangeArrowheads="1"/>
          </p:cNvSpPr>
          <p:nvPr/>
        </p:nvSpPr>
        <p:spPr bwMode="auto">
          <a:xfrm>
            <a:off x="87313" y="2386013"/>
            <a:ext cx="8980487" cy="11699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0000FF"/>
                </a:solidFill>
              </a:rPr>
              <a:t>Plaquenil is being considered in the management of a number of other conditions, and thus may become even more ubiquitous in the future. Name three common conditions in which Plaquenil may play a role someday.</a:t>
            </a:r>
          </a:p>
          <a:p>
            <a:pPr eaLnBrk="1" hangingPunct="1"/>
            <a:r>
              <a:rPr lang="en-US" altLang="en-US" sz="1400" dirty="0">
                <a:solidFill>
                  <a:srgbClr val="0000FF"/>
                </a:solidFill>
              </a:rPr>
              <a:t>--Diabetes</a:t>
            </a:r>
          </a:p>
          <a:p>
            <a:pPr eaLnBrk="1" hangingPunct="1"/>
            <a:r>
              <a:rPr lang="en-US" altLang="en-US" sz="1400" dirty="0">
                <a:solidFill>
                  <a:srgbClr val="0000FF"/>
                </a:solidFill>
              </a:rPr>
              <a:t>--Coronary artery disease</a:t>
            </a:r>
          </a:p>
          <a:p>
            <a:pPr eaLnBrk="1" hangingPunct="1"/>
            <a:r>
              <a:rPr lang="en-US" altLang="en-US" sz="1400" dirty="0">
                <a:solidFill>
                  <a:srgbClr val="0000FF"/>
                </a:solidFill>
              </a:rPr>
              <a:t>--Cancer</a:t>
            </a:r>
          </a:p>
        </p:txBody>
      </p:sp>
      <p:sp>
        <p:nvSpPr>
          <p:cNvPr id="2" name="Text Box 9">
            <a:extLst>
              <a:ext uri="{FF2B5EF4-FFF2-40B4-BE49-F238E27FC236}">
                <a16:creationId xmlns:a16="http://schemas.microsoft.com/office/drawing/2014/main" id="{BD7DD1CC-6FF9-4757-8724-475CD54B448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710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7289"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sz="2400" dirty="0">
                <a:solidFill>
                  <a:schemeClr val="bg1">
                    <a:lumMod val="75000"/>
                  </a:schemeClr>
                </a:solidFill>
              </a:rPr>
              <a:t>Is Plaquenil maculopathy common? It depends…</a:t>
            </a:r>
          </a:p>
          <a:p>
            <a:pPr eaLnBrk="1" hangingPunct="1">
              <a:defRPr/>
            </a:pPr>
            <a:r>
              <a:rPr lang="en-US" sz="2400" dirty="0">
                <a:solidFill>
                  <a:schemeClr val="bg1">
                    <a:lumMod val="75000"/>
                  </a:schemeClr>
                </a:solidFill>
              </a:rPr>
              <a:t>What risk factors place a patient at increased risk of developing Plaquenil maculopathy?</a:t>
            </a:r>
          </a:p>
          <a:p>
            <a:pPr lvl="1" eaLnBrk="1" hangingPunct="1">
              <a:defRPr/>
            </a:pPr>
            <a:r>
              <a:rPr lang="en-US" sz="2200" b="1" dirty="0"/>
              <a:t>Daily dose greater than </a:t>
            </a:r>
            <a:r>
              <a:rPr lang="en-US" sz="2200" b="1" dirty="0">
                <a:solidFill>
                  <a:srgbClr val="0000FF"/>
                </a:solidFill>
              </a:rPr>
              <a:t>5 mg/kg</a:t>
            </a:r>
          </a:p>
          <a:p>
            <a:pPr lvl="1" eaLnBrk="1" hangingPunct="1">
              <a:defRPr/>
            </a:pPr>
            <a:r>
              <a:rPr lang="en-US" sz="2200" b="1" dirty="0"/>
              <a:t>Use longer than</a:t>
            </a:r>
            <a:r>
              <a:rPr lang="en-US" sz="2200" b="1" dirty="0">
                <a:solidFill>
                  <a:srgbClr val="0000FF"/>
                </a:solidFill>
              </a:rPr>
              <a:t> 5 years</a:t>
            </a:r>
          </a:p>
          <a:p>
            <a:pPr marL="344487" lvl="1" indent="0" eaLnBrk="1" hangingPunct="1">
              <a:buFont typeface="Wingdings" panose="05000000000000000000" pitchFamily="2" charset="2"/>
              <a:buNone/>
              <a:defRPr/>
            </a:pPr>
            <a:endParaRPr lang="en-US" sz="2200" dirty="0">
              <a:solidFill>
                <a:srgbClr val="0000FF"/>
              </a:solidFill>
            </a:endParaRPr>
          </a:p>
        </p:txBody>
      </p:sp>
      <p:sp>
        <p:nvSpPr>
          <p:cNvPr id="47109" name="Rectangle 10"/>
          <p:cNvSpPr>
            <a:spLocks noGrp="1" noChangeArrowheads="1"/>
          </p:cNvSpPr>
          <p:nvPr>
            <p:ph type="title" idx="4294967295"/>
          </p:nvPr>
        </p:nvSpPr>
        <p:spPr>
          <a:xfrm>
            <a:off x="457200" y="122238"/>
            <a:ext cx="7543800" cy="792162"/>
          </a:xfrm>
        </p:spPr>
        <p:txBody>
          <a:bodyPr/>
          <a:lstStyle/>
          <a:p>
            <a:pPr eaLnBrk="1" hangingPunct="1"/>
            <a:r>
              <a:rPr lang="en-US" altLang="en-US" dirty="0"/>
              <a:t>A</a:t>
            </a:r>
          </a:p>
        </p:txBody>
      </p:sp>
      <p:sp>
        <p:nvSpPr>
          <p:cNvPr id="4711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3F1219-1A82-46EE-AF36-378DCFCE0AD5}" type="slidenum">
              <a:rPr lang="en-US" altLang="en-US" sz="1000"/>
              <a:pPr algn="r" eaLnBrk="1" hangingPunct="1">
                <a:spcBef>
                  <a:spcPct val="0"/>
                </a:spcBef>
                <a:buClrTx/>
                <a:buSzTx/>
                <a:buFontTx/>
                <a:buNone/>
              </a:pPr>
              <a:t>70</a:t>
            </a:fld>
            <a:endParaRPr lang="en-US" altLang="en-US" sz="1000"/>
          </a:p>
        </p:txBody>
      </p:sp>
      <p:sp>
        <p:nvSpPr>
          <p:cNvPr id="8" name="TextBox 1"/>
          <p:cNvSpPr txBox="1">
            <a:spLocks noChangeArrowheads="1"/>
          </p:cNvSpPr>
          <p:nvPr/>
        </p:nvSpPr>
        <p:spPr bwMode="auto">
          <a:xfrm>
            <a:off x="1600200" y="3655993"/>
            <a:ext cx="5547963" cy="954107"/>
          </a:xfrm>
          <a:prstGeom prst="rect">
            <a:avLst/>
          </a:prstGeom>
          <a:solidFill>
            <a:srgbClr val="99CCFF"/>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What happens after 5 years that warrants listing this </a:t>
            </a:r>
            <a:r>
              <a:rPr lang="en-US" altLang="en-US" sz="1400" i="1" dirty="0" err="1">
                <a:solidFill>
                  <a:srgbClr val="0000FF"/>
                </a:solidFill>
              </a:rPr>
              <a:t>timepoint</a:t>
            </a:r>
            <a:r>
              <a:rPr lang="en-US" altLang="en-US" sz="1400" i="1" dirty="0">
                <a:solidFill>
                  <a:srgbClr val="0000FF"/>
                </a:solidFill>
              </a:rPr>
              <a:t> as a risk factor for maculopathy?</a:t>
            </a:r>
          </a:p>
          <a:p>
            <a:pPr eaLnBrk="1" hangingPunct="1">
              <a:spcBef>
                <a:spcPct val="0"/>
              </a:spcBef>
              <a:buClrTx/>
              <a:buSzTx/>
              <a:buFontTx/>
              <a:buNone/>
              <a:defRPr/>
            </a:pPr>
            <a:r>
              <a:rPr lang="en-US" altLang="en-US" sz="1400" dirty="0">
                <a:solidFill>
                  <a:srgbClr val="0000FF"/>
                </a:solidFill>
              </a:rPr>
              <a:t>It is after 5 years that the Kaplan-Meier cumulative-risk curve starts heading up…</a:t>
            </a:r>
            <a:r>
              <a:rPr lang="en-US" altLang="en-US" sz="1400" dirty="0"/>
              <a:t>especially if the </a:t>
            </a:r>
            <a:r>
              <a:rPr lang="en-US" altLang="en-US" sz="1400" dirty="0" err="1"/>
              <a:t>pt</a:t>
            </a:r>
            <a:r>
              <a:rPr lang="en-US" altLang="en-US" sz="1400" dirty="0"/>
              <a:t> has taken more than 5 mg/kg/d</a:t>
            </a:r>
          </a:p>
        </p:txBody>
      </p:sp>
      <p:sp>
        <p:nvSpPr>
          <p:cNvPr id="2" name="Text Box 9">
            <a:extLst>
              <a:ext uri="{FF2B5EF4-FFF2-40B4-BE49-F238E27FC236}">
                <a16:creationId xmlns:a16="http://schemas.microsoft.com/office/drawing/2014/main" id="{ACBE9964-5587-452A-937D-AE579AAC30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2949878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3F1219-1A82-46EE-AF36-378DCFCE0AD5}" type="slidenum">
              <a:rPr lang="en-US" altLang="en-US" sz="1000"/>
              <a:pPr algn="r" eaLnBrk="1" hangingPunct="1">
                <a:spcBef>
                  <a:spcPct val="0"/>
                </a:spcBef>
                <a:buClrTx/>
                <a:buSzTx/>
                <a:buFontTx/>
                <a:buNone/>
              </a:pPr>
              <a:t>71</a:t>
            </a:fld>
            <a:endParaRPr lang="en-US" altLang="en-US" sz="1000"/>
          </a:p>
        </p:txBody>
      </p:sp>
      <p:sp>
        <p:nvSpPr>
          <p:cNvPr id="2" name="Text Box 9">
            <a:extLst>
              <a:ext uri="{FF2B5EF4-FFF2-40B4-BE49-F238E27FC236}">
                <a16:creationId xmlns:a16="http://schemas.microsoft.com/office/drawing/2014/main" id="{ACBE9964-5587-452A-937D-AE579AAC30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pic>
        <p:nvPicPr>
          <p:cNvPr id="4" name="Picture 3" descr="A screenshot of a cell phone&#10;&#10;Description automatically generated">
            <a:extLst>
              <a:ext uri="{FF2B5EF4-FFF2-40B4-BE49-F238E27FC236}">
                <a16:creationId xmlns:a16="http://schemas.microsoft.com/office/drawing/2014/main" id="{14255F71-9432-4D6A-A6AC-7BB5B5E11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604" y="1295400"/>
            <a:ext cx="6642791" cy="3957637"/>
          </a:xfrm>
          <a:prstGeom prst="rect">
            <a:avLst/>
          </a:prstGeom>
        </p:spPr>
      </p:pic>
      <p:sp>
        <p:nvSpPr>
          <p:cNvPr id="5" name="TextBox 4">
            <a:extLst>
              <a:ext uri="{FF2B5EF4-FFF2-40B4-BE49-F238E27FC236}">
                <a16:creationId xmlns:a16="http://schemas.microsoft.com/office/drawing/2014/main" id="{4509D5E5-6477-4F33-8AF3-B3238FBE2CD3}"/>
              </a:ext>
            </a:extLst>
          </p:cNvPr>
          <p:cNvSpPr txBox="1"/>
          <p:nvPr/>
        </p:nvSpPr>
        <p:spPr>
          <a:xfrm>
            <a:off x="1857725" y="5562600"/>
            <a:ext cx="5943600" cy="584775"/>
          </a:xfrm>
          <a:prstGeom prst="rect">
            <a:avLst/>
          </a:prstGeom>
          <a:noFill/>
        </p:spPr>
        <p:txBody>
          <a:bodyPr wrap="square" rtlCol="0">
            <a:spAutoFit/>
          </a:bodyPr>
          <a:lstStyle/>
          <a:p>
            <a:r>
              <a:rPr lang="en-US" sz="1600" dirty="0"/>
              <a:t>Kaplan Meier curve showing the cumulative risk of retinopathy over time, with different levels of hydroxychloroquine (HCQ) use</a:t>
            </a:r>
          </a:p>
        </p:txBody>
      </p:sp>
      <p:sp>
        <p:nvSpPr>
          <p:cNvPr id="7" name="TextBox 6">
            <a:extLst>
              <a:ext uri="{FF2B5EF4-FFF2-40B4-BE49-F238E27FC236}">
                <a16:creationId xmlns:a16="http://schemas.microsoft.com/office/drawing/2014/main" id="{6174A9BD-B7DB-477D-A315-D051E42FA170}"/>
              </a:ext>
            </a:extLst>
          </p:cNvPr>
          <p:cNvSpPr txBox="1"/>
          <p:nvPr/>
        </p:nvSpPr>
        <p:spPr>
          <a:xfrm>
            <a:off x="2209800" y="2438400"/>
            <a:ext cx="2619725" cy="523220"/>
          </a:xfrm>
          <a:prstGeom prst="rect">
            <a:avLst/>
          </a:prstGeom>
          <a:noFill/>
        </p:spPr>
        <p:txBody>
          <a:bodyPr wrap="square" rtlCol="0">
            <a:spAutoFit/>
          </a:bodyPr>
          <a:lstStyle/>
          <a:p>
            <a:r>
              <a:rPr lang="en-US" sz="1400" i="1" dirty="0">
                <a:solidFill>
                  <a:srgbClr val="0000FF"/>
                </a:solidFill>
              </a:rPr>
              <a:t>Note that the curves start heading up at the 5-yr mark…</a:t>
            </a:r>
          </a:p>
        </p:txBody>
      </p:sp>
      <p:cxnSp>
        <p:nvCxnSpPr>
          <p:cNvPr id="10" name="Straight Arrow Connector 9">
            <a:extLst>
              <a:ext uri="{FF2B5EF4-FFF2-40B4-BE49-F238E27FC236}">
                <a16:creationId xmlns:a16="http://schemas.microsoft.com/office/drawing/2014/main" id="{F553F107-467C-41B7-9751-198611975D19}"/>
              </a:ext>
            </a:extLst>
          </p:cNvPr>
          <p:cNvCxnSpPr>
            <a:cxnSpLocks/>
          </p:cNvCxnSpPr>
          <p:nvPr/>
        </p:nvCxnSpPr>
        <p:spPr>
          <a:xfrm flipH="1">
            <a:off x="2209800" y="3032729"/>
            <a:ext cx="685800" cy="1082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0DA703A-EDE9-491F-9151-34E5BEF4838C}"/>
              </a:ext>
            </a:extLst>
          </p:cNvPr>
          <p:cNvCxnSpPr>
            <a:cxnSpLocks/>
          </p:cNvCxnSpPr>
          <p:nvPr/>
        </p:nvCxnSpPr>
        <p:spPr>
          <a:xfrm flipH="1">
            <a:off x="2590800" y="3032729"/>
            <a:ext cx="304800" cy="1005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38AE64D-CE0A-4F72-A362-C050AEDCC633}"/>
              </a:ext>
            </a:extLst>
          </p:cNvPr>
          <p:cNvCxnSpPr>
            <a:cxnSpLocks/>
          </p:cNvCxnSpPr>
          <p:nvPr/>
        </p:nvCxnSpPr>
        <p:spPr>
          <a:xfrm>
            <a:off x="2895600" y="3032729"/>
            <a:ext cx="152400" cy="86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5CEBFC6-7E93-45F8-B86B-4858A868D4A5}"/>
              </a:ext>
            </a:extLst>
          </p:cNvPr>
          <p:cNvCxnSpPr/>
          <p:nvPr/>
        </p:nvCxnSpPr>
        <p:spPr>
          <a:xfrm>
            <a:off x="2895600" y="3032729"/>
            <a:ext cx="533400" cy="70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D5F1A59-721B-4886-BB3C-714E87723E78}"/>
              </a:ext>
            </a:extLst>
          </p:cNvPr>
          <p:cNvCxnSpPr/>
          <p:nvPr/>
        </p:nvCxnSpPr>
        <p:spPr>
          <a:xfrm>
            <a:off x="2895600" y="3032729"/>
            <a:ext cx="838200" cy="548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Frame 5">
            <a:extLst>
              <a:ext uri="{FF2B5EF4-FFF2-40B4-BE49-F238E27FC236}">
                <a16:creationId xmlns:a16="http://schemas.microsoft.com/office/drawing/2014/main" id="{58E51419-283B-4A34-B2DC-8412DE222873}"/>
              </a:ext>
            </a:extLst>
          </p:cNvPr>
          <p:cNvSpPr/>
          <p:nvPr/>
        </p:nvSpPr>
        <p:spPr>
          <a:xfrm>
            <a:off x="2105369" y="2362199"/>
            <a:ext cx="2724156" cy="670529"/>
          </a:xfrm>
          <a:prstGeom prst="fram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7132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3F1219-1A82-46EE-AF36-378DCFCE0AD5}" type="slidenum">
              <a:rPr lang="en-US" altLang="en-US" sz="1000"/>
              <a:pPr algn="r" eaLnBrk="1" hangingPunct="1">
                <a:spcBef>
                  <a:spcPct val="0"/>
                </a:spcBef>
                <a:buClrTx/>
                <a:buSzTx/>
                <a:buFontTx/>
                <a:buNone/>
              </a:pPr>
              <a:t>72</a:t>
            </a:fld>
            <a:endParaRPr lang="en-US" altLang="en-US" sz="1000"/>
          </a:p>
        </p:txBody>
      </p:sp>
      <p:sp>
        <p:nvSpPr>
          <p:cNvPr id="2" name="Text Box 9">
            <a:extLst>
              <a:ext uri="{FF2B5EF4-FFF2-40B4-BE49-F238E27FC236}">
                <a16:creationId xmlns:a16="http://schemas.microsoft.com/office/drawing/2014/main" id="{ACBE9964-5587-452A-937D-AE579AAC306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pic>
        <p:nvPicPr>
          <p:cNvPr id="4" name="Picture 3" descr="A screenshot of a cell phone&#10;&#10;Description automatically generated">
            <a:extLst>
              <a:ext uri="{FF2B5EF4-FFF2-40B4-BE49-F238E27FC236}">
                <a16:creationId xmlns:a16="http://schemas.microsoft.com/office/drawing/2014/main" id="{14255F71-9432-4D6A-A6AC-7BB5B5E11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604" y="1295400"/>
            <a:ext cx="6642791" cy="3957637"/>
          </a:xfrm>
          <a:prstGeom prst="rect">
            <a:avLst/>
          </a:prstGeom>
        </p:spPr>
      </p:pic>
      <p:sp>
        <p:nvSpPr>
          <p:cNvPr id="6" name="TextBox 5">
            <a:extLst>
              <a:ext uri="{FF2B5EF4-FFF2-40B4-BE49-F238E27FC236}">
                <a16:creationId xmlns:a16="http://schemas.microsoft.com/office/drawing/2014/main" id="{7E465ED9-B053-4F47-9DE6-03D1A9EC43EF}"/>
              </a:ext>
            </a:extLst>
          </p:cNvPr>
          <p:cNvSpPr txBox="1"/>
          <p:nvPr/>
        </p:nvSpPr>
        <p:spPr>
          <a:xfrm>
            <a:off x="6096000" y="914400"/>
            <a:ext cx="1729183" cy="523220"/>
          </a:xfrm>
          <a:prstGeom prst="rect">
            <a:avLst/>
          </a:prstGeom>
          <a:noFill/>
        </p:spPr>
        <p:txBody>
          <a:bodyPr wrap="square" rtlCol="0">
            <a:spAutoFit/>
          </a:bodyPr>
          <a:lstStyle/>
          <a:p>
            <a:pPr algn="ctr"/>
            <a:r>
              <a:rPr lang="en-US" sz="1400" b="1" dirty="0">
                <a:solidFill>
                  <a:srgbClr val="0000FF"/>
                </a:solidFill>
              </a:rPr>
              <a:t>…especially if the dose is &gt;5mg/kg/d</a:t>
            </a:r>
          </a:p>
        </p:txBody>
      </p:sp>
      <p:sp>
        <p:nvSpPr>
          <p:cNvPr id="7" name="TextBox 6">
            <a:extLst>
              <a:ext uri="{FF2B5EF4-FFF2-40B4-BE49-F238E27FC236}">
                <a16:creationId xmlns:a16="http://schemas.microsoft.com/office/drawing/2014/main" id="{6174A9BD-B7DB-477D-A315-D051E42FA170}"/>
              </a:ext>
            </a:extLst>
          </p:cNvPr>
          <p:cNvSpPr txBox="1"/>
          <p:nvPr/>
        </p:nvSpPr>
        <p:spPr>
          <a:xfrm>
            <a:off x="2209800" y="2438400"/>
            <a:ext cx="2619725" cy="523220"/>
          </a:xfrm>
          <a:prstGeom prst="rect">
            <a:avLst/>
          </a:prstGeom>
          <a:noFill/>
        </p:spPr>
        <p:txBody>
          <a:bodyPr wrap="square" rtlCol="0">
            <a:spAutoFit/>
          </a:bodyPr>
          <a:lstStyle/>
          <a:p>
            <a:r>
              <a:rPr lang="en-US" sz="1400" i="1" dirty="0">
                <a:solidFill>
                  <a:srgbClr val="0000FF"/>
                </a:solidFill>
              </a:rPr>
              <a:t>Note that the curves start heading up at the 5-yr mark…</a:t>
            </a:r>
          </a:p>
        </p:txBody>
      </p:sp>
      <p:cxnSp>
        <p:nvCxnSpPr>
          <p:cNvPr id="10" name="Straight Arrow Connector 9">
            <a:extLst>
              <a:ext uri="{FF2B5EF4-FFF2-40B4-BE49-F238E27FC236}">
                <a16:creationId xmlns:a16="http://schemas.microsoft.com/office/drawing/2014/main" id="{F553F107-467C-41B7-9751-198611975D19}"/>
              </a:ext>
            </a:extLst>
          </p:cNvPr>
          <p:cNvCxnSpPr>
            <a:cxnSpLocks/>
          </p:cNvCxnSpPr>
          <p:nvPr/>
        </p:nvCxnSpPr>
        <p:spPr>
          <a:xfrm flipH="1">
            <a:off x="2209800" y="3032729"/>
            <a:ext cx="685800" cy="1082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0DA703A-EDE9-491F-9151-34E5BEF4838C}"/>
              </a:ext>
            </a:extLst>
          </p:cNvPr>
          <p:cNvCxnSpPr>
            <a:cxnSpLocks/>
          </p:cNvCxnSpPr>
          <p:nvPr/>
        </p:nvCxnSpPr>
        <p:spPr>
          <a:xfrm flipH="1">
            <a:off x="2590800" y="3032729"/>
            <a:ext cx="304800" cy="1005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38AE64D-CE0A-4F72-A362-C050AEDCC633}"/>
              </a:ext>
            </a:extLst>
          </p:cNvPr>
          <p:cNvCxnSpPr>
            <a:cxnSpLocks/>
          </p:cNvCxnSpPr>
          <p:nvPr/>
        </p:nvCxnSpPr>
        <p:spPr>
          <a:xfrm>
            <a:off x="2895600" y="3032729"/>
            <a:ext cx="152400" cy="86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5CEBFC6-7E93-45F8-B86B-4858A868D4A5}"/>
              </a:ext>
            </a:extLst>
          </p:cNvPr>
          <p:cNvCxnSpPr/>
          <p:nvPr/>
        </p:nvCxnSpPr>
        <p:spPr>
          <a:xfrm>
            <a:off x="2895600" y="3032729"/>
            <a:ext cx="533400" cy="70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3441F5C3-B746-402B-B29C-57E0E9D17ADA}"/>
              </a:ext>
            </a:extLst>
          </p:cNvPr>
          <p:cNvCxnSpPr/>
          <p:nvPr/>
        </p:nvCxnSpPr>
        <p:spPr>
          <a:xfrm>
            <a:off x="2895600" y="3032729"/>
            <a:ext cx="838200" cy="548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6A1450B-0425-4411-B3F2-CF1ABCF656D5}"/>
              </a:ext>
            </a:extLst>
          </p:cNvPr>
          <p:cNvSpPr txBox="1"/>
          <p:nvPr/>
        </p:nvSpPr>
        <p:spPr>
          <a:xfrm>
            <a:off x="1857725" y="5562600"/>
            <a:ext cx="5943600" cy="584775"/>
          </a:xfrm>
          <a:prstGeom prst="rect">
            <a:avLst/>
          </a:prstGeom>
          <a:noFill/>
        </p:spPr>
        <p:txBody>
          <a:bodyPr wrap="square" rtlCol="0">
            <a:spAutoFit/>
          </a:bodyPr>
          <a:lstStyle/>
          <a:p>
            <a:r>
              <a:rPr lang="en-US" sz="1600" dirty="0"/>
              <a:t>Kaplan Meier curve showing the cumulative risk of retinopathy over time, with different levels of hydroxychloroquine (HCQ) use</a:t>
            </a:r>
          </a:p>
        </p:txBody>
      </p:sp>
      <p:sp>
        <p:nvSpPr>
          <p:cNvPr id="11" name="Frame 10">
            <a:extLst>
              <a:ext uri="{FF2B5EF4-FFF2-40B4-BE49-F238E27FC236}">
                <a16:creationId xmlns:a16="http://schemas.microsoft.com/office/drawing/2014/main" id="{A520525E-2F8F-4F19-95F4-07C4CE015F8C}"/>
              </a:ext>
            </a:extLst>
          </p:cNvPr>
          <p:cNvSpPr/>
          <p:nvPr/>
        </p:nvSpPr>
        <p:spPr>
          <a:xfrm>
            <a:off x="2105369" y="2362199"/>
            <a:ext cx="2724156" cy="670529"/>
          </a:xfrm>
          <a:prstGeom prst="fram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00FBBF09-4C70-42DE-9C6C-D5FD7CD18239}"/>
              </a:ext>
            </a:extLst>
          </p:cNvPr>
          <p:cNvSpPr/>
          <p:nvPr/>
        </p:nvSpPr>
        <p:spPr>
          <a:xfrm>
            <a:off x="6062870" y="844826"/>
            <a:ext cx="1830525" cy="670529"/>
          </a:xfrm>
          <a:prstGeom prst="fram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6349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813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8132"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p:txBody>
      </p:sp>
      <p:sp>
        <p:nvSpPr>
          <p:cNvPr id="48133"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4813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FBC6061-BF4D-4386-90CE-1B42230AD022}" type="slidenum">
              <a:rPr lang="en-US" altLang="en-US" sz="1000"/>
              <a:pPr algn="r" eaLnBrk="1" hangingPunct="1">
                <a:spcBef>
                  <a:spcPct val="0"/>
                </a:spcBef>
                <a:buClrTx/>
                <a:buSzTx/>
                <a:buFontTx/>
                <a:buNone/>
              </a:pPr>
              <a:t>73</a:t>
            </a:fld>
            <a:endParaRPr lang="en-US" altLang="en-US" sz="1000"/>
          </a:p>
        </p:txBody>
      </p:sp>
      <p:sp>
        <p:nvSpPr>
          <p:cNvPr id="48136" name="Rectangle 5"/>
          <p:cNvSpPr>
            <a:spLocks noChangeArrowheads="1"/>
          </p:cNvSpPr>
          <p:nvPr/>
        </p:nvSpPr>
        <p:spPr bwMode="auto">
          <a:xfrm>
            <a:off x="2209800" y="3429000"/>
            <a:ext cx="6858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 name="Text Box 9">
            <a:extLst>
              <a:ext uri="{FF2B5EF4-FFF2-40B4-BE49-F238E27FC236}">
                <a16:creationId xmlns:a16="http://schemas.microsoft.com/office/drawing/2014/main" id="{11036117-C558-4DE5-A97D-309BD8C07EA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6"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7"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p:txBody>
      </p:sp>
      <p:sp>
        <p:nvSpPr>
          <p:cNvPr id="49158"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4916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47A301D-8404-42C7-914A-1D03200BE473}" type="slidenum">
              <a:rPr lang="en-US" altLang="en-US" sz="1000"/>
              <a:pPr algn="r" eaLnBrk="1" hangingPunct="1">
                <a:spcBef>
                  <a:spcPct val="0"/>
                </a:spcBef>
                <a:buClrTx/>
                <a:buSzTx/>
                <a:buFontTx/>
                <a:buNone/>
              </a:pPr>
              <a:t>74</a:t>
            </a:fld>
            <a:endParaRPr lang="en-US" altLang="en-US" sz="1000"/>
          </a:p>
        </p:txBody>
      </p:sp>
      <p:sp>
        <p:nvSpPr>
          <p:cNvPr id="2" name="Text Box 9">
            <a:extLst>
              <a:ext uri="{FF2B5EF4-FFF2-40B4-BE49-F238E27FC236}">
                <a16:creationId xmlns:a16="http://schemas.microsoft.com/office/drawing/2014/main" id="{08795128-1AEA-4D80-A436-CDA3E772419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017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0180"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5061"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t>Impaired</a:t>
            </a:r>
            <a:r>
              <a:rPr lang="en-US" altLang="en-US" sz="2200" dirty="0">
                <a:solidFill>
                  <a:srgbClr val="0000FF"/>
                </a:solidFill>
              </a:rPr>
              <a:t> renal </a:t>
            </a:r>
            <a:r>
              <a:rPr lang="en-US" altLang="en-US" sz="2200" dirty="0"/>
              <a:t>function</a:t>
            </a:r>
          </a:p>
        </p:txBody>
      </p:sp>
      <p:sp>
        <p:nvSpPr>
          <p:cNvPr id="50182"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5018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77DB105-F453-4BD3-A8FC-BDB376A82644}" type="slidenum">
              <a:rPr lang="en-US" altLang="en-US" sz="1000"/>
              <a:pPr algn="r" eaLnBrk="1" hangingPunct="1">
                <a:spcBef>
                  <a:spcPct val="0"/>
                </a:spcBef>
                <a:buClrTx/>
                <a:buSzTx/>
                <a:buFontTx/>
                <a:buNone/>
              </a:pPr>
              <a:t>75</a:t>
            </a:fld>
            <a:endParaRPr lang="en-US" altLang="en-US" sz="1000"/>
          </a:p>
        </p:txBody>
      </p:sp>
      <p:sp>
        <p:nvSpPr>
          <p:cNvPr id="50185" name="TextBox 2"/>
          <p:cNvSpPr txBox="1">
            <a:spLocks noChangeArrowheads="1"/>
          </p:cNvSpPr>
          <p:nvPr/>
        </p:nvSpPr>
        <p:spPr bwMode="auto">
          <a:xfrm>
            <a:off x="355600" y="4040188"/>
            <a:ext cx="4902200" cy="738664"/>
          </a:xfrm>
          <a:prstGeom prst="rect">
            <a:avLst/>
          </a:prstGeom>
          <a:solidFill>
            <a:schemeClr val="accent5">
              <a:lumMod val="60000"/>
              <a:lumOff val="40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specific index of renal function should you follow?</a:t>
            </a:r>
            <a:endParaRPr lang="en-US" altLang="en-US" sz="1400" dirty="0">
              <a:solidFill>
                <a:schemeClr val="accent5">
                  <a:lumMod val="60000"/>
                  <a:lumOff val="40000"/>
                </a:schemeClr>
              </a:solidFill>
            </a:endParaRPr>
          </a:p>
          <a:p>
            <a:pPr eaLnBrk="1" hangingPunct="1">
              <a:spcBef>
                <a:spcPct val="0"/>
              </a:spcBef>
              <a:buClrTx/>
              <a:buSzTx/>
              <a:buFontTx/>
              <a:buNone/>
            </a:pPr>
            <a:r>
              <a:rPr lang="en-US" altLang="en-US" sz="1400" b="1" dirty="0">
                <a:solidFill>
                  <a:schemeClr val="accent5">
                    <a:lumMod val="60000"/>
                    <a:lumOff val="40000"/>
                  </a:schemeClr>
                </a:solidFill>
              </a:rPr>
              <a:t>Glomerular filtration rate. </a:t>
            </a:r>
            <a:r>
              <a:rPr lang="en-US" altLang="en-US" sz="1400" dirty="0">
                <a:solidFill>
                  <a:schemeClr val="accent5">
                    <a:lumMod val="60000"/>
                    <a:lumOff val="40000"/>
                  </a:schemeClr>
                </a:solidFill>
              </a:rPr>
              <a:t>If it’s below normal, a Plaquenil </a:t>
            </a:r>
            <a:r>
              <a:rPr lang="en-US" altLang="en-US" sz="1400" dirty="0" err="1">
                <a:solidFill>
                  <a:schemeClr val="accent5">
                    <a:lumMod val="60000"/>
                    <a:lumOff val="40000"/>
                  </a:schemeClr>
                </a:solidFill>
              </a:rPr>
              <a:t>pt</a:t>
            </a:r>
            <a:r>
              <a:rPr lang="en-US" altLang="en-US" sz="1400" dirty="0">
                <a:solidFill>
                  <a:schemeClr val="accent5">
                    <a:lumMod val="60000"/>
                    <a:lumOff val="40000"/>
                  </a:schemeClr>
                </a:solidFill>
              </a:rPr>
              <a:t> is at increased risk of maculopathy</a:t>
            </a:r>
          </a:p>
        </p:txBody>
      </p:sp>
      <p:sp>
        <p:nvSpPr>
          <p:cNvPr id="2" name="Text Box 9">
            <a:extLst>
              <a:ext uri="{FF2B5EF4-FFF2-40B4-BE49-F238E27FC236}">
                <a16:creationId xmlns:a16="http://schemas.microsoft.com/office/drawing/2014/main" id="{7661BD29-FCDD-4895-852F-B155BF603B3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120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1204"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5061"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t>Impaired</a:t>
            </a:r>
            <a:r>
              <a:rPr lang="en-US" altLang="en-US" sz="2200" dirty="0">
                <a:solidFill>
                  <a:srgbClr val="0000FF"/>
                </a:solidFill>
              </a:rPr>
              <a:t> renal </a:t>
            </a:r>
            <a:r>
              <a:rPr lang="en-US" altLang="en-US" sz="2200" dirty="0"/>
              <a:t>function</a:t>
            </a:r>
          </a:p>
        </p:txBody>
      </p:sp>
      <p:sp>
        <p:nvSpPr>
          <p:cNvPr id="51206"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5120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412F4C6-9326-4DA8-9C94-EE566EA39D73}" type="slidenum">
              <a:rPr lang="en-US" altLang="en-US" sz="1000"/>
              <a:pPr algn="r" eaLnBrk="1" hangingPunct="1">
                <a:spcBef>
                  <a:spcPct val="0"/>
                </a:spcBef>
                <a:buClrTx/>
                <a:buSzTx/>
                <a:buFontTx/>
                <a:buNone/>
              </a:pPr>
              <a:t>76</a:t>
            </a:fld>
            <a:endParaRPr lang="en-US" altLang="en-US" sz="1000"/>
          </a:p>
        </p:txBody>
      </p:sp>
      <p:sp>
        <p:nvSpPr>
          <p:cNvPr id="51209" name="TextBox 2"/>
          <p:cNvSpPr txBox="1">
            <a:spLocks noChangeArrowheads="1"/>
          </p:cNvSpPr>
          <p:nvPr/>
        </p:nvSpPr>
        <p:spPr bwMode="auto">
          <a:xfrm>
            <a:off x="355600" y="4040188"/>
            <a:ext cx="4902200" cy="738664"/>
          </a:xfrm>
          <a:prstGeom prst="rect">
            <a:avLst/>
          </a:prstGeom>
          <a:solidFill>
            <a:schemeClr val="accent5">
              <a:lumMod val="60000"/>
              <a:lumOff val="40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specific index of renal function should you follow?</a:t>
            </a:r>
            <a:endParaRPr lang="en-US" altLang="en-US" sz="1400" dirty="0">
              <a:solidFill>
                <a:srgbClr val="0000FF"/>
              </a:solidFill>
            </a:endParaRPr>
          </a:p>
          <a:p>
            <a:pPr eaLnBrk="1" hangingPunct="1">
              <a:spcBef>
                <a:spcPct val="0"/>
              </a:spcBef>
              <a:buClrTx/>
              <a:buSzTx/>
              <a:buFontTx/>
              <a:buNone/>
            </a:pPr>
            <a:r>
              <a:rPr lang="en-US" altLang="en-US" sz="1400" b="1" dirty="0">
                <a:solidFill>
                  <a:srgbClr val="0000FF"/>
                </a:solidFill>
              </a:rPr>
              <a:t>Glomerular filtration rate. </a:t>
            </a:r>
            <a:r>
              <a:rPr lang="en-US" altLang="en-US" sz="1400" dirty="0">
                <a:solidFill>
                  <a:srgbClr val="0000FF"/>
                </a:solidFill>
              </a:rPr>
              <a:t>If it’s below normal, a Plaquenil </a:t>
            </a:r>
            <a:r>
              <a:rPr lang="en-US" altLang="en-US" sz="1400" dirty="0" err="1">
                <a:solidFill>
                  <a:srgbClr val="0000FF"/>
                </a:solidFill>
              </a:rPr>
              <a:t>pt</a:t>
            </a:r>
            <a:r>
              <a:rPr lang="en-US" altLang="en-US" sz="1400" dirty="0">
                <a:solidFill>
                  <a:srgbClr val="0000FF"/>
                </a:solidFill>
              </a:rPr>
              <a:t> is at increased risk of maculopathy</a:t>
            </a:r>
          </a:p>
        </p:txBody>
      </p:sp>
      <p:sp>
        <p:nvSpPr>
          <p:cNvPr id="2" name="Text Box 9">
            <a:extLst>
              <a:ext uri="{FF2B5EF4-FFF2-40B4-BE49-F238E27FC236}">
                <a16:creationId xmlns:a16="http://schemas.microsoft.com/office/drawing/2014/main" id="{D2CEB8DA-59DB-48D6-BC18-1DBD2CD08A6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222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2228"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2229"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endParaRPr lang="en-US" altLang="en-US" sz="2200">
              <a:solidFill>
                <a:srgbClr val="0000FF"/>
              </a:solidFill>
            </a:endParaRPr>
          </a:p>
        </p:txBody>
      </p:sp>
      <p:sp>
        <p:nvSpPr>
          <p:cNvPr id="5223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5223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FC7D501-0998-4808-BC98-B4BCE3CE70E1}" type="slidenum">
              <a:rPr lang="en-US" altLang="en-US" sz="1000"/>
              <a:pPr algn="r" eaLnBrk="1" hangingPunct="1">
                <a:spcBef>
                  <a:spcPct val="0"/>
                </a:spcBef>
                <a:buClrTx/>
                <a:buSzTx/>
                <a:buFontTx/>
                <a:buNone/>
              </a:pPr>
              <a:t>77</a:t>
            </a:fld>
            <a:endParaRPr lang="en-US" altLang="en-US" sz="1000"/>
          </a:p>
        </p:txBody>
      </p:sp>
      <p:sp>
        <p:nvSpPr>
          <p:cNvPr id="52233" name="Rectangle 3"/>
          <p:cNvSpPr>
            <a:spLocks noChangeArrowheads="1"/>
          </p:cNvSpPr>
          <p:nvPr/>
        </p:nvSpPr>
        <p:spPr bwMode="auto">
          <a:xfrm>
            <a:off x="2590800" y="3886200"/>
            <a:ext cx="8382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 name="Text Box 9">
            <a:extLst>
              <a:ext uri="{FF2B5EF4-FFF2-40B4-BE49-F238E27FC236}">
                <a16:creationId xmlns:a16="http://schemas.microsoft.com/office/drawing/2014/main" id="{DD9A406D-055E-4331-9561-843D1398F3C9}"/>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4" name="Rectangle 9"/>
          <p:cNvSpPr>
            <a:spLocks noGrp="1" noChangeArrowheads="1"/>
          </p:cNvSpPr>
          <p:nvPr>
            <p:ph type="body" idx="4294967295"/>
          </p:nvPr>
        </p:nvSpPr>
        <p:spPr>
          <a:xfrm>
            <a:off x="304800" y="1412875"/>
            <a:ext cx="8610600" cy="30067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endParaRPr lang="en-US" altLang="en-US" sz="2200">
              <a:solidFill>
                <a:srgbClr val="0000FF"/>
              </a:solidFill>
            </a:endParaRPr>
          </a:p>
        </p:txBody>
      </p:sp>
      <p:sp>
        <p:nvSpPr>
          <p:cNvPr id="53255"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5325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EB7D1E8-B136-4E71-8A0A-ABEA3DC168F7}" type="slidenum">
              <a:rPr lang="en-US" altLang="en-US" sz="1000"/>
              <a:pPr algn="r" eaLnBrk="1" hangingPunct="1">
                <a:spcBef>
                  <a:spcPct val="0"/>
                </a:spcBef>
                <a:buClrTx/>
                <a:buSzTx/>
                <a:buFontTx/>
                <a:buNone/>
              </a:pPr>
              <a:t>78</a:t>
            </a:fld>
            <a:endParaRPr lang="en-US" altLang="en-US" sz="1000"/>
          </a:p>
        </p:txBody>
      </p:sp>
      <p:sp>
        <p:nvSpPr>
          <p:cNvPr id="2" name="Text Box 9">
            <a:extLst>
              <a:ext uri="{FF2B5EF4-FFF2-40B4-BE49-F238E27FC236}">
                <a16:creationId xmlns:a16="http://schemas.microsoft.com/office/drawing/2014/main" id="{7418D71E-860E-46EE-98AF-9F0348F8F42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427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427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427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4"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b="1" dirty="0"/>
              <a:t>Pre-existing</a:t>
            </a:r>
            <a:r>
              <a:rPr lang="en-US" altLang="en-US" sz="2200" b="1" dirty="0">
                <a:solidFill>
                  <a:srgbClr val="0000FF"/>
                </a:solidFill>
              </a:rPr>
              <a:t> retinal</a:t>
            </a:r>
            <a:r>
              <a:rPr lang="en-US" altLang="en-US" sz="2200" b="1" dirty="0"/>
              <a:t> pathology</a:t>
            </a:r>
            <a:endParaRPr lang="en-US" altLang="en-US" sz="2200" b="1" dirty="0">
              <a:solidFill>
                <a:srgbClr val="0000FF"/>
              </a:solidFill>
            </a:endParaRPr>
          </a:p>
        </p:txBody>
      </p:sp>
      <p:sp>
        <p:nvSpPr>
          <p:cNvPr id="54279"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54281"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6937D46-5306-4634-8404-F4F1AC88E3D4}" type="slidenum">
              <a:rPr lang="en-US" altLang="en-US" sz="1000"/>
              <a:pPr algn="r" eaLnBrk="1" hangingPunct="1">
                <a:spcBef>
                  <a:spcPct val="0"/>
                </a:spcBef>
                <a:buClrTx/>
                <a:buSzTx/>
                <a:buFontTx/>
                <a:buNone/>
              </a:pPr>
              <a:t>79</a:t>
            </a:fld>
            <a:endParaRPr lang="en-US" altLang="en-US" sz="1000"/>
          </a:p>
        </p:txBody>
      </p:sp>
      <p:sp>
        <p:nvSpPr>
          <p:cNvPr id="2" name="TextBox 1"/>
          <p:cNvSpPr txBox="1"/>
          <p:nvPr/>
        </p:nvSpPr>
        <p:spPr>
          <a:xfrm>
            <a:off x="914400" y="4506913"/>
            <a:ext cx="4419600" cy="739775"/>
          </a:xfrm>
          <a:prstGeom prst="rect">
            <a:avLst/>
          </a:prstGeom>
          <a:solidFill>
            <a:schemeClr val="accent6">
              <a:lumMod val="60000"/>
              <a:lumOff val="40000"/>
            </a:schemeClr>
          </a:solidFill>
        </p:spPr>
        <p:txBody>
          <a:bodyPr>
            <a:spAutoFit/>
          </a:bodyPr>
          <a:lstStyle/>
          <a:p>
            <a:pPr>
              <a:defRPr/>
            </a:pPr>
            <a:r>
              <a:rPr lang="en-US" sz="1400" i="1" dirty="0">
                <a:solidFill>
                  <a:srgbClr val="0000FF"/>
                </a:solidFill>
              </a:rPr>
              <a:t>What constitutes ‘retinal pathology’ in this context?</a:t>
            </a:r>
          </a:p>
          <a:p>
            <a:pPr>
              <a:defRPr/>
            </a:pPr>
            <a:r>
              <a:rPr lang="en-US" sz="1400" dirty="0">
                <a:solidFill>
                  <a:srgbClr val="0000FF"/>
                </a:solidFill>
              </a:rPr>
              <a:t>--</a:t>
            </a:r>
            <a:r>
              <a:rPr lang="en-US" sz="1400" dirty="0">
                <a:solidFill>
                  <a:schemeClr val="accent6">
                    <a:lumMod val="60000"/>
                    <a:lumOff val="40000"/>
                  </a:schemeClr>
                </a:solidFill>
              </a:rPr>
              <a:t>A dystrophy</a:t>
            </a:r>
          </a:p>
          <a:p>
            <a:pPr>
              <a:defRPr/>
            </a:pPr>
            <a:r>
              <a:rPr lang="en-US" sz="1400" dirty="0">
                <a:solidFill>
                  <a:srgbClr val="0000FF"/>
                </a:solidFill>
              </a:rPr>
              <a:t>--</a:t>
            </a:r>
            <a:r>
              <a:rPr lang="en-US" sz="1400" dirty="0">
                <a:solidFill>
                  <a:schemeClr val="accent6">
                    <a:lumMod val="60000"/>
                    <a:lumOff val="40000"/>
                  </a:schemeClr>
                </a:solidFill>
              </a:rPr>
              <a:t>An advanced degenerative </a:t>
            </a:r>
            <a:r>
              <a:rPr lang="en-US" sz="1400" dirty="0" err="1">
                <a:solidFill>
                  <a:schemeClr val="accent6">
                    <a:lumMod val="60000"/>
                    <a:lumOff val="40000"/>
                  </a:schemeClr>
                </a:solidFill>
              </a:rPr>
              <a:t>dz</a:t>
            </a:r>
            <a:r>
              <a:rPr lang="en-US" sz="1400" dirty="0">
                <a:solidFill>
                  <a:schemeClr val="accent6">
                    <a:lumMod val="60000"/>
                    <a:lumOff val="40000"/>
                  </a:schemeClr>
                </a:solidFill>
              </a:rPr>
              <a:t> (</a:t>
            </a:r>
            <a:r>
              <a:rPr lang="en-US" sz="1400" dirty="0" err="1">
                <a:solidFill>
                  <a:schemeClr val="accent6">
                    <a:lumMod val="60000"/>
                    <a:lumOff val="40000"/>
                  </a:schemeClr>
                </a:solidFill>
              </a:rPr>
              <a:t>eg</a:t>
            </a:r>
            <a:r>
              <a:rPr lang="en-US" sz="1400" dirty="0">
                <a:solidFill>
                  <a:schemeClr val="accent6">
                    <a:lumMod val="60000"/>
                    <a:lumOff val="40000"/>
                  </a:schemeClr>
                </a:solidFill>
              </a:rPr>
              <a:t>, severe ARMD)</a:t>
            </a:r>
          </a:p>
        </p:txBody>
      </p:sp>
      <p:sp>
        <p:nvSpPr>
          <p:cNvPr id="3" name="Text Box 9">
            <a:extLst>
              <a:ext uri="{FF2B5EF4-FFF2-40B4-BE49-F238E27FC236}">
                <a16:creationId xmlns:a16="http://schemas.microsoft.com/office/drawing/2014/main" id="{8EB8566D-8400-4EFF-9FB8-29BB55D5D4F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67"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68"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9"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endParaRPr lang="en-US" altLang="en-US" sz="2200">
              <a:solidFill>
                <a:schemeClr val="bg1"/>
              </a:solidFill>
            </a:endParaRPr>
          </a:p>
        </p:txBody>
      </p:sp>
      <p:sp>
        <p:nvSpPr>
          <p:cNvPr id="11270" name="Rectangle 6"/>
          <p:cNvSpPr>
            <a:spLocks noGrp="1" noChangeArrowheads="1"/>
          </p:cNvSpPr>
          <p:nvPr>
            <p:ph type="title"/>
          </p:nvPr>
        </p:nvSpPr>
        <p:spPr>
          <a:xfrm>
            <a:off x="457200" y="122238"/>
            <a:ext cx="7543800" cy="792162"/>
          </a:xfrm>
          <a:noFill/>
        </p:spPr>
        <p:txBody>
          <a:bodyPr/>
          <a:lstStyle/>
          <a:p>
            <a:pPr eaLnBrk="1" hangingPunct="1"/>
            <a:r>
              <a:rPr lang="en-US" altLang="en-US"/>
              <a:t>Q</a:t>
            </a:r>
          </a:p>
        </p:txBody>
      </p:sp>
      <p:sp>
        <p:nvSpPr>
          <p:cNvPr id="11272"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71930C-8204-4E70-A6C0-FB8A6E2A7445}" type="slidenum">
              <a:rPr lang="en-US" altLang="en-US" sz="1000" smtClean="0"/>
              <a:pPr>
                <a:spcBef>
                  <a:spcPct val="0"/>
                </a:spcBef>
                <a:buClrTx/>
                <a:buSzTx/>
                <a:buFontTx/>
                <a:buNone/>
              </a:pPr>
              <a:t>8</a:t>
            </a:fld>
            <a:endParaRPr lang="en-US" altLang="en-US" sz="1000"/>
          </a:p>
        </p:txBody>
      </p:sp>
      <p:sp>
        <p:nvSpPr>
          <p:cNvPr id="2" name="Text Box 9">
            <a:extLst>
              <a:ext uri="{FF2B5EF4-FFF2-40B4-BE49-F238E27FC236}">
                <a16:creationId xmlns:a16="http://schemas.microsoft.com/office/drawing/2014/main" id="{913DDF47-BF40-4FE0-B903-809A8BE515D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529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530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530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4"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b="1" dirty="0"/>
              <a:t>Pre-existing</a:t>
            </a:r>
            <a:r>
              <a:rPr lang="en-US" altLang="en-US" sz="2200" b="1" dirty="0">
                <a:solidFill>
                  <a:srgbClr val="0000FF"/>
                </a:solidFill>
              </a:rPr>
              <a:t> retinal</a:t>
            </a:r>
            <a:r>
              <a:rPr lang="en-US" altLang="en-US" sz="2200" b="1" dirty="0"/>
              <a:t> pathology</a:t>
            </a:r>
            <a:endParaRPr lang="en-US" altLang="en-US" sz="2200" b="1" dirty="0">
              <a:solidFill>
                <a:srgbClr val="0000FF"/>
              </a:solidFill>
            </a:endParaRPr>
          </a:p>
        </p:txBody>
      </p:sp>
      <p:sp>
        <p:nvSpPr>
          <p:cNvPr id="55303"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55305"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28780FD-49F0-40D1-A657-09243D78B8CC}" type="slidenum">
              <a:rPr lang="en-US" altLang="en-US" sz="1000"/>
              <a:pPr algn="r" eaLnBrk="1" hangingPunct="1">
                <a:spcBef>
                  <a:spcPct val="0"/>
                </a:spcBef>
                <a:buClrTx/>
                <a:buSzTx/>
                <a:buFontTx/>
                <a:buNone/>
              </a:pPr>
              <a:t>80</a:t>
            </a:fld>
            <a:endParaRPr lang="en-US" altLang="en-US" sz="1000"/>
          </a:p>
        </p:txBody>
      </p:sp>
      <p:sp>
        <p:nvSpPr>
          <p:cNvPr id="2" name="TextBox 1"/>
          <p:cNvSpPr txBox="1"/>
          <p:nvPr/>
        </p:nvSpPr>
        <p:spPr>
          <a:xfrm>
            <a:off x="914400" y="4506913"/>
            <a:ext cx="4419600" cy="739775"/>
          </a:xfrm>
          <a:prstGeom prst="rect">
            <a:avLst/>
          </a:prstGeom>
          <a:solidFill>
            <a:schemeClr val="accent6">
              <a:lumMod val="60000"/>
              <a:lumOff val="40000"/>
            </a:schemeClr>
          </a:solidFill>
        </p:spPr>
        <p:txBody>
          <a:bodyPr>
            <a:spAutoFit/>
          </a:bodyPr>
          <a:lstStyle/>
          <a:p>
            <a:pPr>
              <a:defRPr/>
            </a:pPr>
            <a:r>
              <a:rPr lang="en-US" sz="1400" i="1" dirty="0">
                <a:solidFill>
                  <a:srgbClr val="0000FF"/>
                </a:solidFill>
              </a:rPr>
              <a:t>What constitutes ‘retinal pathology’ in this context?</a:t>
            </a:r>
          </a:p>
          <a:p>
            <a:pPr>
              <a:defRPr/>
            </a:pPr>
            <a:r>
              <a:rPr lang="en-US" sz="1400" dirty="0">
                <a:solidFill>
                  <a:srgbClr val="0000FF"/>
                </a:solidFill>
              </a:rPr>
              <a:t>--A dystrophy</a:t>
            </a:r>
          </a:p>
          <a:p>
            <a:pPr>
              <a:defRPr/>
            </a:pPr>
            <a:r>
              <a:rPr lang="en-US" sz="1400" dirty="0">
                <a:solidFill>
                  <a:srgbClr val="0000FF"/>
                </a:solidFill>
              </a:rPr>
              <a:t>--An advanced degenerative </a:t>
            </a:r>
            <a:r>
              <a:rPr lang="en-US" sz="1400" dirty="0" err="1">
                <a:solidFill>
                  <a:srgbClr val="0000FF"/>
                </a:solidFill>
              </a:rPr>
              <a:t>dz</a:t>
            </a:r>
            <a:r>
              <a:rPr lang="en-US" sz="1400" dirty="0">
                <a:solidFill>
                  <a:srgbClr val="0000FF"/>
                </a:solidFill>
              </a:rPr>
              <a:t> (</a:t>
            </a:r>
            <a:r>
              <a:rPr lang="en-US" sz="1400" dirty="0" err="1">
                <a:solidFill>
                  <a:srgbClr val="0000FF"/>
                </a:solidFill>
              </a:rPr>
              <a:t>eg</a:t>
            </a:r>
            <a:r>
              <a:rPr lang="en-US" sz="1400" dirty="0">
                <a:solidFill>
                  <a:srgbClr val="0000FF"/>
                </a:solidFill>
              </a:rPr>
              <a:t>, severe ARMD)</a:t>
            </a:r>
          </a:p>
        </p:txBody>
      </p:sp>
      <p:sp>
        <p:nvSpPr>
          <p:cNvPr id="3" name="Text Box 9">
            <a:extLst>
              <a:ext uri="{FF2B5EF4-FFF2-40B4-BE49-F238E27FC236}">
                <a16:creationId xmlns:a16="http://schemas.microsoft.com/office/drawing/2014/main" id="{1DA7D4CE-5540-47AA-AAC7-49EE49979FD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632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6324"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6325"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4"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b="1" dirty="0"/>
              <a:t>Pre-existing</a:t>
            </a:r>
            <a:r>
              <a:rPr lang="en-US" altLang="en-US" sz="2200" b="1" dirty="0">
                <a:solidFill>
                  <a:srgbClr val="0000FF"/>
                </a:solidFill>
              </a:rPr>
              <a:t> retinal</a:t>
            </a:r>
            <a:r>
              <a:rPr lang="en-US" altLang="en-US" sz="2200" b="1" dirty="0"/>
              <a:t> pathology</a:t>
            </a:r>
            <a:endParaRPr lang="en-US" altLang="en-US" sz="2200" b="1" dirty="0">
              <a:solidFill>
                <a:srgbClr val="0000FF"/>
              </a:solidFill>
            </a:endParaRPr>
          </a:p>
        </p:txBody>
      </p:sp>
      <p:sp>
        <p:nvSpPr>
          <p:cNvPr id="5632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493E9E9-9515-4920-BE1C-499EBAE88514}" type="slidenum">
              <a:rPr lang="en-US" altLang="en-US" sz="1000"/>
              <a:pPr algn="r" eaLnBrk="1" hangingPunct="1">
                <a:spcBef>
                  <a:spcPct val="0"/>
                </a:spcBef>
                <a:buClrTx/>
                <a:buSzTx/>
                <a:buFontTx/>
                <a:buNone/>
              </a:pPr>
              <a:t>81</a:t>
            </a:fld>
            <a:endParaRPr lang="en-US" altLang="en-US" sz="1000"/>
          </a:p>
        </p:txBody>
      </p:sp>
      <p:sp>
        <p:nvSpPr>
          <p:cNvPr id="2" name="TextBox 1"/>
          <p:cNvSpPr txBox="1"/>
          <p:nvPr/>
        </p:nvSpPr>
        <p:spPr>
          <a:xfrm>
            <a:off x="914400" y="4506913"/>
            <a:ext cx="4419600" cy="739775"/>
          </a:xfrm>
          <a:prstGeom prst="rect">
            <a:avLst/>
          </a:prstGeom>
          <a:solidFill>
            <a:schemeClr val="accent6">
              <a:lumMod val="60000"/>
              <a:lumOff val="40000"/>
            </a:schemeClr>
          </a:solidFill>
        </p:spPr>
        <p:txBody>
          <a:bodyPr>
            <a:spAutoFit/>
          </a:bodyPr>
          <a:lstStyle/>
          <a:p>
            <a:pPr>
              <a:defRPr/>
            </a:pPr>
            <a:r>
              <a:rPr lang="en-US" sz="1400" i="1" dirty="0">
                <a:solidFill>
                  <a:schemeClr val="bg1">
                    <a:lumMod val="50000"/>
                  </a:schemeClr>
                </a:solidFill>
              </a:rPr>
              <a:t>What constitutes ‘retinal pathology’ in this context?</a:t>
            </a:r>
          </a:p>
          <a:p>
            <a:pPr>
              <a:defRPr/>
            </a:pPr>
            <a:r>
              <a:rPr lang="en-US" sz="1400" dirty="0">
                <a:solidFill>
                  <a:srgbClr val="0000FF"/>
                </a:solidFill>
              </a:rPr>
              <a:t>--</a:t>
            </a:r>
            <a:r>
              <a:rPr lang="en-US" sz="1400" b="1" dirty="0">
                <a:solidFill>
                  <a:srgbClr val="0000FF"/>
                </a:solidFill>
              </a:rPr>
              <a:t>A dystrophy</a:t>
            </a:r>
            <a:endParaRPr lang="en-US" sz="1400" b="1" dirty="0">
              <a:solidFill>
                <a:schemeClr val="bg1">
                  <a:lumMod val="50000"/>
                </a:schemeClr>
              </a:solidFill>
            </a:endParaRPr>
          </a:p>
          <a:p>
            <a:pPr>
              <a:defRPr/>
            </a:pPr>
            <a:r>
              <a:rPr lang="en-US" sz="1400" dirty="0">
                <a:solidFill>
                  <a:schemeClr val="bg1">
                    <a:lumMod val="50000"/>
                  </a:schemeClr>
                </a:solidFill>
              </a:rPr>
              <a:t>--An advanced degenerative </a:t>
            </a:r>
            <a:r>
              <a:rPr lang="en-US" sz="1400" dirty="0" err="1">
                <a:solidFill>
                  <a:schemeClr val="bg1">
                    <a:lumMod val="50000"/>
                  </a:schemeClr>
                </a:solidFill>
              </a:rPr>
              <a:t>dz</a:t>
            </a:r>
            <a:r>
              <a:rPr lang="en-US" sz="1400" dirty="0">
                <a:solidFill>
                  <a:schemeClr val="bg1">
                    <a:lumMod val="50000"/>
                  </a:schemeClr>
                </a:solidFill>
              </a:rPr>
              <a:t> (</a:t>
            </a:r>
            <a:r>
              <a:rPr lang="en-US" sz="1400" dirty="0" err="1">
                <a:solidFill>
                  <a:schemeClr val="bg1">
                    <a:lumMod val="50000"/>
                  </a:schemeClr>
                </a:solidFill>
              </a:rPr>
              <a:t>eg</a:t>
            </a:r>
            <a:r>
              <a:rPr lang="en-US" sz="1400" dirty="0">
                <a:solidFill>
                  <a:schemeClr val="bg1">
                    <a:lumMod val="50000"/>
                  </a:schemeClr>
                </a:solidFill>
              </a:rPr>
              <a:t>, severe ARMD)</a:t>
            </a:r>
          </a:p>
        </p:txBody>
      </p:sp>
      <p:sp>
        <p:nvSpPr>
          <p:cNvPr id="3" name="Oval 2"/>
          <p:cNvSpPr/>
          <p:nvPr/>
        </p:nvSpPr>
        <p:spPr>
          <a:xfrm>
            <a:off x="914400" y="4648200"/>
            <a:ext cx="13716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1" name="TextBox 3"/>
          <p:cNvSpPr txBox="1">
            <a:spLocks noChangeArrowheads="1"/>
          </p:cNvSpPr>
          <p:nvPr/>
        </p:nvSpPr>
        <p:spPr bwMode="auto">
          <a:xfrm>
            <a:off x="2362200" y="4552950"/>
            <a:ext cx="51054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In other words, any condition which may render the retina more vulnerable to toxic insult…</a:t>
            </a:r>
          </a:p>
        </p:txBody>
      </p:sp>
      <p:sp>
        <p:nvSpPr>
          <p:cNvPr id="4" name="Text Box 9">
            <a:extLst>
              <a:ext uri="{FF2B5EF4-FFF2-40B4-BE49-F238E27FC236}">
                <a16:creationId xmlns:a16="http://schemas.microsoft.com/office/drawing/2014/main" id="{B5D84E71-9901-4724-B52C-50CDD7EDC6AF}"/>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734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7348"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7349"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3254" name="Rectangle 9"/>
          <p:cNvSpPr>
            <a:spLocks noGrp="1" noChangeArrowheads="1"/>
          </p:cNvSpPr>
          <p:nvPr>
            <p:ph type="body" idx="4294967295"/>
          </p:nvPr>
        </p:nvSpPr>
        <p:spPr>
          <a:xfrm>
            <a:off x="304800" y="1412875"/>
            <a:ext cx="8610600" cy="30067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b="1" dirty="0"/>
              <a:t>Pre-existing</a:t>
            </a:r>
            <a:r>
              <a:rPr lang="en-US" altLang="en-US" sz="2200" b="1" dirty="0">
                <a:solidFill>
                  <a:srgbClr val="0000FF"/>
                </a:solidFill>
              </a:rPr>
              <a:t> retinal</a:t>
            </a:r>
            <a:r>
              <a:rPr lang="en-US" altLang="en-US" sz="2200" b="1" dirty="0"/>
              <a:t> pathology</a:t>
            </a:r>
            <a:endParaRPr lang="en-US" altLang="en-US" sz="2200" b="1" dirty="0">
              <a:solidFill>
                <a:srgbClr val="0000FF"/>
              </a:solidFill>
            </a:endParaRPr>
          </a:p>
        </p:txBody>
      </p:sp>
      <p:sp>
        <p:nvSpPr>
          <p:cNvPr id="5735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D52608A-1672-4219-939E-0D1C6F5B6730}" type="slidenum">
              <a:rPr lang="en-US" altLang="en-US" sz="1000"/>
              <a:pPr algn="r" eaLnBrk="1" hangingPunct="1">
                <a:spcBef>
                  <a:spcPct val="0"/>
                </a:spcBef>
                <a:buClrTx/>
                <a:buSzTx/>
                <a:buFontTx/>
                <a:buNone/>
              </a:pPr>
              <a:t>82</a:t>
            </a:fld>
            <a:endParaRPr lang="en-US" altLang="en-US" sz="1000"/>
          </a:p>
        </p:txBody>
      </p:sp>
      <p:sp>
        <p:nvSpPr>
          <p:cNvPr id="2" name="TextBox 1"/>
          <p:cNvSpPr txBox="1"/>
          <p:nvPr/>
        </p:nvSpPr>
        <p:spPr>
          <a:xfrm>
            <a:off x="914400" y="4506913"/>
            <a:ext cx="4419600" cy="739775"/>
          </a:xfrm>
          <a:prstGeom prst="rect">
            <a:avLst/>
          </a:prstGeom>
          <a:solidFill>
            <a:schemeClr val="accent6">
              <a:lumMod val="60000"/>
              <a:lumOff val="40000"/>
            </a:schemeClr>
          </a:solidFill>
        </p:spPr>
        <p:txBody>
          <a:bodyPr>
            <a:spAutoFit/>
          </a:bodyPr>
          <a:lstStyle/>
          <a:p>
            <a:pPr>
              <a:defRPr/>
            </a:pPr>
            <a:r>
              <a:rPr lang="en-US" sz="1400" i="1" dirty="0">
                <a:solidFill>
                  <a:schemeClr val="bg1">
                    <a:lumMod val="50000"/>
                  </a:schemeClr>
                </a:solidFill>
              </a:rPr>
              <a:t>What constitutes ‘retinal pathology’ in this context?</a:t>
            </a:r>
          </a:p>
          <a:p>
            <a:pPr>
              <a:defRPr/>
            </a:pPr>
            <a:r>
              <a:rPr lang="en-US" sz="1400" dirty="0">
                <a:solidFill>
                  <a:schemeClr val="bg1">
                    <a:lumMod val="50000"/>
                  </a:schemeClr>
                </a:solidFill>
              </a:rPr>
              <a:t>--A dystrophy</a:t>
            </a:r>
          </a:p>
          <a:p>
            <a:pPr>
              <a:defRPr/>
            </a:pPr>
            <a:r>
              <a:rPr lang="en-US" sz="1400" dirty="0">
                <a:solidFill>
                  <a:schemeClr val="bg1">
                    <a:lumMod val="50000"/>
                  </a:schemeClr>
                </a:solidFill>
              </a:rPr>
              <a:t>--An </a:t>
            </a:r>
            <a:r>
              <a:rPr lang="en-US" sz="1400" b="1" dirty="0">
                <a:solidFill>
                  <a:srgbClr val="0000FF"/>
                </a:solidFill>
              </a:rPr>
              <a:t>advanced degenerative </a:t>
            </a:r>
            <a:r>
              <a:rPr lang="en-US" sz="1400" b="1" dirty="0" err="1">
                <a:solidFill>
                  <a:srgbClr val="0000FF"/>
                </a:solidFill>
              </a:rPr>
              <a:t>dz</a:t>
            </a:r>
            <a:r>
              <a:rPr lang="en-US" sz="1400" b="1" dirty="0">
                <a:solidFill>
                  <a:srgbClr val="0000FF"/>
                </a:solidFill>
              </a:rPr>
              <a:t> </a:t>
            </a:r>
            <a:r>
              <a:rPr lang="en-US" sz="1400" dirty="0">
                <a:solidFill>
                  <a:schemeClr val="bg1">
                    <a:lumMod val="50000"/>
                  </a:schemeClr>
                </a:solidFill>
              </a:rPr>
              <a:t>(</a:t>
            </a:r>
            <a:r>
              <a:rPr lang="en-US" sz="1400" dirty="0" err="1">
                <a:solidFill>
                  <a:schemeClr val="bg1">
                    <a:lumMod val="50000"/>
                  </a:schemeClr>
                </a:solidFill>
              </a:rPr>
              <a:t>eg</a:t>
            </a:r>
            <a:r>
              <a:rPr lang="en-US" sz="1400" dirty="0">
                <a:solidFill>
                  <a:schemeClr val="bg1">
                    <a:lumMod val="50000"/>
                  </a:schemeClr>
                </a:solidFill>
              </a:rPr>
              <a:t>, severe ARMD)</a:t>
            </a:r>
          </a:p>
        </p:txBody>
      </p:sp>
      <p:sp>
        <p:nvSpPr>
          <p:cNvPr id="11" name="Oval 10"/>
          <p:cNvSpPr/>
          <p:nvPr/>
        </p:nvSpPr>
        <p:spPr>
          <a:xfrm>
            <a:off x="1295400" y="4857750"/>
            <a:ext cx="25146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5" name="TextBox 11"/>
          <p:cNvSpPr txBox="1">
            <a:spLocks noChangeArrowheads="1"/>
          </p:cNvSpPr>
          <p:nvPr/>
        </p:nvSpPr>
        <p:spPr bwMode="auto">
          <a:xfrm>
            <a:off x="3944938" y="4781550"/>
            <a:ext cx="4818062"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…or, any condition which may make detection of early toxic changes more difficult</a:t>
            </a:r>
          </a:p>
        </p:txBody>
      </p:sp>
      <p:sp>
        <p:nvSpPr>
          <p:cNvPr id="3" name="Text Box 9">
            <a:extLst>
              <a:ext uri="{FF2B5EF4-FFF2-40B4-BE49-F238E27FC236}">
                <a16:creationId xmlns:a16="http://schemas.microsoft.com/office/drawing/2014/main" id="{628A409B-AAC8-4492-9526-20F1C3352FF4}"/>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837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837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837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8374" name="Rectangle 9"/>
          <p:cNvSpPr>
            <a:spLocks noGrp="1" noChangeArrowheads="1"/>
          </p:cNvSpPr>
          <p:nvPr>
            <p:ph type="body" idx="4294967295"/>
          </p:nvPr>
        </p:nvSpPr>
        <p:spPr>
          <a:xfrm>
            <a:off x="304800" y="1412875"/>
            <a:ext cx="8610600" cy="34639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p>
          <a:p>
            <a:pPr lvl="1" eaLnBrk="1" hangingPunct="1"/>
            <a:r>
              <a:rPr lang="en-US" altLang="en-US" sz="2200"/>
              <a:t>Concurrent</a:t>
            </a:r>
            <a:r>
              <a:rPr lang="en-US" altLang="en-US" sz="2200">
                <a:solidFill>
                  <a:srgbClr val="0000FF"/>
                </a:solidFill>
              </a:rPr>
              <a:t> tamoxifen </a:t>
            </a:r>
            <a:r>
              <a:rPr lang="en-US" altLang="en-US" sz="2200"/>
              <a:t>use</a:t>
            </a:r>
          </a:p>
        </p:txBody>
      </p:sp>
      <p:sp>
        <p:nvSpPr>
          <p:cNvPr id="58375"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58377"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DFEF556-FB66-44DB-AA11-FEACF657401F}" type="slidenum">
              <a:rPr lang="en-US" altLang="en-US" sz="1000"/>
              <a:pPr algn="r" eaLnBrk="1" hangingPunct="1">
                <a:spcBef>
                  <a:spcPct val="0"/>
                </a:spcBef>
                <a:buClrTx/>
                <a:buSzTx/>
                <a:buFontTx/>
                <a:buNone/>
              </a:pPr>
              <a:t>83</a:t>
            </a:fld>
            <a:endParaRPr lang="en-US" altLang="en-US" sz="1000"/>
          </a:p>
        </p:txBody>
      </p:sp>
      <p:sp>
        <p:nvSpPr>
          <p:cNvPr id="58378" name="Rectangle 3"/>
          <p:cNvSpPr>
            <a:spLocks noChangeArrowheads="1"/>
          </p:cNvSpPr>
          <p:nvPr/>
        </p:nvSpPr>
        <p:spPr bwMode="auto">
          <a:xfrm>
            <a:off x="2519363" y="4303713"/>
            <a:ext cx="1290637"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drug</a:t>
            </a:r>
          </a:p>
        </p:txBody>
      </p:sp>
      <p:sp>
        <p:nvSpPr>
          <p:cNvPr id="2" name="Text Box 9">
            <a:extLst>
              <a:ext uri="{FF2B5EF4-FFF2-40B4-BE49-F238E27FC236}">
                <a16:creationId xmlns:a16="http://schemas.microsoft.com/office/drawing/2014/main" id="{57080665-1BFB-44F5-A16A-5B1A2C7AD5FD}"/>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9399" name="Rectangle 9"/>
          <p:cNvSpPr>
            <a:spLocks noGrp="1" noChangeArrowheads="1"/>
          </p:cNvSpPr>
          <p:nvPr>
            <p:ph type="body" idx="4294967295"/>
          </p:nvPr>
        </p:nvSpPr>
        <p:spPr>
          <a:xfrm>
            <a:off x="304800" y="1412875"/>
            <a:ext cx="8610600" cy="34639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p>
          <a:p>
            <a:pPr lvl="1" eaLnBrk="1" hangingPunct="1"/>
            <a:r>
              <a:rPr lang="en-US" altLang="en-US" sz="2200"/>
              <a:t>Concurrent</a:t>
            </a:r>
            <a:r>
              <a:rPr lang="en-US" altLang="en-US" sz="2200">
                <a:solidFill>
                  <a:srgbClr val="0000FF"/>
                </a:solidFill>
              </a:rPr>
              <a:t> tamoxifen </a:t>
            </a:r>
            <a:r>
              <a:rPr lang="en-US" altLang="en-US" sz="2200"/>
              <a:t>use</a:t>
            </a:r>
          </a:p>
        </p:txBody>
      </p:sp>
      <p:sp>
        <p:nvSpPr>
          <p:cNvPr id="5940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5940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8E634DA-C30A-479F-8DD2-874D0BBC3609}" type="slidenum">
              <a:rPr lang="en-US" altLang="en-US" sz="1000"/>
              <a:pPr algn="r" eaLnBrk="1" hangingPunct="1">
                <a:spcBef>
                  <a:spcPct val="0"/>
                </a:spcBef>
                <a:buClrTx/>
                <a:buSzTx/>
                <a:buFontTx/>
                <a:buNone/>
              </a:pPr>
              <a:t>84</a:t>
            </a:fld>
            <a:endParaRPr lang="en-US" altLang="en-US" sz="1000"/>
          </a:p>
        </p:txBody>
      </p:sp>
      <p:sp>
        <p:nvSpPr>
          <p:cNvPr id="2" name="Text Box 9">
            <a:extLst>
              <a:ext uri="{FF2B5EF4-FFF2-40B4-BE49-F238E27FC236}">
                <a16:creationId xmlns:a16="http://schemas.microsoft.com/office/drawing/2014/main" id="{973B719A-3CE5-4076-A604-3C61195F46D0}"/>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1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2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2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042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i="1" dirty="0"/>
              <a:t>Daily dose greater than</a:t>
            </a:r>
            <a:r>
              <a:rPr lang="en-US" altLang="en-US" sz="2200" i="1" dirty="0">
                <a:solidFill>
                  <a:srgbClr val="0000FF"/>
                </a:solidFill>
              </a:rPr>
              <a:t> 5 mg/kg?</a:t>
            </a:r>
          </a:p>
          <a:p>
            <a:pPr lvl="1" eaLnBrk="1" hangingPunct="1">
              <a:defRPr/>
            </a:pPr>
            <a:r>
              <a:rPr lang="en-US" altLang="en-US" sz="2200" i="1" dirty="0"/>
              <a:t>Use longer than</a:t>
            </a:r>
            <a:r>
              <a:rPr lang="en-US" altLang="en-US" sz="2200" i="1" dirty="0">
                <a:solidFill>
                  <a:srgbClr val="0000FF"/>
                </a:solidFill>
              </a:rPr>
              <a:t> 5 years?</a:t>
            </a:r>
          </a:p>
          <a:p>
            <a:pPr lvl="1" eaLnBrk="1" hangingPunct="1">
              <a:defRPr/>
            </a:pPr>
            <a:r>
              <a:rPr lang="en-US" altLang="en-US" sz="2200" i="1" dirty="0"/>
              <a:t>Impaired</a:t>
            </a:r>
            <a:r>
              <a:rPr lang="en-US" altLang="en-US" sz="2200" i="1" dirty="0">
                <a:solidFill>
                  <a:srgbClr val="0000FF"/>
                </a:solidFill>
              </a:rPr>
              <a:t> renal </a:t>
            </a:r>
            <a:r>
              <a:rPr lang="en-US" altLang="en-US" sz="2200" i="1" dirty="0"/>
              <a:t>function?</a:t>
            </a:r>
          </a:p>
          <a:p>
            <a:pPr lvl="1" eaLnBrk="1" hangingPunct="1">
              <a:defRPr/>
            </a:pPr>
            <a:r>
              <a:rPr lang="en-US" altLang="en-US" sz="2200" i="1" dirty="0"/>
              <a:t>Pre-existing</a:t>
            </a:r>
            <a:r>
              <a:rPr lang="en-US" altLang="en-US" sz="2200" i="1" dirty="0">
                <a:solidFill>
                  <a:srgbClr val="0000FF"/>
                </a:solidFill>
              </a:rPr>
              <a:t> retinal</a:t>
            </a:r>
            <a:r>
              <a:rPr lang="en-US" altLang="en-US" sz="2200" i="1" dirty="0"/>
              <a:t> pathology?</a:t>
            </a:r>
          </a:p>
          <a:p>
            <a:pPr lvl="1" eaLnBrk="1" hangingPunct="1">
              <a:defRPr/>
            </a:pPr>
            <a:r>
              <a:rPr lang="en-US" altLang="en-US" sz="2200" i="1" dirty="0"/>
              <a:t>Concurrent</a:t>
            </a:r>
            <a:r>
              <a:rPr lang="en-US" altLang="en-US" sz="2200" i="1" dirty="0">
                <a:solidFill>
                  <a:srgbClr val="0000FF"/>
                </a:solidFill>
              </a:rPr>
              <a:t> tamoxifen </a:t>
            </a:r>
            <a:r>
              <a:rPr lang="en-US" altLang="en-US" sz="2200" i="1" dirty="0"/>
              <a:t>use?</a:t>
            </a:r>
          </a:p>
        </p:txBody>
      </p:sp>
      <p:sp>
        <p:nvSpPr>
          <p:cNvPr id="60424"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6042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7662F6C-DE4A-4C81-B9CA-2C1C9A382CCC}" type="slidenum">
              <a:rPr lang="en-US" altLang="en-US" sz="1000"/>
              <a:pPr algn="r" eaLnBrk="1" hangingPunct="1">
                <a:spcBef>
                  <a:spcPct val="0"/>
                </a:spcBef>
                <a:buClrTx/>
                <a:buSzTx/>
                <a:buFontTx/>
                <a:buNone/>
              </a:pPr>
              <a:t>85</a:t>
            </a:fld>
            <a:endParaRPr lang="en-US" altLang="en-US" sz="1000"/>
          </a:p>
        </p:txBody>
      </p:sp>
      <p:sp>
        <p:nvSpPr>
          <p:cNvPr id="2" name="TextBox 1"/>
          <p:cNvSpPr txBox="1"/>
          <p:nvPr/>
        </p:nvSpPr>
        <p:spPr>
          <a:xfrm>
            <a:off x="5373688" y="3127375"/>
            <a:ext cx="3656012" cy="1168400"/>
          </a:xfrm>
          <a:prstGeom prst="rect">
            <a:avLst/>
          </a:prstGeom>
          <a:solidFill>
            <a:schemeClr val="accent5">
              <a:lumMod val="75000"/>
            </a:schemeClr>
          </a:solidFill>
        </p:spPr>
        <p:txBody>
          <a:bodyPr wrap="none">
            <a:spAutoFit/>
          </a:bodyPr>
          <a:lstStyle/>
          <a:p>
            <a:pPr>
              <a:defRPr/>
            </a:pPr>
            <a:r>
              <a:rPr lang="en-US" sz="1400" i="1" dirty="0">
                <a:solidFill>
                  <a:srgbClr val="0000FF"/>
                </a:solidFill>
              </a:rPr>
              <a:t>Which risk factor is the most important?</a:t>
            </a:r>
            <a:endParaRPr lang="en-US" sz="1400" i="1" dirty="0">
              <a:solidFill>
                <a:schemeClr val="accent5">
                  <a:lumMod val="75000"/>
                </a:schemeClr>
              </a:solidFill>
            </a:endParaRPr>
          </a:p>
          <a:p>
            <a:pPr>
              <a:defRPr/>
            </a:pPr>
            <a:r>
              <a:rPr lang="en-US" sz="1400" dirty="0">
                <a:solidFill>
                  <a:schemeClr val="accent5">
                    <a:lumMod val="75000"/>
                  </a:schemeClr>
                </a:solidFill>
              </a:rPr>
              <a:t>Daily dose as it relates to weight</a:t>
            </a:r>
          </a:p>
          <a:p>
            <a:pPr>
              <a:defRPr/>
            </a:pPr>
            <a:endParaRPr lang="en-US" sz="1400" dirty="0">
              <a:solidFill>
                <a:schemeClr val="accent5">
                  <a:lumMod val="75000"/>
                </a:schemeClr>
              </a:solidFill>
            </a:endParaRPr>
          </a:p>
          <a:p>
            <a:pPr>
              <a:defRPr/>
            </a:pPr>
            <a:r>
              <a:rPr lang="en-US" sz="1400" i="1" dirty="0">
                <a:solidFill>
                  <a:schemeClr val="accent5">
                    <a:lumMod val="75000"/>
                  </a:schemeClr>
                </a:solidFill>
              </a:rPr>
              <a:t>Which risk factor is second-most important?</a:t>
            </a:r>
          </a:p>
          <a:p>
            <a:pPr>
              <a:defRPr/>
            </a:pPr>
            <a:r>
              <a:rPr lang="en-US" sz="1400" dirty="0">
                <a:solidFill>
                  <a:schemeClr val="accent5">
                    <a:lumMod val="75000"/>
                  </a:schemeClr>
                </a:solidFill>
              </a:rPr>
              <a:t>Duration of use</a:t>
            </a:r>
          </a:p>
        </p:txBody>
      </p:sp>
      <p:sp>
        <p:nvSpPr>
          <p:cNvPr id="3" name="Text Box 9">
            <a:extLst>
              <a:ext uri="{FF2B5EF4-FFF2-40B4-BE49-F238E27FC236}">
                <a16:creationId xmlns:a16="http://schemas.microsoft.com/office/drawing/2014/main" id="{5A9246C7-A42C-4EC9-8347-1E682C4596E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4"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5"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4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b="1" i="1" dirty="0"/>
              <a:t>Daily dose greater than</a:t>
            </a:r>
            <a:r>
              <a:rPr lang="en-US" altLang="en-US" sz="2200" b="1" i="1" dirty="0">
                <a:solidFill>
                  <a:srgbClr val="0000FF"/>
                </a:solidFill>
              </a:rPr>
              <a:t> 5 mg/kg</a:t>
            </a:r>
          </a:p>
          <a:p>
            <a:pPr lvl="1" eaLnBrk="1" hangingPunct="1">
              <a:defRPr/>
            </a:pPr>
            <a:r>
              <a:rPr lang="en-US" altLang="en-US" sz="2200" i="1" dirty="0">
                <a:solidFill>
                  <a:schemeClr val="bg1">
                    <a:lumMod val="75000"/>
                  </a:schemeClr>
                </a:solidFill>
              </a:rPr>
              <a:t>Use longer than 5 years</a:t>
            </a:r>
          </a:p>
          <a:p>
            <a:pPr lvl="1" eaLnBrk="1" hangingPunct="1">
              <a:defRPr/>
            </a:pPr>
            <a:r>
              <a:rPr lang="en-US" altLang="en-US" sz="2200" i="1" dirty="0">
                <a:solidFill>
                  <a:schemeClr val="bg1">
                    <a:lumMod val="75000"/>
                  </a:schemeClr>
                </a:solidFill>
              </a:rPr>
              <a:t>Impaired renal function</a:t>
            </a:r>
          </a:p>
          <a:p>
            <a:pPr lvl="1" eaLnBrk="1" hangingPunct="1">
              <a:defRPr/>
            </a:pPr>
            <a:r>
              <a:rPr lang="en-US" altLang="en-US" sz="2200" i="1" dirty="0">
                <a:solidFill>
                  <a:schemeClr val="bg1">
                    <a:lumMod val="75000"/>
                  </a:schemeClr>
                </a:solidFill>
              </a:rPr>
              <a:t>Pre-existing retinal pathology</a:t>
            </a:r>
          </a:p>
          <a:p>
            <a:pPr lvl="1" eaLnBrk="1" hangingPunct="1">
              <a:defRPr/>
            </a:pPr>
            <a:r>
              <a:rPr lang="en-US" altLang="en-US" sz="2200" i="1" dirty="0">
                <a:solidFill>
                  <a:schemeClr val="bg1">
                    <a:lumMod val="75000"/>
                  </a:schemeClr>
                </a:solidFill>
              </a:rPr>
              <a:t>Concurrent tamoxifen use</a:t>
            </a:r>
          </a:p>
        </p:txBody>
      </p:sp>
      <p:sp>
        <p:nvSpPr>
          <p:cNvPr id="61448"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6145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CA8F04A-5D63-4DEA-B8A4-EB32BD3A48B4}" type="slidenum">
              <a:rPr lang="en-US" altLang="en-US" sz="1000"/>
              <a:pPr algn="r" eaLnBrk="1" hangingPunct="1">
                <a:spcBef>
                  <a:spcPct val="0"/>
                </a:spcBef>
                <a:buClrTx/>
                <a:buSzTx/>
                <a:buFontTx/>
                <a:buNone/>
              </a:pPr>
              <a:t>86</a:t>
            </a:fld>
            <a:endParaRPr lang="en-US" altLang="en-US" sz="1000"/>
          </a:p>
        </p:txBody>
      </p:sp>
      <p:sp>
        <p:nvSpPr>
          <p:cNvPr id="2" name="TextBox 1"/>
          <p:cNvSpPr txBox="1"/>
          <p:nvPr/>
        </p:nvSpPr>
        <p:spPr>
          <a:xfrm>
            <a:off x="5373688" y="3127375"/>
            <a:ext cx="3656012" cy="1168400"/>
          </a:xfrm>
          <a:prstGeom prst="rect">
            <a:avLst/>
          </a:prstGeom>
          <a:solidFill>
            <a:schemeClr val="accent5">
              <a:lumMod val="75000"/>
            </a:schemeClr>
          </a:solidFill>
        </p:spPr>
        <p:txBody>
          <a:bodyPr wrap="none">
            <a:spAutoFit/>
          </a:bodyPr>
          <a:lstStyle/>
          <a:p>
            <a:pPr>
              <a:defRPr/>
            </a:pPr>
            <a:r>
              <a:rPr lang="en-US" sz="1400" i="1" dirty="0">
                <a:solidFill>
                  <a:srgbClr val="0000FF"/>
                </a:solidFill>
              </a:rPr>
              <a:t>Which risk factor is the most important?</a:t>
            </a:r>
          </a:p>
          <a:p>
            <a:pPr>
              <a:defRPr/>
            </a:pPr>
            <a:r>
              <a:rPr lang="en-US" sz="1400" dirty="0">
                <a:solidFill>
                  <a:srgbClr val="0000FF"/>
                </a:solidFill>
              </a:rPr>
              <a:t>Daily dose as it relates to weight</a:t>
            </a:r>
          </a:p>
          <a:p>
            <a:pPr>
              <a:defRPr/>
            </a:pPr>
            <a:endParaRPr lang="en-US" sz="1400" dirty="0">
              <a:solidFill>
                <a:srgbClr val="0000FF"/>
              </a:solidFill>
            </a:endParaRPr>
          </a:p>
          <a:p>
            <a:pPr>
              <a:defRPr/>
            </a:pPr>
            <a:r>
              <a:rPr lang="en-US" sz="1400" i="1" dirty="0">
                <a:solidFill>
                  <a:schemeClr val="accent5">
                    <a:lumMod val="75000"/>
                  </a:schemeClr>
                </a:solidFill>
              </a:rPr>
              <a:t>Which risk factor is second-most important?</a:t>
            </a:r>
          </a:p>
          <a:p>
            <a:pPr>
              <a:defRPr/>
            </a:pPr>
            <a:r>
              <a:rPr lang="en-US" sz="1400" dirty="0">
                <a:solidFill>
                  <a:schemeClr val="accent5">
                    <a:lumMod val="75000"/>
                  </a:schemeClr>
                </a:solidFill>
              </a:rPr>
              <a:t>Duration of use</a:t>
            </a:r>
          </a:p>
        </p:txBody>
      </p:sp>
      <p:sp>
        <p:nvSpPr>
          <p:cNvPr id="3" name="Text Box 9">
            <a:extLst>
              <a:ext uri="{FF2B5EF4-FFF2-40B4-BE49-F238E27FC236}">
                <a16:creationId xmlns:a16="http://schemas.microsoft.com/office/drawing/2014/main" id="{7C192624-66A3-4365-9965-9B0AA505571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8"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69"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247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i="1" dirty="0">
                <a:solidFill>
                  <a:schemeClr val="bg1">
                    <a:lumMod val="75000"/>
                  </a:schemeClr>
                </a:solidFill>
              </a:rPr>
              <a:t>Daily dose greater than 5 mg/kg</a:t>
            </a:r>
          </a:p>
          <a:p>
            <a:pPr lvl="1" eaLnBrk="1" hangingPunct="1">
              <a:defRPr/>
            </a:pPr>
            <a:r>
              <a:rPr lang="en-US" altLang="en-US" sz="2200" i="1" dirty="0"/>
              <a:t>Use longer than</a:t>
            </a:r>
            <a:r>
              <a:rPr lang="en-US" altLang="en-US" sz="2200" i="1" dirty="0">
                <a:solidFill>
                  <a:srgbClr val="0000FF"/>
                </a:solidFill>
              </a:rPr>
              <a:t> 5 years?</a:t>
            </a:r>
          </a:p>
          <a:p>
            <a:pPr lvl="1" eaLnBrk="1" hangingPunct="1">
              <a:defRPr/>
            </a:pPr>
            <a:r>
              <a:rPr lang="en-US" altLang="en-US" sz="2200" i="1" dirty="0"/>
              <a:t>Impaired</a:t>
            </a:r>
            <a:r>
              <a:rPr lang="en-US" altLang="en-US" sz="2200" i="1" dirty="0">
                <a:solidFill>
                  <a:srgbClr val="0000FF"/>
                </a:solidFill>
              </a:rPr>
              <a:t> renal </a:t>
            </a:r>
            <a:r>
              <a:rPr lang="en-US" altLang="en-US" sz="2200" i="1" dirty="0"/>
              <a:t>function?</a:t>
            </a:r>
          </a:p>
          <a:p>
            <a:pPr lvl="1" eaLnBrk="1" hangingPunct="1">
              <a:defRPr/>
            </a:pPr>
            <a:r>
              <a:rPr lang="en-US" altLang="en-US" sz="2200" i="1" dirty="0"/>
              <a:t>Pre-existing</a:t>
            </a:r>
            <a:r>
              <a:rPr lang="en-US" altLang="en-US" sz="2200" i="1" dirty="0">
                <a:solidFill>
                  <a:srgbClr val="0000FF"/>
                </a:solidFill>
              </a:rPr>
              <a:t> retinal</a:t>
            </a:r>
            <a:r>
              <a:rPr lang="en-US" altLang="en-US" sz="2200" i="1" dirty="0"/>
              <a:t> pathology?</a:t>
            </a:r>
          </a:p>
          <a:p>
            <a:pPr lvl="1" eaLnBrk="1" hangingPunct="1">
              <a:defRPr/>
            </a:pPr>
            <a:r>
              <a:rPr lang="en-US" altLang="en-US" sz="2200" i="1" dirty="0"/>
              <a:t>Concurrent</a:t>
            </a:r>
            <a:r>
              <a:rPr lang="en-US" altLang="en-US" sz="2200" i="1" dirty="0">
                <a:solidFill>
                  <a:srgbClr val="0000FF"/>
                </a:solidFill>
              </a:rPr>
              <a:t> tamoxifen </a:t>
            </a:r>
            <a:r>
              <a:rPr lang="en-US" altLang="en-US" sz="2200" i="1" dirty="0"/>
              <a:t>use?</a:t>
            </a:r>
          </a:p>
        </p:txBody>
      </p:sp>
      <p:sp>
        <p:nvSpPr>
          <p:cNvPr id="62472"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6247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3DAF450-EC1F-4F48-ADFD-366CAC76728B}" type="slidenum">
              <a:rPr lang="en-US" altLang="en-US" sz="1000"/>
              <a:pPr algn="r" eaLnBrk="1" hangingPunct="1">
                <a:spcBef>
                  <a:spcPct val="0"/>
                </a:spcBef>
                <a:buClrTx/>
                <a:buSzTx/>
                <a:buFontTx/>
                <a:buNone/>
              </a:pPr>
              <a:t>87</a:t>
            </a:fld>
            <a:endParaRPr lang="en-US" altLang="en-US" sz="1000"/>
          </a:p>
        </p:txBody>
      </p:sp>
      <p:sp>
        <p:nvSpPr>
          <p:cNvPr id="2" name="TextBox 1"/>
          <p:cNvSpPr txBox="1"/>
          <p:nvPr/>
        </p:nvSpPr>
        <p:spPr>
          <a:xfrm>
            <a:off x="5373688" y="3127375"/>
            <a:ext cx="3656012" cy="1168400"/>
          </a:xfrm>
          <a:prstGeom prst="rect">
            <a:avLst/>
          </a:prstGeom>
          <a:solidFill>
            <a:schemeClr val="accent5">
              <a:lumMod val="75000"/>
            </a:schemeClr>
          </a:solidFill>
        </p:spPr>
        <p:txBody>
          <a:bodyPr wrap="none">
            <a:spAutoFit/>
          </a:bodyPr>
          <a:lstStyle/>
          <a:p>
            <a:pPr>
              <a:defRPr/>
            </a:pPr>
            <a:r>
              <a:rPr lang="en-US" sz="1400" i="1" dirty="0">
                <a:solidFill>
                  <a:srgbClr val="0000FF"/>
                </a:solidFill>
              </a:rPr>
              <a:t>Which risk factor is the most important?</a:t>
            </a:r>
          </a:p>
          <a:p>
            <a:pPr>
              <a:defRPr/>
            </a:pPr>
            <a:r>
              <a:rPr lang="en-US" sz="1400" dirty="0">
                <a:solidFill>
                  <a:srgbClr val="0000FF"/>
                </a:solidFill>
              </a:rPr>
              <a:t>Daily dose as it relates to weight</a:t>
            </a:r>
          </a:p>
          <a:p>
            <a:pPr>
              <a:defRPr/>
            </a:pPr>
            <a:endParaRPr lang="en-US" sz="1400" dirty="0">
              <a:solidFill>
                <a:srgbClr val="0000FF"/>
              </a:solidFill>
            </a:endParaRPr>
          </a:p>
          <a:p>
            <a:pPr>
              <a:defRPr/>
            </a:pPr>
            <a:r>
              <a:rPr lang="en-US" sz="1400" i="1" dirty="0">
                <a:solidFill>
                  <a:srgbClr val="0000FF"/>
                </a:solidFill>
              </a:rPr>
              <a:t>Which risk factor is second-most important?</a:t>
            </a:r>
          </a:p>
          <a:p>
            <a:pPr>
              <a:defRPr/>
            </a:pPr>
            <a:r>
              <a:rPr lang="en-US" sz="1400" dirty="0">
                <a:solidFill>
                  <a:schemeClr val="accent5">
                    <a:lumMod val="75000"/>
                  </a:schemeClr>
                </a:solidFill>
              </a:rPr>
              <a:t>Duration of use</a:t>
            </a:r>
          </a:p>
        </p:txBody>
      </p:sp>
      <p:sp>
        <p:nvSpPr>
          <p:cNvPr id="3" name="Text Box 9">
            <a:extLst>
              <a:ext uri="{FF2B5EF4-FFF2-40B4-BE49-F238E27FC236}">
                <a16:creationId xmlns:a16="http://schemas.microsoft.com/office/drawing/2014/main" id="{D9D0A936-848B-40A0-B865-A2106AA4B025}"/>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349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dirty="0">
                <a:solidFill>
                  <a:schemeClr val="bg1">
                    <a:lumMod val="75000"/>
                  </a:schemeClr>
                </a:solidFill>
              </a:rPr>
              <a:t>Is Plaquenil maculopathy common? 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i="1" dirty="0">
                <a:solidFill>
                  <a:schemeClr val="bg1">
                    <a:lumMod val="75000"/>
                  </a:schemeClr>
                </a:solidFill>
              </a:rPr>
              <a:t>Daily dose greater than 5 mg/kg</a:t>
            </a:r>
          </a:p>
          <a:p>
            <a:pPr lvl="1" eaLnBrk="1" hangingPunct="1">
              <a:defRPr/>
            </a:pPr>
            <a:r>
              <a:rPr lang="en-US" altLang="en-US" sz="2200" b="1" i="1" dirty="0"/>
              <a:t>Use longer than</a:t>
            </a:r>
            <a:r>
              <a:rPr lang="en-US" altLang="en-US" sz="2200" b="1" i="1" dirty="0">
                <a:solidFill>
                  <a:srgbClr val="0000FF"/>
                </a:solidFill>
              </a:rPr>
              <a:t> 5 years</a:t>
            </a:r>
          </a:p>
          <a:p>
            <a:pPr lvl="1" eaLnBrk="1" hangingPunct="1">
              <a:defRPr/>
            </a:pPr>
            <a:r>
              <a:rPr lang="en-US" altLang="en-US" sz="2200" i="1" dirty="0">
                <a:solidFill>
                  <a:schemeClr val="bg1">
                    <a:lumMod val="75000"/>
                  </a:schemeClr>
                </a:solidFill>
              </a:rPr>
              <a:t>Impaired renal function</a:t>
            </a:r>
          </a:p>
          <a:p>
            <a:pPr lvl="1" eaLnBrk="1" hangingPunct="1">
              <a:defRPr/>
            </a:pPr>
            <a:r>
              <a:rPr lang="en-US" altLang="en-US" sz="2200" i="1" dirty="0">
                <a:solidFill>
                  <a:schemeClr val="bg1">
                    <a:lumMod val="75000"/>
                  </a:schemeClr>
                </a:solidFill>
              </a:rPr>
              <a:t>Pre-existing retinal pathology</a:t>
            </a:r>
          </a:p>
          <a:p>
            <a:pPr lvl="1" eaLnBrk="1" hangingPunct="1">
              <a:defRPr/>
            </a:pPr>
            <a:r>
              <a:rPr lang="en-US" altLang="en-US" sz="2200" i="1" dirty="0">
                <a:solidFill>
                  <a:schemeClr val="bg1">
                    <a:lumMod val="75000"/>
                  </a:schemeClr>
                </a:solidFill>
              </a:rPr>
              <a:t>Concurrent tamoxifen use</a:t>
            </a:r>
          </a:p>
        </p:txBody>
      </p:sp>
      <p:sp>
        <p:nvSpPr>
          <p:cNvPr id="63496"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6349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C05097B-00D9-4F0B-B9A4-E6E494C4CD66}" type="slidenum">
              <a:rPr lang="en-US" altLang="en-US" sz="1000"/>
              <a:pPr algn="r" eaLnBrk="1" hangingPunct="1">
                <a:spcBef>
                  <a:spcPct val="0"/>
                </a:spcBef>
                <a:buClrTx/>
                <a:buSzTx/>
                <a:buFontTx/>
                <a:buNone/>
              </a:pPr>
              <a:t>88</a:t>
            </a:fld>
            <a:endParaRPr lang="en-US" altLang="en-US" sz="1000"/>
          </a:p>
        </p:txBody>
      </p:sp>
      <p:sp>
        <p:nvSpPr>
          <p:cNvPr id="2" name="TextBox 1"/>
          <p:cNvSpPr txBox="1"/>
          <p:nvPr/>
        </p:nvSpPr>
        <p:spPr>
          <a:xfrm>
            <a:off x="5373688" y="3127375"/>
            <a:ext cx="3656012" cy="1168400"/>
          </a:xfrm>
          <a:prstGeom prst="rect">
            <a:avLst/>
          </a:prstGeom>
          <a:solidFill>
            <a:schemeClr val="accent5">
              <a:lumMod val="75000"/>
            </a:schemeClr>
          </a:solidFill>
        </p:spPr>
        <p:txBody>
          <a:bodyPr wrap="none">
            <a:spAutoFit/>
          </a:bodyPr>
          <a:lstStyle/>
          <a:p>
            <a:pPr>
              <a:defRPr/>
            </a:pPr>
            <a:r>
              <a:rPr lang="en-US" sz="1400" i="1" dirty="0">
                <a:solidFill>
                  <a:srgbClr val="0000FF"/>
                </a:solidFill>
              </a:rPr>
              <a:t>Which risk factor is the most important?</a:t>
            </a:r>
          </a:p>
          <a:p>
            <a:pPr>
              <a:defRPr/>
            </a:pPr>
            <a:r>
              <a:rPr lang="en-US" sz="1400" dirty="0">
                <a:solidFill>
                  <a:srgbClr val="0000FF"/>
                </a:solidFill>
              </a:rPr>
              <a:t>Daily dose as it relates to weight</a:t>
            </a:r>
          </a:p>
          <a:p>
            <a:pPr>
              <a:defRPr/>
            </a:pPr>
            <a:endParaRPr lang="en-US" sz="1400" dirty="0">
              <a:solidFill>
                <a:srgbClr val="0000FF"/>
              </a:solidFill>
            </a:endParaRPr>
          </a:p>
          <a:p>
            <a:pPr>
              <a:defRPr/>
            </a:pPr>
            <a:r>
              <a:rPr lang="en-US" sz="1400" i="1" dirty="0">
                <a:solidFill>
                  <a:srgbClr val="0000FF"/>
                </a:solidFill>
              </a:rPr>
              <a:t>Which risk factor is second-most important?</a:t>
            </a:r>
          </a:p>
          <a:p>
            <a:pPr>
              <a:defRPr/>
            </a:pPr>
            <a:r>
              <a:rPr lang="en-US" sz="1400" dirty="0">
                <a:solidFill>
                  <a:srgbClr val="0000FF"/>
                </a:solidFill>
              </a:rPr>
              <a:t>Duration of use</a:t>
            </a:r>
          </a:p>
        </p:txBody>
      </p:sp>
      <p:sp>
        <p:nvSpPr>
          <p:cNvPr id="3" name="Text Box 9">
            <a:extLst>
              <a:ext uri="{FF2B5EF4-FFF2-40B4-BE49-F238E27FC236}">
                <a16:creationId xmlns:a16="http://schemas.microsoft.com/office/drawing/2014/main" id="{2DA7EDEE-D370-4452-948D-3977657C1DE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4519" name="Rectangle 9"/>
          <p:cNvSpPr>
            <a:spLocks noGrp="1" noChangeArrowheads="1"/>
          </p:cNvSpPr>
          <p:nvPr>
            <p:ph type="body" idx="4294967295"/>
          </p:nvPr>
        </p:nvSpPr>
        <p:spPr>
          <a:xfrm>
            <a:off x="304800" y="1412875"/>
            <a:ext cx="8610600" cy="34639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p>
          <a:p>
            <a:pPr lvl="1" eaLnBrk="1" hangingPunct="1"/>
            <a:r>
              <a:rPr lang="en-US" altLang="en-US" sz="2200"/>
              <a:t>Concurrent</a:t>
            </a:r>
            <a:r>
              <a:rPr lang="en-US" altLang="en-US" sz="2200">
                <a:solidFill>
                  <a:srgbClr val="0000FF"/>
                </a:solidFill>
              </a:rPr>
              <a:t> tamoxifen </a:t>
            </a:r>
            <a:r>
              <a:rPr lang="en-US" altLang="en-US" sz="2200"/>
              <a:t>use</a:t>
            </a:r>
          </a:p>
        </p:txBody>
      </p:sp>
      <p:sp>
        <p:nvSpPr>
          <p:cNvPr id="64520"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6452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BDFE4F3-4B26-4427-8470-BA83798860A7}" type="slidenum">
              <a:rPr lang="en-US" altLang="en-US" sz="1000"/>
              <a:pPr algn="r" eaLnBrk="1" hangingPunct="1">
                <a:spcBef>
                  <a:spcPct val="0"/>
                </a:spcBef>
                <a:buClrTx/>
                <a:buSzTx/>
                <a:buFontTx/>
                <a:buNone/>
              </a:pPr>
              <a:t>89</a:t>
            </a:fld>
            <a:endParaRPr lang="en-US" altLang="en-US" sz="1000"/>
          </a:p>
        </p:txBody>
      </p:sp>
      <p:sp>
        <p:nvSpPr>
          <p:cNvPr id="64523" name="TextBox 1"/>
          <p:cNvSpPr txBox="1">
            <a:spLocks noChangeArrowheads="1"/>
          </p:cNvSpPr>
          <p:nvPr/>
        </p:nvSpPr>
        <p:spPr bwMode="auto">
          <a:xfrm>
            <a:off x="762000" y="4876800"/>
            <a:ext cx="7772400" cy="1600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This list reflects the 2016 revised AAO statement paper concerning risk factors for Plaquenil maculopathy. The previous (2011) paper included four other factors that are no longer considered significant. What are they?</a:t>
            </a:r>
          </a:p>
          <a:p>
            <a:r>
              <a:rPr lang="en-US" altLang="en-US" sz="1400" dirty="0">
                <a:solidFill>
                  <a:srgbClr val="0000FF"/>
                </a:solidFill>
              </a:rPr>
              <a:t>--</a:t>
            </a:r>
            <a:r>
              <a:rPr lang="en-US" altLang="en-US" sz="1400" dirty="0">
                <a:solidFill>
                  <a:srgbClr val="FFFF00"/>
                </a:solidFill>
              </a:rPr>
              <a:t>Age</a:t>
            </a:r>
          </a:p>
          <a:p>
            <a:r>
              <a:rPr lang="en-US" altLang="en-US" sz="1400" dirty="0">
                <a:solidFill>
                  <a:srgbClr val="0000FF"/>
                </a:solidFill>
              </a:rPr>
              <a:t>--</a:t>
            </a:r>
            <a:r>
              <a:rPr lang="en-US" altLang="en-US" sz="1400" dirty="0">
                <a:solidFill>
                  <a:srgbClr val="FFFF00"/>
                </a:solidFill>
              </a:rPr>
              <a:t>Cumulative dose</a:t>
            </a:r>
          </a:p>
          <a:p>
            <a:r>
              <a:rPr lang="en-US" altLang="en-US" sz="1400" dirty="0">
                <a:solidFill>
                  <a:srgbClr val="0000FF"/>
                </a:solidFill>
              </a:rPr>
              <a:t>--</a:t>
            </a:r>
            <a:r>
              <a:rPr lang="en-US" altLang="en-US" sz="1400" dirty="0">
                <a:solidFill>
                  <a:srgbClr val="FFFF00"/>
                </a:solidFill>
              </a:rPr>
              <a:t>Obesity</a:t>
            </a:r>
          </a:p>
          <a:p>
            <a:r>
              <a:rPr lang="en-US" altLang="en-US" sz="1400" dirty="0">
                <a:solidFill>
                  <a:srgbClr val="0000FF"/>
                </a:solidFill>
              </a:rPr>
              <a:t>--</a:t>
            </a:r>
            <a:r>
              <a:rPr lang="en-US" altLang="en-US" sz="1400" dirty="0">
                <a:solidFill>
                  <a:srgbClr val="FFFF00"/>
                </a:solidFill>
              </a:rPr>
              <a:t>Impaired hepatic function</a:t>
            </a:r>
          </a:p>
        </p:txBody>
      </p:sp>
      <p:sp>
        <p:nvSpPr>
          <p:cNvPr id="2" name="Text Box 9">
            <a:extLst>
              <a:ext uri="{FF2B5EF4-FFF2-40B4-BE49-F238E27FC236}">
                <a16:creationId xmlns:a16="http://schemas.microsoft.com/office/drawing/2014/main" id="{0B0C7B76-9BDF-4047-8FA5-34522EC13E4C}"/>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352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2291" name="Rectangle 3"/>
          <p:cNvSpPr>
            <a:spLocks noChangeArrowheads="1"/>
          </p:cNvSpPr>
          <p:nvPr/>
        </p:nvSpPr>
        <p:spPr bwMode="auto">
          <a:xfrm>
            <a:off x="4495800" y="1828800"/>
            <a:ext cx="609600" cy="304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2292" name="Rectangle 4"/>
          <p:cNvSpPr>
            <a:spLocks noChangeArrowheads="1"/>
          </p:cNvSpPr>
          <p:nvPr/>
        </p:nvSpPr>
        <p:spPr bwMode="auto">
          <a:xfrm>
            <a:off x="7467600" y="1143000"/>
            <a:ext cx="14478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3" name="Rectangle 5"/>
          <p:cNvSpPr>
            <a:spLocks noGrp="1" noChangeArrowheads="1"/>
          </p:cNvSpPr>
          <p:nvPr>
            <p:ph type="body" idx="1"/>
          </p:nvPr>
        </p:nvSpPr>
        <p:spPr>
          <a:xfrm>
            <a:off x="228600" y="1066800"/>
            <a:ext cx="8534400" cy="5334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sz="2200"/>
              <a:t>What is the generic name for Plaquenil? </a:t>
            </a:r>
            <a:r>
              <a:rPr lang="en-US" altLang="en-US" sz="2200">
                <a:solidFill>
                  <a:srgbClr val="0000FF"/>
                </a:solidFill>
              </a:rPr>
              <a:t>Hydroxychloroquine</a:t>
            </a:r>
          </a:p>
          <a:p>
            <a:pPr eaLnBrk="1" hangingPunct="1">
              <a:lnSpc>
                <a:spcPct val="95000"/>
              </a:lnSpc>
            </a:pPr>
            <a:r>
              <a:rPr lang="en-US" altLang="en-US" sz="2200"/>
              <a:t>What is/are its common indications for usage? </a:t>
            </a:r>
            <a:r>
              <a:rPr lang="en-US" altLang="en-US" sz="2200">
                <a:solidFill>
                  <a:srgbClr val="0000FF"/>
                </a:solidFill>
              </a:rPr>
              <a:t>Rheumatologic conditions, especially SLE and RA</a:t>
            </a:r>
          </a:p>
          <a:p>
            <a:pPr eaLnBrk="1" hangingPunct="1">
              <a:lnSpc>
                <a:spcPct val="95000"/>
              </a:lnSpc>
            </a:pPr>
            <a:r>
              <a:rPr lang="en-US" altLang="en-US" sz="2200"/>
              <a:t>What is the mechanism of vision loss in Plaquenil maculopathy? </a:t>
            </a:r>
            <a:r>
              <a:rPr lang="en-US" altLang="en-US" sz="2200">
                <a:solidFill>
                  <a:srgbClr val="0000FF"/>
                </a:solidFill>
              </a:rPr>
              <a:t>Unknown</a:t>
            </a:r>
            <a:endParaRPr lang="en-US" altLang="en-US" sz="2200">
              <a:solidFill>
                <a:schemeClr val="bg1"/>
              </a:solidFill>
            </a:endParaRPr>
          </a:p>
        </p:txBody>
      </p:sp>
      <p:sp>
        <p:nvSpPr>
          <p:cNvPr id="12294" name="Rectangle 6"/>
          <p:cNvSpPr>
            <a:spLocks noGrp="1" noChangeArrowheads="1"/>
          </p:cNvSpPr>
          <p:nvPr>
            <p:ph type="title"/>
          </p:nvPr>
        </p:nvSpPr>
        <p:spPr>
          <a:xfrm>
            <a:off x="457200" y="122238"/>
            <a:ext cx="7543800" cy="792162"/>
          </a:xfrm>
          <a:noFill/>
        </p:spPr>
        <p:txBody>
          <a:bodyPr/>
          <a:lstStyle/>
          <a:p>
            <a:pPr eaLnBrk="1" hangingPunct="1"/>
            <a:r>
              <a:rPr lang="en-US" altLang="en-US"/>
              <a:t>A</a:t>
            </a:r>
          </a:p>
        </p:txBody>
      </p:sp>
      <p:sp>
        <p:nvSpPr>
          <p:cNvPr id="12296"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30A7D06-C0B5-4604-8F45-EA21459BF028}" type="slidenum">
              <a:rPr lang="en-US" altLang="en-US" sz="1000" smtClean="0"/>
              <a:pPr>
                <a:spcBef>
                  <a:spcPct val="0"/>
                </a:spcBef>
                <a:buClrTx/>
                <a:buSzTx/>
                <a:buFontTx/>
                <a:buNone/>
              </a:pPr>
              <a:t>9</a:t>
            </a:fld>
            <a:endParaRPr lang="en-US" altLang="en-US" sz="1000"/>
          </a:p>
        </p:txBody>
      </p:sp>
      <p:sp>
        <p:nvSpPr>
          <p:cNvPr id="2" name="Text Box 9">
            <a:extLst>
              <a:ext uri="{FF2B5EF4-FFF2-40B4-BE49-F238E27FC236}">
                <a16:creationId xmlns:a16="http://schemas.microsoft.com/office/drawing/2014/main" id="{7FB0E35D-F82E-48E1-A651-E8F01C54F647}"/>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3" name="Rectangle 9"/>
          <p:cNvSpPr>
            <a:spLocks noGrp="1" noChangeArrowheads="1"/>
          </p:cNvSpPr>
          <p:nvPr>
            <p:ph type="body" idx="4294967295"/>
          </p:nvPr>
        </p:nvSpPr>
        <p:spPr>
          <a:xfrm>
            <a:off x="304800" y="1412875"/>
            <a:ext cx="8610600" cy="3463925"/>
          </a:xfrm>
        </p:spPr>
        <p:txBody>
          <a:bodyPr/>
          <a:lstStyle/>
          <a:p>
            <a:pPr eaLnBrk="1" hangingPunct="1">
              <a:lnSpc>
                <a:spcPct val="95000"/>
              </a:lnSpc>
            </a:pPr>
            <a:r>
              <a:rPr lang="en-US" altLang="en-US" sz="2400"/>
              <a:t>Is Plaquenil maculopathy common? </a:t>
            </a:r>
            <a:r>
              <a:rPr lang="en-US" altLang="en-US" sz="2400">
                <a:solidFill>
                  <a:srgbClr val="0000FF"/>
                </a:solidFill>
              </a:rPr>
              <a:t>It depends…</a:t>
            </a:r>
          </a:p>
          <a:p>
            <a:pPr eaLnBrk="1" hangingPunct="1"/>
            <a:r>
              <a:rPr lang="en-US" altLang="en-US" sz="2400"/>
              <a:t>What risk factors place a patient at increased risk of developing Plaquenil maculopathy?</a:t>
            </a:r>
          </a:p>
          <a:p>
            <a:pPr lvl="1" eaLnBrk="1" hangingPunct="1"/>
            <a:r>
              <a:rPr lang="en-US" altLang="en-US" sz="2200"/>
              <a:t>Daily dose greater than</a:t>
            </a:r>
            <a:r>
              <a:rPr lang="en-US" altLang="en-US" sz="2200">
                <a:solidFill>
                  <a:srgbClr val="0000FF"/>
                </a:solidFill>
              </a:rPr>
              <a:t> 5 mg/kg</a:t>
            </a:r>
          </a:p>
          <a:p>
            <a:pPr lvl="1" eaLnBrk="1" hangingPunct="1"/>
            <a:r>
              <a:rPr lang="en-US" altLang="en-US" sz="2200"/>
              <a:t>Use longer than</a:t>
            </a:r>
            <a:r>
              <a:rPr lang="en-US" altLang="en-US" sz="2200">
                <a:solidFill>
                  <a:srgbClr val="0000FF"/>
                </a:solidFill>
              </a:rPr>
              <a:t> 5 years</a:t>
            </a:r>
          </a:p>
          <a:p>
            <a:pPr lvl="1" eaLnBrk="1" hangingPunct="1"/>
            <a:r>
              <a:rPr lang="en-US" altLang="en-US" sz="2200"/>
              <a:t>Impaired</a:t>
            </a:r>
            <a:r>
              <a:rPr lang="en-US" altLang="en-US" sz="2200">
                <a:solidFill>
                  <a:srgbClr val="0000FF"/>
                </a:solidFill>
              </a:rPr>
              <a:t> renal </a:t>
            </a:r>
            <a:r>
              <a:rPr lang="en-US" altLang="en-US" sz="2200"/>
              <a:t>function</a:t>
            </a:r>
          </a:p>
          <a:p>
            <a:pPr lvl="1" eaLnBrk="1" hangingPunct="1"/>
            <a:r>
              <a:rPr lang="en-US" altLang="en-US" sz="2200"/>
              <a:t>Pre-existing</a:t>
            </a:r>
            <a:r>
              <a:rPr lang="en-US" altLang="en-US" sz="2200">
                <a:solidFill>
                  <a:srgbClr val="0000FF"/>
                </a:solidFill>
              </a:rPr>
              <a:t> retinal</a:t>
            </a:r>
            <a:r>
              <a:rPr lang="en-US" altLang="en-US" sz="2200"/>
              <a:t> pathology</a:t>
            </a:r>
          </a:p>
          <a:p>
            <a:pPr lvl="1" eaLnBrk="1" hangingPunct="1"/>
            <a:r>
              <a:rPr lang="en-US" altLang="en-US" sz="2200"/>
              <a:t>Concurrent</a:t>
            </a:r>
            <a:r>
              <a:rPr lang="en-US" altLang="en-US" sz="2200">
                <a:solidFill>
                  <a:srgbClr val="0000FF"/>
                </a:solidFill>
              </a:rPr>
              <a:t> tamoxifen </a:t>
            </a:r>
            <a:r>
              <a:rPr lang="en-US" altLang="en-US" sz="2200"/>
              <a:t>use</a:t>
            </a:r>
          </a:p>
        </p:txBody>
      </p:sp>
      <p:sp>
        <p:nvSpPr>
          <p:cNvPr id="65544"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6554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3B5E954-4ED6-4F2B-A30C-774921DCD753}" type="slidenum">
              <a:rPr lang="en-US" altLang="en-US" sz="1000"/>
              <a:pPr algn="r" eaLnBrk="1" hangingPunct="1">
                <a:spcBef>
                  <a:spcPct val="0"/>
                </a:spcBef>
                <a:buClrTx/>
                <a:buSzTx/>
                <a:buFontTx/>
                <a:buNone/>
              </a:pPr>
              <a:t>90</a:t>
            </a:fld>
            <a:endParaRPr lang="en-US" altLang="en-US" sz="1000"/>
          </a:p>
        </p:txBody>
      </p:sp>
      <p:sp>
        <p:nvSpPr>
          <p:cNvPr id="65547" name="TextBox 1"/>
          <p:cNvSpPr txBox="1">
            <a:spLocks noChangeArrowheads="1"/>
          </p:cNvSpPr>
          <p:nvPr/>
        </p:nvSpPr>
        <p:spPr bwMode="auto">
          <a:xfrm>
            <a:off x="762000" y="4876800"/>
            <a:ext cx="7772400" cy="1600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This list reflects the 2016 revised AAO statement paper concerning risk factors for Plaquenil maculopathy. The previous (2011) paper included four other factors that are no longer considered significant. What are they?</a:t>
            </a:r>
          </a:p>
          <a:p>
            <a:r>
              <a:rPr lang="en-US" altLang="en-US" sz="1400">
                <a:solidFill>
                  <a:srgbClr val="0000FF"/>
                </a:solidFill>
              </a:rPr>
              <a:t>--Age</a:t>
            </a:r>
          </a:p>
          <a:p>
            <a:r>
              <a:rPr lang="en-US" altLang="en-US" sz="1400">
                <a:solidFill>
                  <a:srgbClr val="0000FF"/>
                </a:solidFill>
              </a:rPr>
              <a:t>--Cumulative dose</a:t>
            </a:r>
          </a:p>
          <a:p>
            <a:r>
              <a:rPr lang="en-US" altLang="en-US" sz="1400">
                <a:solidFill>
                  <a:srgbClr val="0000FF"/>
                </a:solidFill>
              </a:rPr>
              <a:t>--Obesity</a:t>
            </a:r>
          </a:p>
          <a:p>
            <a:r>
              <a:rPr lang="en-US" altLang="en-US" sz="1400">
                <a:solidFill>
                  <a:srgbClr val="0000FF"/>
                </a:solidFill>
              </a:rPr>
              <a:t>--Impaired hepatic function</a:t>
            </a:r>
          </a:p>
        </p:txBody>
      </p:sp>
      <p:sp>
        <p:nvSpPr>
          <p:cNvPr id="2" name="Text Box 9">
            <a:extLst>
              <a:ext uri="{FF2B5EF4-FFF2-40B4-BE49-F238E27FC236}">
                <a16:creationId xmlns:a16="http://schemas.microsoft.com/office/drawing/2014/main" id="{439719A0-0EFA-41A2-B71B-4CD14F393C9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3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5543" name="Rectangle 9"/>
          <p:cNvSpPr>
            <a:spLocks noGrp="1" noChangeArrowheads="1"/>
          </p:cNvSpPr>
          <p:nvPr>
            <p:ph type="body" idx="4294967295"/>
          </p:nvPr>
        </p:nvSpPr>
        <p:spPr>
          <a:xfrm>
            <a:off x="304800" y="1412875"/>
            <a:ext cx="8610600" cy="3463925"/>
          </a:xfrm>
        </p:spPr>
        <p:txBody>
          <a:bodyPr/>
          <a:lstStyle/>
          <a:p>
            <a:pPr eaLnBrk="1" hangingPunct="1">
              <a:lnSpc>
                <a:spcPct val="95000"/>
              </a:lnSpc>
            </a:pPr>
            <a:r>
              <a:rPr lang="en-US" altLang="en-US" sz="2400" dirty="0">
                <a:solidFill>
                  <a:schemeClr val="bg1">
                    <a:lumMod val="75000"/>
                  </a:schemeClr>
                </a:solidFill>
              </a:rPr>
              <a:t>Is Plaquenil maculopathy common? It depends…</a:t>
            </a:r>
          </a:p>
          <a:p>
            <a:pPr eaLnBrk="1" hangingPunct="1"/>
            <a:r>
              <a:rPr lang="en-US" altLang="en-US" sz="2400" dirty="0">
                <a:solidFill>
                  <a:schemeClr val="bg1">
                    <a:lumMod val="75000"/>
                  </a:schemeClr>
                </a:solidFill>
              </a:rPr>
              <a:t>What risk factors place a patient at increased risk of developing Plaquenil maculopathy?</a:t>
            </a:r>
          </a:p>
          <a:p>
            <a:pPr lvl="1" eaLnBrk="1" hangingPunct="1"/>
            <a:r>
              <a:rPr lang="en-US" altLang="en-US" sz="2200" dirty="0">
                <a:solidFill>
                  <a:schemeClr val="bg1">
                    <a:lumMod val="75000"/>
                  </a:schemeClr>
                </a:solidFill>
              </a:rPr>
              <a:t>Daily dose greater than 5 mg/kg</a:t>
            </a:r>
          </a:p>
          <a:p>
            <a:pPr lvl="1" eaLnBrk="1" hangingPunct="1"/>
            <a:r>
              <a:rPr lang="en-US" altLang="en-US" sz="2200" dirty="0">
                <a:solidFill>
                  <a:schemeClr val="bg1">
                    <a:lumMod val="75000"/>
                  </a:schemeClr>
                </a:solidFill>
              </a:rPr>
              <a:t>Use longer than 5 years</a:t>
            </a:r>
          </a:p>
          <a:p>
            <a:pPr lvl="1" eaLnBrk="1" hangingPunct="1"/>
            <a:r>
              <a:rPr lang="en-US" altLang="en-US" sz="2200" dirty="0">
                <a:solidFill>
                  <a:schemeClr val="bg1">
                    <a:lumMod val="75000"/>
                  </a:schemeClr>
                </a:solidFill>
              </a:rPr>
              <a:t>Impaired renal function</a:t>
            </a:r>
          </a:p>
          <a:p>
            <a:pPr lvl="1" eaLnBrk="1" hangingPunct="1"/>
            <a:r>
              <a:rPr lang="en-US" altLang="en-US" sz="2200" dirty="0">
                <a:solidFill>
                  <a:schemeClr val="bg1">
                    <a:lumMod val="75000"/>
                  </a:schemeClr>
                </a:solidFill>
              </a:rPr>
              <a:t>Pre-existing retinal pathology</a:t>
            </a:r>
          </a:p>
          <a:p>
            <a:pPr lvl="1" eaLnBrk="1" hangingPunct="1"/>
            <a:r>
              <a:rPr lang="en-US" altLang="en-US" sz="2200" dirty="0">
                <a:solidFill>
                  <a:schemeClr val="bg1">
                    <a:lumMod val="75000"/>
                  </a:schemeClr>
                </a:solidFill>
              </a:rPr>
              <a:t>Concurrent tamoxifen use</a:t>
            </a:r>
          </a:p>
        </p:txBody>
      </p:sp>
      <p:sp>
        <p:nvSpPr>
          <p:cNvPr id="6554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3B5E954-4ED6-4F2B-A30C-774921DCD753}" type="slidenum">
              <a:rPr lang="en-US" altLang="en-US" sz="1000"/>
              <a:pPr algn="r" eaLnBrk="1" hangingPunct="1">
                <a:spcBef>
                  <a:spcPct val="0"/>
                </a:spcBef>
                <a:buClrTx/>
                <a:buSzTx/>
                <a:buFontTx/>
                <a:buNone/>
              </a:pPr>
              <a:t>91</a:t>
            </a:fld>
            <a:endParaRPr lang="en-US" altLang="en-US" sz="1000"/>
          </a:p>
        </p:txBody>
      </p:sp>
      <p:sp>
        <p:nvSpPr>
          <p:cNvPr id="65547" name="TextBox 1"/>
          <p:cNvSpPr txBox="1">
            <a:spLocks noChangeArrowheads="1"/>
          </p:cNvSpPr>
          <p:nvPr/>
        </p:nvSpPr>
        <p:spPr bwMode="auto">
          <a:xfrm>
            <a:off x="762000" y="4876800"/>
            <a:ext cx="7772400" cy="1600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lumMod val="65000"/>
                  </a:schemeClr>
                </a:solidFill>
              </a:rPr>
              <a:t>This list reflects the 2016 revised AAO statement paper concerning risk factors for Plaquenil maculopathy. The previous (2011) paper included four other factors that are no longer considered significant. What are they?</a:t>
            </a:r>
          </a:p>
          <a:p>
            <a:r>
              <a:rPr lang="en-US" altLang="en-US" sz="1400" b="1" dirty="0">
                <a:solidFill>
                  <a:srgbClr val="0000FF"/>
                </a:solidFill>
              </a:rPr>
              <a:t>--Age</a:t>
            </a:r>
          </a:p>
          <a:p>
            <a:r>
              <a:rPr lang="en-US" altLang="en-US" sz="1400" b="1" dirty="0">
                <a:solidFill>
                  <a:srgbClr val="0000FF"/>
                </a:solidFill>
              </a:rPr>
              <a:t>--Cumulative dose</a:t>
            </a:r>
          </a:p>
          <a:p>
            <a:r>
              <a:rPr lang="en-US" altLang="en-US" sz="1400" b="1" dirty="0">
                <a:solidFill>
                  <a:srgbClr val="0000FF"/>
                </a:solidFill>
              </a:rPr>
              <a:t>--Obesity</a:t>
            </a:r>
          </a:p>
          <a:p>
            <a:r>
              <a:rPr lang="en-US" altLang="en-US" sz="1400" b="1" dirty="0">
                <a:solidFill>
                  <a:srgbClr val="0000FF"/>
                </a:solidFill>
              </a:rPr>
              <a:t>--Impaired hepatic function</a:t>
            </a:r>
          </a:p>
        </p:txBody>
      </p:sp>
      <p:sp>
        <p:nvSpPr>
          <p:cNvPr id="2" name="Right Brace 1">
            <a:extLst>
              <a:ext uri="{FF2B5EF4-FFF2-40B4-BE49-F238E27FC236}">
                <a16:creationId xmlns:a16="http://schemas.microsoft.com/office/drawing/2014/main" id="{0E6C387A-F300-4775-ADF0-26B077666647}"/>
              </a:ext>
            </a:extLst>
          </p:cNvPr>
          <p:cNvSpPr/>
          <p:nvPr/>
        </p:nvSpPr>
        <p:spPr>
          <a:xfrm>
            <a:off x="3048000" y="5562600"/>
            <a:ext cx="2286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49A187EC-DDBA-48D5-B512-3D2AF9037077}"/>
              </a:ext>
            </a:extLst>
          </p:cNvPr>
          <p:cNvSpPr txBox="1"/>
          <p:nvPr/>
        </p:nvSpPr>
        <p:spPr>
          <a:xfrm>
            <a:off x="3309731" y="5685045"/>
            <a:ext cx="5257799" cy="584775"/>
          </a:xfrm>
          <a:prstGeom prst="rect">
            <a:avLst/>
          </a:prstGeom>
          <a:noFill/>
        </p:spPr>
        <p:txBody>
          <a:bodyPr wrap="square" rtlCol="0">
            <a:spAutoFit/>
          </a:bodyPr>
          <a:lstStyle/>
          <a:p>
            <a:r>
              <a:rPr lang="en-US" sz="1600" i="1" dirty="0">
                <a:solidFill>
                  <a:srgbClr val="0000FF"/>
                </a:solidFill>
              </a:rPr>
              <a:t>Repeating for emphasis: These are </a:t>
            </a:r>
            <a:r>
              <a:rPr lang="en-US" sz="1600" b="1" i="1" dirty="0">
                <a:solidFill>
                  <a:srgbClr val="0000FF"/>
                </a:solidFill>
              </a:rPr>
              <a:t>no longer </a:t>
            </a:r>
            <a:r>
              <a:rPr lang="en-US" sz="1600" i="1" dirty="0">
                <a:solidFill>
                  <a:srgbClr val="0000FF"/>
                </a:solidFill>
              </a:rPr>
              <a:t>considered to be risk factors for Plaquenil maculopathy!</a:t>
            </a:r>
          </a:p>
        </p:txBody>
      </p:sp>
      <p:sp>
        <p:nvSpPr>
          <p:cNvPr id="4" name="Text Box 9">
            <a:extLst>
              <a:ext uri="{FF2B5EF4-FFF2-40B4-BE49-F238E27FC236}">
                <a16:creationId xmlns:a16="http://schemas.microsoft.com/office/drawing/2014/main" id="{B5E0193E-03B4-437D-BE83-70E9567E9B8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extLst>
      <p:ext uri="{BB962C8B-B14F-4D97-AF65-F5344CB8AC3E}">
        <p14:creationId xmlns:p14="http://schemas.microsoft.com/office/powerpoint/2010/main" val="5951731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4"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5"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656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66568"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6657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069DC3C-742D-4907-87B2-04E7D2019C5B}" type="slidenum">
              <a:rPr lang="en-US" altLang="en-US" sz="1000"/>
              <a:pPr algn="r" eaLnBrk="1" hangingPunct="1">
                <a:spcBef>
                  <a:spcPct val="0"/>
                </a:spcBef>
                <a:buClrTx/>
                <a:buSzTx/>
                <a:buFontTx/>
                <a:buNone/>
              </a:pPr>
              <a:t>92</a:t>
            </a:fld>
            <a:endParaRPr lang="en-US" altLang="en-US" sz="1000"/>
          </a:p>
        </p:txBody>
      </p:sp>
      <p:sp>
        <p:nvSpPr>
          <p:cNvPr id="66571"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How common (or uncommon) is Plaquenil maculopathy?</a:t>
            </a:r>
          </a:p>
          <a:p>
            <a:pPr eaLnBrk="1" hangingPunct="1">
              <a:spcBef>
                <a:spcPct val="0"/>
              </a:spcBef>
              <a:buClrTx/>
              <a:buSzTx/>
              <a:buFontTx/>
              <a:buNone/>
            </a:pPr>
            <a:r>
              <a:rPr lang="en-US" altLang="en-US" sz="1400" dirty="0">
                <a:solidFill>
                  <a:srgbClr val="66FF66"/>
                </a:solidFill>
              </a:rPr>
              <a:t>The overall rate is 7-8%, but this is very misleading</a:t>
            </a:r>
          </a:p>
          <a:p>
            <a:pPr eaLnBrk="1" hangingPunct="1">
              <a:spcBef>
                <a:spcPct val="0"/>
              </a:spcBef>
              <a:buClrTx/>
              <a:buSzTx/>
              <a:buFontTx/>
              <a:buNone/>
            </a:pPr>
            <a:endParaRPr lang="en-US" altLang="en-US" sz="1400" i="1" dirty="0">
              <a:solidFill>
                <a:srgbClr val="66FF66"/>
              </a:solidFill>
            </a:endParaRPr>
          </a:p>
          <a:p>
            <a:pPr eaLnBrk="1" hangingPunct="1">
              <a:spcBef>
                <a:spcPct val="0"/>
              </a:spcBef>
              <a:buClrTx/>
              <a:buSzTx/>
              <a:buFontTx/>
              <a:buNone/>
            </a:pPr>
            <a:r>
              <a:rPr lang="en-US" altLang="en-US" sz="1400" i="1" dirty="0">
                <a:solidFill>
                  <a:srgbClr val="66FF66"/>
                </a:solidFill>
              </a:rPr>
              <a:t>Why is that a misleading statistic?</a:t>
            </a:r>
          </a:p>
          <a:p>
            <a:pPr eaLnBrk="1" hangingPunct="1">
              <a:spcBef>
                <a:spcPct val="0"/>
              </a:spcBef>
              <a:buClrTx/>
              <a:buSzTx/>
              <a:buFontTx/>
              <a:buNone/>
            </a:pPr>
            <a:r>
              <a:rPr lang="en-US" altLang="en-US" sz="1400" dirty="0">
                <a:solidFill>
                  <a:srgbClr val="66FF66"/>
                </a:solidFill>
              </a:rPr>
              <a:t>Because it fails to account for the enormous influence of the various risk factors, especially daily dose and duration of use</a:t>
            </a:r>
          </a:p>
        </p:txBody>
      </p:sp>
      <p:sp>
        <p:nvSpPr>
          <p:cNvPr id="12" name="TextBox 11">
            <a:extLst>
              <a:ext uri="{FF2B5EF4-FFF2-40B4-BE49-F238E27FC236}">
                <a16:creationId xmlns:a16="http://schemas.microsoft.com/office/drawing/2014/main" id="{EC8AD27A-F52C-42D4-B376-66BAECF75F5F}"/>
              </a:ext>
            </a:extLst>
          </p:cNvPr>
          <p:cNvSpPr txBox="1"/>
          <p:nvPr/>
        </p:nvSpPr>
        <p:spPr>
          <a:xfrm rot="20203435">
            <a:off x="1315821" y="4730235"/>
            <a:ext cx="1178528" cy="369332"/>
          </a:xfrm>
          <a:prstGeom prst="rect">
            <a:avLst/>
          </a:prstGeom>
          <a:noFill/>
        </p:spPr>
        <p:txBody>
          <a:bodyPr wrap="none" rtlCol="0">
            <a:spAutoFit/>
          </a:bodyPr>
          <a:lstStyle/>
          <a:p>
            <a:r>
              <a:rPr lang="en-US" dirty="0">
                <a:latin typeface="Segoe Script" panose="020B0504020000000003" pitchFamily="34" charset="0"/>
              </a:rPr>
              <a:t>Finally!</a:t>
            </a:r>
          </a:p>
        </p:txBody>
      </p:sp>
      <p:sp>
        <p:nvSpPr>
          <p:cNvPr id="2" name="Text Box 9">
            <a:extLst>
              <a:ext uri="{FF2B5EF4-FFF2-40B4-BE49-F238E27FC236}">
                <a16:creationId xmlns:a16="http://schemas.microsoft.com/office/drawing/2014/main" id="{C0C44EA2-BEE3-466C-8759-3EEBCD39E57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758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7588"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7589"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759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67592"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6759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4185A69-CDA6-497F-8B3C-5972EB872B45}" type="slidenum">
              <a:rPr lang="en-US" altLang="en-US" sz="1000"/>
              <a:pPr algn="r" eaLnBrk="1" hangingPunct="1">
                <a:spcBef>
                  <a:spcPct val="0"/>
                </a:spcBef>
                <a:buClrTx/>
                <a:buSzTx/>
                <a:buFontTx/>
                <a:buNone/>
              </a:pPr>
              <a:t>93</a:t>
            </a:fld>
            <a:endParaRPr lang="en-US" altLang="en-US" sz="1000"/>
          </a:p>
        </p:txBody>
      </p:sp>
      <p:sp>
        <p:nvSpPr>
          <p:cNvPr id="67595"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common (or uncommon) is Plaquenil maculopathy?</a:t>
            </a:r>
          </a:p>
          <a:p>
            <a:pPr eaLnBrk="1" hangingPunct="1">
              <a:spcBef>
                <a:spcPct val="0"/>
              </a:spcBef>
              <a:buClrTx/>
              <a:buSzTx/>
              <a:buFontTx/>
              <a:buNone/>
            </a:pPr>
            <a:r>
              <a:rPr lang="en-US" altLang="en-US" sz="1400">
                <a:solidFill>
                  <a:srgbClr val="0000FF"/>
                </a:solidFill>
              </a:rPr>
              <a:t>The overall rate is 7-8%, but this is very misleading</a:t>
            </a:r>
            <a:endParaRPr lang="en-US" altLang="en-US" sz="1400">
              <a:solidFill>
                <a:srgbClr val="66FF66"/>
              </a:solidFill>
            </a:endParaRPr>
          </a:p>
          <a:p>
            <a:pPr eaLnBrk="1" hangingPunct="1">
              <a:spcBef>
                <a:spcPct val="0"/>
              </a:spcBef>
              <a:buClrTx/>
              <a:buSzTx/>
              <a:buFontTx/>
              <a:buNone/>
            </a:pPr>
            <a:endParaRPr lang="en-US" altLang="en-US" sz="1400" i="1">
              <a:solidFill>
                <a:srgbClr val="66FF66"/>
              </a:solidFill>
            </a:endParaRPr>
          </a:p>
          <a:p>
            <a:pPr eaLnBrk="1" hangingPunct="1">
              <a:spcBef>
                <a:spcPct val="0"/>
              </a:spcBef>
              <a:buClrTx/>
              <a:buSzTx/>
              <a:buFontTx/>
              <a:buNone/>
            </a:pPr>
            <a:r>
              <a:rPr lang="en-US" altLang="en-US" sz="1400" i="1">
                <a:solidFill>
                  <a:srgbClr val="66FF66"/>
                </a:solidFill>
              </a:rPr>
              <a:t>Why is that a misleading statistic?</a:t>
            </a:r>
          </a:p>
          <a:p>
            <a:pPr eaLnBrk="1" hangingPunct="1">
              <a:spcBef>
                <a:spcPct val="0"/>
              </a:spcBef>
              <a:buClrTx/>
              <a:buSzTx/>
              <a:buFontTx/>
              <a:buNone/>
            </a:pPr>
            <a:r>
              <a:rPr lang="en-US" altLang="en-US" sz="1400">
                <a:solidFill>
                  <a:srgbClr val="66FF66"/>
                </a:solidFill>
              </a:rPr>
              <a:t>Because it fails to account for the enormous influence of the various risk factors, especially daily dose and duration of use</a:t>
            </a:r>
          </a:p>
        </p:txBody>
      </p:sp>
      <p:sp>
        <p:nvSpPr>
          <p:cNvPr id="12" name="TextBox 11">
            <a:extLst>
              <a:ext uri="{FF2B5EF4-FFF2-40B4-BE49-F238E27FC236}">
                <a16:creationId xmlns:a16="http://schemas.microsoft.com/office/drawing/2014/main" id="{371FA7A8-3EA2-4B4F-B0A8-AB3A5348DD45}"/>
              </a:ext>
            </a:extLst>
          </p:cNvPr>
          <p:cNvSpPr txBox="1"/>
          <p:nvPr/>
        </p:nvSpPr>
        <p:spPr>
          <a:xfrm rot="20203435">
            <a:off x="1315821" y="4730235"/>
            <a:ext cx="1178528" cy="369332"/>
          </a:xfrm>
          <a:prstGeom prst="rect">
            <a:avLst/>
          </a:prstGeom>
          <a:noFill/>
        </p:spPr>
        <p:txBody>
          <a:bodyPr wrap="none" rtlCol="0">
            <a:spAutoFit/>
          </a:bodyPr>
          <a:lstStyle/>
          <a:p>
            <a:r>
              <a:rPr lang="en-US" dirty="0">
                <a:latin typeface="Segoe Script" panose="020B0504020000000003" pitchFamily="34" charset="0"/>
              </a:rPr>
              <a:t>Finally!</a:t>
            </a:r>
          </a:p>
        </p:txBody>
      </p:sp>
      <p:sp>
        <p:nvSpPr>
          <p:cNvPr id="2" name="Text Box 9">
            <a:extLst>
              <a:ext uri="{FF2B5EF4-FFF2-40B4-BE49-F238E27FC236}">
                <a16:creationId xmlns:a16="http://schemas.microsoft.com/office/drawing/2014/main" id="{6D817FFE-362F-4E49-833C-BFE91D4B5961}"/>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861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861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861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861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68616"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6861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DF3A1DB-6F00-41BB-9415-5DCA0AF98593}" type="slidenum">
              <a:rPr lang="en-US" altLang="en-US" sz="1000"/>
              <a:pPr algn="r" eaLnBrk="1" hangingPunct="1">
                <a:spcBef>
                  <a:spcPct val="0"/>
                </a:spcBef>
                <a:buClrTx/>
                <a:buSzTx/>
                <a:buFontTx/>
                <a:buNone/>
              </a:pPr>
              <a:t>94</a:t>
            </a:fld>
            <a:endParaRPr lang="en-US" altLang="en-US" sz="1000"/>
          </a:p>
        </p:txBody>
      </p:sp>
      <p:sp>
        <p:nvSpPr>
          <p:cNvPr id="68619"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common (or uncommon) is Plaquenil maculopathy?</a:t>
            </a:r>
          </a:p>
          <a:p>
            <a:pPr eaLnBrk="1" hangingPunct="1">
              <a:spcBef>
                <a:spcPct val="0"/>
              </a:spcBef>
              <a:buClrTx/>
              <a:buSzTx/>
              <a:buFontTx/>
              <a:buNone/>
            </a:pPr>
            <a:r>
              <a:rPr lang="en-US" altLang="en-US" sz="1400">
                <a:solidFill>
                  <a:srgbClr val="0000FF"/>
                </a:solidFill>
              </a:rPr>
              <a:t>The overall rate is 7-8%, but this is very misleading</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Why is that a misleading statistic?</a:t>
            </a:r>
            <a:endParaRPr lang="en-US" altLang="en-US" sz="1400" i="1">
              <a:solidFill>
                <a:srgbClr val="66FF66"/>
              </a:solidFill>
            </a:endParaRPr>
          </a:p>
          <a:p>
            <a:pPr eaLnBrk="1" hangingPunct="1">
              <a:spcBef>
                <a:spcPct val="0"/>
              </a:spcBef>
              <a:buClrTx/>
              <a:buSzTx/>
              <a:buFontTx/>
              <a:buNone/>
            </a:pPr>
            <a:r>
              <a:rPr lang="en-US" altLang="en-US" sz="1400">
                <a:solidFill>
                  <a:srgbClr val="66FF66"/>
                </a:solidFill>
              </a:rPr>
              <a:t>Because it fails to account for the enormous influence of the various risk factors, especially daily dose and duration of use</a:t>
            </a:r>
          </a:p>
        </p:txBody>
      </p:sp>
      <p:sp>
        <p:nvSpPr>
          <p:cNvPr id="12" name="TextBox 11">
            <a:extLst>
              <a:ext uri="{FF2B5EF4-FFF2-40B4-BE49-F238E27FC236}">
                <a16:creationId xmlns:a16="http://schemas.microsoft.com/office/drawing/2014/main" id="{3B878B7A-09DA-47C8-A781-7027627161C9}"/>
              </a:ext>
            </a:extLst>
          </p:cNvPr>
          <p:cNvSpPr txBox="1"/>
          <p:nvPr/>
        </p:nvSpPr>
        <p:spPr>
          <a:xfrm rot="20203435">
            <a:off x="1315821" y="4730235"/>
            <a:ext cx="1178528" cy="369332"/>
          </a:xfrm>
          <a:prstGeom prst="rect">
            <a:avLst/>
          </a:prstGeom>
          <a:noFill/>
        </p:spPr>
        <p:txBody>
          <a:bodyPr wrap="none" rtlCol="0">
            <a:spAutoFit/>
          </a:bodyPr>
          <a:lstStyle/>
          <a:p>
            <a:r>
              <a:rPr lang="en-US" dirty="0">
                <a:latin typeface="Segoe Script" panose="020B0504020000000003" pitchFamily="34" charset="0"/>
              </a:rPr>
              <a:t>Finally!</a:t>
            </a:r>
          </a:p>
        </p:txBody>
      </p:sp>
      <p:sp>
        <p:nvSpPr>
          <p:cNvPr id="2" name="Text Box 9">
            <a:extLst>
              <a:ext uri="{FF2B5EF4-FFF2-40B4-BE49-F238E27FC236}">
                <a16:creationId xmlns:a16="http://schemas.microsoft.com/office/drawing/2014/main" id="{5F844901-28C4-4576-BC50-0B4BD9EFC8C3}"/>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9635"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9636"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9637"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9638"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dirty="0">
                <a:solidFill>
                  <a:schemeClr val="bg1">
                    <a:lumMod val="75000"/>
                  </a:schemeClr>
                </a:solidFill>
              </a:rPr>
              <a:t>Use longer than 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69640"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69642"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78BFADB-CD5A-4245-80F7-9409000AE86E}" type="slidenum">
              <a:rPr lang="en-US" altLang="en-US" sz="1000"/>
              <a:pPr algn="r" eaLnBrk="1" hangingPunct="1">
                <a:spcBef>
                  <a:spcPct val="0"/>
                </a:spcBef>
                <a:buClrTx/>
                <a:buSzTx/>
                <a:buFontTx/>
                <a:buNone/>
              </a:pPr>
              <a:t>95</a:t>
            </a:fld>
            <a:endParaRPr lang="en-US" altLang="en-US" sz="1000"/>
          </a:p>
        </p:txBody>
      </p:sp>
      <p:sp>
        <p:nvSpPr>
          <p:cNvPr id="69643"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How common (or uncommon) is Plaquenil maculopathy?</a:t>
            </a:r>
          </a:p>
          <a:p>
            <a:pPr eaLnBrk="1" hangingPunct="1">
              <a:spcBef>
                <a:spcPct val="0"/>
              </a:spcBef>
              <a:buClrTx/>
              <a:buSzTx/>
              <a:buFontTx/>
              <a:buNone/>
            </a:pPr>
            <a:r>
              <a:rPr lang="en-US" altLang="en-US" sz="1400">
                <a:solidFill>
                  <a:srgbClr val="0000FF"/>
                </a:solidFill>
              </a:rPr>
              <a:t>The overall rate is 7-8%, but this is very misleading</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Why is that a misleading statistic?</a:t>
            </a:r>
          </a:p>
          <a:p>
            <a:pPr eaLnBrk="1" hangingPunct="1">
              <a:spcBef>
                <a:spcPct val="0"/>
              </a:spcBef>
              <a:buClrTx/>
              <a:buSzTx/>
              <a:buFontTx/>
              <a:buNone/>
            </a:pPr>
            <a:r>
              <a:rPr lang="en-US" altLang="en-US" sz="1400">
                <a:solidFill>
                  <a:srgbClr val="0000FF"/>
                </a:solidFill>
              </a:rPr>
              <a:t>Because it fails to account for the enormous influence of the various risk factors, especially daily dose and duration of use</a:t>
            </a:r>
          </a:p>
        </p:txBody>
      </p:sp>
      <p:sp>
        <p:nvSpPr>
          <p:cNvPr id="2" name="TextBox 1">
            <a:extLst>
              <a:ext uri="{FF2B5EF4-FFF2-40B4-BE49-F238E27FC236}">
                <a16:creationId xmlns:a16="http://schemas.microsoft.com/office/drawing/2014/main" id="{D4FE27BE-892B-4927-8A6B-4ED0AD92F2A5}"/>
              </a:ext>
            </a:extLst>
          </p:cNvPr>
          <p:cNvSpPr txBox="1"/>
          <p:nvPr/>
        </p:nvSpPr>
        <p:spPr>
          <a:xfrm rot="20203435">
            <a:off x="1315821" y="4730235"/>
            <a:ext cx="1178528" cy="369332"/>
          </a:xfrm>
          <a:prstGeom prst="rect">
            <a:avLst/>
          </a:prstGeom>
          <a:noFill/>
        </p:spPr>
        <p:txBody>
          <a:bodyPr wrap="none" rtlCol="0">
            <a:spAutoFit/>
          </a:bodyPr>
          <a:lstStyle/>
          <a:p>
            <a:r>
              <a:rPr lang="en-US" dirty="0">
                <a:latin typeface="Segoe Script" panose="020B0504020000000003" pitchFamily="34" charset="0"/>
              </a:rPr>
              <a:t>Finally!</a:t>
            </a:r>
          </a:p>
        </p:txBody>
      </p:sp>
      <p:sp>
        <p:nvSpPr>
          <p:cNvPr id="3" name="Text Box 9">
            <a:extLst>
              <a:ext uri="{FF2B5EF4-FFF2-40B4-BE49-F238E27FC236}">
                <a16:creationId xmlns:a16="http://schemas.microsoft.com/office/drawing/2014/main" id="{19743DF1-3F9F-44BC-A636-4D6A1036AB38}"/>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59"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60"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61"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0662"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0664"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70666"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99FE7A9-CCB1-41D8-B0AF-AC04434F903C}" type="slidenum">
              <a:rPr lang="en-US" altLang="en-US" sz="1000"/>
              <a:pPr algn="r" eaLnBrk="1" hangingPunct="1">
                <a:spcBef>
                  <a:spcPct val="0"/>
                </a:spcBef>
                <a:buClrTx/>
                <a:buSzTx/>
                <a:buFontTx/>
                <a:buNone/>
              </a:pPr>
              <a:t>96</a:t>
            </a:fld>
            <a:endParaRPr lang="en-US" altLang="en-US" sz="1000"/>
          </a:p>
        </p:txBody>
      </p:sp>
      <p:sp>
        <p:nvSpPr>
          <p:cNvPr id="65547"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70668"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Assuming no other risk factors are present, and dosing of 5 mg/kg/d or less, what is the risk of developing maculopathy…</a:t>
            </a:r>
          </a:p>
          <a:p>
            <a:r>
              <a:rPr lang="en-US" altLang="en-US" sz="1400" i="1" dirty="0">
                <a:solidFill>
                  <a:srgbClr val="0000FF"/>
                </a:solidFill>
              </a:rPr>
              <a:t>…in the first 5 years of </a:t>
            </a:r>
            <a:r>
              <a:rPr lang="en-US" altLang="en-US" sz="1400" i="1" dirty="0" err="1">
                <a:solidFill>
                  <a:srgbClr val="0000FF"/>
                </a:solidFill>
              </a:rPr>
              <a:t>tx</a:t>
            </a:r>
            <a:r>
              <a:rPr lang="en-US" altLang="en-US" sz="1400" i="1" dirty="0">
                <a:solidFill>
                  <a:srgbClr val="0000FF"/>
                </a:solidFill>
              </a:rPr>
              <a:t>? </a:t>
            </a:r>
            <a:r>
              <a:rPr lang="en-US" altLang="en-US" sz="1400" b="1" dirty="0">
                <a:solidFill>
                  <a:srgbClr val="FFFF00"/>
                </a:solidFill>
              </a:rPr>
              <a:t>&lt;1%</a:t>
            </a:r>
          </a:p>
          <a:p>
            <a:r>
              <a:rPr lang="en-US" altLang="en-US" sz="1400" i="1" dirty="0">
                <a:solidFill>
                  <a:srgbClr val="FFFF00"/>
                </a:solidFill>
              </a:rPr>
              <a:t>…in the first 10 years of </a:t>
            </a:r>
            <a:r>
              <a:rPr lang="en-US" altLang="en-US" sz="1400" i="1" dirty="0" err="1">
                <a:solidFill>
                  <a:srgbClr val="FFFF00"/>
                </a:solidFill>
              </a:rPr>
              <a:t>tx</a:t>
            </a:r>
            <a:r>
              <a:rPr lang="en-US" altLang="en-US" sz="1400" i="1" dirty="0">
                <a:solidFill>
                  <a:srgbClr val="FFFF00"/>
                </a:solidFill>
              </a:rPr>
              <a:t>? </a:t>
            </a:r>
            <a:r>
              <a:rPr lang="en-US" altLang="en-US" sz="1400" b="1" dirty="0">
                <a:solidFill>
                  <a:srgbClr val="FFFF00"/>
                </a:solidFill>
              </a:rPr>
              <a:t>&lt;2%</a:t>
            </a:r>
          </a:p>
          <a:p>
            <a:r>
              <a:rPr lang="en-US" altLang="en-US" sz="1400" i="1" dirty="0">
                <a:solidFill>
                  <a:srgbClr val="FFFF00"/>
                </a:solidFill>
              </a:rPr>
              <a:t>…at the 20-year mark? </a:t>
            </a:r>
            <a:r>
              <a:rPr lang="en-US" altLang="en-US" sz="1400" b="1" dirty="0">
                <a:solidFill>
                  <a:srgbClr val="FFFF00"/>
                </a:solidFill>
              </a:rPr>
              <a:t>20%</a:t>
            </a:r>
            <a:endParaRPr lang="en-US" altLang="en-US" sz="1400" dirty="0">
              <a:solidFill>
                <a:srgbClr val="FFFF00"/>
              </a:solidFill>
            </a:endParaRPr>
          </a:p>
          <a:p>
            <a:endParaRPr lang="en-US" altLang="en-US" sz="1400" b="1" i="1" dirty="0">
              <a:solidFill>
                <a:srgbClr val="FFFF00"/>
              </a:solidFill>
            </a:endParaRPr>
          </a:p>
          <a:p>
            <a:r>
              <a:rPr lang="en-US" altLang="en-US" sz="1400" i="1" dirty="0">
                <a:solidFill>
                  <a:srgbClr val="FFFF00"/>
                </a:solidFill>
              </a:rPr>
              <a:t>What if the dosing in &gt;5mg/kg/d?</a:t>
            </a:r>
          </a:p>
          <a:p>
            <a:r>
              <a:rPr lang="en-US" altLang="en-US" sz="1400" dirty="0">
                <a:solidFill>
                  <a:srgbClr val="FFFF00"/>
                </a:solidFill>
              </a:rPr>
              <a:t>The pattern is similar but the numbers are </a:t>
            </a:r>
            <a:r>
              <a:rPr lang="en-US" altLang="en-US" sz="1400" b="1" dirty="0">
                <a:solidFill>
                  <a:srgbClr val="FFFF00"/>
                </a:solidFill>
              </a:rPr>
              <a:t>much</a:t>
            </a:r>
            <a:r>
              <a:rPr lang="en-US" altLang="en-US" sz="1400" dirty="0">
                <a:solidFill>
                  <a:srgbClr val="FFFF00"/>
                </a:solidFill>
              </a:rPr>
              <a:t> higher</a:t>
            </a:r>
          </a:p>
        </p:txBody>
      </p:sp>
      <p:sp>
        <p:nvSpPr>
          <p:cNvPr id="2" name="Text Box 9">
            <a:extLst>
              <a:ext uri="{FF2B5EF4-FFF2-40B4-BE49-F238E27FC236}">
                <a16:creationId xmlns:a16="http://schemas.microsoft.com/office/drawing/2014/main" id="{1B46F1C3-D0BF-4575-9722-09BC450B549B}"/>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3"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4"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5"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686"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1688"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71690"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98B72B4-696D-44FF-8923-009C847AC7AE}" type="slidenum">
              <a:rPr lang="en-US" altLang="en-US" sz="1000"/>
              <a:pPr algn="r" eaLnBrk="1" hangingPunct="1">
                <a:spcBef>
                  <a:spcPct val="0"/>
                </a:spcBef>
                <a:buClrTx/>
                <a:buSzTx/>
                <a:buFontTx/>
                <a:buNone/>
              </a:pPr>
              <a:t>97</a:t>
            </a:fld>
            <a:endParaRPr lang="en-US" altLang="en-US" sz="1000"/>
          </a:p>
        </p:txBody>
      </p:sp>
      <p:sp>
        <p:nvSpPr>
          <p:cNvPr id="65547" name="Text Box 12"/>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71692"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Assuming no other risk factors are present, and dosing of 5 mg/kg/d or less, what is the risk of developing maculopathy…</a:t>
            </a:r>
          </a:p>
          <a:p>
            <a:r>
              <a:rPr lang="en-US" altLang="en-US" sz="1400" i="1">
                <a:solidFill>
                  <a:srgbClr val="0000FF"/>
                </a:solidFill>
              </a:rPr>
              <a:t>…in the first 5 years of tx? </a:t>
            </a:r>
            <a:r>
              <a:rPr lang="en-US" altLang="en-US" sz="1400" b="1">
                <a:solidFill>
                  <a:srgbClr val="0000FF"/>
                </a:solidFill>
              </a:rPr>
              <a:t>&lt;1%</a:t>
            </a:r>
            <a:endParaRPr lang="en-US" altLang="en-US" sz="1400" b="1">
              <a:solidFill>
                <a:srgbClr val="FFFF00"/>
              </a:solidFill>
            </a:endParaRPr>
          </a:p>
          <a:p>
            <a:r>
              <a:rPr lang="en-US" altLang="en-US" sz="1400" i="1">
                <a:solidFill>
                  <a:srgbClr val="FFFF00"/>
                </a:solidFill>
              </a:rPr>
              <a:t>…in the first 10 years of tx? </a:t>
            </a:r>
            <a:r>
              <a:rPr lang="en-US" altLang="en-US" sz="1400" b="1">
                <a:solidFill>
                  <a:srgbClr val="FFFF00"/>
                </a:solidFill>
              </a:rPr>
              <a:t>&lt;2%</a:t>
            </a:r>
          </a:p>
          <a:p>
            <a:r>
              <a:rPr lang="en-US" altLang="en-US" sz="1400" i="1">
                <a:solidFill>
                  <a:srgbClr val="FFFF00"/>
                </a:solidFill>
              </a:rPr>
              <a:t>…at the 20-year mark? </a:t>
            </a:r>
            <a:r>
              <a:rPr lang="en-US" altLang="en-US" sz="1400" b="1">
                <a:solidFill>
                  <a:srgbClr val="FFFF00"/>
                </a:solidFill>
              </a:rPr>
              <a:t>20%</a:t>
            </a:r>
            <a:endParaRPr lang="en-US" altLang="en-US" sz="1400">
              <a:solidFill>
                <a:srgbClr val="FFFF00"/>
              </a:solidFill>
            </a:endParaRPr>
          </a:p>
          <a:p>
            <a:endParaRPr lang="en-US" altLang="en-US" sz="1400" b="1" i="1">
              <a:solidFill>
                <a:srgbClr val="FFFF00"/>
              </a:solidFill>
            </a:endParaRPr>
          </a:p>
          <a:p>
            <a:r>
              <a:rPr lang="en-US" altLang="en-US" sz="1400" i="1">
                <a:solidFill>
                  <a:srgbClr val="FFFF00"/>
                </a:solidFill>
              </a:rPr>
              <a:t>What if the dosing in &gt;5mg/kg/d?</a:t>
            </a:r>
          </a:p>
          <a:p>
            <a:r>
              <a:rPr lang="en-US" altLang="en-US" sz="1400">
                <a:solidFill>
                  <a:srgbClr val="FFFF00"/>
                </a:solidFill>
              </a:rPr>
              <a:t>The pattern is similar but the numbers are </a:t>
            </a:r>
            <a:r>
              <a:rPr lang="en-US" altLang="en-US" sz="1400" b="1">
                <a:solidFill>
                  <a:srgbClr val="FFFF00"/>
                </a:solidFill>
              </a:rPr>
              <a:t>much</a:t>
            </a:r>
            <a:r>
              <a:rPr lang="en-US" altLang="en-US" sz="1400">
                <a:solidFill>
                  <a:srgbClr val="FFFF00"/>
                </a:solidFill>
              </a:rPr>
              <a:t> higher</a:t>
            </a:r>
          </a:p>
        </p:txBody>
      </p:sp>
      <p:sp>
        <p:nvSpPr>
          <p:cNvPr id="2" name="Text Box 9">
            <a:extLst>
              <a:ext uri="{FF2B5EF4-FFF2-40B4-BE49-F238E27FC236}">
                <a16:creationId xmlns:a16="http://schemas.microsoft.com/office/drawing/2014/main" id="{624D9C33-0DC3-418E-B007-1A016B637AC2}"/>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7"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8"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09"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2710"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2712" name="Rectangle 10"/>
          <p:cNvSpPr>
            <a:spLocks noGrp="1" noChangeArrowheads="1"/>
          </p:cNvSpPr>
          <p:nvPr>
            <p:ph type="title" idx="4294967295"/>
          </p:nvPr>
        </p:nvSpPr>
        <p:spPr>
          <a:xfrm>
            <a:off x="457200" y="122238"/>
            <a:ext cx="7543800" cy="792162"/>
          </a:xfrm>
        </p:spPr>
        <p:txBody>
          <a:bodyPr/>
          <a:lstStyle/>
          <a:p>
            <a:pPr eaLnBrk="1" hangingPunct="1"/>
            <a:r>
              <a:rPr lang="en-US" altLang="en-US"/>
              <a:t>Q</a:t>
            </a:r>
          </a:p>
        </p:txBody>
      </p:sp>
      <p:sp>
        <p:nvSpPr>
          <p:cNvPr id="72714"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5E15323-5D2B-41D8-8C7D-523D14F8086A}" type="slidenum">
              <a:rPr lang="en-US" altLang="en-US" sz="1000"/>
              <a:pPr algn="r" eaLnBrk="1" hangingPunct="1">
                <a:spcBef>
                  <a:spcPct val="0"/>
                </a:spcBef>
                <a:buClrTx/>
                <a:buSzTx/>
                <a:buFontTx/>
                <a:buNone/>
              </a:pPr>
              <a:t>98</a:t>
            </a:fld>
            <a:endParaRPr lang="en-US" altLang="en-US" sz="1000"/>
          </a:p>
        </p:txBody>
      </p:sp>
      <p:sp>
        <p:nvSpPr>
          <p:cNvPr id="72716"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Assuming no other risk factors are present, and dosing of 5 mg/kg/d or less, what is the risk of developing maculopathy…</a:t>
            </a:r>
          </a:p>
          <a:p>
            <a:r>
              <a:rPr lang="en-US" altLang="en-US" sz="1400" i="1" dirty="0">
                <a:solidFill>
                  <a:srgbClr val="0000FF"/>
                </a:solidFill>
              </a:rPr>
              <a:t>…in the first 5 years of </a:t>
            </a:r>
            <a:r>
              <a:rPr lang="en-US" altLang="en-US" sz="1400" i="1" dirty="0" err="1">
                <a:solidFill>
                  <a:srgbClr val="0000FF"/>
                </a:solidFill>
              </a:rPr>
              <a:t>tx</a:t>
            </a:r>
            <a:r>
              <a:rPr lang="en-US" altLang="en-US" sz="1400" i="1" dirty="0">
                <a:solidFill>
                  <a:srgbClr val="0000FF"/>
                </a:solidFill>
              </a:rPr>
              <a:t>? </a:t>
            </a:r>
            <a:r>
              <a:rPr lang="en-US" altLang="en-US" sz="1400" b="1" dirty="0">
                <a:solidFill>
                  <a:srgbClr val="0000FF"/>
                </a:solidFill>
              </a:rPr>
              <a:t>&lt;1%</a:t>
            </a:r>
          </a:p>
          <a:p>
            <a:r>
              <a:rPr lang="en-US" altLang="en-US" sz="1400" i="1" dirty="0">
                <a:solidFill>
                  <a:srgbClr val="0000FF"/>
                </a:solidFill>
              </a:rPr>
              <a:t>…in the first 10 years of </a:t>
            </a:r>
            <a:r>
              <a:rPr lang="en-US" altLang="en-US" sz="1400" i="1" dirty="0" err="1">
                <a:solidFill>
                  <a:srgbClr val="0000FF"/>
                </a:solidFill>
              </a:rPr>
              <a:t>tx</a:t>
            </a:r>
            <a:r>
              <a:rPr lang="en-US" altLang="en-US" sz="1400" i="1" dirty="0">
                <a:solidFill>
                  <a:srgbClr val="0000FF"/>
                </a:solidFill>
              </a:rPr>
              <a:t>? </a:t>
            </a:r>
            <a:r>
              <a:rPr lang="en-US" altLang="en-US" sz="1400" b="1" dirty="0">
                <a:solidFill>
                  <a:srgbClr val="FFFF00"/>
                </a:solidFill>
              </a:rPr>
              <a:t>&lt;2%</a:t>
            </a:r>
          </a:p>
          <a:p>
            <a:r>
              <a:rPr lang="en-US" altLang="en-US" sz="1400" i="1" dirty="0">
                <a:solidFill>
                  <a:srgbClr val="FFFF00"/>
                </a:solidFill>
              </a:rPr>
              <a:t>…at the 20-year mark? </a:t>
            </a:r>
            <a:r>
              <a:rPr lang="en-US" altLang="en-US" sz="1400" b="1" dirty="0">
                <a:solidFill>
                  <a:srgbClr val="FFFF00"/>
                </a:solidFill>
              </a:rPr>
              <a:t>20%</a:t>
            </a:r>
            <a:endParaRPr lang="en-US" altLang="en-US" sz="1400" dirty="0">
              <a:solidFill>
                <a:srgbClr val="FFFF00"/>
              </a:solidFill>
            </a:endParaRPr>
          </a:p>
          <a:p>
            <a:endParaRPr lang="en-US" altLang="en-US" sz="1400" b="1" i="1" dirty="0">
              <a:solidFill>
                <a:srgbClr val="FFFF00"/>
              </a:solidFill>
            </a:endParaRPr>
          </a:p>
          <a:p>
            <a:r>
              <a:rPr lang="en-US" altLang="en-US" sz="1400" i="1" dirty="0">
                <a:solidFill>
                  <a:srgbClr val="FFFF00"/>
                </a:solidFill>
              </a:rPr>
              <a:t>What if the dosing in &gt;5mg/kg/d?</a:t>
            </a:r>
          </a:p>
          <a:p>
            <a:r>
              <a:rPr lang="en-US" altLang="en-US" sz="1400" dirty="0">
                <a:solidFill>
                  <a:srgbClr val="FFFF00"/>
                </a:solidFill>
              </a:rPr>
              <a:t>The pattern is similar but the numbers are </a:t>
            </a:r>
            <a:r>
              <a:rPr lang="en-US" altLang="en-US" sz="1400" b="1" dirty="0">
                <a:solidFill>
                  <a:srgbClr val="FFFF00"/>
                </a:solidFill>
              </a:rPr>
              <a:t>much</a:t>
            </a:r>
            <a:r>
              <a:rPr lang="en-US" altLang="en-US" sz="1400" dirty="0">
                <a:solidFill>
                  <a:srgbClr val="FFFF00"/>
                </a:solidFill>
              </a:rPr>
              <a:t> higher</a:t>
            </a:r>
          </a:p>
        </p:txBody>
      </p:sp>
      <p:sp>
        <p:nvSpPr>
          <p:cNvPr id="13" name="Text Box 12">
            <a:extLst>
              <a:ext uri="{FF2B5EF4-FFF2-40B4-BE49-F238E27FC236}">
                <a16:creationId xmlns:a16="http://schemas.microsoft.com/office/drawing/2014/main" id="{C4008957-8450-4B5F-86F3-656326209F9C}"/>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2" name="Text Box 9">
            <a:extLst>
              <a:ext uri="{FF2B5EF4-FFF2-40B4-BE49-F238E27FC236}">
                <a16:creationId xmlns:a16="http://schemas.microsoft.com/office/drawing/2014/main" id="{DFDFF540-9362-4255-9DB7-B211C8EC958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2519363" y="4303713"/>
            <a:ext cx="1290637"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3731" name="Rectangle 6"/>
          <p:cNvSpPr>
            <a:spLocks noChangeArrowheads="1"/>
          </p:cNvSpPr>
          <p:nvPr/>
        </p:nvSpPr>
        <p:spPr bwMode="auto">
          <a:xfrm>
            <a:off x="3124200" y="3048000"/>
            <a:ext cx="1066800" cy="3810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3732" name="Rectangle 3"/>
          <p:cNvSpPr>
            <a:spLocks noChangeArrowheads="1"/>
          </p:cNvSpPr>
          <p:nvPr/>
        </p:nvSpPr>
        <p:spPr bwMode="auto">
          <a:xfrm>
            <a:off x="2590800" y="3886200"/>
            <a:ext cx="8382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3733" name="Rectangle 5"/>
          <p:cNvSpPr>
            <a:spLocks noChangeArrowheads="1"/>
          </p:cNvSpPr>
          <p:nvPr/>
        </p:nvSpPr>
        <p:spPr bwMode="auto">
          <a:xfrm>
            <a:off x="2209800" y="3429000"/>
            <a:ext cx="685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3734" name="Rectangle 8"/>
          <p:cNvSpPr>
            <a:spLocks noChangeArrowheads="1"/>
          </p:cNvSpPr>
          <p:nvPr/>
        </p:nvSpPr>
        <p:spPr bwMode="auto">
          <a:xfrm>
            <a:off x="4038600" y="2667000"/>
            <a:ext cx="1066800" cy="381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49159" name="Rectangle 9"/>
          <p:cNvSpPr>
            <a:spLocks noGrp="1" noChangeArrowheads="1"/>
          </p:cNvSpPr>
          <p:nvPr>
            <p:ph type="body" idx="4294967295"/>
          </p:nvPr>
        </p:nvSpPr>
        <p:spPr>
          <a:xfrm>
            <a:off x="304800" y="1412875"/>
            <a:ext cx="8610600" cy="3463925"/>
          </a:xfrm>
        </p:spPr>
        <p:txBody>
          <a:bodyPr/>
          <a:lstStyle/>
          <a:p>
            <a:pPr eaLnBrk="1" hangingPunct="1">
              <a:lnSpc>
                <a:spcPct val="95000"/>
              </a:lnSpc>
              <a:defRPr/>
            </a:pPr>
            <a:r>
              <a:rPr lang="en-US" altLang="en-US" sz="2400" b="1" dirty="0"/>
              <a:t>Is Plaquenil maculopathy common? </a:t>
            </a:r>
            <a:r>
              <a:rPr lang="en-US" altLang="en-US" sz="2400" b="1" dirty="0">
                <a:solidFill>
                  <a:srgbClr val="0000FF"/>
                </a:solidFill>
              </a:rPr>
              <a:t>It depends…</a:t>
            </a:r>
          </a:p>
          <a:p>
            <a:pPr eaLnBrk="1" hangingPunct="1">
              <a:defRPr/>
            </a:pPr>
            <a:r>
              <a:rPr lang="en-US" altLang="en-US" sz="2400" dirty="0">
                <a:solidFill>
                  <a:schemeClr val="bg1">
                    <a:lumMod val="75000"/>
                  </a:schemeClr>
                </a:solidFill>
              </a:rPr>
              <a:t>What risk factors place a patient at increased risk of developing Plaquenil maculopathy?</a:t>
            </a:r>
          </a:p>
          <a:p>
            <a:pPr lvl="1" eaLnBrk="1" hangingPunct="1">
              <a:defRPr/>
            </a:pPr>
            <a:r>
              <a:rPr lang="en-US" altLang="en-US" sz="2200" dirty="0">
                <a:solidFill>
                  <a:schemeClr val="bg1">
                    <a:lumMod val="75000"/>
                  </a:schemeClr>
                </a:solidFill>
              </a:rPr>
              <a:t>Daily dose greater than 5 mg/kg</a:t>
            </a:r>
          </a:p>
          <a:p>
            <a:pPr lvl="1" eaLnBrk="1" hangingPunct="1">
              <a:defRPr/>
            </a:pPr>
            <a:r>
              <a:rPr lang="en-US" altLang="en-US" sz="2200" b="1" dirty="0"/>
              <a:t>Use longer than </a:t>
            </a:r>
            <a:r>
              <a:rPr lang="en-US" altLang="en-US" sz="2200" b="1" dirty="0">
                <a:solidFill>
                  <a:srgbClr val="0000FF"/>
                </a:solidFill>
              </a:rPr>
              <a:t>5 years</a:t>
            </a:r>
          </a:p>
          <a:p>
            <a:pPr lvl="1" eaLnBrk="1" hangingPunct="1">
              <a:defRPr/>
            </a:pPr>
            <a:r>
              <a:rPr lang="en-US" altLang="en-US" sz="2200" dirty="0">
                <a:solidFill>
                  <a:schemeClr val="bg1">
                    <a:lumMod val="75000"/>
                  </a:schemeClr>
                </a:solidFill>
              </a:rPr>
              <a:t>Impaired renal function</a:t>
            </a:r>
          </a:p>
          <a:p>
            <a:pPr lvl="1" eaLnBrk="1" hangingPunct="1">
              <a:defRPr/>
            </a:pPr>
            <a:r>
              <a:rPr lang="en-US" altLang="en-US" sz="2200" dirty="0">
                <a:solidFill>
                  <a:schemeClr val="bg1">
                    <a:lumMod val="75000"/>
                  </a:schemeClr>
                </a:solidFill>
              </a:rPr>
              <a:t>Pre-existing retinal pathology</a:t>
            </a:r>
          </a:p>
          <a:p>
            <a:pPr lvl="1" eaLnBrk="1" hangingPunct="1">
              <a:defRPr/>
            </a:pPr>
            <a:r>
              <a:rPr lang="en-US" altLang="en-US" sz="2200" dirty="0">
                <a:solidFill>
                  <a:schemeClr val="bg1">
                    <a:lumMod val="75000"/>
                  </a:schemeClr>
                </a:solidFill>
              </a:rPr>
              <a:t>Concurrent tamoxifen use</a:t>
            </a:r>
          </a:p>
        </p:txBody>
      </p:sp>
      <p:sp>
        <p:nvSpPr>
          <p:cNvPr id="73736" name="Rectangle 10"/>
          <p:cNvSpPr>
            <a:spLocks noGrp="1" noChangeArrowheads="1"/>
          </p:cNvSpPr>
          <p:nvPr>
            <p:ph type="title" idx="4294967295"/>
          </p:nvPr>
        </p:nvSpPr>
        <p:spPr>
          <a:xfrm>
            <a:off x="457200" y="122238"/>
            <a:ext cx="7543800" cy="792162"/>
          </a:xfrm>
        </p:spPr>
        <p:txBody>
          <a:bodyPr/>
          <a:lstStyle/>
          <a:p>
            <a:pPr eaLnBrk="1" hangingPunct="1"/>
            <a:r>
              <a:rPr lang="en-US" altLang="en-US"/>
              <a:t>A</a:t>
            </a:r>
          </a:p>
        </p:txBody>
      </p:sp>
      <p:sp>
        <p:nvSpPr>
          <p:cNvPr id="73738"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A233B84-7FC5-454C-B32C-02BE3C9EA9EC}" type="slidenum">
              <a:rPr lang="en-US" altLang="en-US" sz="1000"/>
              <a:pPr algn="r" eaLnBrk="1" hangingPunct="1">
                <a:spcBef>
                  <a:spcPct val="0"/>
                </a:spcBef>
                <a:buClrTx/>
                <a:buSzTx/>
                <a:buFontTx/>
                <a:buNone/>
              </a:pPr>
              <a:t>99</a:t>
            </a:fld>
            <a:endParaRPr lang="en-US" altLang="en-US" sz="1000"/>
          </a:p>
        </p:txBody>
      </p:sp>
      <p:sp>
        <p:nvSpPr>
          <p:cNvPr id="73740" name="TextBox 1"/>
          <p:cNvSpPr txBox="1">
            <a:spLocks noChangeArrowheads="1"/>
          </p:cNvSpPr>
          <p:nvPr/>
        </p:nvSpPr>
        <p:spPr bwMode="auto">
          <a:xfrm>
            <a:off x="5645150" y="2403475"/>
            <a:ext cx="3352800" cy="24622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Assuming no other risk factors are present, and dosing of 5 mg/kg/d or less, what is the risk of developing maculopathy…</a:t>
            </a:r>
          </a:p>
          <a:p>
            <a:r>
              <a:rPr lang="en-US" altLang="en-US" sz="1400" i="1">
                <a:solidFill>
                  <a:srgbClr val="0000FF"/>
                </a:solidFill>
              </a:rPr>
              <a:t>…in the first 5 years of tx? </a:t>
            </a:r>
            <a:r>
              <a:rPr lang="en-US" altLang="en-US" sz="1400" b="1">
                <a:solidFill>
                  <a:srgbClr val="0000FF"/>
                </a:solidFill>
              </a:rPr>
              <a:t>&lt;1%</a:t>
            </a:r>
          </a:p>
          <a:p>
            <a:r>
              <a:rPr lang="en-US" altLang="en-US" sz="1400" i="1">
                <a:solidFill>
                  <a:srgbClr val="0000FF"/>
                </a:solidFill>
              </a:rPr>
              <a:t>…in the first 10 years of tx? </a:t>
            </a:r>
            <a:r>
              <a:rPr lang="en-US" altLang="en-US" sz="1400" b="1">
                <a:solidFill>
                  <a:srgbClr val="0000FF"/>
                </a:solidFill>
              </a:rPr>
              <a:t>&lt;2%</a:t>
            </a:r>
            <a:endParaRPr lang="en-US" altLang="en-US" sz="1400" b="1">
              <a:solidFill>
                <a:srgbClr val="FFFF00"/>
              </a:solidFill>
            </a:endParaRPr>
          </a:p>
          <a:p>
            <a:r>
              <a:rPr lang="en-US" altLang="en-US" sz="1400" i="1">
                <a:solidFill>
                  <a:srgbClr val="FFFF00"/>
                </a:solidFill>
              </a:rPr>
              <a:t>…at the 20-year mark? </a:t>
            </a:r>
            <a:r>
              <a:rPr lang="en-US" altLang="en-US" sz="1400" b="1">
                <a:solidFill>
                  <a:srgbClr val="FFFF00"/>
                </a:solidFill>
              </a:rPr>
              <a:t>20%</a:t>
            </a:r>
            <a:endParaRPr lang="en-US" altLang="en-US" sz="1400">
              <a:solidFill>
                <a:srgbClr val="FFFF00"/>
              </a:solidFill>
            </a:endParaRPr>
          </a:p>
          <a:p>
            <a:endParaRPr lang="en-US" altLang="en-US" sz="1400" b="1" i="1">
              <a:solidFill>
                <a:srgbClr val="FFFF00"/>
              </a:solidFill>
            </a:endParaRPr>
          </a:p>
          <a:p>
            <a:r>
              <a:rPr lang="en-US" altLang="en-US" sz="1400" i="1">
                <a:solidFill>
                  <a:srgbClr val="FFFF00"/>
                </a:solidFill>
              </a:rPr>
              <a:t>What if the dosing in &gt;5mg/kg/d?</a:t>
            </a:r>
          </a:p>
          <a:p>
            <a:r>
              <a:rPr lang="en-US" altLang="en-US" sz="1400">
                <a:solidFill>
                  <a:srgbClr val="FFFF00"/>
                </a:solidFill>
              </a:rPr>
              <a:t>The pattern is similar but the numbers are </a:t>
            </a:r>
            <a:r>
              <a:rPr lang="en-US" altLang="en-US" sz="1400" b="1">
                <a:solidFill>
                  <a:srgbClr val="FFFF00"/>
                </a:solidFill>
              </a:rPr>
              <a:t>much</a:t>
            </a:r>
            <a:r>
              <a:rPr lang="en-US" altLang="en-US" sz="1400">
                <a:solidFill>
                  <a:srgbClr val="FFFF00"/>
                </a:solidFill>
              </a:rPr>
              <a:t> higher</a:t>
            </a:r>
          </a:p>
        </p:txBody>
      </p:sp>
      <p:sp>
        <p:nvSpPr>
          <p:cNvPr id="13" name="Text Box 12">
            <a:extLst>
              <a:ext uri="{FF2B5EF4-FFF2-40B4-BE49-F238E27FC236}">
                <a16:creationId xmlns:a16="http://schemas.microsoft.com/office/drawing/2014/main" id="{7C1F2890-D8C1-4CB5-B69A-43259592FD64}"/>
              </a:ext>
            </a:extLst>
          </p:cNvPr>
          <p:cNvSpPr txBox="1">
            <a:spLocks noChangeArrowheads="1"/>
          </p:cNvSpPr>
          <p:nvPr/>
        </p:nvSpPr>
        <p:spPr bwMode="auto">
          <a:xfrm>
            <a:off x="1844675" y="4953000"/>
            <a:ext cx="5089525" cy="13843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How common (or uncommon) is Plaquenil maculopathy?</a:t>
            </a:r>
          </a:p>
          <a:p>
            <a:pPr eaLnBrk="1" hangingPunct="1">
              <a:spcBef>
                <a:spcPct val="0"/>
              </a:spcBef>
              <a:buClrTx/>
              <a:buSzTx/>
              <a:buFontTx/>
              <a:buNone/>
              <a:defRPr/>
            </a:pPr>
            <a:r>
              <a:rPr lang="en-US" altLang="en-US" sz="1400" dirty="0">
                <a:solidFill>
                  <a:schemeClr val="bg1">
                    <a:lumMod val="65000"/>
                  </a:schemeClr>
                </a:solidFill>
              </a:rPr>
              <a:t>The overall rate is 7-8%, but this is very misleading</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Why is that a misleading statistic?</a:t>
            </a:r>
          </a:p>
          <a:p>
            <a:pPr eaLnBrk="1" hangingPunct="1">
              <a:spcBef>
                <a:spcPct val="0"/>
              </a:spcBef>
              <a:buClrTx/>
              <a:buSzTx/>
              <a:buFontTx/>
              <a:buNone/>
              <a:defRPr/>
            </a:pPr>
            <a:r>
              <a:rPr lang="en-US" altLang="en-US" sz="1400" dirty="0">
                <a:solidFill>
                  <a:schemeClr val="bg1">
                    <a:lumMod val="65000"/>
                  </a:schemeClr>
                </a:solidFill>
              </a:rPr>
              <a:t>Because it fails to account for the enormous influence of the various risk factors, especially daily dose and </a:t>
            </a:r>
            <a:r>
              <a:rPr lang="en-US" altLang="en-US" sz="1400" b="1" dirty="0">
                <a:solidFill>
                  <a:srgbClr val="0000FF"/>
                </a:solidFill>
              </a:rPr>
              <a:t>duration of use</a:t>
            </a:r>
          </a:p>
        </p:txBody>
      </p:sp>
      <p:sp>
        <p:nvSpPr>
          <p:cNvPr id="2" name="Text Box 9">
            <a:extLst>
              <a:ext uri="{FF2B5EF4-FFF2-40B4-BE49-F238E27FC236}">
                <a16:creationId xmlns:a16="http://schemas.microsoft.com/office/drawing/2014/main" id="{6D30A2EF-B7C3-4D74-8508-2DD32C743DFE}"/>
              </a:ext>
            </a:extLst>
          </p:cNvPr>
          <p:cNvSpPr txBox="1">
            <a:spLocks noChangeArrowheads="1"/>
          </p:cNvSpPr>
          <p:nvPr/>
        </p:nvSpPr>
        <p:spPr bwMode="auto">
          <a:xfrm>
            <a:off x="3229325" y="240268"/>
            <a:ext cx="2685351" cy="3693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t>Plaquenil Maculopathy</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2941</TotalTime>
  <Words>45491</Words>
  <Application>Microsoft Office PowerPoint</Application>
  <PresentationFormat>On-screen Show (4:3)</PresentationFormat>
  <Paragraphs>5866</Paragraphs>
  <Slides>270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270</vt:i4>
      </vt:variant>
    </vt:vector>
  </HeadingPairs>
  <TitlesOfParts>
    <vt:vector size="276" baseType="lpstr">
      <vt:lpstr>Arial</vt:lpstr>
      <vt:lpstr>Calibri</vt:lpstr>
      <vt:lpstr>Segoe Script</vt:lpstr>
      <vt:lpstr>Symbol</vt:lpstr>
      <vt:lpstr>Wingdings</vt:lpstr>
      <vt:lpstr>Network</vt:lpstr>
      <vt:lpstr>Q</vt:lpstr>
      <vt:lpstr>A</vt:lpstr>
      <vt:lpstr>Q</vt:lpstr>
      <vt:lpstr>A/Q</vt:lpstr>
      <vt:lpstr>A</vt:lpstr>
      <vt:lpstr>Q</vt:lpstr>
      <vt:lpstr>A</vt:lpstr>
      <vt:lpstr>Q</vt:lpstr>
      <vt:lpstr>A</vt:lpstr>
      <vt:lpstr>Q</vt:lpstr>
      <vt:lpstr>A</vt:lpstr>
      <vt:lpstr>Q</vt:lpstr>
      <vt:lpstr>A/Q</vt:lpstr>
      <vt:lpstr>A</vt:lpstr>
      <vt:lpstr>PowerPoint Presentation</vt:lpstr>
      <vt:lpstr>Q</vt:lpstr>
      <vt:lpstr>A/Q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A</vt:lpstr>
      <vt:lpstr>PowerPoint Presentation</vt:lpstr>
      <vt:lpstr>PowerPoint Presentation</vt:lpstr>
      <vt:lpstr>Q</vt:lpstr>
      <vt:lpstr>A</vt:lpstr>
      <vt:lpstr>Q</vt:lpstr>
      <vt:lpstr>A</vt:lpstr>
      <vt:lpstr>Q</vt:lpstr>
      <vt:lpstr>A</vt:lpstr>
      <vt:lpstr>Q</vt:lpstr>
      <vt:lpstr>A</vt:lpstr>
      <vt:lpstr>PowerPoint Presentation</vt:lpstr>
      <vt:lpstr>PowerPoint Presentation</vt:lpstr>
      <vt:lpstr>Q</vt:lpstr>
      <vt:lpstr>A</vt:lpstr>
      <vt:lpstr>Q</vt:lpstr>
      <vt:lpstr>A</vt:lpstr>
      <vt:lpstr>Q</vt:lpstr>
      <vt:lpstr>A</vt:lpstr>
      <vt:lpstr>Q</vt:lpstr>
      <vt:lpstr>A</vt:lpstr>
      <vt:lpstr>PowerPoint Presentation</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PowerPoint Presentation</vt:lpstr>
      <vt:lpstr>Q</vt:lpstr>
      <vt:lpstr>A</vt:lpstr>
      <vt:lpstr>PowerPoint Presentation</vt:lpstr>
      <vt:lpstr>Q</vt:lpstr>
      <vt:lpstr>A</vt:lpstr>
      <vt:lpstr>Q</vt:lpstr>
      <vt:lpstr>A</vt:lpstr>
      <vt:lpstr>Q</vt:lpstr>
      <vt:lpstr>A</vt:lpstr>
      <vt:lpstr>A</vt:lpstr>
      <vt:lpstr>PowerPoint Presentation</vt:lpstr>
      <vt:lpstr>Q</vt:lpstr>
      <vt:lpstr>A</vt:lpstr>
      <vt:lpstr>Q</vt:lpstr>
      <vt:lpstr>A</vt:lpstr>
      <vt:lpstr>Q</vt:lpstr>
      <vt:lpstr>A</vt:lpstr>
      <vt:lpstr>Q</vt:lpstr>
      <vt:lpstr>A</vt:lpstr>
      <vt:lpstr>A</vt:lpstr>
      <vt:lpstr>Q</vt:lpstr>
      <vt:lpstr>A</vt:lpstr>
      <vt:lpstr>Q</vt:lpstr>
      <vt:lpstr>A</vt:lpstr>
      <vt:lpstr>Q</vt:lpstr>
      <vt:lpstr>A</vt:lpstr>
      <vt:lpstr>PowerPoint Presentation</vt:lpstr>
      <vt:lpstr>PowerPoint Presentation</vt:lpstr>
      <vt:lpstr>Q</vt:lpstr>
      <vt:lpstr>A</vt:lpstr>
      <vt:lpstr>PowerPoint Presentation</vt:lpstr>
      <vt:lpstr>Q</vt:lpstr>
      <vt:lpstr>A</vt:lpstr>
      <vt:lpstr>Q</vt:lpstr>
      <vt:lpstr>A</vt:lpstr>
      <vt:lpstr>PowerPoint Presentation</vt:lpstr>
      <vt:lpstr>Q</vt:lpstr>
      <vt:lpstr>A</vt:lpstr>
      <vt:lpstr>Q</vt:lpstr>
      <vt:lpstr>A</vt:lpstr>
      <vt:lpstr>Q</vt:lpstr>
      <vt:lpstr>A</vt:lpstr>
      <vt:lpstr>Q</vt:lpstr>
      <vt:lpstr>Q/A</vt:lpstr>
      <vt:lpstr>A</vt:lpstr>
      <vt:lpstr>Q</vt:lpstr>
      <vt:lpstr>A</vt:lpstr>
      <vt:lpstr>Q</vt:lpstr>
      <vt:lpstr>A</vt:lpstr>
      <vt:lpstr>Q</vt:lpstr>
      <vt:lpstr>A</vt:lpstr>
      <vt:lpstr>PowerPoint Presentation</vt:lpstr>
      <vt:lpstr>A</vt:lpstr>
      <vt:lpstr>Q</vt:lpstr>
      <vt:lpstr>A</vt:lpstr>
      <vt:lpstr>A</vt:lpstr>
      <vt:lpstr>PowerPoint Presentation</vt:lpstr>
      <vt:lpstr>Q</vt:lpstr>
      <vt:lpstr>A</vt:lpstr>
      <vt:lpstr>PowerPoint Presentation</vt:lpstr>
      <vt:lpstr>Q</vt:lpstr>
      <vt:lpstr>A</vt:lpstr>
      <vt:lpstr>Q</vt:lpstr>
      <vt:lpstr>A</vt:lpstr>
      <vt:lpstr>Q</vt:lpstr>
      <vt:lpstr>A</vt:lpstr>
      <vt:lpstr>PowerPoint Presentation</vt:lpstr>
      <vt:lpstr>PowerPoint Presentation</vt:lpstr>
      <vt:lpstr>Q</vt:lpstr>
      <vt:lpstr>A</vt:lpstr>
      <vt:lpstr>Q</vt:lpstr>
      <vt:lpstr>A</vt:lpstr>
      <vt:lpstr>PowerPoint Presentation</vt:lpstr>
      <vt:lpstr>Q</vt:lpstr>
      <vt:lpstr>A</vt:lpstr>
      <vt:lpstr>Q</vt:lpstr>
      <vt:lpstr>Q/A</vt:lpstr>
      <vt:lpstr>A</vt:lpstr>
      <vt:lpstr>Q</vt:lpstr>
      <vt:lpstr>Q/A</vt:lpstr>
      <vt:lpstr>A</vt:lpstr>
      <vt:lpstr>A</vt:lpstr>
      <vt:lpstr>Q</vt:lpstr>
      <vt:lpstr>Q/A</vt:lpstr>
      <vt:lpstr>A</vt:lpstr>
      <vt:lpstr>Q</vt:lpstr>
      <vt:lpstr>A</vt:lpstr>
      <vt:lpstr>A</vt:lpstr>
      <vt:lpstr>Q</vt:lpstr>
      <vt:lpstr>A</vt:lpstr>
      <vt:lpstr>Q</vt:lpstr>
      <vt:lpstr>A</vt:lpstr>
      <vt:lpstr>Q</vt:lpstr>
      <vt:lpstr>A</vt:lpstr>
      <vt:lpstr>Q</vt:lpstr>
      <vt:lpstr>A</vt:lpstr>
      <vt:lpstr>Q</vt:lpstr>
      <vt:lpstr>Q/A</vt:lpstr>
      <vt:lpstr>A</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PowerPoint Presentation</vt:lpstr>
      <vt:lpstr>PowerPoint Presentation</vt:lpstr>
      <vt:lpstr>Q</vt:lpstr>
      <vt:lpstr>A</vt:lpstr>
      <vt:lpstr>Q</vt:lpstr>
      <vt:lpstr>Q/A</vt:lpstr>
      <vt:lpstr>A</vt:lpstr>
      <vt:lpstr>Q</vt:lpstr>
      <vt:lpstr>A</vt:lpstr>
      <vt:lpstr>Q</vt:lpstr>
      <vt:lpstr>A</vt:lpstr>
      <vt:lpstr>Q</vt:lpstr>
      <vt:lpstr>A</vt:lpstr>
      <vt:lpstr>Q</vt:lpstr>
      <vt:lpstr>A</vt:lpstr>
      <vt:lpstr>Q</vt:lpstr>
      <vt:lpstr>A</vt:lpstr>
      <vt:lpstr>PowerPoint Presentation</vt:lpstr>
      <vt:lpstr>Q</vt:lpstr>
      <vt:lpstr>A</vt:lpstr>
      <vt:lpstr>PowerPoint Presentation</vt:lpstr>
      <vt:lpstr>Q</vt:lpstr>
      <vt:lpstr>A</vt:lpstr>
      <vt:lpstr>Q</vt:lpstr>
      <vt:lpstr>A</vt:lpstr>
      <vt:lpstr>Q</vt:lpstr>
      <vt:lpstr>A</vt:lpstr>
      <vt:lpstr>A</vt:lpstr>
      <vt:lpstr>Q</vt:lpstr>
      <vt:lpstr>A</vt:lpstr>
      <vt:lpstr>A</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Plaquenil Maculopathy</dc:title>
  <dc:creator>Steven Flynn</dc:creator>
  <cp:lastModifiedBy>Steven Flynn</cp:lastModifiedBy>
  <cp:revision>283</cp:revision>
  <dcterms:created xsi:type="dcterms:W3CDTF">2010-08-20T14:50:25Z</dcterms:created>
  <dcterms:modified xsi:type="dcterms:W3CDTF">2022-08-23T12:13:52Z</dcterms:modified>
</cp:coreProperties>
</file>