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7"/>
  </p:notesMasterIdLst>
  <p:sldIdLst>
    <p:sldId id="257" r:id="rId2"/>
    <p:sldId id="293" r:id="rId3"/>
    <p:sldId id="294" r:id="rId4"/>
    <p:sldId id="297" r:id="rId5"/>
    <p:sldId id="301" r:id="rId6"/>
    <p:sldId id="303" r:id="rId7"/>
    <p:sldId id="304" r:id="rId8"/>
    <p:sldId id="305" r:id="rId9"/>
    <p:sldId id="310" r:id="rId10"/>
    <p:sldId id="311" r:id="rId11"/>
    <p:sldId id="306" r:id="rId12"/>
    <p:sldId id="307" r:id="rId13"/>
    <p:sldId id="312" r:id="rId14"/>
    <p:sldId id="313" r:id="rId15"/>
    <p:sldId id="308" r:id="rId16"/>
    <p:sldId id="309" r:id="rId17"/>
    <p:sldId id="314" r:id="rId18"/>
    <p:sldId id="315" r:id="rId19"/>
    <p:sldId id="316" r:id="rId20"/>
    <p:sldId id="318" r:id="rId21"/>
    <p:sldId id="319" r:id="rId22"/>
    <p:sldId id="320" r:id="rId23"/>
    <p:sldId id="321" r:id="rId24"/>
    <p:sldId id="322" r:id="rId25"/>
    <p:sldId id="323" r:id="rId26"/>
    <p:sldId id="326" r:id="rId27"/>
    <p:sldId id="327" r:id="rId28"/>
    <p:sldId id="324" r:id="rId29"/>
    <p:sldId id="325" r:id="rId30"/>
    <p:sldId id="332" r:id="rId31"/>
    <p:sldId id="333" r:id="rId32"/>
    <p:sldId id="268" r:id="rId33"/>
    <p:sldId id="339" r:id="rId34"/>
    <p:sldId id="348" r:id="rId35"/>
    <p:sldId id="349" r:id="rId36"/>
    <p:sldId id="350" r:id="rId37"/>
    <p:sldId id="351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54" r:id="rId47"/>
    <p:sldId id="355" r:id="rId48"/>
    <p:sldId id="356" r:id="rId49"/>
    <p:sldId id="352" r:id="rId50"/>
    <p:sldId id="357" r:id="rId51"/>
    <p:sldId id="358" r:id="rId52"/>
    <p:sldId id="359" r:id="rId53"/>
    <p:sldId id="353" r:id="rId54"/>
    <p:sldId id="259" r:id="rId55"/>
    <p:sldId id="269" r:id="rId56"/>
    <p:sldId id="270" r:id="rId57"/>
    <p:sldId id="272" r:id="rId58"/>
    <p:sldId id="274" r:id="rId59"/>
    <p:sldId id="275" r:id="rId60"/>
    <p:sldId id="278" r:id="rId61"/>
    <p:sldId id="279" r:id="rId62"/>
    <p:sldId id="280" r:id="rId63"/>
    <p:sldId id="281" r:id="rId64"/>
    <p:sldId id="261" r:id="rId65"/>
    <p:sldId id="285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99FF99"/>
    <a:srgbClr val="FF99FF"/>
    <a:srgbClr val="9999FF"/>
    <a:srgbClr val="C0C0C0"/>
    <a:srgbClr val="FF0000"/>
    <a:srgbClr val="00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DCD5B7B-B7B1-437A-96B0-5539BF5B6C3D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30DD26-E1CF-4BB5-9473-CABCA7B52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38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ADD3AD-123B-4752-BDB8-30005F7F2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FA06-8F23-4B7A-A6FE-E05754F72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39D4-2FAA-401E-A2B0-C102E2789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25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51569-B965-45C7-84CD-79B9E26CB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8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D1D2-DE1F-4646-B26C-BE96A0FE4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05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B814E-3886-4780-885A-991AEED28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3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6E77-0227-4D4D-BDE0-6C3282825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08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6E3CA-B485-417C-9D32-3DD0137EF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67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A30E-A492-47C9-81AB-49F75E063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29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1246-3468-48D9-A2C8-B702428D2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93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6E15-EB32-4B6D-9CBF-49C5E29B7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54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62FF249-6802-4063-AC55-9297CFA44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What it is…</a:t>
            </a:r>
          </a:p>
          <a:p>
            <a:pPr lvl="1" eaLnBrk="1" hangingPunct="1"/>
            <a:r>
              <a:rPr lang="en-US" altLang="en-US" dirty="0"/>
              <a:t>A modality for treating </a:t>
            </a:r>
            <a:r>
              <a:rPr lang="en-US" altLang="en-US" dirty="0">
                <a:solidFill>
                  <a:srgbClr val="0000FF"/>
                </a:solidFill>
              </a:rPr>
              <a:t>choroidal neovascular membranes (CNVM) </a:t>
            </a:r>
            <a:r>
              <a:rPr lang="en-US" altLang="en-US" dirty="0"/>
              <a:t>and other conditions</a:t>
            </a: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7A2CF6-0A3D-4354-846F-54F6789C24F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three words (and their abb.)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(continued)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293D61F8-7EDE-4F2D-8037-53A49DBEA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73EB10-0266-4CE1-A28A-CEF61680318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Argon (</a:t>
            </a:r>
            <a:r>
              <a:rPr lang="en-US" altLang="en-US" sz="1400" b="1" dirty="0">
                <a:solidFill>
                  <a:srgbClr val="000066"/>
                </a:solidFill>
              </a:rPr>
              <a:t>blue</a:t>
            </a:r>
            <a:r>
              <a:rPr lang="en-US" altLang="en-US" sz="1400" dirty="0">
                <a:solidFill>
                  <a:srgbClr val="0000FF"/>
                </a:solidFill>
              </a:rPr>
              <a:t>-</a:t>
            </a:r>
            <a:r>
              <a:rPr lang="en-US" altLang="en-US" sz="1400" b="1" dirty="0">
                <a:solidFill>
                  <a:srgbClr val="008000"/>
                </a:solidFill>
              </a:rPr>
              <a:t>green</a:t>
            </a:r>
            <a:r>
              <a:rPr lang="en-US" altLang="en-US" sz="1400" dirty="0">
                <a:solidFill>
                  <a:srgbClr val="0000FF"/>
                </a:solidFill>
              </a:rPr>
              <a:t>) and krypton (</a:t>
            </a:r>
            <a:r>
              <a:rPr lang="en-US" altLang="en-US" sz="1400" b="1" dirty="0">
                <a:solidFill>
                  <a:srgbClr val="FF0000"/>
                </a:solidFill>
              </a:rPr>
              <a:t>red</a:t>
            </a:r>
            <a:r>
              <a:rPr lang="en-US" altLang="en-US" sz="1400" dirty="0">
                <a:solidFill>
                  <a:srgbClr val="0000FF"/>
                </a:solidFill>
              </a:rPr>
              <a:t>)</a:t>
            </a: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rgbClr val="FFFF00"/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3323" name="TextBox 1"/>
          <p:cNvSpPr txBox="1">
            <a:spLocks noChangeArrowheads="1"/>
          </p:cNvSpPr>
          <p:nvPr/>
        </p:nvSpPr>
        <p:spPr bwMode="auto">
          <a:xfrm>
            <a:off x="428624" y="5108575"/>
            <a:ext cx="4829175" cy="52322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Did the MPS find one modality to be superior to the other?</a:t>
            </a:r>
          </a:p>
          <a:p>
            <a:pPr eaLnBrk="1" hangingPunct="1"/>
            <a:r>
              <a:rPr lang="en-US" altLang="en-US" sz="1400" b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4FB4BDD-8FFC-4BAF-98E0-6FD1D23B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CE8F9D04-355D-4615-B5D0-5BE53BE7D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B8DA28-4FF5-4199-9EA7-7AC20944BFB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Argon (</a:t>
            </a:r>
            <a:r>
              <a:rPr lang="en-US" altLang="en-US" sz="1400" b="1">
                <a:solidFill>
                  <a:srgbClr val="000066"/>
                </a:solidFill>
              </a:rPr>
              <a:t>blue</a:t>
            </a:r>
            <a:r>
              <a:rPr lang="en-US" altLang="en-US" sz="1400">
                <a:solidFill>
                  <a:srgbClr val="0000FF"/>
                </a:solidFill>
              </a:rPr>
              <a:t>-</a:t>
            </a:r>
            <a:r>
              <a:rPr lang="en-US" altLang="en-US" sz="1400" b="1">
                <a:solidFill>
                  <a:srgbClr val="008000"/>
                </a:solidFill>
              </a:rPr>
              <a:t>green</a:t>
            </a:r>
            <a:r>
              <a:rPr lang="en-US" altLang="en-US" sz="1400">
                <a:solidFill>
                  <a:srgbClr val="0000FF"/>
                </a:solidFill>
              </a:rPr>
              <a:t>) and krypton (</a:t>
            </a:r>
            <a:r>
              <a:rPr lang="en-US" altLang="en-US" sz="1400" b="1">
                <a:solidFill>
                  <a:srgbClr val="FF0000"/>
                </a:solidFill>
              </a:rPr>
              <a:t>red</a:t>
            </a:r>
            <a:r>
              <a:rPr lang="en-US" altLang="en-US" sz="140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was the primary endpoint/outcome variable?</a:t>
            </a:r>
            <a:endParaRPr lang="en-US" altLang="en-US" sz="1400" i="1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C7DE55AC-F216-4DAA-9BEE-B45B8FA8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A091E552-57A7-42A5-A549-C768BCD2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8594E4-1C7E-4B0A-9EC0-CA44E339B94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5369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Argon (</a:t>
            </a:r>
            <a:r>
              <a:rPr lang="en-US" altLang="en-US" sz="1400" b="1">
                <a:solidFill>
                  <a:srgbClr val="000066"/>
                </a:solidFill>
              </a:rPr>
              <a:t>blue</a:t>
            </a:r>
            <a:r>
              <a:rPr lang="en-US" altLang="en-US" sz="1400">
                <a:solidFill>
                  <a:srgbClr val="0000FF"/>
                </a:solidFill>
              </a:rPr>
              <a:t>-</a:t>
            </a:r>
            <a:r>
              <a:rPr lang="en-US" altLang="en-US" sz="1400" b="1">
                <a:solidFill>
                  <a:srgbClr val="008000"/>
                </a:solidFill>
              </a:rPr>
              <a:t>green</a:t>
            </a:r>
            <a:r>
              <a:rPr lang="en-US" altLang="en-US" sz="1400">
                <a:solidFill>
                  <a:srgbClr val="0000FF"/>
                </a:solidFill>
              </a:rPr>
              <a:t>) and krypton (</a:t>
            </a:r>
            <a:r>
              <a:rPr lang="en-US" altLang="en-US" sz="1400" b="1">
                <a:solidFill>
                  <a:srgbClr val="FF0000"/>
                </a:solidFill>
              </a:rPr>
              <a:t>red</a:t>
            </a:r>
            <a:r>
              <a:rPr lang="en-US" altLang="en-US" sz="140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Percent of eyes experiencing severe vision loss (SVL) from baseline</a:t>
            </a: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5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2819EE91-3E0D-4A37-854F-478DB9446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>
              <a:ext uri="{FF2B5EF4-FFF2-40B4-BE49-F238E27FC236}">
                <a16:creationId xmlns:a16="http://schemas.microsoft.com/office/drawing/2014/main" id="{6A994BF9-37DF-47E4-934F-41C17EEA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63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67FDEC-5862-4E7D-B674-4CEE8FDB529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Percent of eyes experiencing severe vision loss (SVL) from baseline</a:t>
            </a: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A7396B8-F8C4-4389-89AF-B3C222DA9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5756275"/>
            <a:ext cx="421005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was SVL defined in the MPS?</a:t>
            </a:r>
            <a:endParaRPr lang="en-US" altLang="en-US" sz="14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 a loss of 6 or more lines from initial presentation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F533D25-5668-4C0E-8AE7-083E2043C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8CB9CA2C-194E-4F8C-9C36-B36814299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74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6F3905-9599-4911-8469-0D3E3DA59B9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Percent of eyes experiencing severe vision loss (SVL) from baseline</a:t>
            </a: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1047750" y="5756275"/>
            <a:ext cx="421005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was SVL defined in the MPS?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As a loss of 6 or more lines from initial presentation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B0FA6928-7314-42F6-82EB-1FA23470D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F132D75B-7A00-4B23-B23C-B18646FC7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84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FCB09-9E33-42C5-A448-A0B39A17A0F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8441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Argon (</a:t>
            </a:r>
            <a:r>
              <a:rPr lang="en-US" altLang="en-US" sz="1400" b="1">
                <a:solidFill>
                  <a:srgbClr val="000066"/>
                </a:solidFill>
              </a:rPr>
              <a:t>blue</a:t>
            </a:r>
            <a:r>
              <a:rPr lang="en-US" altLang="en-US" sz="1400">
                <a:solidFill>
                  <a:srgbClr val="0000FF"/>
                </a:solidFill>
              </a:rPr>
              <a:t>-</a:t>
            </a:r>
            <a:r>
              <a:rPr lang="en-US" altLang="en-US" sz="1400" b="1">
                <a:solidFill>
                  <a:srgbClr val="008000"/>
                </a:solidFill>
              </a:rPr>
              <a:t>green</a:t>
            </a:r>
            <a:r>
              <a:rPr lang="en-US" altLang="en-US" sz="1400">
                <a:solidFill>
                  <a:srgbClr val="0000FF"/>
                </a:solidFill>
              </a:rPr>
              <a:t>) and krypton (</a:t>
            </a:r>
            <a:r>
              <a:rPr lang="en-US" altLang="en-US" sz="1400" b="1">
                <a:solidFill>
                  <a:srgbClr val="FF0000"/>
                </a:solidFill>
              </a:rPr>
              <a:t>red</a:t>
            </a:r>
            <a:r>
              <a:rPr lang="en-US" altLang="en-US" sz="140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Percent of eyes experiencing severe vision loss (SVL)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18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6E7B9BB0-1095-4AE8-9F09-BEFAC83ED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E6A477F9-467A-4160-AFE3-5C44E6DB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94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3457F4-5E77-464C-B08D-B156862E9B0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9465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Argon (</a:t>
            </a:r>
            <a:r>
              <a:rPr lang="en-US" altLang="en-US" sz="1400" b="1">
                <a:solidFill>
                  <a:srgbClr val="000066"/>
                </a:solidFill>
              </a:rPr>
              <a:t>blue</a:t>
            </a:r>
            <a:r>
              <a:rPr lang="en-US" altLang="en-US" sz="1400">
                <a:solidFill>
                  <a:srgbClr val="0000FF"/>
                </a:solidFill>
              </a:rPr>
              <a:t>-</a:t>
            </a:r>
            <a:r>
              <a:rPr lang="en-US" altLang="en-US" sz="1400" b="1">
                <a:solidFill>
                  <a:srgbClr val="008000"/>
                </a:solidFill>
              </a:rPr>
              <a:t>green</a:t>
            </a:r>
            <a:r>
              <a:rPr lang="en-US" altLang="en-US" sz="1400">
                <a:solidFill>
                  <a:srgbClr val="0000FF"/>
                </a:solidFill>
              </a:rPr>
              <a:t>) and krypton (</a:t>
            </a:r>
            <a:r>
              <a:rPr lang="en-US" altLang="en-US" sz="1400" b="1">
                <a:solidFill>
                  <a:srgbClr val="FF0000"/>
                </a:solidFill>
              </a:rPr>
              <a:t>red</a:t>
            </a:r>
            <a:r>
              <a:rPr lang="en-US" altLang="en-US" sz="140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Percent of eyes experiencing severe vision loss (SVL)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--Whether the lesion was new, or recurrent</a:t>
            </a:r>
          </a:p>
        </p:txBody>
      </p:sp>
      <p:sp>
        <p:nvSpPr>
          <p:cNvPr id="19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38E889CC-5817-43BB-994D-8C0978917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FEEF2CB5-65C3-4890-96E5-312B5A74B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1B3D2F-E5E3-4E5C-BD7C-F3AC3AF4E4F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0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0491" name="TextBox 10"/>
          <p:cNvSpPr txBox="1">
            <a:spLocks noChangeArrowheads="1"/>
          </p:cNvSpPr>
          <p:nvPr/>
        </p:nvSpPr>
        <p:spPr bwMode="auto"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How was lesion location defined; ie, in terms of what structure?</a:t>
            </a:r>
            <a:endParaRPr lang="en-US" altLang="en-US" sz="1400" i="1">
              <a:solidFill>
                <a:srgbClr val="FF99FF"/>
              </a:solidFill>
            </a:endParaRP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With respect to distance from the foveal center</a:t>
            </a:r>
          </a:p>
          <a:p>
            <a:pPr eaLnBrk="1" hangingPunct="1"/>
            <a:endParaRPr lang="en-US" altLang="en-US" sz="1400">
              <a:solidFill>
                <a:srgbClr val="FF99FF"/>
              </a:solidFill>
            </a:endParaRPr>
          </a:p>
          <a:p>
            <a:pPr eaLnBrk="1" hangingPunct="1"/>
            <a:r>
              <a:rPr lang="en-US" altLang="en-US" sz="1400" i="1">
                <a:solidFill>
                  <a:srgbClr val="FF99FF"/>
                </a:solidFill>
              </a:rPr>
              <a:t>Four locations were used. What were they? How were they defined?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--Extrafoveal: Posterior edge of the CNVM &gt;200 mm from foveal center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--Juxtafoveal: Posterior edge 1-200 mm from foveal center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--Subfoveal: Some portion of the CNVM wl centeras directly below the fovea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--Papillomacular bundle: 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79EA696-D9E0-4332-8F7D-5BDFE558A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07AD7B6B-D8B4-4DFF-9445-B5485D45F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15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EAF470-B823-4051-83C8-E690B1D6714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1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How was lesion location defined; ie, in terms of what structure?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/>
            <a:endParaRPr lang="en-US" altLang="en-US" sz="140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>
                <a:solidFill>
                  <a:srgbClr val="FF99FF"/>
                </a:solidFill>
              </a:rPr>
              <a:t>Four locations were used. What were they? How were they defined?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--Extrafoveal: Posterior edge of the CNVM &gt;200 mm from foveal center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--Juxtafoveal: Posterior edge 1-200 mm from foveal center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--Subfoveal: Some portion of the CNVM was direcl centertly below the fovea</a:t>
            </a:r>
          </a:p>
          <a:p>
            <a:pPr eaLnBrk="1" hangingPunct="1"/>
            <a:r>
              <a:rPr lang="en-US" altLang="en-US" sz="1400">
                <a:solidFill>
                  <a:srgbClr val="FF99FF"/>
                </a:solidFill>
              </a:rPr>
              <a:t>--Papillomacular bundle: 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34F87396-6F02-408F-AAA8-F1EDF5988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6BC9A2B8-7869-4F8B-B152-B8DFE2A4B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25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090340-ED2D-46BC-96BC-8B63D5B9146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9" name="TextBox 10"/>
          <p:cNvSpPr txBox="1">
            <a:spLocks noChangeArrowheads="1"/>
          </p:cNvSpPr>
          <p:nvPr/>
        </p:nvSpPr>
        <p:spPr bwMode="auto"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How was lesion location defined; ie, in terms of what structure?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/>
            <a:endParaRPr lang="en-US" altLang="en-US" sz="140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Four locations were used. What were they? </a:t>
            </a:r>
            <a:r>
              <a:rPr lang="en-US" altLang="en-US" sz="1400" i="1">
                <a:solidFill>
                  <a:srgbClr val="FF99FF"/>
                </a:solidFill>
              </a:rPr>
              <a:t>How were they defined?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</a:t>
            </a:r>
            <a:r>
              <a:rPr lang="en-US" altLang="en-US" sz="1400">
                <a:solidFill>
                  <a:srgbClr val="FF99FF"/>
                </a:solidFill>
              </a:rPr>
              <a:t>Extrafoveal: Posterior edge of the CNVM &gt;200 mm from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</a:t>
            </a:r>
            <a:r>
              <a:rPr lang="en-US" altLang="en-US" sz="1400">
                <a:solidFill>
                  <a:srgbClr val="FF99FF"/>
                </a:solidFill>
              </a:rPr>
              <a:t>Juxtafoveal: Posterior edge 1-200 mm from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</a:t>
            </a:r>
            <a:r>
              <a:rPr lang="en-US" altLang="en-US" sz="1400">
                <a:solidFill>
                  <a:srgbClr val="FF99FF"/>
                </a:solidFill>
              </a:rPr>
              <a:t>Subfoveal: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>
                <a:solidFill>
                  <a:srgbClr val="FF99FF"/>
                </a:solidFill>
              </a:rPr>
              <a:t>Some portion of the CNVM was directly below the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</a:t>
            </a:r>
            <a:r>
              <a:rPr lang="en-US" altLang="en-US" sz="1400">
                <a:solidFill>
                  <a:srgbClr val="FF99FF"/>
                </a:solidFill>
              </a:rPr>
              <a:t>Papillomacular bundle: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>
                <a:solidFill>
                  <a:srgbClr val="FF99FF"/>
                </a:solidFill>
              </a:rPr>
              <a:t>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9F8A3EE-5E0C-4E3D-86FC-A8D1C5729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9D2C5491-C6EA-40F0-A7EB-9F9DF1022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What it is…</a:t>
            </a:r>
          </a:p>
          <a:p>
            <a:pPr lvl="1" eaLnBrk="1" hangingPunct="1"/>
            <a:r>
              <a:rPr lang="en-US" altLang="en-US" dirty="0"/>
              <a:t>A modality for treating </a:t>
            </a:r>
            <a:r>
              <a:rPr lang="en-US" altLang="en-US" dirty="0">
                <a:solidFill>
                  <a:srgbClr val="0000FF"/>
                </a:solidFill>
              </a:rPr>
              <a:t>choroidal neovascular membranes (CNVM) </a:t>
            </a:r>
            <a:r>
              <a:rPr lang="en-US" altLang="en-US" dirty="0"/>
              <a:t>and other conditions</a:t>
            </a:r>
          </a:p>
        </p:txBody>
      </p:sp>
      <p:sp>
        <p:nvSpPr>
          <p:cNvPr id="51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3D97EA-9A16-472D-98BD-11ECC5A1204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DCCB1B2-DA64-4F0A-BB8A-E531E99B4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E12A28A2-3FDE-415D-BA7D-CACEB6569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35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16385C-6D83-42A2-B919-F7B2F0659A5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3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3563" name="TextBox 10"/>
          <p:cNvSpPr txBox="1">
            <a:spLocks noChangeArrowheads="1"/>
          </p:cNvSpPr>
          <p:nvPr/>
        </p:nvSpPr>
        <p:spPr bwMode="auto"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How was lesion location defined; ie, in terms of what structure?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/>
            <a:endParaRPr lang="en-US" altLang="en-US" sz="140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Four locations were used. What were they? </a:t>
            </a:r>
            <a:r>
              <a:rPr lang="en-US" altLang="en-US" sz="1400" i="1">
                <a:solidFill>
                  <a:srgbClr val="FF99FF"/>
                </a:solidFill>
              </a:rPr>
              <a:t>How were they defined?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--Extrafoveal</a:t>
            </a:r>
            <a:r>
              <a:rPr lang="en-US" altLang="en-US" sz="1400">
                <a:solidFill>
                  <a:srgbClr val="FF99FF"/>
                </a:solidFill>
              </a:rPr>
              <a:t>: Posterior edge of the CNVM &gt;200 mm from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--Juxtafoveal</a:t>
            </a:r>
            <a:r>
              <a:rPr lang="en-US" altLang="en-US" sz="1400">
                <a:solidFill>
                  <a:srgbClr val="FF99FF"/>
                </a:solidFill>
              </a:rPr>
              <a:t>: Posterior edge 1-200 mm from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--Subfoveal</a:t>
            </a:r>
            <a:r>
              <a:rPr lang="en-US" altLang="en-US" sz="1400">
                <a:solidFill>
                  <a:srgbClr val="FF99FF"/>
                </a:solidFill>
              </a:rPr>
              <a:t>: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>
                <a:solidFill>
                  <a:srgbClr val="FF99FF"/>
                </a:solidFill>
              </a:rPr>
              <a:t>Some portion of the CNVM was directly below the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--Papillomacular bundle</a:t>
            </a:r>
            <a:r>
              <a:rPr lang="en-US" altLang="en-US" sz="1400">
                <a:solidFill>
                  <a:srgbClr val="FF99FF"/>
                </a:solidFill>
              </a:rPr>
              <a:t>: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>
                <a:solidFill>
                  <a:srgbClr val="FF99FF"/>
                </a:solidFill>
              </a:rPr>
              <a:t>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0412B617-C02A-48E2-8BA9-CCB4C83C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976B743E-C110-418C-B5C8-4D82FEEEF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45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0B68CE-D387-4436-AA85-0FC85B19AB5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4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>
                <a:solidFill>
                  <a:srgbClr val="0000FF"/>
                </a:solidFill>
              </a:rPr>
              <a:t>How was lesion location defined; </a:t>
            </a:r>
            <a:r>
              <a:rPr lang="en-US" sz="1400" i="1" dirty="0" err="1">
                <a:solidFill>
                  <a:srgbClr val="0000FF"/>
                </a:solidFill>
              </a:rPr>
              <a:t>ie</a:t>
            </a:r>
            <a:r>
              <a:rPr lang="en-US" sz="1400" i="1" dirty="0">
                <a:solidFill>
                  <a:srgbClr val="0000FF"/>
                </a:solidFill>
              </a:rPr>
              <a:t>, in terms of what structure?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sz="1400" i="1" dirty="0">
                <a:solidFill>
                  <a:srgbClr val="0000FF"/>
                </a:solidFill>
              </a:rPr>
              <a:t>Four locations were used. What were they? </a:t>
            </a:r>
            <a:r>
              <a:rPr lang="en-US" sz="1400" b="1" i="1" dirty="0">
                <a:solidFill>
                  <a:srgbClr val="0000FF"/>
                </a:solidFill>
              </a:rPr>
              <a:t>How were they defined?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Extrafoveal</a:t>
            </a:r>
            <a:r>
              <a:rPr lang="en-US" sz="1400" dirty="0">
                <a:solidFill>
                  <a:srgbClr val="0000FF"/>
                </a:solidFill>
              </a:rPr>
              <a:t>: </a:t>
            </a:r>
            <a:r>
              <a:rPr lang="en-US" sz="1400" dirty="0">
                <a:solidFill>
                  <a:srgbClr val="FF99FF"/>
                </a:solidFill>
              </a:rPr>
              <a:t>Posterior edge of the CNVM &gt;200 mm from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Juxtafoveal</a:t>
            </a:r>
            <a:r>
              <a:rPr lang="en-US" sz="1400" dirty="0">
                <a:solidFill>
                  <a:srgbClr val="FF99FF"/>
                </a:solidFill>
              </a:rPr>
              <a:t>: Posterior edge 1-200 mm from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Subfoveal</a:t>
            </a:r>
            <a:r>
              <a:rPr lang="en-US" sz="1400" dirty="0">
                <a:solidFill>
                  <a:srgbClr val="FF99FF"/>
                </a:solidFill>
              </a:rPr>
              <a:t>: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FF99FF"/>
                </a:solidFill>
              </a:rPr>
              <a:t>Some portion of the CNVM was directly below the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Papillomacular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bundle</a:t>
            </a:r>
            <a:r>
              <a:rPr lang="en-US" sz="1400" dirty="0">
                <a:solidFill>
                  <a:srgbClr val="FF99FF"/>
                </a:solidFill>
              </a:rPr>
              <a:t>: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FF99FF"/>
                </a:solidFill>
              </a:rPr>
              <a:t>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70D5E32-5E43-42DC-A6A4-BA993B251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1C7AC8B7-EED6-472D-A4F8-95E574706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56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62E59F-9360-4E11-BF58-9B79B1E733B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A/Q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>
                <a:solidFill>
                  <a:srgbClr val="0000FF"/>
                </a:solidFill>
              </a:rPr>
              <a:t>How was lesion location defined; </a:t>
            </a:r>
            <a:r>
              <a:rPr lang="en-US" sz="1400" i="1" dirty="0" err="1">
                <a:solidFill>
                  <a:srgbClr val="0000FF"/>
                </a:solidFill>
              </a:rPr>
              <a:t>ie</a:t>
            </a:r>
            <a:r>
              <a:rPr lang="en-US" sz="1400" i="1" dirty="0">
                <a:solidFill>
                  <a:srgbClr val="0000FF"/>
                </a:solidFill>
              </a:rPr>
              <a:t>, in terms of what structure?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sz="1400" i="1" dirty="0">
                <a:solidFill>
                  <a:srgbClr val="0000FF"/>
                </a:solidFill>
              </a:rPr>
              <a:t>Four locations were used. What were they? </a:t>
            </a:r>
            <a:r>
              <a:rPr lang="en-US" sz="1400" b="1" i="1" dirty="0">
                <a:solidFill>
                  <a:srgbClr val="0000FF"/>
                </a:solidFill>
              </a:rPr>
              <a:t>How were they defined?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Extrafoveal</a:t>
            </a:r>
            <a:r>
              <a:rPr lang="en-US" sz="1400" dirty="0">
                <a:solidFill>
                  <a:srgbClr val="0000FF"/>
                </a:solidFill>
              </a:rPr>
              <a:t>: Posterior edge of the CNVM &gt;200 mm from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Juxtafoveal</a:t>
            </a:r>
            <a:r>
              <a:rPr lang="en-US" sz="1400" dirty="0">
                <a:solidFill>
                  <a:srgbClr val="0000FF"/>
                </a:solidFill>
              </a:rPr>
              <a:t>: </a:t>
            </a:r>
            <a:r>
              <a:rPr lang="en-US" sz="1400" dirty="0">
                <a:solidFill>
                  <a:srgbClr val="FF99FF"/>
                </a:solidFill>
              </a:rPr>
              <a:t>Posterior edge 1-200 mm from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Subfoveal</a:t>
            </a:r>
            <a:r>
              <a:rPr lang="en-US" sz="1400" dirty="0">
                <a:solidFill>
                  <a:srgbClr val="FF99FF"/>
                </a:solidFill>
              </a:rPr>
              <a:t>: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FF99FF"/>
                </a:solidFill>
              </a:rPr>
              <a:t>Some portion of the CNVM was directly below the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Papillomacular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bundle</a:t>
            </a:r>
            <a:r>
              <a:rPr lang="en-US" sz="1400" dirty="0">
                <a:solidFill>
                  <a:srgbClr val="FF99FF"/>
                </a:solidFill>
              </a:rPr>
              <a:t>: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FF99FF"/>
                </a:solidFill>
              </a:rPr>
              <a:t>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B2AA80D-C628-44D6-B92C-7C48B33FA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DDDD4012-05BD-4862-AC4B-172B50628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66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0CF267-04D1-4C80-9C13-6A071C28637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6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A/Q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>
                <a:solidFill>
                  <a:srgbClr val="0000FF"/>
                </a:solidFill>
              </a:rPr>
              <a:t>How was lesion location defined; </a:t>
            </a:r>
            <a:r>
              <a:rPr lang="en-US" sz="1400" i="1" dirty="0" err="1">
                <a:solidFill>
                  <a:srgbClr val="0000FF"/>
                </a:solidFill>
              </a:rPr>
              <a:t>ie</a:t>
            </a:r>
            <a:r>
              <a:rPr lang="en-US" sz="1400" i="1" dirty="0">
                <a:solidFill>
                  <a:srgbClr val="0000FF"/>
                </a:solidFill>
              </a:rPr>
              <a:t>, in terms of what structure?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sz="1400" i="1" dirty="0">
                <a:solidFill>
                  <a:srgbClr val="0000FF"/>
                </a:solidFill>
              </a:rPr>
              <a:t>Four locations were used. What were they? </a:t>
            </a:r>
            <a:r>
              <a:rPr lang="en-US" sz="1400" b="1" i="1" dirty="0">
                <a:solidFill>
                  <a:srgbClr val="0000FF"/>
                </a:solidFill>
              </a:rPr>
              <a:t>How were they defined?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Extrafoveal</a:t>
            </a:r>
            <a:r>
              <a:rPr lang="en-US" sz="1400" dirty="0">
                <a:solidFill>
                  <a:srgbClr val="0000FF"/>
                </a:solidFill>
              </a:rPr>
              <a:t>: Posterior edge of the CNVM &gt;200 mm from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Juxtafoveal</a:t>
            </a:r>
            <a:r>
              <a:rPr lang="en-US" sz="1400" dirty="0">
                <a:solidFill>
                  <a:srgbClr val="0000FF"/>
                </a:solidFill>
              </a:rPr>
              <a:t>: Posterior edge 1-200 mm from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Subfoveal</a:t>
            </a:r>
            <a:r>
              <a:rPr lang="en-US" sz="1400" dirty="0">
                <a:solidFill>
                  <a:srgbClr val="0000FF"/>
                </a:solidFill>
              </a:rPr>
              <a:t>: </a:t>
            </a:r>
            <a:r>
              <a:rPr lang="en-US" sz="1400" dirty="0">
                <a:solidFill>
                  <a:srgbClr val="FF99FF"/>
                </a:solidFill>
              </a:rPr>
              <a:t>Some portion of the CNVM was directly below the foveal center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Papillomacular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bundle</a:t>
            </a:r>
            <a:r>
              <a:rPr lang="en-US" sz="1400" dirty="0">
                <a:solidFill>
                  <a:srgbClr val="FF99FF"/>
                </a:solidFill>
              </a:rPr>
              <a:t>: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FF99FF"/>
                </a:solidFill>
              </a:rPr>
              <a:t>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F5EC717A-AAE9-4783-A108-03AB69FD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C91B614C-F3DD-46EA-97A4-6BB8AB1E0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76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30CBB1-81ED-4BA5-863A-95C2973DBB9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7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A/Q</a:t>
            </a:r>
          </a:p>
        </p:txBody>
      </p:sp>
      <p:sp>
        <p:nvSpPr>
          <p:cNvPr id="27659" name="TextBox 10"/>
          <p:cNvSpPr txBox="1">
            <a:spLocks noChangeArrowheads="1"/>
          </p:cNvSpPr>
          <p:nvPr/>
        </p:nvSpPr>
        <p:spPr bwMode="auto"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How was lesion location defined; ie, in terms of what structure?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/>
            <a:endParaRPr lang="en-US" altLang="en-US" sz="140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Four locations were used. What were they? </a:t>
            </a:r>
            <a:r>
              <a:rPr lang="en-US" altLang="en-US" sz="1400" b="1" i="1">
                <a:solidFill>
                  <a:srgbClr val="0000FF"/>
                </a:solidFill>
              </a:rPr>
              <a:t>How were they defined?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--Extrafoveal: Posterior edge of the CNVM &gt;200 mm from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--Juxtafoveal: Posterior edge 1-200 mm from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--Subfoveal: Some portion of the CNVM was directly below the foveal center</a:t>
            </a:r>
          </a:p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--Papillomacular bundle: </a:t>
            </a:r>
            <a:r>
              <a:rPr lang="en-US" altLang="en-US" sz="1400">
                <a:solidFill>
                  <a:srgbClr val="FF99FF"/>
                </a:solidFill>
              </a:rPr>
              <a:t>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43EFDC3-774C-42C1-BC6C-330FA5B7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C3386D06-2EA3-4222-BC65-934F10D9B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86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B620B-FDD3-4672-BC31-444E6147A36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Lesion location</a:t>
            </a:r>
            <a:endParaRPr lang="en-US" alt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8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8683" name="TextBox 10"/>
          <p:cNvSpPr txBox="1">
            <a:spLocks noChangeArrowheads="1"/>
          </p:cNvSpPr>
          <p:nvPr/>
        </p:nvSpPr>
        <p:spPr bwMode="auto">
          <a:xfrm>
            <a:off x="2355850" y="4800600"/>
            <a:ext cx="6215163" cy="181588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was lesion location defined; </a:t>
            </a:r>
            <a:r>
              <a:rPr lang="en-US" altLang="en-US" sz="1400" i="1" dirty="0" err="1">
                <a:solidFill>
                  <a:srgbClr val="0000FF"/>
                </a:solidFill>
              </a:rPr>
              <a:t>ie</a:t>
            </a:r>
            <a:r>
              <a:rPr lang="en-US" altLang="en-US" sz="1400" i="1" dirty="0">
                <a:solidFill>
                  <a:srgbClr val="0000FF"/>
                </a:solidFill>
              </a:rPr>
              <a:t>, in terms of what structure?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With respect to distance from the foveal center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Four locations were used. What were they? </a:t>
            </a:r>
            <a:r>
              <a:rPr lang="en-US" altLang="en-US" sz="1400" b="1" i="1" dirty="0">
                <a:solidFill>
                  <a:srgbClr val="0000FF"/>
                </a:solidFill>
              </a:rPr>
              <a:t>How were they defined?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dirty="0" err="1">
                <a:solidFill>
                  <a:srgbClr val="0000FF"/>
                </a:solidFill>
              </a:rPr>
              <a:t>Extrafoveal</a:t>
            </a:r>
            <a:r>
              <a:rPr lang="en-US" altLang="en-US" sz="1400" dirty="0">
                <a:solidFill>
                  <a:srgbClr val="0000FF"/>
                </a:solidFill>
              </a:rPr>
              <a:t>: Posterior edge of the CNVM &gt;200 mm from foveal center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dirty="0" err="1">
                <a:solidFill>
                  <a:srgbClr val="0000FF"/>
                </a:solidFill>
              </a:rPr>
              <a:t>Juxtafoveal</a:t>
            </a:r>
            <a:r>
              <a:rPr lang="en-US" altLang="en-US" sz="1400" dirty="0">
                <a:solidFill>
                  <a:srgbClr val="0000FF"/>
                </a:solidFill>
              </a:rPr>
              <a:t>: Posterior edge 1-200 mm from foveal center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dirty="0" err="1">
                <a:solidFill>
                  <a:srgbClr val="0000FF"/>
                </a:solidFill>
              </a:rPr>
              <a:t>Subfoveal</a:t>
            </a:r>
            <a:r>
              <a:rPr lang="en-US" altLang="en-US" sz="1400" dirty="0">
                <a:solidFill>
                  <a:srgbClr val="0000FF"/>
                </a:solidFill>
              </a:rPr>
              <a:t>: Some portion of the CNVM was directly below the foveal center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dirty="0" err="1">
                <a:solidFill>
                  <a:srgbClr val="0000FF"/>
                </a:solidFill>
              </a:rPr>
              <a:t>Papillomacular</a:t>
            </a:r>
            <a:r>
              <a:rPr lang="en-US" altLang="en-US" sz="1400" dirty="0">
                <a:solidFill>
                  <a:srgbClr val="0000FF"/>
                </a:solidFill>
              </a:rPr>
              <a:t> bundle: The CNVM was between the fovea and the ONH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8818129-BDBB-433B-8E8A-B03B94556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>
              <a:ext uri="{FF2B5EF4-FFF2-40B4-BE49-F238E27FC236}">
                <a16:creationId xmlns:a16="http://schemas.microsoft.com/office/drawing/2014/main" id="{44338AB1-0337-46B6-8F2A-803652756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86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B620B-FDD3-4672-BC31-444E6147A36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b="1" dirty="0">
                <a:solidFill>
                  <a:srgbClr val="0000FF"/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8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514D4F25-ACAC-452D-B319-FD6BC0D9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680" y="5218093"/>
            <a:ext cx="4014240" cy="954107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Three conditions were studied. What were they?</a:t>
            </a:r>
            <a:endParaRPr lang="en-US" altLang="en-US" sz="1400" b="1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6B4600BD-E5DF-4D4E-ADC1-6E1AF7BA4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3759800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BEF9F9F6-2524-4AA3-97D9-C7FB66353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86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B620B-FDD3-4672-BC31-444E6147A36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blue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 and krypton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b="1" dirty="0">
                <a:solidFill>
                  <a:srgbClr val="0000FF"/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28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8683" name="TextBox 10"/>
          <p:cNvSpPr txBox="1">
            <a:spLocks noChangeArrowheads="1"/>
          </p:cNvSpPr>
          <p:nvPr/>
        </p:nvSpPr>
        <p:spPr bwMode="auto">
          <a:xfrm>
            <a:off x="2488680" y="5218093"/>
            <a:ext cx="4014240" cy="954107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Three conditions were studied. What were they?</a:t>
            </a:r>
            <a:endParaRPr lang="en-US" altLang="en-US" sz="1400" b="1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--ARMD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--Ocular histoplasmosis syndrome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--Idiopathic CNVM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82424D09-6846-4E36-8E4D-B49F1A5D1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772353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48B81D2A-C71A-4FEC-B382-1D7A3D490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29FC34-4FF7-4C2A-979B-6CC3A30D337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en-US" sz="1400" b="1" dirty="0">
                <a:solidFill>
                  <a:srgbClr val="0000FF"/>
                </a:solidFill>
              </a:rPr>
              <a:t>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(blue-green) and krypton (red)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4590871"/>
            <a:ext cx="8667750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a nutshell, what were the findings of the MPS?</a:t>
            </a:r>
            <a:endParaRPr lang="en-US" alt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The basic finding was that treated eyes had a better long-term visual outcome than untreated eyes. Unfortunately, recurrences were commonplace. Further, where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lesions were concerned, treatment extracted a terrible toll on vision. Lasing the foveal center produces an immediate, profound (~5 lines) loss of vision. Thus, pts with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CNVM  faced an awful dilemma--get treated and be guaranteed an immediate, significant and permanent loss of vision, </a:t>
            </a:r>
            <a:r>
              <a:rPr lang="en-US" altLang="en-US" sz="1400" i="1" dirty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decline treatment and enjoy better short-term vision, but at the risk of a poorer long-term visual outcome. Clearly, a better alternative for treating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CNVM was needed, and PDT fit the bill at the time.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8DE5ABF-8207-4D0A-B347-C62BD939D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4C58316-6387-420C-A8D4-31C4C7112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3609401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34F238F0-D609-49ED-A1BD-E92738861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29FC34-4FF7-4C2A-979B-6CC3A30D337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en-US" sz="1400" b="1" dirty="0">
                <a:solidFill>
                  <a:srgbClr val="0000FF"/>
                </a:solidFill>
              </a:rPr>
              <a:t>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(blue-green) and krypton (red)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4590871"/>
            <a:ext cx="8667750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a nutshell, what were the findings of the MPS?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The basic finding was that treated eyes had a better long-term visual outcome than untreated eyes. Unfortunately, recurrences were commonplace. 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Further, where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lesions were concerned, treatment extracted a terrible toll on vision. Lasing the foveal center produces an immediate, profound (~5 lines) loss of vision. Thus, pts with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CNVM  faced an awful dilemma--get treated and be guaranteed an immediate, significant and permanent loss of vision, </a:t>
            </a:r>
            <a:r>
              <a:rPr lang="en-US" altLang="en-US" sz="1400" i="1" dirty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decline treatment and enjoy better short-term vision, but at the risk of a poorer long-term visual outcome. Clearly, a better alternative for treating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CNVM was needed, and PDT fit the bill at the time.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B5EF6A9-6E7B-4DAD-9FF6-046E9A5E1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B37D468D-ADBA-4483-91BC-9FF28A65A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21196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D7A9FBA7-492A-4077-A296-ECD1C8D22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What it is…</a:t>
            </a:r>
          </a:p>
          <a:p>
            <a:pPr lvl="1" eaLnBrk="1" hangingPunct="1"/>
            <a:r>
              <a:rPr lang="en-US" altLang="en-US"/>
              <a:t>A modality for treating </a:t>
            </a:r>
            <a:r>
              <a:rPr lang="en-US" altLang="en-US">
                <a:solidFill>
                  <a:srgbClr val="0000FF"/>
                </a:solidFill>
              </a:rPr>
              <a:t>choroidal neovascular membranes (CNVM)</a:t>
            </a:r>
          </a:p>
          <a:p>
            <a:pPr lvl="1" eaLnBrk="1" hangingPunct="1"/>
            <a:r>
              <a:rPr lang="en-US" altLang="en-US"/>
              <a:t>It was developed to be an alternative to </a:t>
            </a:r>
            <a:r>
              <a:rPr lang="en-US" altLang="en-US">
                <a:solidFill>
                  <a:srgbClr val="0000FF"/>
                </a:solidFill>
              </a:rPr>
              <a:t>thermal laser </a:t>
            </a:r>
            <a:r>
              <a:rPr lang="en-US" altLang="en-US"/>
              <a:t>for the treatment of </a:t>
            </a:r>
            <a:r>
              <a:rPr lang="en-US" altLang="en-US">
                <a:solidFill>
                  <a:srgbClr val="0000FF"/>
                </a:solidFill>
              </a:rPr>
              <a:t>subfoveal </a:t>
            </a:r>
            <a:r>
              <a:rPr lang="en-US" altLang="en-US"/>
              <a:t>CNVM</a:t>
            </a:r>
          </a:p>
        </p:txBody>
      </p:sp>
      <p:sp>
        <p:nvSpPr>
          <p:cNvPr id="61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4FCE57-6965-4460-B8D5-291B32E8BE0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two words</a:t>
            </a:r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one word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F63A76C7-58EF-4001-B5A2-178173363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21632858-2B78-4CB8-80A0-35403C348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29FC34-4FF7-4C2A-979B-6CC3A30D337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en-US" sz="1400" b="1" dirty="0">
                <a:solidFill>
                  <a:srgbClr val="0000FF"/>
                </a:solidFill>
              </a:rPr>
              <a:t>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(blue-green) and krypton (red)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4590871"/>
            <a:ext cx="8667750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a nutshell, what were the findings of the MPS?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The basic finding was that treated eyes had a better long-term visual outcome than untreated eyes. Unfortunately, recurrences were commonplace. </a:t>
            </a:r>
            <a:r>
              <a:rPr lang="en-US" altLang="en-US" sz="1400" dirty="0"/>
              <a:t>Further, where </a:t>
            </a:r>
            <a:r>
              <a:rPr lang="en-US" altLang="en-US" sz="1400" dirty="0" err="1"/>
              <a:t>subfoveal</a:t>
            </a:r>
            <a:r>
              <a:rPr lang="en-US" altLang="en-US" sz="1400" dirty="0"/>
              <a:t> lesions were concerned, treatment extracted a terrible toll on vision. Lasing the foveal center produces an immediate, profound (~5 lines) loss of vision. Thus, pts with </a:t>
            </a:r>
            <a:r>
              <a:rPr lang="en-US" altLang="en-US" sz="1400" dirty="0" err="1"/>
              <a:t>subfoveal</a:t>
            </a:r>
            <a:r>
              <a:rPr lang="en-US" altLang="en-US" sz="1400" dirty="0"/>
              <a:t> CNVM faced an awful dilemma--get treated and be guaranteed an immediate, significant and permanent loss of vision, </a:t>
            </a:r>
            <a:r>
              <a:rPr lang="en-US" altLang="en-US" sz="1400" i="1" dirty="0"/>
              <a:t>or</a:t>
            </a:r>
            <a:r>
              <a:rPr lang="en-US" altLang="en-US" sz="1400" dirty="0"/>
              <a:t> decline treatment and enjoy better short-term vision, but at the risk of a poorer long-term visual outcome. 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Clearly, a better alternative for treating </a:t>
            </a:r>
            <a:r>
              <a:rPr lang="en-US" altLang="en-US" sz="1400" dirty="0" err="1">
                <a:solidFill>
                  <a:schemeClr val="accent5">
                    <a:lumMod val="75000"/>
                  </a:schemeClr>
                </a:solidFill>
              </a:rPr>
              <a:t>subfoveal</a:t>
            </a: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 CNVM was needed, and PDT fit the bill at the time.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B5EF6A9-6E7B-4DAD-9FF6-046E9A5E1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F28ED88-4910-4BE3-B32F-A6004C6CD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3841960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C3C2C9E3-61BA-4FC4-926C-BC26707F4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29FC34-4FF7-4C2A-979B-6CC3A30D337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en-US" sz="1400" b="1" dirty="0">
                <a:solidFill>
                  <a:srgbClr val="0000FF"/>
                </a:solidFill>
              </a:rPr>
              <a:t>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Argon (blue-green) and krypton (red)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Percent of eyes experiencing severe vision loss (SVL)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--Whether the lesion was new, or recurrent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4590871"/>
            <a:ext cx="8667750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a nutshell, what were the findings of the MPS?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The basic finding was that treated eyes had a better long-term visual outcome than untreated eyes. Unfortunately, recurrences were commonplace. </a:t>
            </a:r>
            <a:r>
              <a:rPr lang="en-US" altLang="en-US" sz="1400" dirty="0"/>
              <a:t>Further, where </a:t>
            </a:r>
            <a:r>
              <a:rPr lang="en-US" altLang="en-US" sz="1400" dirty="0" err="1"/>
              <a:t>subfoveal</a:t>
            </a:r>
            <a:r>
              <a:rPr lang="en-US" altLang="en-US" sz="1400" dirty="0"/>
              <a:t> lesions were concerned, treatment extracted a terrible toll on vision. Lasing the foveal center produces an immediate, profound (~5 lines) loss of vision. Thus, pts with </a:t>
            </a:r>
            <a:r>
              <a:rPr lang="en-US" altLang="en-US" sz="1400" dirty="0" err="1"/>
              <a:t>subfoveal</a:t>
            </a:r>
            <a:r>
              <a:rPr lang="en-US" altLang="en-US" sz="1400" dirty="0"/>
              <a:t> CNVM faced an awful dilemma--get treated and be guaranteed an immediate, significant and permanent loss of vision, </a:t>
            </a:r>
            <a:r>
              <a:rPr lang="en-US" altLang="en-US" sz="1400" i="1" dirty="0"/>
              <a:t>or</a:t>
            </a:r>
            <a:r>
              <a:rPr lang="en-US" altLang="en-US" sz="1400" dirty="0"/>
              <a:t> decline treatment and enjoy better short-term vision, but at the risk of a poorer long-term visual outcome. </a:t>
            </a:r>
            <a:r>
              <a:rPr lang="en-US" altLang="en-US" sz="1400" dirty="0">
                <a:solidFill>
                  <a:srgbClr val="0000FF"/>
                </a:solidFill>
              </a:rPr>
              <a:t>Clearly, a better alternative for treating </a:t>
            </a:r>
            <a:r>
              <a:rPr lang="en-US" altLang="en-US" sz="1400" dirty="0" err="1">
                <a:solidFill>
                  <a:srgbClr val="0000FF"/>
                </a:solidFill>
              </a:rPr>
              <a:t>subfoveal</a:t>
            </a:r>
            <a:r>
              <a:rPr lang="en-US" altLang="en-US" sz="1400" dirty="0">
                <a:solidFill>
                  <a:srgbClr val="0000FF"/>
                </a:solidFill>
              </a:rPr>
              <a:t> CNVM was needed, and PDT fit the bill at the time.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B5EF6A9-6E7B-4DAD-9FF6-046E9A5E1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053673F8-ADB4-453B-801D-F648F856B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2069954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route of introduction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1971626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b="1" dirty="0"/>
              <a:t>Photosensitizing dye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is injected IV</a:t>
            </a: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57E225E6-D304-4EEB-9472-2463C863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51" y="2587437"/>
            <a:ext cx="597952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drug is used most commonly as the photosensitizing dye?</a:t>
            </a:r>
          </a:p>
        </p:txBody>
      </p:sp>
    </p:spTree>
    <p:extLst>
      <p:ext uri="{BB962C8B-B14F-4D97-AF65-F5344CB8AC3E}">
        <p14:creationId xmlns:p14="http://schemas.microsoft.com/office/powerpoint/2010/main" val="21063939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b="1" dirty="0"/>
              <a:t>Photosensitizing dye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is injected IV</a:t>
            </a: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57E225E6-D304-4EEB-9472-2463C863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51" y="2587437"/>
            <a:ext cx="597952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drug is used most commonly as the photosensitizing dye?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Verteporfin</a:t>
            </a:r>
          </a:p>
        </p:txBody>
      </p:sp>
    </p:spTree>
    <p:extLst>
      <p:ext uri="{BB962C8B-B14F-4D97-AF65-F5344CB8AC3E}">
        <p14:creationId xmlns:p14="http://schemas.microsoft.com/office/powerpoint/2010/main" val="3260347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b="1" dirty="0"/>
              <a:t>Photosensitizing dye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is injected IV</a:t>
            </a: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57E225E6-D304-4EEB-9472-2463C863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51" y="2587437"/>
            <a:ext cx="5979522" cy="107721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drug is used most commonly as the photosensitizing dye?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solidFill>
                  <a:srgbClr val="0000FF"/>
                </a:solidFill>
              </a:rPr>
              <a:t>Verteporfin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trade name of verteporfin?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794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b="1" dirty="0"/>
              <a:t>Photosensitizing dye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is injected IV</a:t>
            </a: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57E225E6-D304-4EEB-9472-2463C863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51" y="2587437"/>
            <a:ext cx="5979522" cy="132343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drug is used most commonly as the photosensitizing dye?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solidFill>
                  <a:srgbClr val="0000FF"/>
                </a:solidFill>
              </a:rPr>
              <a:t>Verteporfin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trade name of </a:t>
            </a:r>
            <a:r>
              <a:rPr lang="en-US" altLang="en-US" sz="1600" i="1" dirty="0" err="1">
                <a:solidFill>
                  <a:srgbClr val="0000FF"/>
                </a:solidFill>
              </a:rPr>
              <a:t>verteporfin</a:t>
            </a:r>
            <a:r>
              <a:rPr lang="en-US" altLang="en-US" sz="1600" i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solidFill>
                  <a:srgbClr val="0000FF"/>
                </a:solidFill>
              </a:rPr>
              <a:t>Visudyne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457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5081169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/>
              <a:t>CNVM stimulated with </a:t>
            </a:r>
            <a:r>
              <a:rPr lang="en-US" altLang="en-US" dirty="0">
                <a:solidFill>
                  <a:srgbClr val="0000FF"/>
                </a:solidFill>
              </a:rPr>
              <a:t>wavelength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of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light</a:t>
            </a:r>
            <a:r>
              <a:rPr lang="en-US" altLang="en-US" dirty="0"/>
              <a:t> specific to activate the dye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401958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8C1867F8-B615-4D88-9260-2CF615A8E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What it is…</a:t>
            </a:r>
          </a:p>
          <a:p>
            <a:pPr lvl="1" eaLnBrk="1" hangingPunct="1"/>
            <a:r>
              <a:rPr lang="en-US" altLang="en-US"/>
              <a:t>A modality for treating </a:t>
            </a:r>
            <a:r>
              <a:rPr lang="en-US" altLang="en-US">
                <a:solidFill>
                  <a:srgbClr val="0000FF"/>
                </a:solidFill>
              </a:rPr>
              <a:t>choroidal neovascular membranes (CNVM)</a:t>
            </a:r>
          </a:p>
          <a:p>
            <a:pPr lvl="1" eaLnBrk="1" hangingPunct="1"/>
            <a:r>
              <a:rPr lang="en-US" altLang="en-US"/>
              <a:t>It was developed to be an alternative to </a:t>
            </a:r>
            <a:r>
              <a:rPr lang="en-US" altLang="en-US">
                <a:solidFill>
                  <a:srgbClr val="0000FF"/>
                </a:solidFill>
              </a:rPr>
              <a:t>thermal laser </a:t>
            </a:r>
            <a:r>
              <a:rPr lang="en-US" altLang="en-US"/>
              <a:t>for the treatment of </a:t>
            </a:r>
            <a:r>
              <a:rPr lang="en-US" altLang="en-US">
                <a:solidFill>
                  <a:srgbClr val="0000FF"/>
                </a:solidFill>
              </a:rPr>
              <a:t>subfoveal </a:t>
            </a:r>
            <a:r>
              <a:rPr lang="en-US" altLang="en-US"/>
              <a:t>CNVM</a:t>
            </a:r>
          </a:p>
        </p:txBody>
      </p:sp>
      <p:sp>
        <p:nvSpPr>
          <p:cNvPr id="71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647A06-D575-4424-924D-D75217DFD00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78AFD610-C8C8-4947-BC8B-28802B9AF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/>
              <a:t>CNVM stimulated with </a:t>
            </a:r>
            <a:r>
              <a:rPr lang="en-US" altLang="en-US" dirty="0">
                <a:solidFill>
                  <a:srgbClr val="0000FF"/>
                </a:solidFill>
              </a:rPr>
              <a:t>wavelength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of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light</a:t>
            </a:r>
            <a:r>
              <a:rPr lang="en-US" altLang="en-US" dirty="0"/>
              <a:t> specific to activate the dye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1431713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/>
              <a:t>CNVM stimulated with </a:t>
            </a:r>
            <a:r>
              <a:rPr lang="en-US" altLang="en-US" dirty="0">
                <a:solidFill>
                  <a:srgbClr val="0000FF"/>
                </a:solidFill>
              </a:rPr>
              <a:t>wavelength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of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light</a:t>
            </a:r>
            <a:r>
              <a:rPr lang="en-US" altLang="en-US" dirty="0"/>
              <a:t> specific to activate the dye</a:t>
            </a:r>
          </a:p>
          <a:p>
            <a:pPr lvl="1" eaLnBrk="1" hangingPunct="1"/>
            <a:r>
              <a:rPr lang="en-US" altLang="en-US" dirty="0"/>
              <a:t>The dye reacts with O</a:t>
            </a:r>
            <a:r>
              <a:rPr lang="en-US" altLang="en-US" baseline="-25000" dirty="0"/>
              <a:t>2 </a:t>
            </a:r>
            <a:r>
              <a:rPr lang="en-US" altLang="en-US" dirty="0"/>
              <a:t>to </a:t>
            </a: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oxygen </a:t>
            </a:r>
            <a:r>
              <a:rPr lang="en-US" altLang="en-US" dirty="0">
                <a:sym typeface="Wingdings" panose="05000000000000000000" pitchFamily="2" charset="2"/>
              </a:rPr>
              <a:t>and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 hydroxyl </a:t>
            </a:r>
            <a:r>
              <a:rPr lang="en-US" altLang="en-US" dirty="0">
                <a:sym typeface="Wingdings" panose="05000000000000000000" pitchFamily="2" charset="2"/>
              </a:rPr>
              <a:t>free radicals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7310550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/>
              <a:t>CNVM stimulated with </a:t>
            </a:r>
            <a:r>
              <a:rPr lang="en-US" altLang="en-US" dirty="0">
                <a:solidFill>
                  <a:srgbClr val="0000FF"/>
                </a:solidFill>
              </a:rPr>
              <a:t>wavelength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of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light</a:t>
            </a:r>
            <a:r>
              <a:rPr lang="en-US" altLang="en-US" dirty="0"/>
              <a:t> specific to activate the dye</a:t>
            </a:r>
          </a:p>
          <a:p>
            <a:pPr lvl="1" eaLnBrk="1" hangingPunct="1"/>
            <a:r>
              <a:rPr lang="en-US" altLang="en-US" dirty="0"/>
              <a:t>The dye reacts with O</a:t>
            </a:r>
            <a:r>
              <a:rPr lang="en-US" altLang="en-US" baseline="-25000" dirty="0"/>
              <a:t>2 </a:t>
            </a:r>
            <a:r>
              <a:rPr lang="en-US" altLang="en-US" dirty="0"/>
              <a:t>to </a:t>
            </a: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oxygen </a:t>
            </a:r>
            <a:r>
              <a:rPr lang="en-US" altLang="en-US" dirty="0">
                <a:sym typeface="Wingdings" panose="05000000000000000000" pitchFamily="2" charset="2"/>
              </a:rPr>
              <a:t>and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 hydroxyl </a:t>
            </a:r>
            <a:r>
              <a:rPr lang="en-US" altLang="en-US" dirty="0">
                <a:sym typeface="Wingdings" panose="05000000000000000000" pitchFamily="2" charset="2"/>
              </a:rPr>
              <a:t>free radicals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30526539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/>
              <a:t>CNVM stimulated with </a:t>
            </a:r>
            <a:r>
              <a:rPr lang="en-US" altLang="en-US" dirty="0">
                <a:solidFill>
                  <a:srgbClr val="0000FF"/>
                </a:solidFill>
              </a:rPr>
              <a:t>wavelength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of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light</a:t>
            </a:r>
            <a:r>
              <a:rPr lang="en-US" altLang="en-US" dirty="0"/>
              <a:t> specific to activate the dye</a:t>
            </a:r>
          </a:p>
          <a:p>
            <a:pPr lvl="1" eaLnBrk="1" hangingPunct="1"/>
            <a:r>
              <a:rPr lang="en-US" altLang="en-US" dirty="0"/>
              <a:t>The dye reacts with O</a:t>
            </a:r>
            <a:r>
              <a:rPr lang="en-US" altLang="en-US" baseline="-25000" dirty="0"/>
              <a:t>2 </a:t>
            </a:r>
            <a:r>
              <a:rPr lang="en-US" altLang="en-US" dirty="0"/>
              <a:t>to </a:t>
            </a: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oxygen </a:t>
            </a:r>
            <a:r>
              <a:rPr lang="en-US" altLang="en-US" dirty="0">
                <a:sym typeface="Wingdings" panose="05000000000000000000" pitchFamily="2" charset="2"/>
              </a:rPr>
              <a:t>and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 hydroxyl </a:t>
            </a:r>
            <a:r>
              <a:rPr lang="en-US" altLang="en-US" dirty="0">
                <a:sym typeface="Wingdings" panose="05000000000000000000" pitchFamily="2" charset="2"/>
              </a:rPr>
              <a:t>free radicals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Free radicals 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massive platelet activation</a:t>
            </a:r>
            <a:r>
              <a:rPr lang="en-US" altLang="en-US" dirty="0">
                <a:sym typeface="Wingdings" panose="05000000000000000000" pitchFamily="2" charset="2"/>
              </a:rPr>
              <a:t> 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thrombosis of pathologic vasculature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intravascular event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intravascular result</a:t>
            </a:r>
          </a:p>
        </p:txBody>
      </p:sp>
    </p:spTree>
    <p:extLst>
      <p:ext uri="{BB962C8B-B14F-4D97-AF65-F5344CB8AC3E}">
        <p14:creationId xmlns:p14="http://schemas.microsoft.com/office/powerpoint/2010/main" val="680017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How it works…</a:t>
            </a:r>
          </a:p>
          <a:p>
            <a:pPr lvl="1" eaLnBrk="1" hangingPunct="1"/>
            <a:r>
              <a:rPr lang="en-US" altLang="en-US" dirty="0"/>
              <a:t>Photosensitizing dye is </a:t>
            </a:r>
            <a:r>
              <a:rPr lang="en-US" altLang="en-US" dirty="0">
                <a:solidFill>
                  <a:srgbClr val="0000FF"/>
                </a:solidFill>
              </a:rPr>
              <a:t>injected IV</a:t>
            </a:r>
          </a:p>
          <a:p>
            <a:pPr lvl="1" eaLnBrk="1" hangingPunct="1"/>
            <a:r>
              <a:rPr lang="en-US" altLang="en-US" dirty="0"/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/>
              <a:t>CNVM stimulated with </a:t>
            </a:r>
            <a:r>
              <a:rPr lang="en-US" altLang="en-US" dirty="0">
                <a:solidFill>
                  <a:srgbClr val="0000FF"/>
                </a:solidFill>
              </a:rPr>
              <a:t>wavelength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of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light</a:t>
            </a:r>
            <a:r>
              <a:rPr lang="en-US" altLang="en-US" dirty="0"/>
              <a:t> specific to activate the dye</a:t>
            </a:r>
          </a:p>
          <a:p>
            <a:pPr lvl="1" eaLnBrk="1" hangingPunct="1"/>
            <a:r>
              <a:rPr lang="en-US" altLang="en-US" dirty="0"/>
              <a:t>The dye reacts with O</a:t>
            </a:r>
            <a:r>
              <a:rPr lang="en-US" altLang="en-US" baseline="-25000" dirty="0"/>
              <a:t>2 </a:t>
            </a:r>
            <a:r>
              <a:rPr lang="en-US" altLang="en-US" dirty="0"/>
              <a:t>to </a:t>
            </a: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oxygen </a:t>
            </a:r>
            <a:r>
              <a:rPr lang="en-US" altLang="en-US" dirty="0">
                <a:sym typeface="Wingdings" panose="05000000000000000000" pitchFamily="2" charset="2"/>
              </a:rPr>
              <a:t>and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 hydroxyl </a:t>
            </a:r>
            <a:r>
              <a:rPr lang="en-US" altLang="en-US" dirty="0">
                <a:sym typeface="Wingdings" panose="05000000000000000000" pitchFamily="2" charset="2"/>
              </a:rPr>
              <a:t>free radicals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Free radicals 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massive platelet activation</a:t>
            </a:r>
            <a:r>
              <a:rPr lang="en-US" altLang="en-US" dirty="0">
                <a:sym typeface="Wingdings" panose="05000000000000000000" pitchFamily="2" charset="2"/>
              </a:rPr>
              <a:t> 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thrombosis of pathologic vasculature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  <p:extLst>
      <p:ext uri="{BB962C8B-B14F-4D97-AF65-F5344CB8AC3E}">
        <p14:creationId xmlns:p14="http://schemas.microsoft.com/office/powerpoint/2010/main" val="4499935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laser</a:t>
            </a:r>
          </a:p>
          <a:p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order to induce the desired tissue changes—as we’ve seen, PDT employs a photochemical intervention, whereas PRP exploits the ability of a laser to produce 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intense localized heat (</a:t>
            </a:r>
            <a:r>
              <a:rPr lang="en-US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it is a thermal laser).</a:t>
            </a:r>
          </a:p>
        </p:txBody>
      </p:sp>
    </p:spTree>
    <p:extLst>
      <p:ext uri="{BB962C8B-B14F-4D97-AF65-F5344CB8AC3E}">
        <p14:creationId xmlns:p14="http://schemas.microsoft.com/office/powerpoint/2010/main" val="16791723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 laser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order to induce the desired tissue changes—as we’ve seen, PDT employs a photochemical intervention, whereas PRP exploits the ability of a laser to produce 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intense localized heat (</a:t>
            </a:r>
            <a:r>
              <a:rPr lang="en-US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it is a thermal laser).</a:t>
            </a:r>
          </a:p>
        </p:txBody>
      </p:sp>
    </p:spTree>
    <p:extLst>
      <p:ext uri="{BB962C8B-B14F-4D97-AF65-F5344CB8AC3E}">
        <p14:creationId xmlns:p14="http://schemas.microsoft.com/office/powerpoint/2010/main" val="41189209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 laser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So PDT is a laser procedure akin to, say, PRP?</a:t>
            </a:r>
            <a:endParaRPr lang="en-US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order to induce the desired tissue changes—as we’ve seen, PDT employs a photochemical intervention, whereas PRP exploits the ability of a laser to produce 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intense localized heat (</a:t>
            </a:r>
            <a:r>
              <a:rPr lang="en-US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it is a thermal laser).</a:t>
            </a:r>
          </a:p>
        </p:txBody>
      </p:sp>
    </p:spTree>
    <p:extLst>
      <p:ext uri="{BB962C8B-B14F-4D97-AF65-F5344CB8AC3E}">
        <p14:creationId xmlns:p14="http://schemas.microsoft.com/office/powerpoint/2010/main" val="2532789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 laser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very different </a:t>
            </a:r>
            <a:r>
              <a:rPr lang="en-US" sz="1600" b="1" dirty="0">
                <a:solidFill>
                  <a:srgbClr val="0000FF"/>
                </a:solidFill>
              </a:rPr>
              <a:t>laser-tissue interactions </a:t>
            </a:r>
            <a:r>
              <a:rPr lang="en-US" sz="1600" dirty="0">
                <a:solidFill>
                  <a:srgbClr val="0000FF"/>
                </a:solidFill>
              </a:rPr>
              <a:t>in order to induce the desired tissue changes—as we’ve seen, PDT employs a photochemical intervention, whereas PRP exploits the ability of a laser to produce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intense localized heat (</a:t>
            </a:r>
            <a:r>
              <a:rPr lang="en-US" sz="1600" dirty="0" err="1">
                <a:solidFill>
                  <a:srgbClr val="0000FF"/>
                </a:solidFill>
              </a:rPr>
              <a:t>ie</a:t>
            </a:r>
            <a:r>
              <a:rPr lang="en-US" sz="1600" dirty="0">
                <a:solidFill>
                  <a:srgbClr val="0000FF"/>
                </a:solidFill>
              </a:rPr>
              <a:t>, it is a thermal laser).</a:t>
            </a:r>
          </a:p>
        </p:txBody>
      </p:sp>
    </p:spTree>
    <p:extLst>
      <p:ext uri="{BB962C8B-B14F-4D97-AF65-F5344CB8AC3E}">
        <p14:creationId xmlns:p14="http://schemas.microsoft.com/office/powerpoint/2010/main" val="3753727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 laser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in order to induce the desired tissue changes—as we’ve seen, PDT employs a photochemical intervention, whereas PRP exploits the </a:t>
            </a:r>
            <a:r>
              <a:rPr lang="en-US" sz="1600" b="1" dirty="0">
                <a:solidFill>
                  <a:srgbClr val="0000FF"/>
                </a:solidFill>
              </a:rPr>
              <a:t>ability of a laser to produce 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intense localized heat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it is a thermal laser).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815C9D-8DA2-487E-BA3A-C7E33C8557C8}"/>
              </a:ext>
            </a:extLst>
          </p:cNvPr>
          <p:cNvSpPr txBox="1"/>
          <p:nvPr/>
        </p:nvSpPr>
        <p:spPr>
          <a:xfrm>
            <a:off x="914400" y="3117712"/>
            <a:ext cx="7848600" cy="267765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Why doesn’t the PDT laser cause thermal damage like an argon (commonly used for PRP) does?</a:t>
            </a:r>
          </a:p>
          <a:p>
            <a:r>
              <a:rPr lang="en-US" sz="1400" dirty="0">
                <a:solidFill>
                  <a:srgbClr val="99CCFF"/>
                </a:solidFill>
              </a:rPr>
              <a:t>Because the PDT laser is a low fluence laser, whereas argon PRP is high fluence</a:t>
            </a:r>
          </a:p>
          <a:p>
            <a:endParaRPr lang="en-US" sz="1400" i="1" dirty="0">
              <a:solidFill>
                <a:srgbClr val="99CCFF"/>
              </a:solidFill>
            </a:endParaRPr>
          </a:p>
          <a:p>
            <a:r>
              <a:rPr lang="en-US" sz="1400" i="1" dirty="0">
                <a:solidFill>
                  <a:srgbClr val="99CCFF"/>
                </a:solidFill>
              </a:rPr>
              <a:t>What does </a:t>
            </a:r>
            <a:r>
              <a:rPr lang="en-US" sz="1400" dirty="0">
                <a:solidFill>
                  <a:srgbClr val="99CCFF"/>
                </a:solidFill>
              </a:rPr>
              <a:t>fluence</a:t>
            </a:r>
            <a:r>
              <a:rPr lang="en-US" sz="1400" i="1" dirty="0">
                <a:solidFill>
                  <a:srgbClr val="99CCFF"/>
                </a:solidFill>
              </a:rPr>
              <a:t> refer to in this context?</a:t>
            </a:r>
          </a:p>
          <a:p>
            <a:r>
              <a:rPr lang="en-US" sz="1400" dirty="0">
                <a:solidFill>
                  <a:srgbClr val="99CCFF"/>
                </a:solidFill>
              </a:rPr>
              <a:t>Lasers deliver energy in the form of electromagnetic radiation (</a:t>
            </a:r>
            <a:r>
              <a:rPr lang="en-US" sz="1400" dirty="0" err="1">
                <a:solidFill>
                  <a:srgbClr val="99CCFF"/>
                </a:solidFill>
              </a:rPr>
              <a:t>ie</a:t>
            </a:r>
            <a:r>
              <a:rPr lang="en-US" sz="1400" dirty="0">
                <a:solidFill>
                  <a:srgbClr val="99CCFF"/>
                </a:solidFill>
              </a:rPr>
              <a:t>, light). A laser’s </a:t>
            </a:r>
            <a:r>
              <a:rPr lang="en-US" sz="1400" b="1" dirty="0">
                <a:solidFill>
                  <a:srgbClr val="99CCFF"/>
                </a:solidFill>
              </a:rPr>
              <a:t>fluence</a:t>
            </a:r>
            <a:r>
              <a:rPr lang="en-US" sz="1400" dirty="0">
                <a:solidFill>
                  <a:srgbClr val="99CCFF"/>
                </a:solidFill>
              </a:rPr>
              <a:t> is determined by the size of the area over which the energy is delivered—the smaller the area, the greater the fluence:</a:t>
            </a:r>
          </a:p>
          <a:p>
            <a:pPr algn="ctr"/>
            <a:r>
              <a:rPr lang="en-US" sz="1400" b="1" dirty="0">
                <a:solidFill>
                  <a:srgbClr val="99CCFF"/>
                </a:solidFill>
              </a:rPr>
              <a:t>Fluence = Energy/area</a:t>
            </a:r>
          </a:p>
          <a:p>
            <a:endParaRPr lang="en-US" sz="1400" dirty="0">
              <a:solidFill>
                <a:srgbClr val="99CCFF"/>
              </a:solidFill>
            </a:endParaRPr>
          </a:p>
          <a:p>
            <a:r>
              <a:rPr lang="en-US" sz="1400" dirty="0">
                <a:solidFill>
                  <a:srgbClr val="99CCFF"/>
                </a:solidFill>
              </a:rPr>
              <a:t>The spot size (</a:t>
            </a:r>
            <a:r>
              <a:rPr lang="en-US" sz="1400" dirty="0" err="1">
                <a:solidFill>
                  <a:srgbClr val="99CCFF"/>
                </a:solidFill>
              </a:rPr>
              <a:t>ie</a:t>
            </a:r>
            <a:r>
              <a:rPr lang="en-US" sz="1400" dirty="0">
                <a:solidFill>
                  <a:srgbClr val="99CCFF"/>
                </a:solidFill>
              </a:rPr>
              <a:t>, area) in PRP is measured in microns, whereas the ‘spot size’ in PDT is measured in centimeters. Thus, for a given amount of energy delivered, the fluence of PRP is orders of magnitude higher than the fluence of PDT.</a:t>
            </a:r>
          </a:p>
        </p:txBody>
      </p:sp>
    </p:spTree>
    <p:extLst>
      <p:ext uri="{BB962C8B-B14F-4D97-AF65-F5344CB8AC3E}">
        <p14:creationId xmlns:p14="http://schemas.microsoft.com/office/powerpoint/2010/main" val="403411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1F82D82F-EF42-4C6E-BD99-A85D055F5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36501A-FC6F-4A47-9002-EAB1F3C545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Argon (</a:t>
            </a:r>
            <a:r>
              <a:rPr lang="en-US" altLang="en-US" sz="1400" b="1">
                <a:solidFill>
                  <a:srgbClr val="FFFF00"/>
                </a:solidFill>
              </a:rPr>
              <a:t>blue</a:t>
            </a:r>
            <a:r>
              <a:rPr lang="en-US" altLang="en-US" sz="1400">
                <a:solidFill>
                  <a:srgbClr val="FFFF00"/>
                </a:solidFill>
              </a:rPr>
              <a:t>-</a:t>
            </a:r>
            <a:r>
              <a:rPr lang="en-US" altLang="en-US" sz="1400" b="1">
                <a:solidFill>
                  <a:srgbClr val="FFFF00"/>
                </a:solidFill>
              </a:rPr>
              <a:t>green</a:t>
            </a:r>
            <a:r>
              <a:rPr lang="en-US" altLang="en-US" sz="1400">
                <a:solidFill>
                  <a:srgbClr val="FFFF00"/>
                </a:solidFill>
              </a:rPr>
              <a:t>) and krypton (</a:t>
            </a:r>
            <a:r>
              <a:rPr lang="en-US" altLang="en-US" sz="1400" b="1">
                <a:solidFill>
                  <a:srgbClr val="FFFF00"/>
                </a:solidFill>
              </a:rPr>
              <a:t>red</a:t>
            </a:r>
            <a:r>
              <a:rPr lang="en-US" altLang="en-US" sz="1400">
                <a:solidFill>
                  <a:srgbClr val="FFFF00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0FA30524-9BA2-422B-8D88-4E967371D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 laser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in order to induce the desired tissue changes—as we’ve seen, PDT employs a photochemical intervention, whereas PRP exploits the </a:t>
            </a:r>
            <a:r>
              <a:rPr lang="en-US" sz="1600" b="1" dirty="0">
                <a:solidFill>
                  <a:srgbClr val="0000FF"/>
                </a:solidFill>
              </a:rPr>
              <a:t>ability of a laser to produce 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intense localized heat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it is a thermal laser).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815C9D-8DA2-487E-BA3A-C7E33C8557C8}"/>
              </a:ext>
            </a:extLst>
          </p:cNvPr>
          <p:cNvSpPr txBox="1"/>
          <p:nvPr/>
        </p:nvSpPr>
        <p:spPr>
          <a:xfrm>
            <a:off x="914400" y="3117712"/>
            <a:ext cx="7848600" cy="267765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Why doesn’t the PDT laser cause thermal damage like an argon (commonly used for PRP) does?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Because the PDT laser is a low fluence laser, whereas argon PRP is high fluence</a:t>
            </a:r>
          </a:p>
          <a:p>
            <a:endParaRPr lang="en-US" sz="1400" i="1" dirty="0">
              <a:solidFill>
                <a:srgbClr val="99CCFF"/>
              </a:solidFill>
            </a:endParaRPr>
          </a:p>
          <a:p>
            <a:r>
              <a:rPr lang="en-US" sz="1400" i="1" dirty="0">
                <a:solidFill>
                  <a:srgbClr val="99CCFF"/>
                </a:solidFill>
              </a:rPr>
              <a:t>What does </a:t>
            </a:r>
            <a:r>
              <a:rPr lang="en-US" sz="1400" dirty="0">
                <a:solidFill>
                  <a:srgbClr val="99CCFF"/>
                </a:solidFill>
              </a:rPr>
              <a:t>fluence</a:t>
            </a:r>
            <a:r>
              <a:rPr lang="en-US" sz="1400" i="1" dirty="0">
                <a:solidFill>
                  <a:srgbClr val="99CCFF"/>
                </a:solidFill>
              </a:rPr>
              <a:t> refer to in this context?</a:t>
            </a:r>
          </a:p>
          <a:p>
            <a:r>
              <a:rPr lang="en-US" sz="1400" dirty="0">
                <a:solidFill>
                  <a:srgbClr val="99CCFF"/>
                </a:solidFill>
              </a:rPr>
              <a:t>Lasers deliver energy in the form of electromagnetic radiation (</a:t>
            </a:r>
            <a:r>
              <a:rPr lang="en-US" sz="1400" dirty="0" err="1">
                <a:solidFill>
                  <a:srgbClr val="99CCFF"/>
                </a:solidFill>
              </a:rPr>
              <a:t>ie</a:t>
            </a:r>
            <a:r>
              <a:rPr lang="en-US" sz="1400" dirty="0">
                <a:solidFill>
                  <a:srgbClr val="99CCFF"/>
                </a:solidFill>
              </a:rPr>
              <a:t>, light). A laser’s </a:t>
            </a:r>
            <a:r>
              <a:rPr lang="en-US" sz="1400" b="1" dirty="0">
                <a:solidFill>
                  <a:srgbClr val="99CCFF"/>
                </a:solidFill>
              </a:rPr>
              <a:t>fluence</a:t>
            </a:r>
            <a:r>
              <a:rPr lang="en-US" sz="1400" dirty="0">
                <a:solidFill>
                  <a:srgbClr val="99CCFF"/>
                </a:solidFill>
              </a:rPr>
              <a:t> is determined by the size of the area over which the energy is delivered—the smaller the area, the greater the fluence:</a:t>
            </a:r>
          </a:p>
          <a:p>
            <a:pPr algn="ctr"/>
            <a:r>
              <a:rPr lang="en-US" sz="1400" b="1" dirty="0">
                <a:solidFill>
                  <a:srgbClr val="99CCFF"/>
                </a:solidFill>
              </a:rPr>
              <a:t>Fluence = Energy/area</a:t>
            </a:r>
          </a:p>
          <a:p>
            <a:endParaRPr lang="en-US" sz="1400" dirty="0">
              <a:solidFill>
                <a:srgbClr val="99CCFF"/>
              </a:solidFill>
            </a:endParaRPr>
          </a:p>
          <a:p>
            <a:r>
              <a:rPr lang="en-US" sz="1400" dirty="0">
                <a:solidFill>
                  <a:srgbClr val="99CCFF"/>
                </a:solidFill>
              </a:rPr>
              <a:t>The spot size (</a:t>
            </a:r>
            <a:r>
              <a:rPr lang="en-US" sz="1400" dirty="0" err="1">
                <a:solidFill>
                  <a:srgbClr val="99CCFF"/>
                </a:solidFill>
              </a:rPr>
              <a:t>ie</a:t>
            </a:r>
            <a:r>
              <a:rPr lang="en-US" sz="1400" dirty="0">
                <a:solidFill>
                  <a:srgbClr val="99CCFF"/>
                </a:solidFill>
              </a:rPr>
              <a:t>, area) in PRP is measured in microns, whereas the ‘spot size’ in PDT is measured in centimeters. Thus, for a given amount of energy delivered, the fluence of PRP is orders of magnitude higher than the fluence of PDT.</a:t>
            </a:r>
          </a:p>
        </p:txBody>
      </p:sp>
    </p:spTree>
    <p:extLst>
      <p:ext uri="{BB962C8B-B14F-4D97-AF65-F5344CB8AC3E}">
        <p14:creationId xmlns:p14="http://schemas.microsoft.com/office/powerpoint/2010/main" val="22543273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 laser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in order to induce the desired tissue changes—as we’ve seen, PDT employs a photochemical intervention, whereas PRP exploits the </a:t>
            </a:r>
            <a:r>
              <a:rPr lang="en-US" sz="1600" b="1" dirty="0">
                <a:solidFill>
                  <a:srgbClr val="0000FF"/>
                </a:solidFill>
              </a:rPr>
              <a:t>ability of a laser to produce 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intense localized heat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it is a thermal laser).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815C9D-8DA2-487E-BA3A-C7E33C8557C8}"/>
              </a:ext>
            </a:extLst>
          </p:cNvPr>
          <p:cNvSpPr txBox="1"/>
          <p:nvPr/>
        </p:nvSpPr>
        <p:spPr>
          <a:xfrm>
            <a:off x="914400" y="3117712"/>
            <a:ext cx="7848600" cy="267765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Why doesn’t the PDT laser cause thermal damage like an argon (commonly used for PRP) does?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Because the PDT laser is a low fluence laser, whereas argon PRP is high fluence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fluence</a:t>
            </a:r>
            <a:r>
              <a:rPr lang="en-US" sz="1400" i="1" dirty="0">
                <a:solidFill>
                  <a:srgbClr val="0000FF"/>
                </a:solidFill>
              </a:rPr>
              <a:t> refer to in this context?</a:t>
            </a:r>
            <a:endParaRPr lang="en-US" sz="1400" i="1" dirty="0">
              <a:solidFill>
                <a:srgbClr val="99CCFF"/>
              </a:solidFill>
            </a:endParaRPr>
          </a:p>
          <a:p>
            <a:r>
              <a:rPr lang="en-US" sz="1400" dirty="0">
                <a:solidFill>
                  <a:srgbClr val="99CCFF"/>
                </a:solidFill>
              </a:rPr>
              <a:t>Lasers deliver energy in the form of electromagnetic radiation (</a:t>
            </a:r>
            <a:r>
              <a:rPr lang="en-US" sz="1400" dirty="0" err="1">
                <a:solidFill>
                  <a:srgbClr val="99CCFF"/>
                </a:solidFill>
              </a:rPr>
              <a:t>ie</a:t>
            </a:r>
            <a:r>
              <a:rPr lang="en-US" sz="1400" dirty="0">
                <a:solidFill>
                  <a:srgbClr val="99CCFF"/>
                </a:solidFill>
              </a:rPr>
              <a:t>, light). A laser’s </a:t>
            </a:r>
            <a:r>
              <a:rPr lang="en-US" sz="1400" b="1" dirty="0">
                <a:solidFill>
                  <a:srgbClr val="99CCFF"/>
                </a:solidFill>
              </a:rPr>
              <a:t>fluence</a:t>
            </a:r>
            <a:r>
              <a:rPr lang="en-US" sz="1400" dirty="0">
                <a:solidFill>
                  <a:srgbClr val="99CCFF"/>
                </a:solidFill>
              </a:rPr>
              <a:t> is determined by the size of the area over which the energy is delivered—the smaller the area, the greater the fluence:</a:t>
            </a:r>
          </a:p>
          <a:p>
            <a:pPr algn="ctr"/>
            <a:r>
              <a:rPr lang="en-US" sz="1400" b="1" dirty="0">
                <a:solidFill>
                  <a:srgbClr val="99CCFF"/>
                </a:solidFill>
              </a:rPr>
              <a:t>Fluence = Energy/area</a:t>
            </a:r>
          </a:p>
          <a:p>
            <a:endParaRPr lang="en-US" sz="1400" dirty="0">
              <a:solidFill>
                <a:srgbClr val="99CCFF"/>
              </a:solidFill>
            </a:endParaRPr>
          </a:p>
          <a:p>
            <a:r>
              <a:rPr lang="en-US" sz="1400" dirty="0">
                <a:solidFill>
                  <a:srgbClr val="99CCFF"/>
                </a:solidFill>
              </a:rPr>
              <a:t>The spot size (</a:t>
            </a:r>
            <a:r>
              <a:rPr lang="en-US" sz="1400" dirty="0" err="1">
                <a:solidFill>
                  <a:srgbClr val="99CCFF"/>
                </a:solidFill>
              </a:rPr>
              <a:t>ie</a:t>
            </a:r>
            <a:r>
              <a:rPr lang="en-US" sz="1400" dirty="0">
                <a:solidFill>
                  <a:srgbClr val="99CCFF"/>
                </a:solidFill>
              </a:rPr>
              <a:t>, area) in PRP is measured in microns, whereas the ‘spot size’ in PDT is measured in centimeters. Thus, for a given amount of energy delivered, the fluence of PRP is orders of magnitude higher than the fluence of PDT.</a:t>
            </a:r>
          </a:p>
        </p:txBody>
      </p:sp>
    </p:spTree>
    <p:extLst>
      <p:ext uri="{BB962C8B-B14F-4D97-AF65-F5344CB8AC3E}">
        <p14:creationId xmlns:p14="http://schemas.microsoft.com/office/powerpoint/2010/main" val="16684690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 laser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in order to induce the desired tissue changes—as we’ve seen, PDT employs a photochemical intervention, whereas PRP exploits the </a:t>
            </a:r>
            <a:r>
              <a:rPr lang="en-US" sz="1600" b="1" dirty="0">
                <a:solidFill>
                  <a:srgbClr val="0000FF"/>
                </a:solidFill>
              </a:rPr>
              <a:t>ability of a laser to produce 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intense localized heat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it is a thermal laser).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815C9D-8DA2-487E-BA3A-C7E33C8557C8}"/>
              </a:ext>
            </a:extLst>
          </p:cNvPr>
          <p:cNvSpPr txBox="1"/>
          <p:nvPr/>
        </p:nvSpPr>
        <p:spPr>
          <a:xfrm>
            <a:off x="914400" y="3117712"/>
            <a:ext cx="7848600" cy="267765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Why doesn’t the PDT laser cause thermal damage like an argon (commonly used for PRP) does?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Because the PDT laser is a low fluence laser, whereas argon PRP is high fluence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fluence</a:t>
            </a:r>
            <a:r>
              <a:rPr lang="en-US" sz="1400" i="1" dirty="0">
                <a:solidFill>
                  <a:srgbClr val="0000FF"/>
                </a:solidFill>
              </a:rPr>
              <a:t> refer to in this context?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Lasers deliver energy in the form of electromagnetic radiation (</a:t>
            </a:r>
            <a:r>
              <a:rPr lang="en-US" sz="1400" dirty="0" err="1">
                <a:solidFill>
                  <a:srgbClr val="0000FF"/>
                </a:solidFill>
              </a:rPr>
              <a:t>ie</a:t>
            </a:r>
            <a:r>
              <a:rPr lang="en-US" sz="1400" dirty="0">
                <a:solidFill>
                  <a:srgbClr val="0000FF"/>
                </a:solidFill>
              </a:rPr>
              <a:t>, light). A laser’s </a:t>
            </a:r>
            <a:r>
              <a:rPr lang="en-US" sz="1400" b="1" dirty="0">
                <a:solidFill>
                  <a:srgbClr val="0000FF"/>
                </a:solidFill>
              </a:rPr>
              <a:t>fluence</a:t>
            </a:r>
            <a:r>
              <a:rPr lang="en-US" sz="1400" dirty="0">
                <a:solidFill>
                  <a:srgbClr val="0000FF"/>
                </a:solidFill>
              </a:rPr>
              <a:t> is determined by the size of the area over which the energy is delivered—the smaller the area, the greater the fluence:</a:t>
            </a:r>
          </a:p>
          <a:p>
            <a:pPr algn="ctr"/>
            <a:r>
              <a:rPr lang="en-US" sz="1400" b="1" dirty="0">
                <a:solidFill>
                  <a:srgbClr val="0000FF"/>
                </a:solidFill>
              </a:rPr>
              <a:t>Fluence = Energy/area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The spot size (</a:t>
            </a:r>
            <a:r>
              <a:rPr lang="en-US" sz="1400" dirty="0" err="1">
                <a:solidFill>
                  <a:srgbClr val="0000FF"/>
                </a:solidFill>
              </a:rPr>
              <a:t>ie</a:t>
            </a:r>
            <a:r>
              <a:rPr lang="en-US" sz="1400" dirty="0">
                <a:solidFill>
                  <a:srgbClr val="0000FF"/>
                </a:solidFill>
              </a:rPr>
              <a:t>, area) in PRP is measured in microns, whereas the ‘spot size’ in PDT is measured in centimeters. Thus, for a given amount of energy delivered, the fluence of PRP is orders of magnitude higher than the fluence of PDT.</a:t>
            </a:r>
          </a:p>
        </p:txBody>
      </p:sp>
    </p:spTree>
    <p:extLst>
      <p:ext uri="{BB962C8B-B14F-4D97-AF65-F5344CB8AC3E}">
        <p14:creationId xmlns:p14="http://schemas.microsoft.com/office/powerpoint/2010/main" val="13877399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C32DFBA-8886-4C06-AAB1-6E6D45A5E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1288"/>
            <a:ext cx="3886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B9E8238-809F-4C77-82BD-69767550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02288"/>
            <a:ext cx="5410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1795ABD-5701-4B3D-98B9-C925DC7D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0257E22-2F30-41FC-B07B-93E19F4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EB88286-52A2-4187-9483-DF45DB5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68688"/>
            <a:ext cx="2743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CFAC497-4ABE-4982-A824-D51E4F88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133531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440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763000" cy="4833938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How it works…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Photosensitizing dye is injected IV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Time sufficient to allow concentration of the dye in the CNVM is allowed to pass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CNVM </a:t>
            </a:r>
            <a:r>
              <a:rPr lang="en-US" altLang="en-US" b="1" dirty="0"/>
              <a:t>stimulated with </a:t>
            </a:r>
            <a:r>
              <a:rPr lang="en-US" altLang="en-US" b="1" dirty="0">
                <a:solidFill>
                  <a:srgbClr val="0000FF"/>
                </a:solidFill>
              </a:rPr>
              <a:t>wavelength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of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light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specific to activate the dye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The dye reacts with O</a:t>
            </a:r>
            <a:r>
              <a:rPr lang="en-US" altLang="en-US" baseline="-25000" dirty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create oxygen and hydroxyl free radicals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Free radicals  massive platelet activation  thrombosis of pathologic vasculature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0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65EBF-633A-46F2-8267-1496641B76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07BE1DD-023B-4073-A837-F4FBA4D7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D5233-2D39-4E24-865E-0FEE6F418267}"/>
              </a:ext>
            </a:extLst>
          </p:cNvPr>
          <p:cNvSpPr txBox="1"/>
          <p:nvPr/>
        </p:nvSpPr>
        <p:spPr>
          <a:xfrm>
            <a:off x="1655229" y="3944015"/>
            <a:ext cx="6574371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sort of device is used to deliver the light?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 laser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So PDT is a laser procedure akin to, say, PRP?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Yes and no. They are alike in that both use laser light to produce therapeutic changes in tissue. However, they differ in that they employ 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very different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laser-tissue interactions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in order to induce the desired tissue changes—as we’ve seen, PDT employs a photochemical intervention, whereas PRP exploits the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ability of a laser to produce </a:t>
            </a:r>
          </a:p>
          <a:p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intense localized heat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it is a thermal laser).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815C9D-8DA2-487E-BA3A-C7E33C8557C8}"/>
              </a:ext>
            </a:extLst>
          </p:cNvPr>
          <p:cNvSpPr txBox="1"/>
          <p:nvPr/>
        </p:nvSpPr>
        <p:spPr>
          <a:xfrm>
            <a:off x="914400" y="3117712"/>
            <a:ext cx="7848600" cy="267765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Why doesn’t the PDT laser cause thermal damage like an argon (commonly used for PRP) does?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Because the PDT laser is a low fluence laser, whereas argon PRP is high fluence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fluence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refer to in this context?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Lasers deliver energy in the form of electromagnetic radiation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light). A laser’s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fluence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is determined by the size of the area over which the energy is delivered—the smaller the area, the greater the fluence</a:t>
            </a:r>
            <a:r>
              <a:rPr lang="en-US" sz="1400" dirty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1400" b="1" dirty="0">
                <a:solidFill>
                  <a:srgbClr val="0000FF"/>
                </a:solidFill>
              </a:rPr>
              <a:t>Fluence = Energy/area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The spot size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area) in PRP is measured in microns, whereas the ‘spot size’ in PDT is measured in centimeters. Thus, for a given amount of energy delivered, the fluence of PRP is orders of magnitude higher than the fluence of PDT.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A152D-0832-46F9-97F2-504EE4171036}"/>
              </a:ext>
            </a:extLst>
          </p:cNvPr>
          <p:cNvSpPr txBox="1"/>
          <p:nvPr/>
        </p:nvSpPr>
        <p:spPr>
          <a:xfrm>
            <a:off x="1084291" y="3360204"/>
            <a:ext cx="7600122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Note: </a:t>
            </a:r>
            <a:r>
              <a:rPr lang="en-US" dirty="0">
                <a:solidFill>
                  <a:schemeClr val="bg1"/>
                </a:solidFill>
              </a:rPr>
              <a:t>All PDT is of low fluence compared to most other laser procedures. However, there is a procedure called </a:t>
            </a:r>
            <a:r>
              <a:rPr lang="en-US" i="1" dirty="0">
                <a:solidFill>
                  <a:schemeClr val="bg1"/>
                </a:solidFill>
              </a:rPr>
              <a:t>low- </a:t>
            </a:r>
            <a:r>
              <a:rPr lang="en-US" dirty="0">
                <a:solidFill>
                  <a:schemeClr val="bg1"/>
                </a:solidFill>
              </a:rPr>
              <a:t>or </a:t>
            </a:r>
            <a:r>
              <a:rPr lang="en-US" i="1" dirty="0">
                <a:solidFill>
                  <a:schemeClr val="bg1"/>
                </a:solidFill>
              </a:rPr>
              <a:t>half-fluence PDT </a:t>
            </a:r>
            <a:r>
              <a:rPr lang="en-US" dirty="0">
                <a:solidFill>
                  <a:schemeClr val="bg1"/>
                </a:solidFill>
              </a:rPr>
              <a:t>in which the amount of energy delivered is half of the standard PDT dose (there is some evidence that half-fluence PDT is more effective than full-fluence)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D5A74-5CFB-4E14-895B-F94F12DDC394}"/>
              </a:ext>
            </a:extLst>
          </p:cNvPr>
          <p:cNvSpPr txBox="1"/>
          <p:nvPr/>
        </p:nvSpPr>
        <p:spPr>
          <a:xfrm>
            <a:off x="3154051" y="4633692"/>
            <a:ext cx="655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0000FF"/>
                </a:solidFill>
                <a:latin typeface="Segoe Script" panose="030B0504020000000003" pitchFamily="66" charset="0"/>
              </a:rPr>
              <a:t>half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45947B-073E-48A4-B5F3-241A96640E3C}"/>
              </a:ext>
            </a:extLst>
          </p:cNvPr>
          <p:cNvSpPr txBox="1"/>
          <p:nvPr/>
        </p:nvSpPr>
        <p:spPr>
          <a:xfrm>
            <a:off x="4884352" y="484304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0000FF"/>
                </a:solidFill>
                <a:latin typeface="Segoe Script" panose="030B0504020000000003" pitchFamily="66" charset="0"/>
              </a:rPr>
              <a:t>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A130CC-4C6C-44EE-BB3B-A73679836D77}"/>
              </a:ext>
            </a:extLst>
          </p:cNvPr>
          <p:cNvCxnSpPr/>
          <p:nvPr/>
        </p:nvCxnSpPr>
        <p:spPr>
          <a:xfrm>
            <a:off x="4800600" y="4876800"/>
            <a:ext cx="457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39601AC-EC88-43C5-8B50-CEA0CFFC8280}"/>
              </a:ext>
            </a:extLst>
          </p:cNvPr>
          <p:cNvSpPr txBox="1"/>
          <p:nvPr/>
        </p:nvSpPr>
        <p:spPr>
          <a:xfrm>
            <a:off x="3702370" y="457220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968148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ocular (two words)</a:t>
            </a:r>
          </a:p>
        </p:txBody>
      </p:sp>
      <p:sp>
        <p:nvSpPr>
          <p:cNvPr id="450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D01FD0-0673-4B80-B8A1-19B361A945E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000"/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CCB6707D-0B0E-45B8-8EBE-4A640A47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460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C08271-AEF3-4ECD-A294-849ECB8B506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000"/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621712F7-337D-429F-B5F4-F41796B7B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1" name="Rectangle 11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8B6399-979B-4F66-BBA4-6D9BDFD2006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000"/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FFA017C6-B501-4B78-BA78-822C3D1FF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81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481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FB5559-36C6-4F6F-BB66-6915823E791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000"/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F7D4B02B-96C0-479B-89C5-50E7CE1B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r>
              <a:rPr lang="en-US" altLang="en-US"/>
              <a:t>Transient skin</a:t>
            </a:r>
            <a:r>
              <a:rPr lang="en-US" altLang="en-US">
                <a:solidFill>
                  <a:srgbClr val="0066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photosensitivity</a:t>
            </a:r>
          </a:p>
          <a:p>
            <a:pPr lvl="2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048000" y="3925888"/>
            <a:ext cx="2362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24FD8E-AB4D-4E23-84EC-8B7918C6E6D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000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7EA41758-4D96-4D8C-B404-471242257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ChangeArrowheads="1"/>
          </p:cNvSpPr>
          <p:nvPr/>
        </p:nvSpPr>
        <p:spPr bwMode="auto">
          <a:xfrm>
            <a:off x="3048000" y="3925888"/>
            <a:ext cx="2362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01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r>
              <a:rPr lang="en-US" altLang="en-US"/>
              <a:t>Transient skin</a:t>
            </a:r>
            <a:r>
              <a:rPr lang="en-US" altLang="en-US">
                <a:solidFill>
                  <a:srgbClr val="0066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photosensitivity</a:t>
            </a:r>
          </a:p>
        </p:txBody>
      </p:sp>
      <p:sp>
        <p:nvSpPr>
          <p:cNvPr id="501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8FA8E0-F173-4562-BA01-FABC52AE234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000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56AC9065-54E6-4BCD-82AF-AF945BDD5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3C0F0EDD-E458-4C75-9BAE-D743E0BD7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3C3834-2F1D-426D-BFB3-06B14A285C8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9225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Argon (</a:t>
            </a:r>
            <a:r>
              <a:rPr lang="en-US" altLang="en-US" sz="1400" b="1">
                <a:solidFill>
                  <a:srgbClr val="FFFF00"/>
                </a:solidFill>
              </a:rPr>
              <a:t>blue</a:t>
            </a:r>
            <a:r>
              <a:rPr lang="en-US" altLang="en-US" sz="1400">
                <a:solidFill>
                  <a:srgbClr val="FFFF00"/>
                </a:solidFill>
              </a:rPr>
              <a:t>-</a:t>
            </a:r>
            <a:r>
              <a:rPr lang="en-US" altLang="en-US" sz="1400" b="1">
                <a:solidFill>
                  <a:srgbClr val="FFFF00"/>
                </a:solidFill>
              </a:rPr>
              <a:t>green</a:t>
            </a:r>
            <a:r>
              <a:rPr lang="en-US" altLang="en-US" sz="1400">
                <a:solidFill>
                  <a:srgbClr val="FFFF00"/>
                </a:solidFill>
              </a:rPr>
              <a:t>) and krypton (</a:t>
            </a:r>
            <a:r>
              <a:rPr lang="en-US" altLang="en-US" sz="1400" b="1">
                <a:solidFill>
                  <a:srgbClr val="FFFF00"/>
                </a:solidFill>
              </a:rPr>
              <a:t>red</a:t>
            </a:r>
            <a:r>
              <a:rPr lang="en-US" altLang="en-US" sz="1400">
                <a:solidFill>
                  <a:srgbClr val="FFFF00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99CA2284-9879-4E2A-9196-2A30BC9E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048000" y="3925888"/>
            <a:ext cx="2362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r>
              <a:rPr lang="en-US" altLang="en-US"/>
              <a:t>Transient skin</a:t>
            </a:r>
            <a:r>
              <a:rPr lang="en-US" altLang="en-US">
                <a:solidFill>
                  <a:srgbClr val="0066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photosensitivity</a:t>
            </a:r>
          </a:p>
          <a:p>
            <a:pPr lvl="2" eaLnBrk="1" hangingPunct="1"/>
            <a:r>
              <a:rPr lang="en-US" altLang="en-US"/>
              <a:t>Avoid sunlight for </a:t>
            </a:r>
            <a:r>
              <a:rPr lang="en-US" altLang="en-US">
                <a:solidFill>
                  <a:srgbClr val="0000FF"/>
                </a:solidFill>
              </a:rPr>
              <a:t>5 days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505200" y="4383088"/>
            <a:ext cx="10668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amount of time</a:t>
            </a:r>
          </a:p>
        </p:txBody>
      </p:sp>
      <p:sp>
        <p:nvSpPr>
          <p:cNvPr id="512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4CB6A2-DD9D-4F10-A50E-7881AC97F88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en-US" sz="100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BF4C03EF-FE2D-4854-A36C-890772A93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ChangeArrowheads="1"/>
          </p:cNvSpPr>
          <p:nvPr/>
        </p:nvSpPr>
        <p:spPr bwMode="auto">
          <a:xfrm>
            <a:off x="3505200" y="4383088"/>
            <a:ext cx="1066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048000" y="3925888"/>
            <a:ext cx="2362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223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r>
              <a:rPr lang="en-US" altLang="en-US"/>
              <a:t>Transient skin</a:t>
            </a:r>
            <a:r>
              <a:rPr lang="en-US" altLang="en-US">
                <a:solidFill>
                  <a:srgbClr val="0066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photosensitivity</a:t>
            </a:r>
          </a:p>
          <a:p>
            <a:pPr lvl="2" eaLnBrk="1" hangingPunct="1"/>
            <a:r>
              <a:rPr lang="en-US" altLang="en-US"/>
              <a:t>Avoid sunlight for </a:t>
            </a:r>
            <a:r>
              <a:rPr lang="en-US" altLang="en-US">
                <a:solidFill>
                  <a:srgbClr val="0000FF"/>
                </a:solidFill>
              </a:rPr>
              <a:t>5 days</a:t>
            </a:r>
          </a:p>
        </p:txBody>
      </p:sp>
      <p:sp>
        <p:nvSpPr>
          <p:cNvPr id="522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8B3E80-1664-4436-B40E-9E0E687CBB9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US" altLang="en-US" sz="100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18DA6395-0474-43BD-96DD-6EC2570B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505200" y="4383088"/>
            <a:ext cx="1066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048000" y="3925888"/>
            <a:ext cx="2362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r>
              <a:rPr lang="en-US" altLang="en-US"/>
              <a:t>Transient skin</a:t>
            </a:r>
            <a:r>
              <a:rPr lang="en-US" altLang="en-US">
                <a:solidFill>
                  <a:srgbClr val="0066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photosensitivity</a:t>
            </a:r>
          </a:p>
          <a:p>
            <a:pPr lvl="2" eaLnBrk="1" hangingPunct="1"/>
            <a:r>
              <a:rPr lang="en-US" altLang="en-US"/>
              <a:t>Avoid sunlight for </a:t>
            </a:r>
            <a:r>
              <a:rPr lang="en-US" altLang="en-US">
                <a:solidFill>
                  <a:srgbClr val="0000FF"/>
                </a:solidFill>
              </a:rPr>
              <a:t>5 days</a:t>
            </a:r>
          </a:p>
          <a:p>
            <a:pPr lvl="1" eaLnBrk="1" hangingPunct="1"/>
            <a:r>
              <a:rPr lang="en-US" altLang="en-US"/>
              <a:t>Infusion-related </a:t>
            </a:r>
            <a:r>
              <a:rPr lang="en-US" altLang="en-US">
                <a:solidFill>
                  <a:srgbClr val="0000FF"/>
                </a:solidFill>
              </a:rPr>
              <a:t>low back pain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276600" y="4840288"/>
            <a:ext cx="2133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surprising but classic (3 words)</a:t>
            </a:r>
          </a:p>
        </p:txBody>
      </p:sp>
      <p:sp>
        <p:nvSpPr>
          <p:cNvPr id="532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589CBF-73F1-4156-8615-E229DCE6DD3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66D2B02-0E4E-46F4-91AF-518B0AED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ChangeArrowheads="1"/>
          </p:cNvSpPr>
          <p:nvPr/>
        </p:nvSpPr>
        <p:spPr bwMode="auto">
          <a:xfrm>
            <a:off x="3276600" y="4840288"/>
            <a:ext cx="21336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505200" y="4383088"/>
            <a:ext cx="1066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048000" y="3925888"/>
            <a:ext cx="2362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1219200" y="35448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1219200" y="3087688"/>
            <a:ext cx="1828800" cy="3413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2362200" y="2173288"/>
            <a:ext cx="28956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428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428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Side effects…</a:t>
            </a:r>
          </a:p>
          <a:p>
            <a:pPr lvl="1" eaLnBrk="1" hangingPunct="1"/>
            <a:r>
              <a:rPr lang="en-US" altLang="en-US"/>
              <a:t>Transient </a:t>
            </a:r>
            <a:r>
              <a:rPr lang="en-US" altLang="en-US">
                <a:solidFill>
                  <a:srgbClr val="0000FF"/>
                </a:solidFill>
              </a:rPr>
              <a:t>vision disturbances</a:t>
            </a:r>
          </a:p>
          <a:p>
            <a:pPr lvl="1" eaLnBrk="1" hangingPunct="1"/>
            <a:r>
              <a:rPr lang="en-US" altLang="en-US"/>
              <a:t>Injection-site adverse effects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Rash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Extravasation</a:t>
            </a:r>
          </a:p>
          <a:p>
            <a:pPr lvl="1" eaLnBrk="1" hangingPunct="1"/>
            <a:r>
              <a:rPr lang="en-US" altLang="en-US"/>
              <a:t>Transient skin</a:t>
            </a:r>
            <a:r>
              <a:rPr lang="en-US" altLang="en-US">
                <a:solidFill>
                  <a:srgbClr val="0066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photosensitivity</a:t>
            </a:r>
          </a:p>
          <a:p>
            <a:pPr lvl="2" eaLnBrk="1" hangingPunct="1"/>
            <a:r>
              <a:rPr lang="en-US" altLang="en-US"/>
              <a:t>Avoid sunlight for </a:t>
            </a:r>
            <a:r>
              <a:rPr lang="en-US" altLang="en-US">
                <a:solidFill>
                  <a:srgbClr val="0000FF"/>
                </a:solidFill>
              </a:rPr>
              <a:t>5 days</a:t>
            </a:r>
          </a:p>
          <a:p>
            <a:pPr lvl="1" eaLnBrk="1" hangingPunct="1"/>
            <a:r>
              <a:rPr lang="en-US" altLang="en-US"/>
              <a:t>Infusion-related </a:t>
            </a:r>
            <a:r>
              <a:rPr lang="en-US" altLang="en-US">
                <a:solidFill>
                  <a:srgbClr val="0000FF"/>
                </a:solidFill>
              </a:rPr>
              <a:t>low back pain</a:t>
            </a:r>
          </a:p>
        </p:txBody>
      </p:sp>
      <p:sp>
        <p:nvSpPr>
          <p:cNvPr id="542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AC38E8-AD1B-400B-8FAE-FDCAD2997E7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en-US" sz="100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0949A12-6B6B-41C1-8EDB-BFBB98894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Contraindications…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Pregnancy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Liver disease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Porphyria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Known hypersensitivity</a:t>
            </a:r>
          </a:p>
        </p:txBody>
      </p:sp>
      <p:sp>
        <p:nvSpPr>
          <p:cNvPr id="553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B5AE51-12A9-48CB-9E4B-46FD1CFCBE0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US" altLang="en-US" sz="1000"/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2E8569F3-37AD-4A06-97F9-CD916AF1F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10600" cy="4833938"/>
          </a:xfrm>
        </p:spPr>
        <p:txBody>
          <a:bodyPr/>
          <a:lstStyle/>
          <a:p>
            <a:pPr eaLnBrk="1" hangingPunct="1"/>
            <a:r>
              <a:rPr lang="en-US" altLang="en-US" i="1"/>
              <a:t>Contraindications…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Pregnancy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Liver disease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Porphyria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Known hypersensitivity</a:t>
            </a:r>
          </a:p>
        </p:txBody>
      </p:sp>
      <p:sp>
        <p:nvSpPr>
          <p:cNvPr id="563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038CFF-F972-4427-8260-CB57E713249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n-US" altLang="en-US" sz="1000"/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EC508F9C-3CB8-4DE1-ADAF-A12FACD0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14BC4F69-E357-4AE7-A0D6-CDEEC6D08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9A53B9-C823-4DFA-85F5-5CDACED2702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0249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two laser modalities were evaluated?</a:t>
            </a:r>
            <a:endParaRPr lang="en-US" altLang="en-US" sz="1400" i="1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Argon (</a:t>
            </a:r>
            <a:r>
              <a:rPr lang="en-US" altLang="en-US" sz="1400" b="1">
                <a:solidFill>
                  <a:srgbClr val="FFFF00"/>
                </a:solidFill>
              </a:rPr>
              <a:t>blue</a:t>
            </a:r>
            <a:r>
              <a:rPr lang="en-US" altLang="en-US" sz="1400">
                <a:solidFill>
                  <a:srgbClr val="FFFF00"/>
                </a:solidFill>
              </a:rPr>
              <a:t>-</a:t>
            </a:r>
            <a:r>
              <a:rPr lang="en-US" altLang="en-US" sz="1400" b="1">
                <a:solidFill>
                  <a:srgbClr val="FFFF00"/>
                </a:solidFill>
              </a:rPr>
              <a:t>green</a:t>
            </a:r>
            <a:r>
              <a:rPr lang="en-US" altLang="en-US" sz="1400">
                <a:solidFill>
                  <a:srgbClr val="FFFF00"/>
                </a:solidFill>
              </a:rPr>
              <a:t>) and krypton (</a:t>
            </a:r>
            <a:r>
              <a:rPr lang="en-US" altLang="en-US" sz="1400" b="1">
                <a:solidFill>
                  <a:srgbClr val="FFFF00"/>
                </a:solidFill>
              </a:rPr>
              <a:t>red</a:t>
            </a:r>
            <a:r>
              <a:rPr lang="en-US" altLang="en-US" sz="1400">
                <a:solidFill>
                  <a:srgbClr val="FFFF00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1AB8A501-7C2B-4279-ADC1-A91DA0FA6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A9C65B6D-D9C2-4F64-A569-58A143C3A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C7B389-7DD4-46C9-BCF7-00DADC03DFD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11273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Macular Photocoagulation Study (MPS)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two laser modalities were evaluated?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Argon (</a:t>
            </a:r>
            <a:r>
              <a:rPr lang="en-US" altLang="en-US" sz="1400" b="1">
                <a:solidFill>
                  <a:srgbClr val="000066"/>
                </a:solidFill>
              </a:rPr>
              <a:t>blue</a:t>
            </a:r>
            <a:r>
              <a:rPr lang="en-US" altLang="en-US" sz="1400">
                <a:solidFill>
                  <a:srgbClr val="0000FF"/>
                </a:solidFill>
              </a:rPr>
              <a:t>-</a:t>
            </a:r>
            <a:r>
              <a:rPr lang="en-US" altLang="en-US" sz="1400" b="1">
                <a:solidFill>
                  <a:srgbClr val="008000"/>
                </a:solidFill>
              </a:rPr>
              <a:t>green</a:t>
            </a:r>
            <a:r>
              <a:rPr lang="en-US" altLang="en-US" sz="1400">
                <a:solidFill>
                  <a:srgbClr val="0000FF"/>
                </a:solidFill>
              </a:rPr>
              <a:t>) and krypton (</a:t>
            </a:r>
            <a:r>
              <a:rPr lang="en-US" altLang="en-US" sz="1400" b="1">
                <a:solidFill>
                  <a:srgbClr val="FF0000"/>
                </a:solidFill>
              </a:rPr>
              <a:t>red</a:t>
            </a:r>
            <a:r>
              <a:rPr lang="en-US" altLang="en-US" sz="1400">
                <a:solidFill>
                  <a:srgbClr val="0000FF"/>
                </a:solidFill>
              </a:rPr>
              <a:t>)</a:t>
            </a: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was the primary endpoint/outcome variable?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B7CB9951-9936-4672-9AB0-D16FEEF79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>
              <a:ext uri="{FF2B5EF4-FFF2-40B4-BE49-F238E27FC236}">
                <a16:creationId xmlns:a16="http://schemas.microsoft.com/office/drawing/2014/main" id="{63327E37-749E-49D1-B9E2-FFF43F04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547938"/>
            <a:ext cx="3043237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705600" y="2971800"/>
            <a:ext cx="2057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810000" y="3352800"/>
            <a:ext cx="1447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233863" y="2133600"/>
            <a:ext cx="3309937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30350"/>
            <a:ext cx="8686800" cy="4833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it is…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 modality for treating choroidal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neovascular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membranes (CNVM)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It was developed to be an alternative to </a:t>
            </a:r>
            <a:r>
              <a:rPr lang="en-US" altLang="en-US" dirty="0">
                <a:solidFill>
                  <a:srgbClr val="0000FF"/>
                </a:solidFill>
              </a:rPr>
              <a:t>thermal laser </a:t>
            </a:r>
            <a:r>
              <a:rPr lang="en-US" altLang="en-US" dirty="0"/>
              <a:t>for the treatment of </a:t>
            </a:r>
            <a:r>
              <a:rPr lang="en-US" altLang="en-US" dirty="0" err="1">
                <a:solidFill>
                  <a:srgbClr val="0000FF"/>
                </a:solidFill>
              </a:rPr>
              <a:t>subfoveal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CNVM</a:t>
            </a:r>
          </a:p>
        </p:txBody>
      </p:sp>
      <p:sp>
        <p:nvSpPr>
          <p:cNvPr id="12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3645DA-81E2-40D7-AA28-871D758BA8D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76250" y="3889375"/>
            <a:ext cx="8286750" cy="2892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landmark clinical study evaluated the use of thermal laser for the treatment of CNVM?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Macular Photocoagulation Study (MPS)</a:t>
            </a:r>
          </a:p>
          <a:p>
            <a:pPr eaLnBrk="1" hangingPunct="1">
              <a:defRPr/>
            </a:pP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two laser modalities were evaluated?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Argon (</a:t>
            </a:r>
            <a:r>
              <a:rPr lang="en-US" altLang="en-US" sz="1400" b="1" dirty="0">
                <a:solidFill>
                  <a:srgbClr val="000066"/>
                </a:solidFill>
              </a:rPr>
              <a:t>blue</a:t>
            </a:r>
            <a:r>
              <a:rPr lang="en-US" altLang="en-US" sz="1400" dirty="0">
                <a:solidFill>
                  <a:srgbClr val="0000FF"/>
                </a:solidFill>
              </a:rPr>
              <a:t>-</a:t>
            </a:r>
            <a:r>
              <a:rPr lang="en-US" altLang="en-US" sz="1400" b="1" dirty="0">
                <a:solidFill>
                  <a:srgbClr val="008000"/>
                </a:solidFill>
              </a:rPr>
              <a:t>green</a:t>
            </a:r>
            <a:r>
              <a:rPr lang="en-US" altLang="en-US" sz="1400" dirty="0">
                <a:solidFill>
                  <a:srgbClr val="0000FF"/>
                </a:solidFill>
              </a:rPr>
              <a:t>) and krypton (</a:t>
            </a:r>
            <a:r>
              <a:rPr lang="en-US" altLang="en-US" sz="1400" b="1" dirty="0">
                <a:solidFill>
                  <a:srgbClr val="FF0000"/>
                </a:solidFill>
              </a:rPr>
              <a:t>red</a:t>
            </a:r>
            <a:r>
              <a:rPr lang="en-US" altLang="en-US" sz="1400" dirty="0">
                <a:solidFill>
                  <a:srgbClr val="0000FF"/>
                </a:solidFill>
              </a:rPr>
              <a:t>)</a:t>
            </a: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rgbClr val="FFFF00"/>
                </a:solidFill>
              </a:rPr>
              <a:t>What was the primary endpoint/outcome variable?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Percent of eyes experiencing severe vision loss from baseline</a:t>
            </a:r>
          </a:p>
          <a:p>
            <a:pPr eaLnBrk="1" hangingPunct="1">
              <a:defRPr/>
            </a:pP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1400" i="1" dirty="0">
                <a:solidFill>
                  <a:srgbClr val="FFFF00"/>
                </a:solidFill>
              </a:rPr>
              <a:t>There were a number of subgroup analyses in the MPS. Important subgroup analyses were based on: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--Lesion location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--The specific underlying condition responsible for the CNVM occurrence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FFFF00"/>
                </a:solidFill>
              </a:rPr>
              <a:t>--Whether the lesion was new, or recurrent</a:t>
            </a:r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F3079D-6173-434C-8E53-CDB97152C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4" y="5108575"/>
            <a:ext cx="4829175" cy="52322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Did the MPS find one modality to be superior to the other?</a:t>
            </a:r>
          </a:p>
          <a:p>
            <a:pPr eaLnBrk="1" hangingPunct="1"/>
            <a:r>
              <a:rPr lang="en-US" altLang="en-US" sz="1400" b="1" dirty="0">
                <a:solidFill>
                  <a:srgbClr val="FF99FF"/>
                </a:solidFill>
              </a:rPr>
              <a:t>No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F05049C0-15FC-482B-8ED7-CC95C1E9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19087"/>
            <a:ext cx="33845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Photodynamic Therapy (PDT)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498</TotalTime>
  <Words>8252</Words>
  <Application>Microsoft Office PowerPoint</Application>
  <PresentationFormat>On-screen Show (4:3)</PresentationFormat>
  <Paragraphs>1025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Calibri</vt:lpstr>
      <vt:lpstr>Segoe Script</vt:lpstr>
      <vt:lpstr>Wingdings</vt:lpstr>
      <vt:lpstr>Network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A/Q</vt:lpstr>
      <vt:lpstr>A/Q</vt:lpstr>
      <vt:lpstr>A/Q</vt:lpstr>
      <vt:lpstr>A</vt:lpstr>
      <vt:lpstr>Q</vt:lpstr>
      <vt:lpstr>A</vt:lpstr>
      <vt:lpstr>Q</vt:lpstr>
      <vt:lpstr>A</vt:lpstr>
      <vt:lpstr>A</vt:lpstr>
      <vt:lpstr>A</vt:lpstr>
      <vt:lpstr>Q</vt:lpstr>
      <vt:lpstr>A</vt:lpstr>
      <vt:lpstr>Q</vt:lpstr>
      <vt:lpstr>A</vt:lpstr>
      <vt:lpstr>Q</vt:lpstr>
      <vt:lpstr>A</vt:lpstr>
      <vt:lpstr>PowerPoint Presentation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PowerPoint Presentation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B. Flynn</dc:creator>
  <cp:lastModifiedBy>Steven Flynn</cp:lastModifiedBy>
  <cp:revision>47</cp:revision>
  <dcterms:created xsi:type="dcterms:W3CDTF">2008-09-14T15:54:31Z</dcterms:created>
  <dcterms:modified xsi:type="dcterms:W3CDTF">2020-01-02T01:23:50Z</dcterms:modified>
</cp:coreProperties>
</file>