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30"/>
  </p:notesMasterIdLst>
  <p:sldIdLst>
    <p:sldId id="256" r:id="rId2"/>
    <p:sldId id="257" r:id="rId3"/>
    <p:sldId id="415" r:id="rId4"/>
    <p:sldId id="258" r:id="rId5"/>
    <p:sldId id="259" r:id="rId6"/>
    <p:sldId id="260" r:id="rId7"/>
    <p:sldId id="422" r:id="rId8"/>
    <p:sldId id="421" r:id="rId9"/>
    <p:sldId id="261" r:id="rId10"/>
    <p:sldId id="262" r:id="rId11"/>
    <p:sldId id="263" r:id="rId12"/>
    <p:sldId id="264" r:id="rId13"/>
    <p:sldId id="269" r:id="rId14"/>
    <p:sldId id="452" r:id="rId15"/>
    <p:sldId id="453" r:id="rId16"/>
    <p:sldId id="454" r:id="rId17"/>
    <p:sldId id="455" r:id="rId18"/>
    <p:sldId id="456" r:id="rId19"/>
    <p:sldId id="457" r:id="rId20"/>
    <p:sldId id="458" r:id="rId21"/>
    <p:sldId id="459" r:id="rId22"/>
    <p:sldId id="426" r:id="rId23"/>
    <p:sldId id="460" r:id="rId24"/>
    <p:sldId id="428" r:id="rId25"/>
    <p:sldId id="461" r:id="rId26"/>
    <p:sldId id="462" r:id="rId27"/>
    <p:sldId id="432" r:id="rId28"/>
    <p:sldId id="436" r:id="rId29"/>
    <p:sldId id="435" r:id="rId30"/>
    <p:sldId id="438" r:id="rId31"/>
    <p:sldId id="437" r:id="rId32"/>
    <p:sldId id="477" r:id="rId33"/>
    <p:sldId id="478" r:id="rId34"/>
    <p:sldId id="439" r:id="rId35"/>
    <p:sldId id="440" r:id="rId36"/>
    <p:sldId id="441" r:id="rId37"/>
    <p:sldId id="442" r:id="rId38"/>
    <p:sldId id="443" r:id="rId39"/>
    <p:sldId id="444" r:id="rId40"/>
    <p:sldId id="445" r:id="rId41"/>
    <p:sldId id="446" r:id="rId42"/>
    <p:sldId id="447" r:id="rId43"/>
    <p:sldId id="449" r:id="rId44"/>
    <p:sldId id="448" r:id="rId45"/>
    <p:sldId id="450" r:id="rId46"/>
    <p:sldId id="451" r:id="rId47"/>
    <p:sldId id="463" r:id="rId48"/>
    <p:sldId id="464" r:id="rId49"/>
    <p:sldId id="465" r:id="rId50"/>
    <p:sldId id="466" r:id="rId51"/>
    <p:sldId id="467" r:id="rId52"/>
    <p:sldId id="468" r:id="rId53"/>
    <p:sldId id="469" r:id="rId54"/>
    <p:sldId id="470" r:id="rId55"/>
    <p:sldId id="471" r:id="rId56"/>
    <p:sldId id="472" r:id="rId57"/>
    <p:sldId id="517" r:id="rId58"/>
    <p:sldId id="473" r:id="rId59"/>
    <p:sldId id="474" r:id="rId60"/>
    <p:sldId id="475" r:id="rId61"/>
    <p:sldId id="476" r:id="rId62"/>
    <p:sldId id="274" r:id="rId63"/>
    <p:sldId id="275" r:id="rId64"/>
    <p:sldId id="353" r:id="rId65"/>
    <p:sldId id="354" r:id="rId66"/>
    <p:sldId id="355" r:id="rId67"/>
    <p:sldId id="356" r:id="rId68"/>
    <p:sldId id="276" r:id="rId69"/>
    <p:sldId id="277" r:id="rId70"/>
    <p:sldId id="278" r:id="rId71"/>
    <p:sldId id="279" r:id="rId72"/>
    <p:sldId id="283" r:id="rId73"/>
    <p:sldId id="402" r:id="rId74"/>
    <p:sldId id="403" r:id="rId75"/>
    <p:sldId id="404" r:id="rId76"/>
    <p:sldId id="284" r:id="rId77"/>
    <p:sldId id="285" r:id="rId78"/>
    <p:sldId id="286" r:id="rId79"/>
    <p:sldId id="287" r:id="rId80"/>
    <p:sldId id="416" r:id="rId81"/>
    <p:sldId id="288" r:id="rId82"/>
    <p:sldId id="289" r:id="rId83"/>
    <p:sldId id="290" r:id="rId84"/>
    <p:sldId id="291" r:id="rId85"/>
    <p:sldId id="292" r:id="rId86"/>
    <p:sldId id="293" r:id="rId87"/>
    <p:sldId id="294" r:id="rId88"/>
    <p:sldId id="295" r:id="rId89"/>
    <p:sldId id="296" r:id="rId90"/>
    <p:sldId id="297" r:id="rId91"/>
    <p:sldId id="298" r:id="rId92"/>
    <p:sldId id="299" r:id="rId93"/>
    <p:sldId id="300" r:id="rId94"/>
    <p:sldId id="301" r:id="rId95"/>
    <p:sldId id="302" r:id="rId96"/>
    <p:sldId id="303" r:id="rId97"/>
    <p:sldId id="304" r:id="rId98"/>
    <p:sldId id="417" r:id="rId99"/>
    <p:sldId id="306" r:id="rId100"/>
    <p:sldId id="537" r:id="rId101"/>
    <p:sldId id="307" r:id="rId102"/>
    <p:sldId id="308" r:id="rId103"/>
    <p:sldId id="309" r:id="rId104"/>
    <p:sldId id="310" r:id="rId105"/>
    <p:sldId id="418" r:id="rId106"/>
    <p:sldId id="311" r:id="rId107"/>
    <p:sldId id="312" r:id="rId108"/>
    <p:sldId id="419" r:id="rId109"/>
    <p:sldId id="314" r:id="rId110"/>
    <p:sldId id="568" r:id="rId111"/>
    <p:sldId id="569" r:id="rId112"/>
    <p:sldId id="570" r:id="rId113"/>
    <p:sldId id="316" r:id="rId114"/>
    <p:sldId id="317" r:id="rId115"/>
    <p:sldId id="318" r:id="rId116"/>
    <p:sldId id="420" r:id="rId117"/>
    <p:sldId id="319" r:id="rId118"/>
    <p:sldId id="320" r:id="rId119"/>
    <p:sldId id="326" r:id="rId120"/>
    <p:sldId id="538" r:id="rId121"/>
    <p:sldId id="539" r:id="rId122"/>
    <p:sldId id="540" r:id="rId123"/>
    <p:sldId id="545" r:id="rId124"/>
    <p:sldId id="546" r:id="rId125"/>
    <p:sldId id="541" r:id="rId126"/>
    <p:sldId id="548" r:id="rId127"/>
    <p:sldId id="547" r:id="rId128"/>
    <p:sldId id="549" r:id="rId129"/>
    <p:sldId id="378" r:id="rId130"/>
    <p:sldId id="551" r:id="rId131"/>
    <p:sldId id="550" r:id="rId132"/>
    <p:sldId id="553" r:id="rId133"/>
    <p:sldId id="555" r:id="rId134"/>
    <p:sldId id="552" r:id="rId135"/>
    <p:sldId id="554" r:id="rId136"/>
    <p:sldId id="556" r:id="rId137"/>
    <p:sldId id="379" r:id="rId138"/>
    <p:sldId id="557" r:id="rId139"/>
    <p:sldId id="479" r:id="rId140"/>
    <p:sldId id="558" r:id="rId141"/>
    <p:sldId id="384" r:id="rId142"/>
    <p:sldId id="559" r:id="rId143"/>
    <p:sldId id="480" r:id="rId144"/>
    <p:sldId id="560" r:id="rId145"/>
    <p:sldId id="329" r:id="rId146"/>
    <p:sldId id="330" r:id="rId147"/>
    <p:sldId id="331" r:id="rId148"/>
    <p:sldId id="332" r:id="rId149"/>
    <p:sldId id="333" r:id="rId150"/>
    <p:sldId id="334" r:id="rId151"/>
    <p:sldId id="335" r:id="rId152"/>
    <p:sldId id="336" r:id="rId153"/>
    <p:sldId id="376" r:id="rId154"/>
    <p:sldId id="377" r:id="rId155"/>
    <p:sldId id="337" r:id="rId156"/>
    <p:sldId id="338" r:id="rId157"/>
    <p:sldId id="339" r:id="rId158"/>
    <p:sldId id="340" r:id="rId159"/>
    <p:sldId id="341" r:id="rId160"/>
    <p:sldId id="342" r:id="rId161"/>
    <p:sldId id="343" r:id="rId162"/>
    <p:sldId id="344" r:id="rId163"/>
    <p:sldId id="345" r:id="rId164"/>
    <p:sldId id="346" r:id="rId165"/>
    <p:sldId id="518" r:id="rId166"/>
    <p:sldId id="561" r:id="rId167"/>
    <p:sldId id="523" r:id="rId168"/>
    <p:sldId id="524" r:id="rId169"/>
    <p:sldId id="525" r:id="rId170"/>
    <p:sldId id="526" r:id="rId171"/>
    <p:sldId id="527" r:id="rId172"/>
    <p:sldId id="528" r:id="rId173"/>
    <p:sldId id="529" r:id="rId174"/>
    <p:sldId id="530" r:id="rId175"/>
    <p:sldId id="531" r:id="rId176"/>
    <p:sldId id="532" r:id="rId177"/>
    <p:sldId id="533" r:id="rId178"/>
    <p:sldId id="534" r:id="rId179"/>
    <p:sldId id="535" r:id="rId180"/>
    <p:sldId id="536" r:id="rId181"/>
    <p:sldId id="387" r:id="rId182"/>
    <p:sldId id="388" r:id="rId183"/>
    <p:sldId id="413" r:id="rId184"/>
    <p:sldId id="389" r:id="rId185"/>
    <p:sldId id="390" r:id="rId186"/>
    <p:sldId id="391" r:id="rId187"/>
    <p:sldId id="414" r:id="rId188"/>
    <p:sldId id="481" r:id="rId189"/>
    <p:sldId id="483" r:id="rId190"/>
    <p:sldId id="482" r:id="rId191"/>
    <p:sldId id="485" r:id="rId192"/>
    <p:sldId id="499" r:id="rId193"/>
    <p:sldId id="500" r:id="rId194"/>
    <p:sldId id="501" r:id="rId195"/>
    <p:sldId id="486" r:id="rId196"/>
    <p:sldId id="487" r:id="rId197"/>
    <p:sldId id="488" r:id="rId198"/>
    <p:sldId id="489" r:id="rId199"/>
    <p:sldId id="565" r:id="rId200"/>
    <p:sldId id="497" r:id="rId201"/>
    <p:sldId id="498" r:id="rId202"/>
    <p:sldId id="490" r:id="rId203"/>
    <p:sldId id="491" r:id="rId204"/>
    <p:sldId id="492" r:id="rId205"/>
    <p:sldId id="493" r:id="rId206"/>
    <p:sldId id="494" r:id="rId207"/>
    <p:sldId id="495" r:id="rId208"/>
    <p:sldId id="496" r:id="rId209"/>
    <p:sldId id="502" r:id="rId210"/>
    <p:sldId id="503" r:id="rId211"/>
    <p:sldId id="504" r:id="rId212"/>
    <p:sldId id="505" r:id="rId213"/>
    <p:sldId id="507" r:id="rId214"/>
    <p:sldId id="564" r:id="rId215"/>
    <p:sldId id="424" r:id="rId216"/>
    <p:sldId id="516" r:id="rId217"/>
    <p:sldId id="508" r:id="rId218"/>
    <p:sldId id="509" r:id="rId219"/>
    <p:sldId id="510" r:id="rId220"/>
    <p:sldId id="511" r:id="rId221"/>
    <p:sldId id="512" r:id="rId222"/>
    <p:sldId id="513" r:id="rId223"/>
    <p:sldId id="514" r:id="rId224"/>
    <p:sldId id="515" r:id="rId225"/>
    <p:sldId id="425" r:id="rId226"/>
    <p:sldId id="351" r:id="rId227"/>
    <p:sldId id="352" r:id="rId228"/>
    <p:sldId id="412" r:id="rId22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9FF99"/>
    <a:srgbClr val="33CC33"/>
    <a:srgbClr val="E4E3AB"/>
    <a:srgbClr val="E6E6E6"/>
    <a:srgbClr val="FFCCFF"/>
    <a:srgbClr val="6DD9FF"/>
    <a:srgbClr val="CCFFCC"/>
    <a:srgbClr val="D5D5D5"/>
    <a:srgbClr val="FBBB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35" autoAdjust="0"/>
    <p:restoredTop sz="76377" autoAdjust="0"/>
  </p:normalViewPr>
  <p:slideViewPr>
    <p:cSldViewPr>
      <p:cViewPr varScale="1">
        <p:scale>
          <a:sx n="72" d="100"/>
          <a:sy n="72" d="100"/>
        </p:scale>
        <p:origin x="121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notesMaster" Target="notesMasters/notesMaster1.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231" Type="http://schemas.openxmlformats.org/officeDocument/2006/relationships/presProps" Target="presProps.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viewProps" Target="view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theme" Target="theme/theme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68652A73-AD87-405B-B77A-988D091DB617}" type="datetimeFigureOut">
              <a:rPr lang="en-US"/>
              <a:pPr>
                <a:defRPr/>
              </a:pPr>
              <a:t>1/14/2023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147C6FF-2ED4-48D0-B920-54DC7982B199}" type="slidenum">
              <a:rPr lang="en-US" altLang="en-US"/>
              <a:pPr>
                <a:defRPr/>
              </a:pPr>
              <a:t>‹#›</a:t>
            </a:fld>
            <a:endParaRPr lang="en-US" altLang="en-US"/>
          </a:p>
        </p:txBody>
      </p:sp>
    </p:spTree>
    <p:extLst>
      <p:ext uri="{BB962C8B-B14F-4D97-AF65-F5344CB8AC3E}">
        <p14:creationId xmlns:p14="http://schemas.microsoft.com/office/powerpoint/2010/main" val="34444749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E4976E7-8795-4FC5-88A1-309065B7423D}" type="slidenum">
              <a:rPr lang="en-US" altLang="en-US" smtClean="0">
                <a:latin typeface="Arial" panose="020B0604020202020204" pitchFamily="34" charset="0"/>
              </a:rPr>
              <a:pPr>
                <a:spcBef>
                  <a:spcPct val="0"/>
                </a:spcBef>
              </a:pPr>
              <a:t>186</a:t>
            </a:fld>
            <a:endParaRPr lang="en-US" altLang="en-US">
              <a:latin typeface="Arial" panose="020B0604020202020204" pitchFamily="34" charset="0"/>
            </a:endParaRPr>
          </a:p>
        </p:txBody>
      </p:sp>
    </p:spTree>
    <p:extLst>
      <p:ext uri="{BB962C8B-B14F-4D97-AF65-F5344CB8AC3E}">
        <p14:creationId xmlns:p14="http://schemas.microsoft.com/office/powerpoint/2010/main" val="71320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2782825-1821-4452-9097-889DBEFC959D}" type="slidenum">
              <a:rPr lang="en-US" altLang="en-US" smtClean="0">
                <a:latin typeface="Arial" panose="020B0604020202020204" pitchFamily="34" charset="0"/>
              </a:rPr>
              <a:pPr>
                <a:spcBef>
                  <a:spcPct val="0"/>
                </a:spcBef>
              </a:pPr>
              <a:t>195</a:t>
            </a:fld>
            <a:endParaRPr lang="en-US" altLang="en-US">
              <a:latin typeface="Arial" panose="020B0604020202020204" pitchFamily="34" charset="0"/>
            </a:endParaRPr>
          </a:p>
        </p:txBody>
      </p:sp>
    </p:spTree>
    <p:extLst>
      <p:ext uri="{BB962C8B-B14F-4D97-AF65-F5344CB8AC3E}">
        <p14:creationId xmlns:p14="http://schemas.microsoft.com/office/powerpoint/2010/main" val="197627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2782825-1821-4452-9097-889DBEFC959D}" type="slidenum">
              <a:rPr lang="en-US" altLang="en-US" smtClean="0">
                <a:latin typeface="Arial" panose="020B0604020202020204" pitchFamily="34" charset="0"/>
              </a:rPr>
              <a:pPr>
                <a:spcBef>
                  <a:spcPct val="0"/>
                </a:spcBef>
              </a:pPr>
              <a:t>196</a:t>
            </a:fld>
            <a:endParaRPr lang="en-US" altLang="en-US">
              <a:latin typeface="Arial" panose="020B0604020202020204" pitchFamily="34" charset="0"/>
            </a:endParaRPr>
          </a:p>
        </p:txBody>
      </p:sp>
    </p:spTree>
    <p:extLst>
      <p:ext uri="{BB962C8B-B14F-4D97-AF65-F5344CB8AC3E}">
        <p14:creationId xmlns:p14="http://schemas.microsoft.com/office/powerpoint/2010/main" val="3106149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2782825-1821-4452-9097-889DBEFC959D}" type="slidenum">
              <a:rPr lang="en-US" altLang="en-US" smtClean="0">
                <a:latin typeface="Arial" panose="020B0604020202020204" pitchFamily="34" charset="0"/>
              </a:rPr>
              <a:pPr>
                <a:spcBef>
                  <a:spcPct val="0"/>
                </a:spcBef>
              </a:pPr>
              <a:t>197</a:t>
            </a:fld>
            <a:endParaRPr lang="en-US" altLang="en-US">
              <a:latin typeface="Arial" panose="020B0604020202020204" pitchFamily="34" charset="0"/>
            </a:endParaRPr>
          </a:p>
        </p:txBody>
      </p:sp>
    </p:spTree>
    <p:extLst>
      <p:ext uri="{BB962C8B-B14F-4D97-AF65-F5344CB8AC3E}">
        <p14:creationId xmlns:p14="http://schemas.microsoft.com/office/powerpoint/2010/main" val="2093660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2782825-1821-4452-9097-889DBEFC959D}" type="slidenum">
              <a:rPr lang="en-US" altLang="en-US" smtClean="0">
                <a:latin typeface="Arial" panose="020B0604020202020204" pitchFamily="34" charset="0"/>
              </a:rPr>
              <a:pPr>
                <a:spcBef>
                  <a:spcPct val="0"/>
                </a:spcBef>
              </a:pPr>
              <a:t>198</a:t>
            </a:fld>
            <a:endParaRPr lang="en-US" altLang="en-US">
              <a:latin typeface="Arial" panose="020B0604020202020204" pitchFamily="34" charset="0"/>
            </a:endParaRPr>
          </a:p>
        </p:txBody>
      </p:sp>
    </p:spTree>
    <p:extLst>
      <p:ext uri="{BB962C8B-B14F-4D97-AF65-F5344CB8AC3E}">
        <p14:creationId xmlns:p14="http://schemas.microsoft.com/office/powerpoint/2010/main" val="2456836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2782825-1821-4452-9097-889DBEFC959D}" type="slidenum">
              <a:rPr lang="en-US" altLang="en-US" smtClean="0">
                <a:latin typeface="Arial" panose="020B0604020202020204" pitchFamily="34" charset="0"/>
              </a:rPr>
              <a:pPr>
                <a:spcBef>
                  <a:spcPct val="0"/>
                </a:spcBef>
              </a:pPr>
              <a:t>199</a:t>
            </a:fld>
            <a:endParaRPr lang="en-US" altLang="en-US">
              <a:latin typeface="Arial" panose="020B0604020202020204" pitchFamily="34" charset="0"/>
            </a:endParaRPr>
          </a:p>
        </p:txBody>
      </p:sp>
    </p:spTree>
    <p:extLst>
      <p:ext uri="{BB962C8B-B14F-4D97-AF65-F5344CB8AC3E}">
        <p14:creationId xmlns:p14="http://schemas.microsoft.com/office/powerpoint/2010/main" val="3028167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2782825-1821-4452-9097-889DBEFC959D}" type="slidenum">
              <a:rPr lang="en-US" altLang="en-US" smtClean="0">
                <a:latin typeface="Arial" panose="020B0604020202020204" pitchFamily="34" charset="0"/>
              </a:rPr>
              <a:pPr>
                <a:spcBef>
                  <a:spcPct val="0"/>
                </a:spcBef>
              </a:pPr>
              <a:t>200</a:t>
            </a:fld>
            <a:endParaRPr lang="en-US" altLang="en-US">
              <a:latin typeface="Arial" panose="020B0604020202020204" pitchFamily="34" charset="0"/>
            </a:endParaRPr>
          </a:p>
        </p:txBody>
      </p:sp>
    </p:spTree>
    <p:extLst>
      <p:ext uri="{BB962C8B-B14F-4D97-AF65-F5344CB8AC3E}">
        <p14:creationId xmlns:p14="http://schemas.microsoft.com/office/powerpoint/2010/main" val="41766518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2782825-1821-4452-9097-889DBEFC959D}" type="slidenum">
              <a:rPr lang="en-US" altLang="en-US" smtClean="0">
                <a:latin typeface="Arial" panose="020B0604020202020204" pitchFamily="34" charset="0"/>
              </a:rPr>
              <a:pPr>
                <a:spcBef>
                  <a:spcPct val="0"/>
                </a:spcBef>
              </a:pPr>
              <a:t>201</a:t>
            </a:fld>
            <a:endParaRPr lang="en-US" altLang="en-US">
              <a:latin typeface="Arial" panose="020B0604020202020204" pitchFamily="34" charset="0"/>
            </a:endParaRPr>
          </a:p>
        </p:txBody>
      </p:sp>
    </p:spTree>
    <p:extLst>
      <p:ext uri="{BB962C8B-B14F-4D97-AF65-F5344CB8AC3E}">
        <p14:creationId xmlns:p14="http://schemas.microsoft.com/office/powerpoint/2010/main" val="3846332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2782825-1821-4452-9097-889DBEFC959D}" type="slidenum">
              <a:rPr lang="en-US" altLang="en-US" smtClean="0">
                <a:latin typeface="Arial" panose="020B0604020202020204" pitchFamily="34" charset="0"/>
              </a:rPr>
              <a:pPr>
                <a:spcBef>
                  <a:spcPct val="0"/>
                </a:spcBef>
              </a:pPr>
              <a:t>202</a:t>
            </a:fld>
            <a:endParaRPr lang="en-US" altLang="en-US">
              <a:latin typeface="Arial" panose="020B0604020202020204" pitchFamily="34" charset="0"/>
            </a:endParaRPr>
          </a:p>
        </p:txBody>
      </p:sp>
    </p:spTree>
    <p:extLst>
      <p:ext uri="{BB962C8B-B14F-4D97-AF65-F5344CB8AC3E}">
        <p14:creationId xmlns:p14="http://schemas.microsoft.com/office/powerpoint/2010/main" val="4162511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2782825-1821-4452-9097-889DBEFC959D}" type="slidenum">
              <a:rPr lang="en-US" altLang="en-US" smtClean="0">
                <a:latin typeface="Arial" panose="020B0604020202020204" pitchFamily="34" charset="0"/>
              </a:rPr>
              <a:pPr>
                <a:spcBef>
                  <a:spcPct val="0"/>
                </a:spcBef>
              </a:pPr>
              <a:t>203</a:t>
            </a:fld>
            <a:endParaRPr lang="en-US" altLang="en-US">
              <a:latin typeface="Arial" panose="020B0604020202020204" pitchFamily="34" charset="0"/>
            </a:endParaRPr>
          </a:p>
        </p:txBody>
      </p:sp>
    </p:spTree>
    <p:extLst>
      <p:ext uri="{BB962C8B-B14F-4D97-AF65-F5344CB8AC3E}">
        <p14:creationId xmlns:p14="http://schemas.microsoft.com/office/powerpoint/2010/main" val="32574908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2782825-1821-4452-9097-889DBEFC959D}" type="slidenum">
              <a:rPr lang="en-US" altLang="en-US" smtClean="0">
                <a:latin typeface="Arial" panose="020B0604020202020204" pitchFamily="34" charset="0"/>
              </a:rPr>
              <a:pPr>
                <a:spcBef>
                  <a:spcPct val="0"/>
                </a:spcBef>
              </a:pPr>
              <a:t>204</a:t>
            </a:fld>
            <a:endParaRPr lang="en-US" altLang="en-US">
              <a:latin typeface="Arial" panose="020B0604020202020204" pitchFamily="34" charset="0"/>
            </a:endParaRPr>
          </a:p>
        </p:txBody>
      </p:sp>
    </p:spTree>
    <p:extLst>
      <p:ext uri="{BB962C8B-B14F-4D97-AF65-F5344CB8AC3E}">
        <p14:creationId xmlns:p14="http://schemas.microsoft.com/office/powerpoint/2010/main" val="1397466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E4976E7-8795-4FC5-88A1-309065B7423D}" type="slidenum">
              <a:rPr lang="en-US" altLang="en-US" smtClean="0">
                <a:latin typeface="Arial" panose="020B0604020202020204" pitchFamily="34" charset="0"/>
              </a:rPr>
              <a:pPr>
                <a:spcBef>
                  <a:spcPct val="0"/>
                </a:spcBef>
              </a:pPr>
              <a:t>187</a:t>
            </a:fld>
            <a:endParaRPr lang="en-US" altLang="en-US">
              <a:latin typeface="Arial" panose="020B0604020202020204" pitchFamily="34" charset="0"/>
            </a:endParaRPr>
          </a:p>
        </p:txBody>
      </p:sp>
    </p:spTree>
    <p:extLst>
      <p:ext uri="{BB962C8B-B14F-4D97-AF65-F5344CB8AC3E}">
        <p14:creationId xmlns:p14="http://schemas.microsoft.com/office/powerpoint/2010/main" val="39822233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2782825-1821-4452-9097-889DBEFC959D}" type="slidenum">
              <a:rPr lang="en-US" altLang="en-US" smtClean="0">
                <a:latin typeface="Arial" panose="020B0604020202020204" pitchFamily="34" charset="0"/>
              </a:rPr>
              <a:pPr>
                <a:spcBef>
                  <a:spcPct val="0"/>
                </a:spcBef>
              </a:pPr>
              <a:t>205</a:t>
            </a:fld>
            <a:endParaRPr lang="en-US" altLang="en-US">
              <a:latin typeface="Arial" panose="020B0604020202020204" pitchFamily="34" charset="0"/>
            </a:endParaRPr>
          </a:p>
        </p:txBody>
      </p:sp>
    </p:spTree>
    <p:extLst>
      <p:ext uri="{BB962C8B-B14F-4D97-AF65-F5344CB8AC3E}">
        <p14:creationId xmlns:p14="http://schemas.microsoft.com/office/powerpoint/2010/main" val="31458644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2782825-1821-4452-9097-889DBEFC959D}" type="slidenum">
              <a:rPr lang="en-US" altLang="en-US" smtClean="0">
                <a:latin typeface="Arial" panose="020B0604020202020204" pitchFamily="34" charset="0"/>
              </a:rPr>
              <a:pPr>
                <a:spcBef>
                  <a:spcPct val="0"/>
                </a:spcBef>
              </a:pPr>
              <a:t>206</a:t>
            </a:fld>
            <a:endParaRPr lang="en-US" altLang="en-US">
              <a:latin typeface="Arial" panose="020B0604020202020204" pitchFamily="34" charset="0"/>
            </a:endParaRPr>
          </a:p>
        </p:txBody>
      </p:sp>
    </p:spTree>
    <p:extLst>
      <p:ext uri="{BB962C8B-B14F-4D97-AF65-F5344CB8AC3E}">
        <p14:creationId xmlns:p14="http://schemas.microsoft.com/office/powerpoint/2010/main" val="7506053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2782825-1821-4452-9097-889DBEFC959D}" type="slidenum">
              <a:rPr lang="en-US" altLang="en-US" smtClean="0">
                <a:latin typeface="Arial" panose="020B0604020202020204" pitchFamily="34" charset="0"/>
              </a:rPr>
              <a:pPr>
                <a:spcBef>
                  <a:spcPct val="0"/>
                </a:spcBef>
              </a:pPr>
              <a:t>207</a:t>
            </a:fld>
            <a:endParaRPr lang="en-US" altLang="en-US">
              <a:latin typeface="Arial" panose="020B0604020202020204" pitchFamily="34" charset="0"/>
            </a:endParaRPr>
          </a:p>
        </p:txBody>
      </p:sp>
    </p:spTree>
    <p:extLst>
      <p:ext uri="{BB962C8B-B14F-4D97-AF65-F5344CB8AC3E}">
        <p14:creationId xmlns:p14="http://schemas.microsoft.com/office/powerpoint/2010/main" val="34138260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2782825-1821-4452-9097-889DBEFC959D}" type="slidenum">
              <a:rPr lang="en-US" altLang="en-US" smtClean="0">
                <a:latin typeface="Arial" panose="020B0604020202020204" pitchFamily="34" charset="0"/>
              </a:rPr>
              <a:pPr>
                <a:spcBef>
                  <a:spcPct val="0"/>
                </a:spcBef>
              </a:pPr>
              <a:t>208</a:t>
            </a:fld>
            <a:endParaRPr lang="en-US" altLang="en-US">
              <a:latin typeface="Arial" panose="020B0604020202020204" pitchFamily="34" charset="0"/>
            </a:endParaRPr>
          </a:p>
        </p:txBody>
      </p:sp>
    </p:spTree>
    <p:extLst>
      <p:ext uri="{BB962C8B-B14F-4D97-AF65-F5344CB8AC3E}">
        <p14:creationId xmlns:p14="http://schemas.microsoft.com/office/powerpoint/2010/main" val="24645938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2782825-1821-4452-9097-889DBEFC959D}" type="slidenum">
              <a:rPr lang="en-US" altLang="en-US" smtClean="0">
                <a:latin typeface="Arial" panose="020B0604020202020204" pitchFamily="34" charset="0"/>
              </a:rPr>
              <a:pPr>
                <a:spcBef>
                  <a:spcPct val="0"/>
                </a:spcBef>
              </a:pPr>
              <a:t>209</a:t>
            </a:fld>
            <a:endParaRPr lang="en-US" altLang="en-US">
              <a:latin typeface="Arial" panose="020B0604020202020204" pitchFamily="34" charset="0"/>
            </a:endParaRPr>
          </a:p>
        </p:txBody>
      </p:sp>
    </p:spTree>
    <p:extLst>
      <p:ext uri="{BB962C8B-B14F-4D97-AF65-F5344CB8AC3E}">
        <p14:creationId xmlns:p14="http://schemas.microsoft.com/office/powerpoint/2010/main" val="14128064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2782825-1821-4452-9097-889DBEFC959D}" type="slidenum">
              <a:rPr lang="en-US" altLang="en-US" smtClean="0">
                <a:latin typeface="Arial" panose="020B0604020202020204" pitchFamily="34" charset="0"/>
              </a:rPr>
              <a:pPr>
                <a:spcBef>
                  <a:spcPct val="0"/>
                </a:spcBef>
              </a:pPr>
              <a:t>210</a:t>
            </a:fld>
            <a:endParaRPr lang="en-US" altLang="en-US">
              <a:latin typeface="Arial" panose="020B0604020202020204" pitchFamily="34" charset="0"/>
            </a:endParaRPr>
          </a:p>
        </p:txBody>
      </p:sp>
    </p:spTree>
    <p:extLst>
      <p:ext uri="{BB962C8B-B14F-4D97-AF65-F5344CB8AC3E}">
        <p14:creationId xmlns:p14="http://schemas.microsoft.com/office/powerpoint/2010/main" val="19042176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2782825-1821-4452-9097-889DBEFC959D}" type="slidenum">
              <a:rPr lang="en-US" altLang="en-US" smtClean="0">
                <a:latin typeface="Arial" panose="020B0604020202020204" pitchFamily="34" charset="0"/>
              </a:rPr>
              <a:pPr>
                <a:spcBef>
                  <a:spcPct val="0"/>
                </a:spcBef>
              </a:pPr>
              <a:t>211</a:t>
            </a:fld>
            <a:endParaRPr lang="en-US" altLang="en-US">
              <a:latin typeface="Arial" panose="020B0604020202020204" pitchFamily="34" charset="0"/>
            </a:endParaRPr>
          </a:p>
        </p:txBody>
      </p:sp>
    </p:spTree>
    <p:extLst>
      <p:ext uri="{BB962C8B-B14F-4D97-AF65-F5344CB8AC3E}">
        <p14:creationId xmlns:p14="http://schemas.microsoft.com/office/powerpoint/2010/main" val="17270126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2782825-1821-4452-9097-889DBEFC959D}" type="slidenum">
              <a:rPr lang="en-US" altLang="en-US" smtClean="0">
                <a:latin typeface="Arial" panose="020B0604020202020204" pitchFamily="34" charset="0"/>
              </a:rPr>
              <a:pPr>
                <a:spcBef>
                  <a:spcPct val="0"/>
                </a:spcBef>
              </a:pPr>
              <a:t>212</a:t>
            </a:fld>
            <a:endParaRPr lang="en-US" altLang="en-US">
              <a:latin typeface="Arial" panose="020B0604020202020204" pitchFamily="34" charset="0"/>
            </a:endParaRPr>
          </a:p>
        </p:txBody>
      </p:sp>
    </p:spTree>
    <p:extLst>
      <p:ext uri="{BB962C8B-B14F-4D97-AF65-F5344CB8AC3E}">
        <p14:creationId xmlns:p14="http://schemas.microsoft.com/office/powerpoint/2010/main" val="29462841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2782825-1821-4452-9097-889DBEFC959D}" type="slidenum">
              <a:rPr lang="en-US" altLang="en-US" smtClean="0">
                <a:latin typeface="Arial" panose="020B0604020202020204" pitchFamily="34" charset="0"/>
              </a:rPr>
              <a:pPr>
                <a:spcBef>
                  <a:spcPct val="0"/>
                </a:spcBef>
              </a:pPr>
              <a:t>213</a:t>
            </a:fld>
            <a:endParaRPr lang="en-US" altLang="en-US">
              <a:latin typeface="Arial" panose="020B0604020202020204" pitchFamily="34" charset="0"/>
            </a:endParaRPr>
          </a:p>
        </p:txBody>
      </p:sp>
    </p:spTree>
    <p:extLst>
      <p:ext uri="{BB962C8B-B14F-4D97-AF65-F5344CB8AC3E}">
        <p14:creationId xmlns:p14="http://schemas.microsoft.com/office/powerpoint/2010/main" val="31692299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2782825-1821-4452-9097-889DBEFC959D}" type="slidenum">
              <a:rPr lang="en-US" altLang="en-US" smtClean="0">
                <a:latin typeface="Arial" panose="020B0604020202020204" pitchFamily="34" charset="0"/>
              </a:rPr>
              <a:pPr>
                <a:spcBef>
                  <a:spcPct val="0"/>
                </a:spcBef>
              </a:pPr>
              <a:t>216</a:t>
            </a:fld>
            <a:endParaRPr lang="en-US" altLang="en-US">
              <a:latin typeface="Arial" panose="020B0604020202020204" pitchFamily="34" charset="0"/>
            </a:endParaRPr>
          </a:p>
        </p:txBody>
      </p:sp>
    </p:spTree>
    <p:extLst>
      <p:ext uri="{BB962C8B-B14F-4D97-AF65-F5344CB8AC3E}">
        <p14:creationId xmlns:p14="http://schemas.microsoft.com/office/powerpoint/2010/main" val="1947372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2782825-1821-4452-9097-889DBEFC959D}" type="slidenum">
              <a:rPr lang="en-US" altLang="en-US" smtClean="0">
                <a:latin typeface="Arial" panose="020B0604020202020204" pitchFamily="34" charset="0"/>
              </a:rPr>
              <a:pPr>
                <a:spcBef>
                  <a:spcPct val="0"/>
                </a:spcBef>
              </a:pPr>
              <a:t>188</a:t>
            </a:fld>
            <a:endParaRPr lang="en-US" altLang="en-US">
              <a:latin typeface="Arial" panose="020B0604020202020204" pitchFamily="34" charset="0"/>
            </a:endParaRPr>
          </a:p>
        </p:txBody>
      </p:sp>
    </p:spTree>
    <p:extLst>
      <p:ext uri="{BB962C8B-B14F-4D97-AF65-F5344CB8AC3E}">
        <p14:creationId xmlns:p14="http://schemas.microsoft.com/office/powerpoint/2010/main" val="40435920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2782825-1821-4452-9097-889DBEFC959D}" type="slidenum">
              <a:rPr lang="en-US" altLang="en-US" smtClean="0">
                <a:latin typeface="Arial" panose="020B0604020202020204" pitchFamily="34" charset="0"/>
              </a:rPr>
              <a:pPr>
                <a:spcBef>
                  <a:spcPct val="0"/>
                </a:spcBef>
              </a:pPr>
              <a:t>217</a:t>
            </a:fld>
            <a:endParaRPr lang="en-US" altLang="en-US">
              <a:latin typeface="Arial" panose="020B0604020202020204" pitchFamily="34" charset="0"/>
            </a:endParaRPr>
          </a:p>
        </p:txBody>
      </p:sp>
    </p:spTree>
    <p:extLst>
      <p:ext uri="{BB962C8B-B14F-4D97-AF65-F5344CB8AC3E}">
        <p14:creationId xmlns:p14="http://schemas.microsoft.com/office/powerpoint/2010/main" val="30780539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2782825-1821-4452-9097-889DBEFC959D}" type="slidenum">
              <a:rPr lang="en-US" altLang="en-US" smtClean="0">
                <a:latin typeface="Arial" panose="020B0604020202020204" pitchFamily="34" charset="0"/>
              </a:rPr>
              <a:pPr>
                <a:spcBef>
                  <a:spcPct val="0"/>
                </a:spcBef>
              </a:pPr>
              <a:t>218</a:t>
            </a:fld>
            <a:endParaRPr lang="en-US" altLang="en-US">
              <a:latin typeface="Arial" panose="020B0604020202020204" pitchFamily="34" charset="0"/>
            </a:endParaRPr>
          </a:p>
        </p:txBody>
      </p:sp>
    </p:spTree>
    <p:extLst>
      <p:ext uri="{BB962C8B-B14F-4D97-AF65-F5344CB8AC3E}">
        <p14:creationId xmlns:p14="http://schemas.microsoft.com/office/powerpoint/2010/main" val="34315722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2782825-1821-4452-9097-889DBEFC959D}" type="slidenum">
              <a:rPr lang="en-US" altLang="en-US" smtClean="0">
                <a:latin typeface="Arial" panose="020B0604020202020204" pitchFamily="34" charset="0"/>
              </a:rPr>
              <a:pPr>
                <a:spcBef>
                  <a:spcPct val="0"/>
                </a:spcBef>
              </a:pPr>
              <a:t>219</a:t>
            </a:fld>
            <a:endParaRPr lang="en-US" altLang="en-US">
              <a:latin typeface="Arial" panose="020B0604020202020204" pitchFamily="34" charset="0"/>
            </a:endParaRPr>
          </a:p>
        </p:txBody>
      </p:sp>
    </p:spTree>
    <p:extLst>
      <p:ext uri="{BB962C8B-B14F-4D97-AF65-F5344CB8AC3E}">
        <p14:creationId xmlns:p14="http://schemas.microsoft.com/office/powerpoint/2010/main" val="34863224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2782825-1821-4452-9097-889DBEFC959D}" type="slidenum">
              <a:rPr lang="en-US" altLang="en-US" smtClean="0">
                <a:latin typeface="Arial" panose="020B0604020202020204" pitchFamily="34" charset="0"/>
              </a:rPr>
              <a:pPr>
                <a:spcBef>
                  <a:spcPct val="0"/>
                </a:spcBef>
              </a:pPr>
              <a:t>220</a:t>
            </a:fld>
            <a:endParaRPr lang="en-US" altLang="en-US">
              <a:latin typeface="Arial" panose="020B0604020202020204" pitchFamily="34" charset="0"/>
            </a:endParaRPr>
          </a:p>
        </p:txBody>
      </p:sp>
    </p:spTree>
    <p:extLst>
      <p:ext uri="{BB962C8B-B14F-4D97-AF65-F5344CB8AC3E}">
        <p14:creationId xmlns:p14="http://schemas.microsoft.com/office/powerpoint/2010/main" val="10206755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2782825-1821-4452-9097-889DBEFC959D}" type="slidenum">
              <a:rPr lang="en-US" altLang="en-US" smtClean="0">
                <a:latin typeface="Arial" panose="020B0604020202020204" pitchFamily="34" charset="0"/>
              </a:rPr>
              <a:pPr>
                <a:spcBef>
                  <a:spcPct val="0"/>
                </a:spcBef>
              </a:pPr>
              <a:t>221</a:t>
            </a:fld>
            <a:endParaRPr lang="en-US" altLang="en-US">
              <a:latin typeface="Arial" panose="020B0604020202020204" pitchFamily="34" charset="0"/>
            </a:endParaRPr>
          </a:p>
        </p:txBody>
      </p:sp>
    </p:spTree>
    <p:extLst>
      <p:ext uri="{BB962C8B-B14F-4D97-AF65-F5344CB8AC3E}">
        <p14:creationId xmlns:p14="http://schemas.microsoft.com/office/powerpoint/2010/main" val="1602296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2782825-1821-4452-9097-889DBEFC959D}" type="slidenum">
              <a:rPr lang="en-US" altLang="en-US" smtClean="0">
                <a:latin typeface="Arial" panose="020B0604020202020204" pitchFamily="34" charset="0"/>
              </a:rPr>
              <a:pPr>
                <a:spcBef>
                  <a:spcPct val="0"/>
                </a:spcBef>
              </a:pPr>
              <a:t>222</a:t>
            </a:fld>
            <a:endParaRPr lang="en-US" altLang="en-US">
              <a:latin typeface="Arial" panose="020B0604020202020204" pitchFamily="34" charset="0"/>
            </a:endParaRPr>
          </a:p>
        </p:txBody>
      </p:sp>
    </p:spTree>
    <p:extLst>
      <p:ext uri="{BB962C8B-B14F-4D97-AF65-F5344CB8AC3E}">
        <p14:creationId xmlns:p14="http://schemas.microsoft.com/office/powerpoint/2010/main" val="32897145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2782825-1821-4452-9097-889DBEFC959D}" type="slidenum">
              <a:rPr lang="en-US" altLang="en-US" smtClean="0">
                <a:latin typeface="Arial" panose="020B0604020202020204" pitchFamily="34" charset="0"/>
              </a:rPr>
              <a:pPr>
                <a:spcBef>
                  <a:spcPct val="0"/>
                </a:spcBef>
              </a:pPr>
              <a:t>223</a:t>
            </a:fld>
            <a:endParaRPr lang="en-US" altLang="en-US">
              <a:latin typeface="Arial" panose="020B0604020202020204" pitchFamily="34" charset="0"/>
            </a:endParaRPr>
          </a:p>
        </p:txBody>
      </p:sp>
    </p:spTree>
    <p:extLst>
      <p:ext uri="{BB962C8B-B14F-4D97-AF65-F5344CB8AC3E}">
        <p14:creationId xmlns:p14="http://schemas.microsoft.com/office/powerpoint/2010/main" val="5419212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2782825-1821-4452-9097-889DBEFC959D}" type="slidenum">
              <a:rPr lang="en-US" altLang="en-US" smtClean="0">
                <a:latin typeface="Arial" panose="020B0604020202020204" pitchFamily="34" charset="0"/>
              </a:rPr>
              <a:pPr>
                <a:spcBef>
                  <a:spcPct val="0"/>
                </a:spcBef>
              </a:pPr>
              <a:t>224</a:t>
            </a:fld>
            <a:endParaRPr lang="en-US" altLang="en-US">
              <a:latin typeface="Arial" panose="020B0604020202020204" pitchFamily="34" charset="0"/>
            </a:endParaRPr>
          </a:p>
        </p:txBody>
      </p:sp>
    </p:spTree>
    <p:extLst>
      <p:ext uri="{BB962C8B-B14F-4D97-AF65-F5344CB8AC3E}">
        <p14:creationId xmlns:p14="http://schemas.microsoft.com/office/powerpoint/2010/main" val="2015148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2782825-1821-4452-9097-889DBEFC959D}" type="slidenum">
              <a:rPr lang="en-US" altLang="en-US" smtClean="0">
                <a:latin typeface="Arial" panose="020B0604020202020204" pitchFamily="34" charset="0"/>
              </a:rPr>
              <a:pPr>
                <a:spcBef>
                  <a:spcPct val="0"/>
                </a:spcBef>
              </a:pPr>
              <a:t>189</a:t>
            </a:fld>
            <a:endParaRPr lang="en-US" altLang="en-US">
              <a:latin typeface="Arial" panose="020B0604020202020204" pitchFamily="34" charset="0"/>
            </a:endParaRPr>
          </a:p>
        </p:txBody>
      </p:sp>
    </p:spTree>
    <p:extLst>
      <p:ext uri="{BB962C8B-B14F-4D97-AF65-F5344CB8AC3E}">
        <p14:creationId xmlns:p14="http://schemas.microsoft.com/office/powerpoint/2010/main" val="4230771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2782825-1821-4452-9097-889DBEFC959D}" type="slidenum">
              <a:rPr lang="en-US" altLang="en-US" smtClean="0">
                <a:latin typeface="Arial" panose="020B0604020202020204" pitchFamily="34" charset="0"/>
              </a:rPr>
              <a:pPr>
                <a:spcBef>
                  <a:spcPct val="0"/>
                </a:spcBef>
              </a:pPr>
              <a:t>190</a:t>
            </a:fld>
            <a:endParaRPr lang="en-US" altLang="en-US">
              <a:latin typeface="Arial" panose="020B0604020202020204" pitchFamily="34" charset="0"/>
            </a:endParaRPr>
          </a:p>
        </p:txBody>
      </p:sp>
    </p:spTree>
    <p:extLst>
      <p:ext uri="{BB962C8B-B14F-4D97-AF65-F5344CB8AC3E}">
        <p14:creationId xmlns:p14="http://schemas.microsoft.com/office/powerpoint/2010/main" val="2628228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2782825-1821-4452-9097-889DBEFC959D}" type="slidenum">
              <a:rPr lang="en-US" altLang="en-US" smtClean="0">
                <a:latin typeface="Arial" panose="020B0604020202020204" pitchFamily="34" charset="0"/>
              </a:rPr>
              <a:pPr>
                <a:spcBef>
                  <a:spcPct val="0"/>
                </a:spcBef>
              </a:pPr>
              <a:t>191</a:t>
            </a:fld>
            <a:endParaRPr lang="en-US" altLang="en-US">
              <a:latin typeface="Arial" panose="020B0604020202020204" pitchFamily="34" charset="0"/>
            </a:endParaRPr>
          </a:p>
        </p:txBody>
      </p:sp>
    </p:spTree>
    <p:extLst>
      <p:ext uri="{BB962C8B-B14F-4D97-AF65-F5344CB8AC3E}">
        <p14:creationId xmlns:p14="http://schemas.microsoft.com/office/powerpoint/2010/main" val="3287867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2782825-1821-4452-9097-889DBEFC959D}" type="slidenum">
              <a:rPr lang="en-US" altLang="en-US" smtClean="0">
                <a:latin typeface="Arial" panose="020B0604020202020204" pitchFamily="34" charset="0"/>
              </a:rPr>
              <a:pPr>
                <a:spcBef>
                  <a:spcPct val="0"/>
                </a:spcBef>
              </a:pPr>
              <a:t>192</a:t>
            </a:fld>
            <a:endParaRPr lang="en-US" altLang="en-US">
              <a:latin typeface="Arial" panose="020B0604020202020204" pitchFamily="34" charset="0"/>
            </a:endParaRPr>
          </a:p>
        </p:txBody>
      </p:sp>
    </p:spTree>
    <p:extLst>
      <p:ext uri="{BB962C8B-B14F-4D97-AF65-F5344CB8AC3E}">
        <p14:creationId xmlns:p14="http://schemas.microsoft.com/office/powerpoint/2010/main" val="3307785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2782825-1821-4452-9097-889DBEFC959D}" type="slidenum">
              <a:rPr lang="en-US" altLang="en-US" smtClean="0">
                <a:latin typeface="Arial" panose="020B0604020202020204" pitchFamily="34" charset="0"/>
              </a:rPr>
              <a:pPr>
                <a:spcBef>
                  <a:spcPct val="0"/>
                </a:spcBef>
              </a:pPr>
              <a:t>193</a:t>
            </a:fld>
            <a:endParaRPr lang="en-US" altLang="en-US">
              <a:latin typeface="Arial" panose="020B0604020202020204" pitchFamily="34" charset="0"/>
            </a:endParaRPr>
          </a:p>
        </p:txBody>
      </p:sp>
    </p:spTree>
    <p:extLst>
      <p:ext uri="{BB962C8B-B14F-4D97-AF65-F5344CB8AC3E}">
        <p14:creationId xmlns:p14="http://schemas.microsoft.com/office/powerpoint/2010/main" val="3828060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2782825-1821-4452-9097-889DBEFC959D}" type="slidenum">
              <a:rPr lang="en-US" altLang="en-US" smtClean="0">
                <a:latin typeface="Arial" panose="020B0604020202020204" pitchFamily="34" charset="0"/>
              </a:rPr>
              <a:pPr>
                <a:spcBef>
                  <a:spcPct val="0"/>
                </a:spcBef>
              </a:pPr>
              <a:t>194</a:t>
            </a:fld>
            <a:endParaRPr lang="en-US" altLang="en-US">
              <a:latin typeface="Arial" panose="020B0604020202020204" pitchFamily="34" charset="0"/>
            </a:endParaRPr>
          </a:p>
        </p:txBody>
      </p:sp>
    </p:spTree>
    <p:extLst>
      <p:ext uri="{BB962C8B-B14F-4D97-AF65-F5344CB8AC3E}">
        <p14:creationId xmlns:p14="http://schemas.microsoft.com/office/powerpoint/2010/main" val="3319512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7" name="Oval 10"/>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8" name="Oval 11"/>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9" name="Oval 12"/>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1"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2"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3" name="Oval 16"/>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4"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5"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6"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7"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8" name="Oval 21"/>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9"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0"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1"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2" name="Oval 25"/>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3"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4"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5"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6"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7" name="Oval 30"/>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8"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9"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30"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31" name="Oval 34"/>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32"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33"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34"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35" name="Oval 38"/>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36"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3" name="Rectangle 3"/>
          <p:cNvSpPr>
            <a:spLocks noGrp="1" noChangeArrowheads="1"/>
          </p:cNvSpPr>
          <p:nvPr>
            <p:ph type="ctrTitle"/>
          </p:nvPr>
        </p:nvSpPr>
        <p:spPr>
          <a:xfrm>
            <a:off x="315913" y="466725"/>
            <a:ext cx="6781800" cy="2133600"/>
          </a:xfrm>
        </p:spPr>
        <p:txBody>
          <a:bodyPr/>
          <a:lstStyle>
            <a:lvl1pPr algn="r">
              <a:defRPr sz="4800"/>
            </a:lvl1pPr>
          </a:lstStyle>
          <a:p>
            <a:pPr lvl="0"/>
            <a:r>
              <a:rPr lang="en-US" altLang="en-US" noProof="0"/>
              <a:t>Click to edit Master title style</a:t>
            </a:r>
          </a:p>
        </p:txBody>
      </p:sp>
      <p:sp>
        <p:nvSpPr>
          <p:cNvPr id="1536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pPr lvl="0"/>
            <a:r>
              <a:rPr lang="en-US" altLang="en-US" noProof="0"/>
              <a:t>Click to edit Master subtitle style</a:t>
            </a:r>
          </a:p>
        </p:txBody>
      </p:sp>
      <p:sp>
        <p:nvSpPr>
          <p:cNvPr id="38" name="Rectangle 5"/>
          <p:cNvSpPr>
            <a:spLocks noGrp="1" noChangeArrowheads="1"/>
          </p:cNvSpPr>
          <p:nvPr>
            <p:ph type="dt" sz="half" idx="10"/>
          </p:nvPr>
        </p:nvSpPr>
        <p:spPr/>
        <p:txBody>
          <a:bodyPr/>
          <a:lstStyle>
            <a:lvl1pPr>
              <a:defRPr/>
            </a:lvl1pPr>
          </a:lstStyle>
          <a:p>
            <a:pPr>
              <a:defRPr/>
            </a:pPr>
            <a:endParaRPr lang="en-US" altLang="en-US"/>
          </a:p>
        </p:txBody>
      </p:sp>
      <p:sp>
        <p:nvSpPr>
          <p:cNvPr id="39" name="Rectangle 6"/>
          <p:cNvSpPr>
            <a:spLocks noGrp="1" noChangeArrowheads="1"/>
          </p:cNvSpPr>
          <p:nvPr>
            <p:ph type="ftr" sz="quarter" idx="11"/>
          </p:nvPr>
        </p:nvSpPr>
        <p:spPr/>
        <p:txBody>
          <a:bodyPr/>
          <a:lstStyle>
            <a:lvl1pPr>
              <a:defRPr/>
            </a:lvl1pPr>
          </a:lstStyle>
          <a:p>
            <a:pPr>
              <a:defRPr/>
            </a:pPr>
            <a:endParaRPr lang="en-US" altLang="en-US"/>
          </a:p>
        </p:txBody>
      </p:sp>
      <p:sp>
        <p:nvSpPr>
          <p:cNvPr id="40" name="Rectangle 7"/>
          <p:cNvSpPr>
            <a:spLocks noGrp="1" noChangeArrowheads="1"/>
          </p:cNvSpPr>
          <p:nvPr>
            <p:ph type="sldNum" sz="quarter" idx="12"/>
          </p:nvPr>
        </p:nvSpPr>
        <p:spPr/>
        <p:txBody>
          <a:bodyPr/>
          <a:lstStyle>
            <a:lvl1pPr>
              <a:defRPr/>
            </a:lvl1pPr>
          </a:lstStyle>
          <a:p>
            <a:pPr>
              <a:defRPr/>
            </a:pPr>
            <a:fld id="{FF004F02-8F5A-4FE7-8818-C41A92A04259}" type="slidenum">
              <a:rPr lang="en-US" altLang="en-US"/>
              <a:pPr>
                <a:defRPr/>
              </a:pPr>
              <a:t>‹#›</a:t>
            </a:fld>
            <a:endParaRPr lang="en-US" altLang="en-US"/>
          </a:p>
        </p:txBody>
      </p:sp>
    </p:spTree>
    <p:extLst>
      <p:ext uri="{BB962C8B-B14F-4D97-AF65-F5344CB8AC3E}">
        <p14:creationId xmlns:p14="http://schemas.microsoft.com/office/powerpoint/2010/main" val="184931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C4B4680A-40D1-486A-B203-5A312E151F54}" type="slidenum">
              <a:rPr lang="en-US" altLang="en-US"/>
              <a:pPr>
                <a:defRPr/>
              </a:pPr>
              <a:t>‹#›</a:t>
            </a:fld>
            <a:endParaRPr lang="en-US" altLang="en-US"/>
          </a:p>
        </p:txBody>
      </p:sp>
    </p:spTree>
    <p:extLst>
      <p:ext uri="{BB962C8B-B14F-4D97-AF65-F5344CB8AC3E}">
        <p14:creationId xmlns:p14="http://schemas.microsoft.com/office/powerpoint/2010/main" val="578475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E70163D1-098F-4D74-A6B1-1ADCE1989CA0}" type="slidenum">
              <a:rPr lang="en-US" altLang="en-US"/>
              <a:pPr>
                <a:defRPr/>
              </a:pPr>
              <a:t>‹#›</a:t>
            </a:fld>
            <a:endParaRPr lang="en-US" altLang="en-US"/>
          </a:p>
        </p:txBody>
      </p:sp>
    </p:spTree>
    <p:extLst>
      <p:ext uri="{BB962C8B-B14F-4D97-AF65-F5344CB8AC3E}">
        <p14:creationId xmlns:p14="http://schemas.microsoft.com/office/powerpoint/2010/main" val="3112615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CEC7EAA0-63E1-4591-B2FA-3AF5449DF5B7}" type="slidenum">
              <a:rPr lang="en-US" altLang="en-US"/>
              <a:pPr>
                <a:defRPr/>
              </a:pPr>
              <a:t>‹#›</a:t>
            </a:fld>
            <a:endParaRPr lang="en-US" altLang="en-US"/>
          </a:p>
        </p:txBody>
      </p:sp>
    </p:spTree>
    <p:extLst>
      <p:ext uri="{BB962C8B-B14F-4D97-AF65-F5344CB8AC3E}">
        <p14:creationId xmlns:p14="http://schemas.microsoft.com/office/powerpoint/2010/main" val="353361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27914298-2060-4DC0-AC72-1422B37AFFC9}" type="slidenum">
              <a:rPr lang="en-US" altLang="en-US"/>
              <a:pPr>
                <a:defRPr/>
              </a:pPr>
              <a:t>‹#›</a:t>
            </a:fld>
            <a:endParaRPr lang="en-US" altLang="en-US"/>
          </a:p>
        </p:txBody>
      </p:sp>
    </p:spTree>
    <p:extLst>
      <p:ext uri="{BB962C8B-B14F-4D97-AF65-F5344CB8AC3E}">
        <p14:creationId xmlns:p14="http://schemas.microsoft.com/office/powerpoint/2010/main" val="943705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9FA38AC6-DD28-4707-BC78-51F28B0B403F}" type="slidenum">
              <a:rPr lang="en-US" altLang="en-US"/>
              <a:pPr>
                <a:defRPr/>
              </a:pPr>
              <a:t>‹#›</a:t>
            </a:fld>
            <a:endParaRPr lang="en-US" altLang="en-US"/>
          </a:p>
        </p:txBody>
      </p:sp>
    </p:spTree>
    <p:extLst>
      <p:ext uri="{BB962C8B-B14F-4D97-AF65-F5344CB8AC3E}">
        <p14:creationId xmlns:p14="http://schemas.microsoft.com/office/powerpoint/2010/main" val="2673183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p:cNvSpPr>
            <a:spLocks noGrp="1" noChangeArrowheads="1"/>
          </p:cNvSpPr>
          <p:nvPr>
            <p:ph type="sldNum" sz="quarter" idx="12"/>
          </p:nvPr>
        </p:nvSpPr>
        <p:spPr>
          <a:ln/>
        </p:spPr>
        <p:txBody>
          <a:bodyPr/>
          <a:lstStyle>
            <a:lvl1pPr>
              <a:defRPr/>
            </a:lvl1pPr>
          </a:lstStyle>
          <a:p>
            <a:pPr>
              <a:defRPr/>
            </a:pPr>
            <a:fld id="{87E13FA4-8BB8-43A6-BA6C-0A3E84502C56}" type="slidenum">
              <a:rPr lang="en-US" altLang="en-US"/>
              <a:pPr>
                <a:defRPr/>
              </a:pPr>
              <a:t>‹#›</a:t>
            </a:fld>
            <a:endParaRPr lang="en-US" altLang="en-US"/>
          </a:p>
        </p:txBody>
      </p:sp>
    </p:spTree>
    <p:extLst>
      <p:ext uri="{BB962C8B-B14F-4D97-AF65-F5344CB8AC3E}">
        <p14:creationId xmlns:p14="http://schemas.microsoft.com/office/powerpoint/2010/main" val="587837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p:cNvSpPr>
            <a:spLocks noGrp="1" noChangeArrowheads="1"/>
          </p:cNvSpPr>
          <p:nvPr>
            <p:ph type="sldNum" sz="quarter" idx="12"/>
          </p:nvPr>
        </p:nvSpPr>
        <p:spPr>
          <a:ln/>
        </p:spPr>
        <p:txBody>
          <a:bodyPr/>
          <a:lstStyle>
            <a:lvl1pPr>
              <a:defRPr/>
            </a:lvl1pPr>
          </a:lstStyle>
          <a:p>
            <a:pPr>
              <a:defRPr/>
            </a:pPr>
            <a:fld id="{96B4BF6C-E927-452C-B2E2-40F8A1689B9A}" type="slidenum">
              <a:rPr lang="en-US" altLang="en-US"/>
              <a:pPr>
                <a:defRPr/>
              </a:pPr>
              <a:t>‹#›</a:t>
            </a:fld>
            <a:endParaRPr lang="en-US" altLang="en-US"/>
          </a:p>
        </p:txBody>
      </p:sp>
    </p:spTree>
    <p:extLst>
      <p:ext uri="{BB962C8B-B14F-4D97-AF65-F5344CB8AC3E}">
        <p14:creationId xmlns:p14="http://schemas.microsoft.com/office/powerpoint/2010/main" val="4005514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p:cNvSpPr>
            <a:spLocks noGrp="1" noChangeArrowheads="1"/>
          </p:cNvSpPr>
          <p:nvPr>
            <p:ph type="sldNum" sz="quarter" idx="12"/>
          </p:nvPr>
        </p:nvSpPr>
        <p:spPr>
          <a:ln/>
        </p:spPr>
        <p:txBody>
          <a:bodyPr/>
          <a:lstStyle>
            <a:lvl1pPr>
              <a:defRPr/>
            </a:lvl1pPr>
          </a:lstStyle>
          <a:p>
            <a:pPr>
              <a:defRPr/>
            </a:pPr>
            <a:fld id="{A1AA5ED7-CB67-4FBB-82A9-749A9AC1541D}" type="slidenum">
              <a:rPr lang="en-US" altLang="en-US"/>
              <a:pPr>
                <a:defRPr/>
              </a:pPr>
              <a:t>‹#›</a:t>
            </a:fld>
            <a:endParaRPr lang="en-US" altLang="en-US"/>
          </a:p>
        </p:txBody>
      </p:sp>
    </p:spTree>
    <p:extLst>
      <p:ext uri="{BB962C8B-B14F-4D97-AF65-F5344CB8AC3E}">
        <p14:creationId xmlns:p14="http://schemas.microsoft.com/office/powerpoint/2010/main" val="205953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14DA7029-C721-471D-9363-58A4DFFE0474}" type="slidenum">
              <a:rPr lang="en-US" altLang="en-US"/>
              <a:pPr>
                <a:defRPr/>
              </a:pPr>
              <a:t>‹#›</a:t>
            </a:fld>
            <a:endParaRPr lang="en-US" altLang="en-US"/>
          </a:p>
        </p:txBody>
      </p:sp>
    </p:spTree>
    <p:extLst>
      <p:ext uri="{BB962C8B-B14F-4D97-AF65-F5344CB8AC3E}">
        <p14:creationId xmlns:p14="http://schemas.microsoft.com/office/powerpoint/2010/main" val="566771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B3A51095-B4A4-4551-93F5-645E69BADE5F}" type="slidenum">
              <a:rPr lang="en-US" altLang="en-US"/>
              <a:pPr>
                <a:defRPr/>
              </a:pPr>
              <a:t>‹#›</a:t>
            </a:fld>
            <a:endParaRPr lang="en-US" altLang="en-US"/>
          </a:p>
        </p:txBody>
      </p:sp>
    </p:spTree>
    <p:extLst>
      <p:ext uri="{BB962C8B-B14F-4D97-AF65-F5344CB8AC3E}">
        <p14:creationId xmlns:p14="http://schemas.microsoft.com/office/powerpoint/2010/main" val="3412178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341"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a:defRPr/>
            </a:pPr>
            <a:endParaRPr lang="en-US" altLang="en-US"/>
          </a:p>
        </p:txBody>
      </p:sp>
      <p:sp>
        <p:nvSpPr>
          <p:cNvPr id="14342"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a:defRPr/>
            </a:pPr>
            <a:endParaRPr lang="en-US" altLang="en-US"/>
          </a:p>
        </p:txBody>
      </p:sp>
      <p:sp>
        <p:nvSpPr>
          <p:cNvPr id="14343" name="Rectangle 7"/>
          <p:cNvSpPr>
            <a:spLocks noGrp="1" noChangeArrowheads="1"/>
          </p:cNvSpPr>
          <p:nvPr>
            <p:ph type="sldNum" sz="quarter" idx="4"/>
          </p:nvPr>
        </p:nvSpPr>
        <p:spPr bwMode="auto">
          <a:xfrm>
            <a:off x="7010400" y="635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E8082F66-89B5-4C16-81A3-3B1A78FF94BB}" type="slidenum">
              <a:rPr lang="en-US" altLang="en-US"/>
              <a:pPr>
                <a:defRPr/>
              </a:pPr>
              <a:t>‹#›</a:t>
            </a:fld>
            <a:endParaRPr lang="en-US" altLang="en-US"/>
          </a:p>
        </p:txBody>
      </p:sp>
      <p:grpSp>
        <p:nvGrpSpPr>
          <p:cNvPr id="1032"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34" name="Oval 10"/>
            <p:cNvSpPr>
              <a:spLocks noChangeArrowheads="1"/>
            </p:cNvSpPr>
            <p:nvPr/>
          </p:nvSpPr>
          <p:spPr bwMode="auto">
            <a:xfrm>
              <a:off x="5248" y="960"/>
              <a:ext cx="79"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35" name="Oval 11"/>
            <p:cNvSpPr>
              <a:spLocks noChangeArrowheads="1"/>
            </p:cNvSpPr>
            <p:nvPr/>
          </p:nvSpPr>
          <p:spPr bwMode="auto">
            <a:xfrm>
              <a:off x="5360" y="960"/>
              <a:ext cx="76"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36" name="Oval 12"/>
            <p:cNvSpPr>
              <a:spLocks noChangeArrowheads="1"/>
            </p:cNvSpPr>
            <p:nvPr/>
          </p:nvSpPr>
          <p:spPr bwMode="auto">
            <a:xfrm>
              <a:off x="5136" y="1072"/>
              <a:ext cx="80" cy="7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37" name="Oval 13"/>
            <p:cNvSpPr>
              <a:spLocks noChangeArrowheads="1"/>
            </p:cNvSpPr>
            <p:nvPr/>
          </p:nvSpPr>
          <p:spPr bwMode="auto">
            <a:xfrm>
              <a:off x="5248" y="1072"/>
              <a:ext cx="79" cy="7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38" name="Oval 14"/>
            <p:cNvSpPr>
              <a:spLocks noChangeArrowheads="1"/>
            </p:cNvSpPr>
            <p:nvPr/>
          </p:nvSpPr>
          <p:spPr bwMode="auto">
            <a:xfrm>
              <a:off x="5360" y="1072"/>
              <a:ext cx="76" cy="7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39" name="Oval 15"/>
            <p:cNvSpPr>
              <a:spLocks noChangeArrowheads="1"/>
            </p:cNvSpPr>
            <p:nvPr/>
          </p:nvSpPr>
          <p:spPr bwMode="auto">
            <a:xfrm>
              <a:off x="5472" y="1072"/>
              <a:ext cx="73" cy="7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0" name="Oval 16"/>
            <p:cNvSpPr>
              <a:spLocks noChangeArrowheads="1"/>
            </p:cNvSpPr>
            <p:nvPr/>
          </p:nvSpPr>
          <p:spPr bwMode="auto">
            <a:xfrm>
              <a:off x="5136" y="1184"/>
              <a:ext cx="80" cy="73"/>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1" name="Oval 17"/>
            <p:cNvSpPr>
              <a:spLocks noChangeArrowheads="1"/>
            </p:cNvSpPr>
            <p:nvPr/>
          </p:nvSpPr>
          <p:spPr bwMode="auto">
            <a:xfrm>
              <a:off x="5248" y="1184"/>
              <a:ext cx="79" cy="73"/>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2" name="Oval 18"/>
            <p:cNvSpPr>
              <a:spLocks noChangeArrowheads="1"/>
            </p:cNvSpPr>
            <p:nvPr/>
          </p:nvSpPr>
          <p:spPr bwMode="auto">
            <a:xfrm>
              <a:off x="5360" y="1184"/>
              <a:ext cx="76" cy="73"/>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3" name="Oval 19"/>
            <p:cNvSpPr>
              <a:spLocks noChangeArrowheads="1"/>
            </p:cNvSpPr>
            <p:nvPr/>
          </p:nvSpPr>
          <p:spPr bwMode="auto">
            <a:xfrm>
              <a:off x="5472" y="1184"/>
              <a:ext cx="73" cy="73"/>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4" name="Oval 20"/>
            <p:cNvSpPr>
              <a:spLocks noChangeArrowheads="1"/>
            </p:cNvSpPr>
            <p:nvPr/>
          </p:nvSpPr>
          <p:spPr bwMode="auto">
            <a:xfrm>
              <a:off x="5584" y="1184"/>
              <a:ext cx="80" cy="73"/>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5"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6" name="Oval 22"/>
            <p:cNvSpPr>
              <a:spLocks noChangeArrowheads="1"/>
            </p:cNvSpPr>
            <p:nvPr/>
          </p:nvSpPr>
          <p:spPr bwMode="auto">
            <a:xfrm>
              <a:off x="5248" y="1296"/>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7" name="Oval 23"/>
            <p:cNvSpPr>
              <a:spLocks noChangeArrowheads="1"/>
            </p:cNvSpPr>
            <p:nvPr/>
          </p:nvSpPr>
          <p:spPr bwMode="auto">
            <a:xfrm>
              <a:off x="5360" y="1296"/>
              <a:ext cx="76"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8" name="Oval 24"/>
            <p:cNvSpPr>
              <a:spLocks noChangeArrowheads="1"/>
            </p:cNvSpPr>
            <p:nvPr/>
          </p:nvSpPr>
          <p:spPr bwMode="auto">
            <a:xfrm>
              <a:off x="5472" y="1296"/>
              <a:ext cx="73"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9"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0" name="Oval 26"/>
            <p:cNvSpPr>
              <a:spLocks noChangeArrowheads="1"/>
            </p:cNvSpPr>
            <p:nvPr/>
          </p:nvSpPr>
          <p:spPr bwMode="auto">
            <a:xfrm>
              <a:off x="5248" y="1408"/>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1" name="Oval 27"/>
            <p:cNvSpPr>
              <a:spLocks noChangeArrowheads="1"/>
            </p:cNvSpPr>
            <p:nvPr/>
          </p:nvSpPr>
          <p:spPr bwMode="auto">
            <a:xfrm>
              <a:off x="5360" y="1408"/>
              <a:ext cx="76"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2" name="Oval 28"/>
            <p:cNvSpPr>
              <a:spLocks noChangeArrowheads="1"/>
            </p:cNvSpPr>
            <p:nvPr/>
          </p:nvSpPr>
          <p:spPr bwMode="auto">
            <a:xfrm>
              <a:off x="5472" y="1408"/>
              <a:ext cx="73"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3"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4" name="Oval 30"/>
            <p:cNvSpPr>
              <a:spLocks noChangeArrowheads="1"/>
            </p:cNvSpPr>
            <p:nvPr/>
          </p:nvSpPr>
          <p:spPr bwMode="auto">
            <a:xfrm>
              <a:off x="5136" y="1520"/>
              <a:ext cx="80"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5" name="Oval 31"/>
            <p:cNvSpPr>
              <a:spLocks noChangeArrowheads="1"/>
            </p:cNvSpPr>
            <p:nvPr/>
          </p:nvSpPr>
          <p:spPr bwMode="auto">
            <a:xfrm>
              <a:off x="5248" y="1520"/>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6" name="Oval 32"/>
            <p:cNvSpPr>
              <a:spLocks noChangeArrowheads="1"/>
            </p:cNvSpPr>
            <p:nvPr/>
          </p:nvSpPr>
          <p:spPr bwMode="auto">
            <a:xfrm>
              <a:off x="5360" y="1520"/>
              <a:ext cx="76"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7" name="Oval 33"/>
            <p:cNvSpPr>
              <a:spLocks noChangeArrowheads="1"/>
            </p:cNvSpPr>
            <p:nvPr/>
          </p:nvSpPr>
          <p:spPr bwMode="auto">
            <a:xfrm>
              <a:off x="5472" y="1520"/>
              <a:ext cx="73"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8" name="Oval 34"/>
            <p:cNvSpPr>
              <a:spLocks noChangeArrowheads="1"/>
            </p:cNvSpPr>
            <p:nvPr/>
          </p:nvSpPr>
          <p:spPr bwMode="auto">
            <a:xfrm>
              <a:off x="5136" y="1632"/>
              <a:ext cx="80" cy="75"/>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9" name="Oval 35"/>
            <p:cNvSpPr>
              <a:spLocks noChangeArrowheads="1"/>
            </p:cNvSpPr>
            <p:nvPr/>
          </p:nvSpPr>
          <p:spPr bwMode="auto">
            <a:xfrm>
              <a:off x="5248" y="1632"/>
              <a:ext cx="79" cy="75"/>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60" name="Oval 36"/>
            <p:cNvSpPr>
              <a:spLocks noChangeArrowheads="1"/>
            </p:cNvSpPr>
            <p:nvPr/>
          </p:nvSpPr>
          <p:spPr bwMode="auto">
            <a:xfrm>
              <a:off x="5360" y="1632"/>
              <a:ext cx="76" cy="75"/>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61" name="Oval 37"/>
            <p:cNvSpPr>
              <a:spLocks noChangeArrowheads="1"/>
            </p:cNvSpPr>
            <p:nvPr/>
          </p:nvSpPr>
          <p:spPr bwMode="auto">
            <a:xfrm>
              <a:off x="5472" y="1632"/>
              <a:ext cx="73" cy="75"/>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62" name="Oval 38"/>
            <p:cNvSpPr>
              <a:spLocks noChangeArrowheads="1"/>
            </p:cNvSpPr>
            <p:nvPr/>
          </p:nvSpPr>
          <p:spPr bwMode="auto">
            <a:xfrm>
              <a:off x="5248" y="1744"/>
              <a:ext cx="79"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63" name="Oval 39"/>
            <p:cNvSpPr>
              <a:spLocks noChangeArrowheads="1"/>
            </p:cNvSpPr>
            <p:nvPr/>
          </p:nvSpPr>
          <p:spPr bwMode="auto">
            <a:xfrm>
              <a:off x="5472" y="1744"/>
              <a:ext cx="73"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grpSp>
    </p:spTree>
  </p:cSld>
  <p:clrMap bg1="lt1" tx1="dk1" bg2="lt2" tx2="dk2" accent1="accent1" accent2="accent2" accent3="accent3" accent4="accent4" accent5="accent5" accent6="accent6" hlink="hlink" folHlink="folHlink"/>
  <p:sldLayoutIdLst>
    <p:sldLayoutId id="2147483816"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22238"/>
            <a:ext cx="7543800" cy="792162"/>
          </a:xfrm>
        </p:spPr>
        <p:txBody>
          <a:bodyPr/>
          <a:lstStyle/>
          <a:p>
            <a:pPr eaLnBrk="1" hangingPunct="1"/>
            <a:r>
              <a:rPr lang="en-US" altLang="en-US"/>
              <a:t>Q</a:t>
            </a:r>
          </a:p>
        </p:txBody>
      </p:sp>
      <p:sp>
        <p:nvSpPr>
          <p:cNvPr id="4099" name="Rectangle 3"/>
          <p:cNvSpPr>
            <a:spLocks noGrp="1" noChangeArrowheads="1"/>
          </p:cNvSpPr>
          <p:nvPr>
            <p:ph type="body" idx="1"/>
          </p:nvPr>
        </p:nvSpPr>
        <p:spPr>
          <a:xfrm>
            <a:off x="304800" y="1676400"/>
            <a:ext cx="8534400" cy="4876800"/>
          </a:xfrm>
        </p:spPr>
        <p:txBody>
          <a:bodyPr/>
          <a:lstStyle/>
          <a:p>
            <a:pPr eaLnBrk="1" hangingPunct="1"/>
            <a:r>
              <a:rPr lang="en-US" altLang="en-US" sz="2200"/>
              <a:t>Autoimmune PUK is usually </a:t>
            </a:r>
            <a:r>
              <a:rPr lang="en-US" altLang="en-US" sz="2200">
                <a:solidFill>
                  <a:srgbClr val="0000FF"/>
                </a:solidFill>
              </a:rPr>
              <a:t>unilateral</a:t>
            </a:r>
            <a:r>
              <a:rPr lang="en-US" altLang="en-US" sz="2200"/>
              <a:t> and </a:t>
            </a:r>
            <a:r>
              <a:rPr lang="en-US" altLang="en-US" sz="2200">
                <a:solidFill>
                  <a:srgbClr val="0000FF"/>
                </a:solidFill>
              </a:rPr>
              <a:t>sectoral</a:t>
            </a:r>
            <a:r>
              <a:rPr lang="en-US" altLang="en-US" sz="2200"/>
              <a:t>.                         </a:t>
            </a:r>
          </a:p>
        </p:txBody>
      </p:sp>
      <p:sp>
        <p:nvSpPr>
          <p:cNvPr id="4100" name="Text Box 4"/>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0000FF"/>
                </a:solidFill>
              </a:rPr>
              <a:t>Concerning PUK</a:t>
            </a:r>
          </a:p>
        </p:txBody>
      </p:sp>
      <p:sp>
        <p:nvSpPr>
          <p:cNvPr id="4101" name="Rectangle 5"/>
          <p:cNvSpPr>
            <a:spLocks noChangeArrowheads="1"/>
          </p:cNvSpPr>
          <p:nvPr/>
        </p:nvSpPr>
        <p:spPr bwMode="auto">
          <a:xfrm>
            <a:off x="4191000" y="1752600"/>
            <a:ext cx="1219200" cy="3048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800"/>
              <a:t>laterality</a:t>
            </a:r>
          </a:p>
        </p:txBody>
      </p:sp>
      <p:sp>
        <p:nvSpPr>
          <p:cNvPr id="4102" name="Rectangle 6"/>
          <p:cNvSpPr>
            <a:spLocks noChangeArrowheads="1"/>
          </p:cNvSpPr>
          <p:nvPr/>
        </p:nvSpPr>
        <p:spPr bwMode="auto">
          <a:xfrm>
            <a:off x="5943600" y="1752600"/>
            <a:ext cx="1219200" cy="3048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800"/>
              <a:t>circumferential</a:t>
            </a:r>
          </a:p>
          <a:p>
            <a:pPr algn="ctr" eaLnBrk="1" hangingPunct="1">
              <a:lnSpc>
                <a:spcPct val="80000"/>
              </a:lnSpc>
              <a:spcBef>
                <a:spcPct val="0"/>
              </a:spcBef>
              <a:buClrTx/>
              <a:buSzTx/>
              <a:buFontTx/>
              <a:buNone/>
            </a:pPr>
            <a:r>
              <a:rPr lang="en-US" altLang="en-US" sz="800"/>
              <a:t>extent</a:t>
            </a:r>
          </a:p>
        </p:txBody>
      </p:sp>
      <p:sp>
        <p:nvSpPr>
          <p:cNvPr id="410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CAA1AB7-3C1C-4FB3-8147-B4997F7AB9B2}" type="slidenum">
              <a:rPr lang="en-US" altLang="en-US" sz="1000" smtClean="0"/>
              <a:pPr>
                <a:spcBef>
                  <a:spcPct val="0"/>
                </a:spcBef>
                <a:buClrTx/>
                <a:buSzTx/>
                <a:buFontTx/>
                <a:buNone/>
              </a:pPr>
              <a:t>1</a:t>
            </a:fld>
            <a:endParaRPr lang="en-US" altLang="en-US" sz="1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10243"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244"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10245" name="Rectangle 4"/>
          <p:cNvSpPr>
            <a:spLocks noGrp="1" noChangeArrowheads="1"/>
          </p:cNvSpPr>
          <p:nvPr>
            <p:ph type="title"/>
          </p:nvPr>
        </p:nvSpPr>
        <p:spPr>
          <a:xfrm>
            <a:off x="457200" y="122238"/>
            <a:ext cx="7543800" cy="792162"/>
          </a:xfrm>
        </p:spPr>
        <p:txBody>
          <a:bodyPr/>
          <a:lstStyle/>
          <a:p>
            <a:pPr eaLnBrk="1" hangingPunct="1"/>
            <a:r>
              <a:rPr lang="en-US" altLang="en-US"/>
              <a:t>Q</a:t>
            </a:r>
          </a:p>
        </p:txBody>
      </p:sp>
      <p:sp>
        <p:nvSpPr>
          <p:cNvPr id="10246" name="Rectangle 5"/>
          <p:cNvSpPr>
            <a:spLocks noGrp="1" noChangeArrowheads="1"/>
          </p:cNvSpPr>
          <p:nvPr>
            <p:ph type="body" idx="1"/>
          </p:nvPr>
        </p:nvSpPr>
        <p:spPr>
          <a:xfrm>
            <a:off x="304800" y="1676400"/>
            <a:ext cx="8534400" cy="4876800"/>
          </a:xfrm>
        </p:spPr>
        <p:txBody>
          <a:bodyPr/>
          <a:lstStyle/>
          <a:p>
            <a:pPr eaLnBrk="1" hangingPunct="1"/>
            <a:r>
              <a:rPr lang="en-US" altLang="en-US" sz="2200" dirty="0">
                <a:solidFill>
                  <a:schemeClr val="bg1">
                    <a:lumMod val="75000"/>
                  </a:schemeClr>
                </a:solidFill>
              </a:rPr>
              <a:t>Autoimmune PUK is usually unilateral and sectoral                         </a:t>
            </a:r>
          </a:p>
          <a:p>
            <a:pPr eaLnBrk="1" hangingPunct="1"/>
            <a:r>
              <a:rPr lang="en-US" altLang="en-US" sz="2200" dirty="0">
                <a:solidFill>
                  <a:schemeClr val="bg1">
                    <a:lumMod val="75000"/>
                  </a:schemeClr>
                </a:solidFill>
              </a:rPr>
              <a:t>It often heralds exacerbation of </a:t>
            </a:r>
            <a:r>
              <a:rPr lang="en-US" altLang="en-US" sz="2200" b="1" dirty="0"/>
              <a:t>systemic disease </a:t>
            </a:r>
          </a:p>
        </p:txBody>
      </p:sp>
      <p:sp>
        <p:nvSpPr>
          <p:cNvPr id="10248"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01E1A2C-202B-4D57-9FC9-0B81907D9D3E}" type="slidenum">
              <a:rPr lang="en-US" altLang="en-US" sz="1000" smtClean="0"/>
              <a:pPr>
                <a:spcBef>
                  <a:spcPct val="0"/>
                </a:spcBef>
                <a:buClrTx/>
                <a:buSzTx/>
                <a:buFontTx/>
                <a:buNone/>
              </a:pPr>
              <a:t>10</a:t>
            </a:fld>
            <a:endParaRPr lang="en-US" altLang="en-US" sz="1000"/>
          </a:p>
        </p:txBody>
      </p:sp>
      <p:sp>
        <p:nvSpPr>
          <p:cNvPr id="10249" name="TextBox 1"/>
          <p:cNvSpPr txBox="1">
            <a:spLocks noChangeArrowheads="1"/>
          </p:cNvSpPr>
          <p:nvPr/>
        </p:nvSpPr>
        <p:spPr bwMode="auto">
          <a:xfrm>
            <a:off x="228600" y="2895600"/>
            <a:ext cx="8683596" cy="1077218"/>
          </a:xfrm>
          <a:prstGeom prst="rect">
            <a:avLst/>
          </a:prstGeom>
          <a:noFill/>
          <a:ln>
            <a:noFill/>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With which connective-tissue diseases (CTDs) and/or </a:t>
            </a:r>
            <a:r>
              <a:rPr lang="en-US" altLang="en-US" sz="1600" i="1" dirty="0" err="1">
                <a:solidFill>
                  <a:srgbClr val="0000FF"/>
                </a:solidFill>
              </a:rPr>
              <a:t>vasculitides</a:t>
            </a:r>
            <a:r>
              <a:rPr lang="en-US" altLang="en-US" sz="1600" i="1" dirty="0">
                <a:solidFill>
                  <a:srgbClr val="0000FF"/>
                </a:solidFill>
              </a:rPr>
              <a:t> has PUK been associated?</a:t>
            </a:r>
          </a:p>
          <a:p>
            <a:pPr eaLnBrk="1" hangingPunct="1">
              <a:spcBef>
                <a:spcPct val="0"/>
              </a:spcBef>
              <a:buClrTx/>
              <a:buSzTx/>
              <a:buFontTx/>
              <a:buNone/>
            </a:pPr>
            <a:r>
              <a:rPr lang="en-US" altLang="en-US" sz="1600" dirty="0">
                <a:solidFill>
                  <a:srgbClr val="0000FF"/>
                </a:solidFill>
              </a:rPr>
              <a:t>Pretty much all of them</a:t>
            </a:r>
          </a:p>
          <a:p>
            <a:pPr eaLnBrk="1" hangingPunct="1">
              <a:spcBef>
                <a:spcPct val="0"/>
              </a:spcBef>
              <a:buClrTx/>
              <a:buSzTx/>
              <a:buFontTx/>
              <a:buNone/>
            </a:pPr>
            <a:endParaRPr lang="en-US" altLang="en-US" sz="1600" dirty="0">
              <a:solidFill>
                <a:srgbClr val="0000FF"/>
              </a:solidFill>
            </a:endParaRPr>
          </a:p>
          <a:p>
            <a:pPr eaLnBrk="1" hangingPunct="1">
              <a:spcBef>
                <a:spcPct val="0"/>
              </a:spcBef>
              <a:buClrTx/>
              <a:buSzTx/>
              <a:buFontTx/>
              <a:buNone/>
            </a:pPr>
            <a:r>
              <a:rPr lang="en-US" altLang="en-US" sz="1600" i="1" dirty="0">
                <a:solidFill>
                  <a:srgbClr val="0000FF"/>
                </a:solidFill>
              </a:rPr>
              <a:t>Which three conditions are most likely to present with PUK?</a:t>
            </a:r>
            <a:endParaRPr lang="en-US" altLang="en-US" sz="1600" dirty="0">
              <a:solidFill>
                <a:srgbClr val="FFFF00"/>
              </a:solidFill>
            </a:endParaRPr>
          </a:p>
        </p:txBody>
      </p:sp>
      <p:sp>
        <p:nvSpPr>
          <p:cNvPr id="2" name="Text Box 4">
            <a:extLst>
              <a:ext uri="{FF2B5EF4-FFF2-40B4-BE49-F238E27FC236}">
                <a16:creationId xmlns:a16="http://schemas.microsoft.com/office/drawing/2014/main" id="{E669F8C1-1418-456F-B789-B63EF037BB35}"/>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3" name="TextBox 2">
            <a:extLst>
              <a:ext uri="{FF2B5EF4-FFF2-40B4-BE49-F238E27FC236}">
                <a16:creationId xmlns:a16="http://schemas.microsoft.com/office/drawing/2014/main" id="{A3A60094-AE60-4947-BAEE-FB599AB7448D}"/>
              </a:ext>
            </a:extLst>
          </p:cNvPr>
          <p:cNvSpPr txBox="1"/>
          <p:nvPr/>
        </p:nvSpPr>
        <p:spPr>
          <a:xfrm>
            <a:off x="2313038" y="1524000"/>
            <a:ext cx="6194324" cy="584775"/>
          </a:xfrm>
          <a:prstGeom prst="rect">
            <a:avLst/>
          </a:prstGeom>
          <a:solidFill>
            <a:schemeClr val="accent5">
              <a:lumMod val="75000"/>
            </a:schemeClr>
          </a:solidFill>
        </p:spPr>
        <p:txBody>
          <a:bodyPr wrap="none" rtlCol="0">
            <a:spAutoFit/>
          </a:bodyPr>
          <a:lstStyle/>
          <a:p>
            <a:r>
              <a:rPr lang="en-US" sz="1600" i="1" dirty="0">
                <a:solidFill>
                  <a:schemeClr val="bg1">
                    <a:lumMod val="50000"/>
                  </a:schemeClr>
                </a:solidFill>
              </a:rPr>
              <a:t>With what general category of autoimmune </a:t>
            </a:r>
            <a:r>
              <a:rPr lang="en-US" sz="1600" i="1" dirty="0" err="1">
                <a:solidFill>
                  <a:schemeClr val="bg1">
                    <a:lumMod val="50000"/>
                  </a:schemeClr>
                </a:solidFill>
              </a:rPr>
              <a:t>dz</a:t>
            </a:r>
            <a:r>
              <a:rPr lang="en-US" sz="1600" i="1" dirty="0">
                <a:solidFill>
                  <a:schemeClr val="bg1">
                    <a:lumMod val="50000"/>
                  </a:schemeClr>
                </a:solidFill>
              </a:rPr>
              <a:t> is PUK associated?</a:t>
            </a:r>
          </a:p>
          <a:p>
            <a:r>
              <a:rPr lang="en-US" sz="1600" dirty="0">
                <a:solidFill>
                  <a:schemeClr val="bg1">
                    <a:lumMod val="50000"/>
                  </a:schemeClr>
                </a:solidFill>
              </a:rPr>
              <a:t>Connective-tissue </a:t>
            </a:r>
            <a:r>
              <a:rPr lang="en-US" sz="1600" dirty="0" err="1">
                <a:solidFill>
                  <a:schemeClr val="bg1">
                    <a:lumMod val="50000"/>
                  </a:schemeClr>
                </a:solidFill>
              </a:rPr>
              <a:t>dz</a:t>
            </a:r>
            <a:r>
              <a:rPr lang="en-US" sz="1600" dirty="0">
                <a:solidFill>
                  <a:schemeClr val="bg1">
                    <a:lumMod val="50000"/>
                  </a:schemeClr>
                </a:solidFill>
              </a:rPr>
              <a:t>, especially </a:t>
            </a:r>
            <a:r>
              <a:rPr lang="en-US" sz="1600" dirty="0" err="1">
                <a:solidFill>
                  <a:schemeClr val="bg1">
                    <a:lumMod val="50000"/>
                  </a:schemeClr>
                </a:solidFill>
              </a:rPr>
              <a:t>vasculitides</a:t>
            </a:r>
            <a:endParaRPr lang="en-US" sz="1600" dirty="0">
              <a:solidFill>
                <a:schemeClr val="bg1">
                  <a:lumMod val="50000"/>
                </a:schemeClr>
              </a:solidFill>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1"/>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59395"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800909A-69E6-44F7-9E04-79A1C8396317}" type="slidenum">
              <a:rPr lang="en-US" altLang="en-US" sz="1000" smtClean="0"/>
              <a:pPr>
                <a:spcBef>
                  <a:spcPct val="0"/>
                </a:spcBef>
                <a:buClrTx/>
                <a:buSzTx/>
                <a:buFontTx/>
                <a:buNone/>
              </a:pPr>
              <a:t>100</a:t>
            </a:fld>
            <a:endParaRPr lang="en-US" altLang="en-US" sz="1000"/>
          </a:p>
        </p:txBody>
      </p:sp>
      <p:sp>
        <p:nvSpPr>
          <p:cNvPr id="59396" name="Content Placeholder 1"/>
          <p:cNvSpPr>
            <a:spLocks noGrp="1"/>
          </p:cNvSpPr>
          <p:nvPr>
            <p:ph idx="1"/>
          </p:nvPr>
        </p:nvSpPr>
        <p:spPr>
          <a:xfrm>
            <a:off x="457200" y="1379538"/>
            <a:ext cx="8229600" cy="4411662"/>
          </a:xfrm>
        </p:spPr>
        <p:txBody>
          <a:bodyPr/>
          <a:lstStyle/>
          <a:p>
            <a:r>
              <a:rPr lang="en-US" altLang="en-US" sz="2000" b="1" dirty="0"/>
              <a:t>Saddle-nose deformity </a:t>
            </a:r>
            <a:r>
              <a:rPr lang="en-US" altLang="en-US" sz="2000" dirty="0">
                <a:solidFill>
                  <a:schemeClr val="bg1">
                    <a:lumMod val="75000"/>
                  </a:schemeClr>
                </a:solidFill>
              </a:rPr>
              <a:t>(2): RP; </a:t>
            </a:r>
            <a:r>
              <a:rPr lang="en-US" altLang="en-US" sz="2000" dirty="0" err="1">
                <a:solidFill>
                  <a:schemeClr val="bg1">
                    <a:lumMod val="75000"/>
                  </a:schemeClr>
                </a:solidFill>
              </a:rPr>
              <a:t>GwP</a:t>
            </a:r>
            <a:endParaRPr lang="en-US" altLang="en-US" sz="2000" dirty="0">
              <a:solidFill>
                <a:schemeClr val="bg1">
                  <a:lumMod val="75000"/>
                </a:schemeClr>
              </a:solidFill>
            </a:endParaRPr>
          </a:p>
          <a:p>
            <a:endParaRPr lang="en-US" altLang="en-US" sz="2000" dirty="0"/>
          </a:p>
        </p:txBody>
      </p:sp>
      <p:sp>
        <p:nvSpPr>
          <p:cNvPr id="59398" name="TextBox 1"/>
          <p:cNvSpPr txBox="1">
            <a:spLocks noChangeArrowheads="1"/>
          </p:cNvSpPr>
          <p:nvPr/>
        </p:nvSpPr>
        <p:spPr bwMode="auto">
          <a:xfrm>
            <a:off x="762000" y="2057400"/>
            <a:ext cx="5410200" cy="738188"/>
          </a:xfrm>
          <a:prstGeom prst="rect">
            <a:avLst/>
          </a:prstGeom>
          <a:noFill/>
          <a:ln>
            <a:noFill/>
          </a:ln>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If a </a:t>
            </a:r>
            <a:r>
              <a:rPr lang="en-US" altLang="en-US" sz="1400" i="1" dirty="0" err="1">
                <a:solidFill>
                  <a:srgbClr val="0000FF"/>
                </a:solidFill>
              </a:rPr>
              <a:t>pt</a:t>
            </a:r>
            <a:r>
              <a:rPr lang="en-US" altLang="en-US" sz="1400" i="1" dirty="0">
                <a:solidFill>
                  <a:srgbClr val="0000FF"/>
                </a:solidFill>
              </a:rPr>
              <a:t> with a saddle nose had interstitial keratitis rather than PUK, what diagnosis should you consider? </a:t>
            </a:r>
          </a:p>
          <a:p>
            <a:pPr eaLnBrk="1" hangingPunct="1">
              <a:spcBef>
                <a:spcPct val="0"/>
              </a:spcBef>
              <a:buClrTx/>
              <a:buSzTx/>
              <a:buFontTx/>
              <a:buNone/>
            </a:pPr>
            <a:r>
              <a:rPr lang="en-US" altLang="en-US" sz="1400" b="1" dirty="0">
                <a:solidFill>
                  <a:srgbClr val="0000FF"/>
                </a:solidFill>
              </a:rPr>
              <a:t>Congenital syphilis</a:t>
            </a:r>
          </a:p>
        </p:txBody>
      </p:sp>
      <p:sp>
        <p:nvSpPr>
          <p:cNvPr id="2" name="Text Box 4">
            <a:extLst>
              <a:ext uri="{FF2B5EF4-FFF2-40B4-BE49-F238E27FC236}">
                <a16:creationId xmlns:a16="http://schemas.microsoft.com/office/drawing/2014/main" id="{ED62B8E5-0C79-45D1-8591-E4BAE145A10D}"/>
              </a:ext>
            </a:extLst>
          </p:cNvPr>
          <p:cNvSpPr txBox="1">
            <a:spLocks noChangeArrowheads="1"/>
          </p:cNvSpPr>
          <p:nvPr/>
        </p:nvSpPr>
        <p:spPr bwMode="auto">
          <a:xfrm>
            <a:off x="1295400" y="152400"/>
            <a:ext cx="6705600" cy="12095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1800" dirty="0"/>
              <a:t>For each statement, identify which of these causes of PUK is/are associated (some will more than one answer)</a:t>
            </a:r>
          </a:p>
          <a:p>
            <a:pPr eaLnBrk="1" hangingPunct="1">
              <a:spcBef>
                <a:spcPct val="0"/>
              </a:spcBef>
              <a:buClrTx/>
              <a:buSzTx/>
              <a:buFontTx/>
              <a:buNone/>
            </a:pPr>
            <a:r>
              <a:rPr lang="en-US" altLang="en-US" sz="1400" b="1" dirty="0">
                <a:solidFill>
                  <a:srgbClr val="0000FF"/>
                </a:solidFill>
              </a:rPr>
              <a:t>Polyarteritis nodosa (PAN)		Relapsing </a:t>
            </a:r>
            <a:r>
              <a:rPr lang="en-US" altLang="en-US" sz="1400" b="1" dirty="0" err="1">
                <a:solidFill>
                  <a:srgbClr val="0000FF"/>
                </a:solidFill>
              </a:rPr>
              <a:t>polychondritis</a:t>
            </a:r>
            <a:r>
              <a:rPr lang="en-US" altLang="en-US" sz="1400" b="1" dirty="0">
                <a:solidFill>
                  <a:srgbClr val="0000FF"/>
                </a:solidFill>
              </a:rPr>
              <a:t> (RP)</a:t>
            </a:r>
          </a:p>
          <a:p>
            <a:pPr eaLnBrk="1" hangingPunct="1">
              <a:spcBef>
                <a:spcPct val="0"/>
              </a:spcBef>
              <a:buClrTx/>
              <a:buSzTx/>
              <a:buFontTx/>
              <a:buNone/>
            </a:pPr>
            <a:r>
              <a:rPr lang="en-US" altLang="en-US" sz="1400" b="1" dirty="0">
                <a:solidFill>
                  <a:srgbClr val="0000FF"/>
                </a:solidFill>
              </a:rPr>
              <a:t>Rheumatoid arthritis (RA)	   Granulomatosis with polyangiitis (</a:t>
            </a:r>
            <a:r>
              <a:rPr lang="en-US" altLang="en-US" sz="1400" b="1" dirty="0" err="1">
                <a:solidFill>
                  <a:srgbClr val="0000FF"/>
                </a:solidFill>
              </a:rPr>
              <a:t>GwP</a:t>
            </a:r>
            <a:r>
              <a:rPr lang="en-US" altLang="en-US" sz="1400" b="1" dirty="0">
                <a:solidFill>
                  <a:srgbClr val="0000FF"/>
                </a:solidFill>
              </a:rPr>
              <a:t>)</a:t>
            </a:r>
          </a:p>
          <a:p>
            <a:pPr eaLnBrk="1" hangingPunct="1">
              <a:spcBef>
                <a:spcPct val="0"/>
              </a:spcBef>
              <a:buClrTx/>
              <a:buSzTx/>
              <a:buFontTx/>
              <a:buNone/>
            </a:pPr>
            <a:r>
              <a:rPr lang="en-US" altLang="en-US" sz="1400" b="1" dirty="0" err="1">
                <a:solidFill>
                  <a:srgbClr val="0000FF"/>
                </a:solidFill>
              </a:rPr>
              <a:t>Mooren’s</a:t>
            </a:r>
            <a:r>
              <a:rPr lang="en-US" altLang="en-US" sz="1400" b="1" dirty="0">
                <a:solidFill>
                  <a:srgbClr val="0000FF"/>
                </a:solidFill>
              </a:rPr>
              <a:t> ulcer (MU)			Churg-Strauss (CS)</a:t>
            </a:r>
          </a:p>
        </p:txBody>
      </p:sp>
    </p:spTree>
    <p:extLst>
      <p:ext uri="{BB962C8B-B14F-4D97-AF65-F5344CB8AC3E}">
        <p14:creationId xmlns:p14="http://schemas.microsoft.com/office/powerpoint/2010/main" val="111031511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1"/>
          <p:cNvSpPr>
            <a:spLocks noGrp="1" noChangeArrowheads="1"/>
          </p:cNvSpPr>
          <p:nvPr>
            <p:ph type="title"/>
          </p:nvPr>
        </p:nvSpPr>
        <p:spPr>
          <a:xfrm>
            <a:off x="457200" y="122238"/>
            <a:ext cx="7543800" cy="792162"/>
          </a:xfrm>
        </p:spPr>
        <p:txBody>
          <a:bodyPr/>
          <a:lstStyle/>
          <a:p>
            <a:pPr eaLnBrk="1" hangingPunct="1"/>
            <a:r>
              <a:rPr lang="en-US" altLang="en-US"/>
              <a:t>Q</a:t>
            </a:r>
          </a:p>
        </p:txBody>
      </p:sp>
      <p:sp>
        <p:nvSpPr>
          <p:cNvPr id="60419"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36E4EA08-21AF-4E04-8119-CBA1B51881EF}" type="slidenum">
              <a:rPr lang="en-US" altLang="en-US" sz="1000" smtClean="0"/>
              <a:pPr>
                <a:spcBef>
                  <a:spcPct val="0"/>
                </a:spcBef>
                <a:buClrTx/>
                <a:buSzTx/>
                <a:buFontTx/>
                <a:buNone/>
              </a:pPr>
              <a:t>101</a:t>
            </a:fld>
            <a:endParaRPr lang="en-US" altLang="en-US" sz="1000"/>
          </a:p>
        </p:txBody>
      </p:sp>
      <p:sp>
        <p:nvSpPr>
          <p:cNvPr id="60420" name="Content Placeholder 1"/>
          <p:cNvSpPr>
            <a:spLocks noGrp="1"/>
          </p:cNvSpPr>
          <p:nvPr>
            <p:ph idx="1"/>
          </p:nvPr>
        </p:nvSpPr>
        <p:spPr>
          <a:xfrm>
            <a:off x="457200" y="1379538"/>
            <a:ext cx="8229600" cy="4411662"/>
          </a:xfrm>
        </p:spPr>
        <p:txBody>
          <a:bodyPr/>
          <a:lstStyle/>
          <a:p>
            <a:r>
              <a:rPr lang="en-US" altLang="en-US" sz="2000" dirty="0"/>
              <a:t>Saddle-nose deformity (2): </a:t>
            </a:r>
            <a:r>
              <a:rPr lang="en-US" altLang="en-US" sz="2000" dirty="0">
                <a:solidFill>
                  <a:srgbClr val="0000FF"/>
                </a:solidFill>
              </a:rPr>
              <a:t>RP; </a:t>
            </a:r>
            <a:r>
              <a:rPr lang="en-US" altLang="en-US" sz="2000" dirty="0" err="1">
                <a:solidFill>
                  <a:srgbClr val="0000FF"/>
                </a:solidFill>
              </a:rPr>
              <a:t>GwP</a:t>
            </a:r>
            <a:endParaRPr lang="en-US" altLang="en-US" sz="2000" dirty="0">
              <a:solidFill>
                <a:srgbClr val="0000FF"/>
              </a:solidFill>
            </a:endParaRPr>
          </a:p>
          <a:p>
            <a:r>
              <a:rPr lang="en-US" altLang="en-US" sz="2000" dirty="0"/>
              <a:t>Asthma and eosinophilia:</a:t>
            </a:r>
          </a:p>
        </p:txBody>
      </p:sp>
      <p:sp>
        <p:nvSpPr>
          <p:cNvPr id="2" name="Text Box 4">
            <a:extLst>
              <a:ext uri="{FF2B5EF4-FFF2-40B4-BE49-F238E27FC236}">
                <a16:creationId xmlns:a16="http://schemas.microsoft.com/office/drawing/2014/main" id="{098148F3-78FC-44D5-900C-95D01FA71A8C}"/>
              </a:ext>
            </a:extLst>
          </p:cNvPr>
          <p:cNvSpPr txBox="1">
            <a:spLocks noChangeArrowheads="1"/>
          </p:cNvSpPr>
          <p:nvPr/>
        </p:nvSpPr>
        <p:spPr bwMode="auto">
          <a:xfrm>
            <a:off x="1295400" y="152400"/>
            <a:ext cx="6705600" cy="12095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1800" dirty="0"/>
              <a:t>For each statement, identify which of these causes of PUK is/are associated (some will more than one answer)</a:t>
            </a:r>
          </a:p>
          <a:p>
            <a:pPr eaLnBrk="1" hangingPunct="1">
              <a:spcBef>
                <a:spcPct val="0"/>
              </a:spcBef>
              <a:buClrTx/>
              <a:buSzTx/>
              <a:buFontTx/>
              <a:buNone/>
            </a:pPr>
            <a:r>
              <a:rPr lang="en-US" altLang="en-US" sz="1400" b="1" dirty="0">
                <a:solidFill>
                  <a:srgbClr val="0000FF"/>
                </a:solidFill>
              </a:rPr>
              <a:t>Polyarteritis nodosa (PAN)		Relapsing </a:t>
            </a:r>
            <a:r>
              <a:rPr lang="en-US" altLang="en-US" sz="1400" b="1" dirty="0" err="1">
                <a:solidFill>
                  <a:srgbClr val="0000FF"/>
                </a:solidFill>
              </a:rPr>
              <a:t>polychondritis</a:t>
            </a:r>
            <a:r>
              <a:rPr lang="en-US" altLang="en-US" sz="1400" b="1" dirty="0">
                <a:solidFill>
                  <a:srgbClr val="0000FF"/>
                </a:solidFill>
              </a:rPr>
              <a:t> (RP)</a:t>
            </a:r>
          </a:p>
          <a:p>
            <a:pPr eaLnBrk="1" hangingPunct="1">
              <a:spcBef>
                <a:spcPct val="0"/>
              </a:spcBef>
              <a:buClrTx/>
              <a:buSzTx/>
              <a:buFontTx/>
              <a:buNone/>
            </a:pPr>
            <a:r>
              <a:rPr lang="en-US" altLang="en-US" sz="1400" b="1" dirty="0">
                <a:solidFill>
                  <a:srgbClr val="0000FF"/>
                </a:solidFill>
              </a:rPr>
              <a:t>Rheumatoid arthritis (RA)	   Granulomatosis with polyangiitis (</a:t>
            </a:r>
            <a:r>
              <a:rPr lang="en-US" altLang="en-US" sz="1400" b="1" dirty="0" err="1">
                <a:solidFill>
                  <a:srgbClr val="0000FF"/>
                </a:solidFill>
              </a:rPr>
              <a:t>GwP</a:t>
            </a:r>
            <a:r>
              <a:rPr lang="en-US" altLang="en-US" sz="1400" b="1" dirty="0">
                <a:solidFill>
                  <a:srgbClr val="0000FF"/>
                </a:solidFill>
              </a:rPr>
              <a:t>)</a:t>
            </a:r>
          </a:p>
          <a:p>
            <a:pPr eaLnBrk="1" hangingPunct="1">
              <a:spcBef>
                <a:spcPct val="0"/>
              </a:spcBef>
              <a:buClrTx/>
              <a:buSzTx/>
              <a:buFontTx/>
              <a:buNone/>
            </a:pPr>
            <a:r>
              <a:rPr lang="en-US" altLang="en-US" sz="1400" b="1" dirty="0" err="1">
                <a:solidFill>
                  <a:srgbClr val="0000FF"/>
                </a:solidFill>
              </a:rPr>
              <a:t>Mooren’s</a:t>
            </a:r>
            <a:r>
              <a:rPr lang="en-US" altLang="en-US" sz="1400" b="1" dirty="0">
                <a:solidFill>
                  <a:srgbClr val="0000FF"/>
                </a:solidFill>
              </a:rPr>
              <a:t> ulcer (MU)			Churg-Strauss (CS)</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1"/>
          <p:cNvSpPr>
            <a:spLocks noGrp="1" noChangeArrowheads="1"/>
          </p:cNvSpPr>
          <p:nvPr>
            <p:ph type="title"/>
          </p:nvPr>
        </p:nvSpPr>
        <p:spPr>
          <a:xfrm>
            <a:off x="457200" y="122238"/>
            <a:ext cx="7543800" cy="792162"/>
          </a:xfrm>
        </p:spPr>
        <p:txBody>
          <a:bodyPr/>
          <a:lstStyle/>
          <a:p>
            <a:pPr eaLnBrk="1" hangingPunct="1"/>
            <a:r>
              <a:rPr lang="en-US" altLang="en-US"/>
              <a:t>A</a:t>
            </a:r>
          </a:p>
        </p:txBody>
      </p:sp>
      <p:sp>
        <p:nvSpPr>
          <p:cNvPr id="6144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BDE8156-6781-4580-8B44-06BAC9737478}" type="slidenum">
              <a:rPr lang="en-US" altLang="en-US" sz="1000" smtClean="0"/>
              <a:pPr>
                <a:spcBef>
                  <a:spcPct val="0"/>
                </a:spcBef>
                <a:buClrTx/>
                <a:buSzTx/>
                <a:buFontTx/>
                <a:buNone/>
              </a:pPr>
              <a:t>102</a:t>
            </a:fld>
            <a:endParaRPr lang="en-US" altLang="en-US" sz="1000"/>
          </a:p>
        </p:txBody>
      </p:sp>
      <p:sp>
        <p:nvSpPr>
          <p:cNvPr id="61444" name="Content Placeholder 1"/>
          <p:cNvSpPr>
            <a:spLocks noGrp="1"/>
          </p:cNvSpPr>
          <p:nvPr>
            <p:ph idx="1"/>
          </p:nvPr>
        </p:nvSpPr>
        <p:spPr>
          <a:xfrm>
            <a:off x="457200" y="1379538"/>
            <a:ext cx="8229600" cy="4411662"/>
          </a:xfrm>
        </p:spPr>
        <p:txBody>
          <a:bodyPr/>
          <a:lstStyle/>
          <a:p>
            <a:r>
              <a:rPr lang="en-US" altLang="en-US" sz="2000" dirty="0"/>
              <a:t>Saddle-nose deformity (2): </a:t>
            </a:r>
            <a:r>
              <a:rPr lang="en-US" altLang="en-US" sz="2000" dirty="0">
                <a:solidFill>
                  <a:srgbClr val="0000FF"/>
                </a:solidFill>
              </a:rPr>
              <a:t>RP; </a:t>
            </a:r>
            <a:r>
              <a:rPr lang="en-US" altLang="en-US" sz="2000" dirty="0" err="1">
                <a:solidFill>
                  <a:srgbClr val="0000FF"/>
                </a:solidFill>
              </a:rPr>
              <a:t>GwP</a:t>
            </a:r>
            <a:endParaRPr lang="en-US" altLang="en-US" sz="2000" dirty="0">
              <a:solidFill>
                <a:srgbClr val="0000FF"/>
              </a:solidFill>
            </a:endParaRPr>
          </a:p>
          <a:p>
            <a:r>
              <a:rPr lang="en-US" altLang="en-US" sz="2000" dirty="0"/>
              <a:t>Asthma and eosinophilia: </a:t>
            </a:r>
            <a:r>
              <a:rPr lang="en-US" altLang="en-US" sz="2000" dirty="0">
                <a:solidFill>
                  <a:srgbClr val="0000FF"/>
                </a:solidFill>
              </a:rPr>
              <a:t>CS</a:t>
            </a:r>
          </a:p>
          <a:p>
            <a:endParaRPr lang="en-US" altLang="en-US" sz="2000" dirty="0"/>
          </a:p>
          <a:p>
            <a:endParaRPr lang="en-US" altLang="en-US" sz="2000" dirty="0"/>
          </a:p>
        </p:txBody>
      </p:sp>
      <p:sp>
        <p:nvSpPr>
          <p:cNvPr id="2" name="Text Box 4">
            <a:extLst>
              <a:ext uri="{FF2B5EF4-FFF2-40B4-BE49-F238E27FC236}">
                <a16:creationId xmlns:a16="http://schemas.microsoft.com/office/drawing/2014/main" id="{350948B4-32CF-49FC-8385-BC05727C94A1}"/>
              </a:ext>
            </a:extLst>
          </p:cNvPr>
          <p:cNvSpPr txBox="1">
            <a:spLocks noChangeArrowheads="1"/>
          </p:cNvSpPr>
          <p:nvPr/>
        </p:nvSpPr>
        <p:spPr bwMode="auto">
          <a:xfrm>
            <a:off x="1295400" y="152400"/>
            <a:ext cx="6705600" cy="12095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1800" dirty="0"/>
              <a:t>For each statement, identify which of these causes of PUK is/are associated (some will more than one answer)</a:t>
            </a:r>
          </a:p>
          <a:p>
            <a:pPr eaLnBrk="1" hangingPunct="1">
              <a:spcBef>
                <a:spcPct val="0"/>
              </a:spcBef>
              <a:buClrTx/>
              <a:buSzTx/>
              <a:buFontTx/>
              <a:buNone/>
            </a:pPr>
            <a:r>
              <a:rPr lang="en-US" altLang="en-US" sz="1400" b="1" dirty="0">
                <a:solidFill>
                  <a:srgbClr val="0000FF"/>
                </a:solidFill>
              </a:rPr>
              <a:t>Polyarteritis nodosa (PAN)		Relapsing </a:t>
            </a:r>
            <a:r>
              <a:rPr lang="en-US" altLang="en-US" sz="1400" b="1" dirty="0" err="1">
                <a:solidFill>
                  <a:srgbClr val="0000FF"/>
                </a:solidFill>
              </a:rPr>
              <a:t>polychondritis</a:t>
            </a:r>
            <a:r>
              <a:rPr lang="en-US" altLang="en-US" sz="1400" b="1" dirty="0">
                <a:solidFill>
                  <a:srgbClr val="0000FF"/>
                </a:solidFill>
              </a:rPr>
              <a:t> (RP)</a:t>
            </a:r>
          </a:p>
          <a:p>
            <a:pPr eaLnBrk="1" hangingPunct="1">
              <a:spcBef>
                <a:spcPct val="0"/>
              </a:spcBef>
              <a:buClrTx/>
              <a:buSzTx/>
              <a:buFontTx/>
              <a:buNone/>
            </a:pPr>
            <a:r>
              <a:rPr lang="en-US" altLang="en-US" sz="1400" b="1" dirty="0">
                <a:solidFill>
                  <a:srgbClr val="0000FF"/>
                </a:solidFill>
              </a:rPr>
              <a:t>Rheumatoid arthritis (RA)	   Granulomatosis with polyangiitis (</a:t>
            </a:r>
            <a:r>
              <a:rPr lang="en-US" altLang="en-US" sz="1400" b="1" dirty="0" err="1">
                <a:solidFill>
                  <a:srgbClr val="0000FF"/>
                </a:solidFill>
              </a:rPr>
              <a:t>GwP</a:t>
            </a:r>
            <a:r>
              <a:rPr lang="en-US" altLang="en-US" sz="1400" b="1" dirty="0">
                <a:solidFill>
                  <a:srgbClr val="0000FF"/>
                </a:solidFill>
              </a:rPr>
              <a:t>)</a:t>
            </a:r>
          </a:p>
          <a:p>
            <a:pPr eaLnBrk="1" hangingPunct="1">
              <a:spcBef>
                <a:spcPct val="0"/>
              </a:spcBef>
              <a:buClrTx/>
              <a:buSzTx/>
              <a:buFontTx/>
              <a:buNone/>
            </a:pPr>
            <a:r>
              <a:rPr lang="en-US" altLang="en-US" sz="1400" b="1" dirty="0" err="1">
                <a:solidFill>
                  <a:srgbClr val="0000FF"/>
                </a:solidFill>
              </a:rPr>
              <a:t>Mooren’s</a:t>
            </a:r>
            <a:r>
              <a:rPr lang="en-US" altLang="en-US" sz="1400" b="1" dirty="0">
                <a:solidFill>
                  <a:srgbClr val="0000FF"/>
                </a:solidFill>
              </a:rPr>
              <a:t> ulcer (MU)			Churg-Strauss (CS)</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1"/>
          <p:cNvSpPr>
            <a:spLocks noGrp="1" noChangeArrowheads="1"/>
          </p:cNvSpPr>
          <p:nvPr>
            <p:ph type="title"/>
          </p:nvPr>
        </p:nvSpPr>
        <p:spPr>
          <a:xfrm>
            <a:off x="457200" y="122238"/>
            <a:ext cx="7543800" cy="792162"/>
          </a:xfrm>
        </p:spPr>
        <p:txBody>
          <a:bodyPr/>
          <a:lstStyle/>
          <a:p>
            <a:pPr eaLnBrk="1" hangingPunct="1"/>
            <a:r>
              <a:rPr lang="en-US" altLang="en-US"/>
              <a:t>Q</a:t>
            </a:r>
          </a:p>
        </p:txBody>
      </p:sp>
      <p:sp>
        <p:nvSpPr>
          <p:cNvPr id="6246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4ACE5D0-F454-4C1C-984E-5A2710293291}" type="slidenum">
              <a:rPr lang="en-US" altLang="en-US" sz="1000" smtClean="0"/>
              <a:pPr>
                <a:spcBef>
                  <a:spcPct val="0"/>
                </a:spcBef>
                <a:buClrTx/>
                <a:buSzTx/>
                <a:buFontTx/>
                <a:buNone/>
              </a:pPr>
              <a:t>103</a:t>
            </a:fld>
            <a:endParaRPr lang="en-US" altLang="en-US" sz="1000"/>
          </a:p>
        </p:txBody>
      </p:sp>
      <p:sp>
        <p:nvSpPr>
          <p:cNvPr id="62468" name="Content Placeholder 1"/>
          <p:cNvSpPr>
            <a:spLocks noGrp="1"/>
          </p:cNvSpPr>
          <p:nvPr>
            <p:ph idx="1"/>
          </p:nvPr>
        </p:nvSpPr>
        <p:spPr>
          <a:xfrm>
            <a:off x="457200" y="1379538"/>
            <a:ext cx="8229600" cy="4411662"/>
          </a:xfrm>
        </p:spPr>
        <p:txBody>
          <a:bodyPr/>
          <a:lstStyle/>
          <a:p>
            <a:r>
              <a:rPr lang="en-US" altLang="en-US" sz="2000" dirty="0"/>
              <a:t>Saddle-nose deformity (2): </a:t>
            </a:r>
            <a:r>
              <a:rPr lang="en-US" altLang="en-US" sz="2000" dirty="0">
                <a:solidFill>
                  <a:srgbClr val="0000FF"/>
                </a:solidFill>
              </a:rPr>
              <a:t>RP; </a:t>
            </a:r>
            <a:r>
              <a:rPr lang="en-US" altLang="en-US" sz="2000" dirty="0" err="1">
                <a:solidFill>
                  <a:srgbClr val="0000FF"/>
                </a:solidFill>
              </a:rPr>
              <a:t>GwP</a:t>
            </a:r>
            <a:endParaRPr lang="en-US" altLang="en-US" sz="2000" dirty="0">
              <a:solidFill>
                <a:srgbClr val="0000FF"/>
              </a:solidFill>
            </a:endParaRPr>
          </a:p>
          <a:p>
            <a:r>
              <a:rPr lang="en-US" altLang="en-US" sz="2000" dirty="0"/>
              <a:t>Asthma and eosinophilia: </a:t>
            </a:r>
            <a:r>
              <a:rPr lang="en-US" altLang="en-US" sz="2000" dirty="0">
                <a:solidFill>
                  <a:srgbClr val="0000FF"/>
                </a:solidFill>
              </a:rPr>
              <a:t>CS</a:t>
            </a:r>
          </a:p>
          <a:p>
            <a:r>
              <a:rPr lang="en-US" altLang="en-US" sz="2000" dirty="0"/>
              <a:t>Deformed auricular pinnae:</a:t>
            </a:r>
          </a:p>
        </p:txBody>
      </p:sp>
      <p:sp>
        <p:nvSpPr>
          <p:cNvPr id="2" name="Text Box 4">
            <a:extLst>
              <a:ext uri="{FF2B5EF4-FFF2-40B4-BE49-F238E27FC236}">
                <a16:creationId xmlns:a16="http://schemas.microsoft.com/office/drawing/2014/main" id="{D4E3FE4C-F905-40D8-A221-618E466AA6A6}"/>
              </a:ext>
            </a:extLst>
          </p:cNvPr>
          <p:cNvSpPr txBox="1">
            <a:spLocks noChangeArrowheads="1"/>
          </p:cNvSpPr>
          <p:nvPr/>
        </p:nvSpPr>
        <p:spPr bwMode="auto">
          <a:xfrm>
            <a:off x="1295400" y="152400"/>
            <a:ext cx="6705600" cy="12095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1800" dirty="0"/>
              <a:t>For each statement, identify which of these causes of PUK is/are associated (some will more than one answer)</a:t>
            </a:r>
          </a:p>
          <a:p>
            <a:pPr eaLnBrk="1" hangingPunct="1">
              <a:spcBef>
                <a:spcPct val="0"/>
              </a:spcBef>
              <a:buClrTx/>
              <a:buSzTx/>
              <a:buFontTx/>
              <a:buNone/>
            </a:pPr>
            <a:r>
              <a:rPr lang="en-US" altLang="en-US" sz="1400" b="1" dirty="0">
                <a:solidFill>
                  <a:srgbClr val="0000FF"/>
                </a:solidFill>
              </a:rPr>
              <a:t>Polyarteritis nodosa (PAN)		Relapsing </a:t>
            </a:r>
            <a:r>
              <a:rPr lang="en-US" altLang="en-US" sz="1400" b="1" dirty="0" err="1">
                <a:solidFill>
                  <a:srgbClr val="0000FF"/>
                </a:solidFill>
              </a:rPr>
              <a:t>polychondritis</a:t>
            </a:r>
            <a:r>
              <a:rPr lang="en-US" altLang="en-US" sz="1400" b="1" dirty="0">
                <a:solidFill>
                  <a:srgbClr val="0000FF"/>
                </a:solidFill>
              </a:rPr>
              <a:t> (RP)</a:t>
            </a:r>
          </a:p>
          <a:p>
            <a:pPr eaLnBrk="1" hangingPunct="1">
              <a:spcBef>
                <a:spcPct val="0"/>
              </a:spcBef>
              <a:buClrTx/>
              <a:buSzTx/>
              <a:buFontTx/>
              <a:buNone/>
            </a:pPr>
            <a:r>
              <a:rPr lang="en-US" altLang="en-US" sz="1400" b="1" dirty="0">
                <a:solidFill>
                  <a:srgbClr val="0000FF"/>
                </a:solidFill>
              </a:rPr>
              <a:t>Rheumatoid arthritis (RA)	   Granulomatosis with polyangiitis (</a:t>
            </a:r>
            <a:r>
              <a:rPr lang="en-US" altLang="en-US" sz="1400" b="1" dirty="0" err="1">
                <a:solidFill>
                  <a:srgbClr val="0000FF"/>
                </a:solidFill>
              </a:rPr>
              <a:t>GwP</a:t>
            </a:r>
            <a:r>
              <a:rPr lang="en-US" altLang="en-US" sz="1400" b="1" dirty="0">
                <a:solidFill>
                  <a:srgbClr val="0000FF"/>
                </a:solidFill>
              </a:rPr>
              <a:t>)</a:t>
            </a:r>
          </a:p>
          <a:p>
            <a:pPr eaLnBrk="1" hangingPunct="1">
              <a:spcBef>
                <a:spcPct val="0"/>
              </a:spcBef>
              <a:buClrTx/>
              <a:buSzTx/>
              <a:buFontTx/>
              <a:buNone/>
            </a:pPr>
            <a:r>
              <a:rPr lang="en-US" altLang="en-US" sz="1400" b="1" dirty="0" err="1">
                <a:solidFill>
                  <a:srgbClr val="0000FF"/>
                </a:solidFill>
              </a:rPr>
              <a:t>Mooren’s</a:t>
            </a:r>
            <a:r>
              <a:rPr lang="en-US" altLang="en-US" sz="1400" b="1" dirty="0">
                <a:solidFill>
                  <a:srgbClr val="0000FF"/>
                </a:solidFill>
              </a:rPr>
              <a:t> ulcer (MU)			Churg-Strauss (CS)</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1"/>
          <p:cNvSpPr>
            <a:spLocks noGrp="1" noChangeArrowheads="1"/>
          </p:cNvSpPr>
          <p:nvPr>
            <p:ph type="title"/>
          </p:nvPr>
        </p:nvSpPr>
        <p:spPr>
          <a:xfrm>
            <a:off x="457200" y="122238"/>
            <a:ext cx="7543800" cy="792162"/>
          </a:xfrm>
        </p:spPr>
        <p:txBody>
          <a:bodyPr/>
          <a:lstStyle/>
          <a:p>
            <a:pPr eaLnBrk="1" hangingPunct="1"/>
            <a:r>
              <a:rPr lang="en-US" altLang="en-US"/>
              <a:t>A</a:t>
            </a:r>
          </a:p>
        </p:txBody>
      </p:sp>
      <p:sp>
        <p:nvSpPr>
          <p:cNvPr id="6349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28197EE-0959-48D9-88DE-C82F9B41034C}" type="slidenum">
              <a:rPr lang="en-US" altLang="en-US" sz="1000" smtClean="0"/>
              <a:pPr>
                <a:spcBef>
                  <a:spcPct val="0"/>
                </a:spcBef>
                <a:buClrTx/>
                <a:buSzTx/>
                <a:buFontTx/>
                <a:buNone/>
              </a:pPr>
              <a:t>104</a:t>
            </a:fld>
            <a:endParaRPr lang="en-US" altLang="en-US" sz="1000"/>
          </a:p>
        </p:txBody>
      </p:sp>
      <p:sp>
        <p:nvSpPr>
          <p:cNvPr id="63492" name="Content Placeholder 1"/>
          <p:cNvSpPr>
            <a:spLocks noGrp="1"/>
          </p:cNvSpPr>
          <p:nvPr>
            <p:ph idx="1"/>
          </p:nvPr>
        </p:nvSpPr>
        <p:spPr>
          <a:xfrm>
            <a:off x="457200" y="1379538"/>
            <a:ext cx="8229600" cy="4411662"/>
          </a:xfrm>
        </p:spPr>
        <p:txBody>
          <a:bodyPr/>
          <a:lstStyle/>
          <a:p>
            <a:r>
              <a:rPr lang="en-US" altLang="en-US" sz="2000" dirty="0"/>
              <a:t>Saddle-nose deformity (2): </a:t>
            </a:r>
            <a:r>
              <a:rPr lang="en-US" altLang="en-US" sz="2000" dirty="0">
                <a:solidFill>
                  <a:srgbClr val="0000FF"/>
                </a:solidFill>
              </a:rPr>
              <a:t>RP; </a:t>
            </a:r>
            <a:r>
              <a:rPr lang="en-US" altLang="en-US" sz="2000" dirty="0" err="1">
                <a:solidFill>
                  <a:srgbClr val="0000FF"/>
                </a:solidFill>
              </a:rPr>
              <a:t>GwP</a:t>
            </a:r>
            <a:endParaRPr lang="en-US" altLang="en-US" sz="2000" dirty="0">
              <a:solidFill>
                <a:srgbClr val="0000FF"/>
              </a:solidFill>
            </a:endParaRPr>
          </a:p>
          <a:p>
            <a:r>
              <a:rPr lang="en-US" altLang="en-US" sz="2000" dirty="0"/>
              <a:t>Asthma and eosinophilia: </a:t>
            </a:r>
            <a:r>
              <a:rPr lang="en-US" altLang="en-US" sz="2000" dirty="0">
                <a:solidFill>
                  <a:srgbClr val="0000FF"/>
                </a:solidFill>
              </a:rPr>
              <a:t>CS</a:t>
            </a:r>
          </a:p>
          <a:p>
            <a:r>
              <a:rPr lang="en-US" altLang="en-US" sz="2000" dirty="0"/>
              <a:t>Deformed auricular pinnae: </a:t>
            </a:r>
            <a:r>
              <a:rPr lang="en-US" altLang="en-US" sz="2000" dirty="0">
                <a:solidFill>
                  <a:srgbClr val="0000FF"/>
                </a:solidFill>
              </a:rPr>
              <a:t>RP</a:t>
            </a:r>
          </a:p>
          <a:p>
            <a:endParaRPr lang="en-US" altLang="en-US" sz="2000" dirty="0"/>
          </a:p>
        </p:txBody>
      </p:sp>
      <p:sp>
        <p:nvSpPr>
          <p:cNvPr id="2" name="Text Box 4">
            <a:extLst>
              <a:ext uri="{FF2B5EF4-FFF2-40B4-BE49-F238E27FC236}">
                <a16:creationId xmlns:a16="http://schemas.microsoft.com/office/drawing/2014/main" id="{A16065D2-50A6-4AE1-AA35-5D03B66BA11B}"/>
              </a:ext>
            </a:extLst>
          </p:cNvPr>
          <p:cNvSpPr txBox="1">
            <a:spLocks noChangeArrowheads="1"/>
          </p:cNvSpPr>
          <p:nvPr/>
        </p:nvSpPr>
        <p:spPr bwMode="auto">
          <a:xfrm>
            <a:off x="1295400" y="152400"/>
            <a:ext cx="6705600" cy="12095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1800" dirty="0"/>
              <a:t>For each statement, identify which of these causes of PUK is/are associated (some will more than one answer)</a:t>
            </a:r>
          </a:p>
          <a:p>
            <a:pPr eaLnBrk="1" hangingPunct="1">
              <a:spcBef>
                <a:spcPct val="0"/>
              </a:spcBef>
              <a:buClrTx/>
              <a:buSzTx/>
              <a:buFontTx/>
              <a:buNone/>
            </a:pPr>
            <a:r>
              <a:rPr lang="en-US" altLang="en-US" sz="1400" b="1" dirty="0">
                <a:solidFill>
                  <a:srgbClr val="0000FF"/>
                </a:solidFill>
              </a:rPr>
              <a:t>Polyarteritis nodosa (PAN)		Relapsing </a:t>
            </a:r>
            <a:r>
              <a:rPr lang="en-US" altLang="en-US" sz="1400" b="1" dirty="0" err="1">
                <a:solidFill>
                  <a:srgbClr val="0000FF"/>
                </a:solidFill>
              </a:rPr>
              <a:t>polychondritis</a:t>
            </a:r>
            <a:r>
              <a:rPr lang="en-US" altLang="en-US" sz="1400" b="1" dirty="0">
                <a:solidFill>
                  <a:srgbClr val="0000FF"/>
                </a:solidFill>
              </a:rPr>
              <a:t> (RP)</a:t>
            </a:r>
          </a:p>
          <a:p>
            <a:pPr eaLnBrk="1" hangingPunct="1">
              <a:spcBef>
                <a:spcPct val="0"/>
              </a:spcBef>
              <a:buClrTx/>
              <a:buSzTx/>
              <a:buFontTx/>
              <a:buNone/>
            </a:pPr>
            <a:r>
              <a:rPr lang="en-US" altLang="en-US" sz="1400" b="1" dirty="0">
                <a:solidFill>
                  <a:srgbClr val="0000FF"/>
                </a:solidFill>
              </a:rPr>
              <a:t>Rheumatoid arthritis (RA)	   Granulomatosis with polyangiitis (</a:t>
            </a:r>
            <a:r>
              <a:rPr lang="en-US" altLang="en-US" sz="1400" b="1" dirty="0" err="1">
                <a:solidFill>
                  <a:srgbClr val="0000FF"/>
                </a:solidFill>
              </a:rPr>
              <a:t>GwP</a:t>
            </a:r>
            <a:r>
              <a:rPr lang="en-US" altLang="en-US" sz="1400" b="1" dirty="0">
                <a:solidFill>
                  <a:srgbClr val="0000FF"/>
                </a:solidFill>
              </a:rPr>
              <a:t>)</a:t>
            </a:r>
          </a:p>
          <a:p>
            <a:pPr eaLnBrk="1" hangingPunct="1">
              <a:spcBef>
                <a:spcPct val="0"/>
              </a:spcBef>
              <a:buClrTx/>
              <a:buSzTx/>
              <a:buFontTx/>
              <a:buNone/>
            </a:pPr>
            <a:r>
              <a:rPr lang="en-US" altLang="en-US" sz="1400" b="1" dirty="0" err="1">
                <a:solidFill>
                  <a:srgbClr val="0000FF"/>
                </a:solidFill>
              </a:rPr>
              <a:t>Mooren’s</a:t>
            </a:r>
            <a:r>
              <a:rPr lang="en-US" altLang="en-US" sz="1400" b="1" dirty="0">
                <a:solidFill>
                  <a:srgbClr val="0000FF"/>
                </a:solidFill>
              </a:rPr>
              <a:t> ulcer (MU)			Churg-Strauss (CS)</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3B8635-DB17-4AFC-B601-C15A6142FC7B}"/>
              </a:ext>
            </a:extLst>
          </p:cNvPr>
          <p:cNvSpPr>
            <a:spLocks noGrp="1"/>
          </p:cNvSpPr>
          <p:nvPr>
            <p:ph type="sldNum" sz="quarter" idx="12"/>
          </p:nvPr>
        </p:nvSpPr>
        <p:spPr/>
        <p:txBody>
          <a:bodyPr/>
          <a:lstStyle/>
          <a:p>
            <a:pPr>
              <a:defRPr/>
            </a:pPr>
            <a:fld id="{CEC7EAA0-63E1-4591-B2FA-3AF5449DF5B7}" type="slidenum">
              <a:rPr lang="en-US" altLang="en-US" smtClean="0"/>
              <a:pPr>
                <a:defRPr/>
              </a:pPr>
              <a:t>105</a:t>
            </a:fld>
            <a:endParaRPr lang="en-US" altLang="en-US"/>
          </a:p>
        </p:txBody>
      </p:sp>
      <p:sp>
        <p:nvSpPr>
          <p:cNvPr id="8" name="TextBox 7">
            <a:extLst>
              <a:ext uri="{FF2B5EF4-FFF2-40B4-BE49-F238E27FC236}">
                <a16:creationId xmlns:a16="http://schemas.microsoft.com/office/drawing/2014/main" id="{5CFD3978-18E5-42FE-B9D0-4DB72D3A1DEE}"/>
              </a:ext>
            </a:extLst>
          </p:cNvPr>
          <p:cNvSpPr txBox="1"/>
          <p:nvPr/>
        </p:nvSpPr>
        <p:spPr>
          <a:xfrm>
            <a:off x="3261396" y="6031468"/>
            <a:ext cx="2621230" cy="369332"/>
          </a:xfrm>
          <a:prstGeom prst="rect">
            <a:avLst/>
          </a:prstGeom>
          <a:noFill/>
        </p:spPr>
        <p:txBody>
          <a:bodyPr wrap="none" rtlCol="0">
            <a:spAutoFit/>
          </a:bodyPr>
          <a:lstStyle/>
          <a:p>
            <a:pPr algn="ctr"/>
            <a:r>
              <a:rPr lang="en-US" dirty="0"/>
              <a:t>Auricular damage in RP</a:t>
            </a:r>
          </a:p>
        </p:txBody>
      </p:sp>
      <p:pic>
        <p:nvPicPr>
          <p:cNvPr id="10" name="Picture 9">
            <a:extLst>
              <a:ext uri="{FF2B5EF4-FFF2-40B4-BE49-F238E27FC236}">
                <a16:creationId xmlns:a16="http://schemas.microsoft.com/office/drawing/2014/main" id="{13951550-8D2A-4369-8678-8EDB05C3A6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1424593"/>
            <a:ext cx="3361636" cy="4055307"/>
          </a:xfrm>
          <a:prstGeom prst="rect">
            <a:avLst/>
          </a:prstGeom>
        </p:spPr>
      </p:pic>
      <p:pic>
        <p:nvPicPr>
          <p:cNvPr id="3" name="Picture 2">
            <a:extLst>
              <a:ext uri="{FF2B5EF4-FFF2-40B4-BE49-F238E27FC236}">
                <a16:creationId xmlns:a16="http://schemas.microsoft.com/office/drawing/2014/main" id="{B2AB500C-D703-460F-8968-5002A435F0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439474"/>
            <a:ext cx="2652340" cy="4015495"/>
          </a:xfrm>
          <a:prstGeom prst="rect">
            <a:avLst/>
          </a:prstGeom>
        </p:spPr>
      </p:pic>
      <p:sp>
        <p:nvSpPr>
          <p:cNvPr id="2" name="Text Box 4">
            <a:extLst>
              <a:ext uri="{FF2B5EF4-FFF2-40B4-BE49-F238E27FC236}">
                <a16:creationId xmlns:a16="http://schemas.microsoft.com/office/drawing/2014/main" id="{D3EE16CF-C953-4831-8DB6-9A4FC0C04DE1}"/>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Tree>
    <p:extLst>
      <p:ext uri="{BB962C8B-B14F-4D97-AF65-F5344CB8AC3E}">
        <p14:creationId xmlns:p14="http://schemas.microsoft.com/office/powerpoint/2010/main" val="284773865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1"/>
          <p:cNvSpPr>
            <a:spLocks noGrp="1" noChangeArrowheads="1"/>
          </p:cNvSpPr>
          <p:nvPr>
            <p:ph type="title"/>
          </p:nvPr>
        </p:nvSpPr>
        <p:spPr>
          <a:xfrm>
            <a:off x="457200" y="122238"/>
            <a:ext cx="7543800" cy="792162"/>
          </a:xfrm>
        </p:spPr>
        <p:txBody>
          <a:bodyPr/>
          <a:lstStyle/>
          <a:p>
            <a:pPr eaLnBrk="1" hangingPunct="1"/>
            <a:r>
              <a:rPr lang="en-US" altLang="en-US"/>
              <a:t>Q</a:t>
            </a:r>
          </a:p>
        </p:txBody>
      </p:sp>
      <p:sp>
        <p:nvSpPr>
          <p:cNvPr id="64515"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86609F4-CC14-4D4B-BAA3-EC8CA8D674A3}" type="slidenum">
              <a:rPr lang="en-US" altLang="en-US" sz="1000" smtClean="0"/>
              <a:pPr>
                <a:spcBef>
                  <a:spcPct val="0"/>
                </a:spcBef>
                <a:buClrTx/>
                <a:buSzTx/>
                <a:buFontTx/>
                <a:buNone/>
              </a:pPr>
              <a:t>106</a:t>
            </a:fld>
            <a:endParaRPr lang="en-US" altLang="en-US" sz="1000"/>
          </a:p>
        </p:txBody>
      </p:sp>
      <p:sp>
        <p:nvSpPr>
          <p:cNvPr id="64516" name="Content Placeholder 1"/>
          <p:cNvSpPr>
            <a:spLocks noGrp="1"/>
          </p:cNvSpPr>
          <p:nvPr>
            <p:ph idx="1"/>
          </p:nvPr>
        </p:nvSpPr>
        <p:spPr>
          <a:xfrm>
            <a:off x="457200" y="1379538"/>
            <a:ext cx="8229600" cy="4411662"/>
          </a:xfrm>
        </p:spPr>
        <p:txBody>
          <a:bodyPr/>
          <a:lstStyle/>
          <a:p>
            <a:r>
              <a:rPr lang="en-US" altLang="en-US" sz="2000" dirty="0"/>
              <a:t>Saddle-nose deformity (2): </a:t>
            </a:r>
            <a:r>
              <a:rPr lang="en-US" altLang="en-US" sz="2000" dirty="0">
                <a:solidFill>
                  <a:srgbClr val="0000FF"/>
                </a:solidFill>
              </a:rPr>
              <a:t>RP; </a:t>
            </a:r>
            <a:r>
              <a:rPr lang="en-US" altLang="en-US" sz="2000" dirty="0" err="1">
                <a:solidFill>
                  <a:srgbClr val="0000FF"/>
                </a:solidFill>
              </a:rPr>
              <a:t>GwP</a:t>
            </a:r>
            <a:endParaRPr lang="en-US" altLang="en-US" sz="2000" dirty="0">
              <a:solidFill>
                <a:srgbClr val="0000FF"/>
              </a:solidFill>
            </a:endParaRPr>
          </a:p>
          <a:p>
            <a:r>
              <a:rPr lang="en-US" altLang="en-US" sz="2000" dirty="0"/>
              <a:t>Asthma and eosinophilia: </a:t>
            </a:r>
            <a:r>
              <a:rPr lang="en-US" altLang="en-US" sz="2000" dirty="0">
                <a:solidFill>
                  <a:srgbClr val="0000FF"/>
                </a:solidFill>
              </a:rPr>
              <a:t>CS</a:t>
            </a:r>
          </a:p>
          <a:p>
            <a:r>
              <a:rPr lang="en-US" altLang="en-US" sz="2000" dirty="0"/>
              <a:t>Deformed auricular pinnae: </a:t>
            </a:r>
            <a:r>
              <a:rPr lang="en-US" altLang="en-US" sz="2000" dirty="0">
                <a:solidFill>
                  <a:srgbClr val="0000FF"/>
                </a:solidFill>
              </a:rPr>
              <a:t>RP</a:t>
            </a:r>
          </a:p>
          <a:p>
            <a:r>
              <a:rPr lang="en-US" altLang="en-US" sz="2000" dirty="0"/>
              <a:t>Ulcer has overhanging edge (2):</a:t>
            </a:r>
          </a:p>
        </p:txBody>
      </p:sp>
      <p:sp>
        <p:nvSpPr>
          <p:cNvPr id="2" name="Text Box 4">
            <a:extLst>
              <a:ext uri="{FF2B5EF4-FFF2-40B4-BE49-F238E27FC236}">
                <a16:creationId xmlns:a16="http://schemas.microsoft.com/office/drawing/2014/main" id="{9F1D3FEA-6198-4A88-A8BE-5FBFA9A8CB5B}"/>
              </a:ext>
            </a:extLst>
          </p:cNvPr>
          <p:cNvSpPr txBox="1">
            <a:spLocks noChangeArrowheads="1"/>
          </p:cNvSpPr>
          <p:nvPr/>
        </p:nvSpPr>
        <p:spPr bwMode="auto">
          <a:xfrm>
            <a:off x="1295400" y="152400"/>
            <a:ext cx="6705600" cy="12095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1800" dirty="0"/>
              <a:t>For each statement, identify which of these causes of PUK is/are associated (some will more than one answer)</a:t>
            </a:r>
          </a:p>
          <a:p>
            <a:pPr eaLnBrk="1" hangingPunct="1">
              <a:spcBef>
                <a:spcPct val="0"/>
              </a:spcBef>
              <a:buClrTx/>
              <a:buSzTx/>
              <a:buFontTx/>
              <a:buNone/>
            </a:pPr>
            <a:r>
              <a:rPr lang="en-US" altLang="en-US" sz="1400" b="1" dirty="0">
                <a:solidFill>
                  <a:srgbClr val="0000FF"/>
                </a:solidFill>
              </a:rPr>
              <a:t>Polyarteritis nodosa (PAN)		Relapsing </a:t>
            </a:r>
            <a:r>
              <a:rPr lang="en-US" altLang="en-US" sz="1400" b="1" dirty="0" err="1">
                <a:solidFill>
                  <a:srgbClr val="0000FF"/>
                </a:solidFill>
              </a:rPr>
              <a:t>polychondritis</a:t>
            </a:r>
            <a:r>
              <a:rPr lang="en-US" altLang="en-US" sz="1400" b="1" dirty="0">
                <a:solidFill>
                  <a:srgbClr val="0000FF"/>
                </a:solidFill>
              </a:rPr>
              <a:t> (RP)</a:t>
            </a:r>
          </a:p>
          <a:p>
            <a:pPr eaLnBrk="1" hangingPunct="1">
              <a:spcBef>
                <a:spcPct val="0"/>
              </a:spcBef>
              <a:buClrTx/>
              <a:buSzTx/>
              <a:buFontTx/>
              <a:buNone/>
            </a:pPr>
            <a:r>
              <a:rPr lang="en-US" altLang="en-US" sz="1400" b="1" dirty="0">
                <a:solidFill>
                  <a:srgbClr val="0000FF"/>
                </a:solidFill>
              </a:rPr>
              <a:t>Rheumatoid arthritis (RA)	   Granulomatosis with polyangiitis (</a:t>
            </a:r>
            <a:r>
              <a:rPr lang="en-US" altLang="en-US" sz="1400" b="1" dirty="0" err="1">
                <a:solidFill>
                  <a:srgbClr val="0000FF"/>
                </a:solidFill>
              </a:rPr>
              <a:t>GwP</a:t>
            </a:r>
            <a:r>
              <a:rPr lang="en-US" altLang="en-US" sz="1400" b="1" dirty="0">
                <a:solidFill>
                  <a:srgbClr val="0000FF"/>
                </a:solidFill>
              </a:rPr>
              <a:t>)</a:t>
            </a:r>
          </a:p>
          <a:p>
            <a:pPr eaLnBrk="1" hangingPunct="1">
              <a:spcBef>
                <a:spcPct val="0"/>
              </a:spcBef>
              <a:buClrTx/>
              <a:buSzTx/>
              <a:buFontTx/>
              <a:buNone/>
            </a:pPr>
            <a:r>
              <a:rPr lang="en-US" altLang="en-US" sz="1400" b="1" dirty="0" err="1">
                <a:solidFill>
                  <a:srgbClr val="0000FF"/>
                </a:solidFill>
              </a:rPr>
              <a:t>Mooren’s</a:t>
            </a:r>
            <a:r>
              <a:rPr lang="en-US" altLang="en-US" sz="1400" b="1" dirty="0">
                <a:solidFill>
                  <a:srgbClr val="0000FF"/>
                </a:solidFill>
              </a:rPr>
              <a:t> ulcer (MU)			Churg-Strauss (CS)</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1"/>
          <p:cNvSpPr>
            <a:spLocks noGrp="1" noChangeArrowheads="1"/>
          </p:cNvSpPr>
          <p:nvPr>
            <p:ph type="title"/>
          </p:nvPr>
        </p:nvSpPr>
        <p:spPr>
          <a:xfrm>
            <a:off x="457200" y="122238"/>
            <a:ext cx="7543800" cy="792162"/>
          </a:xfrm>
        </p:spPr>
        <p:txBody>
          <a:bodyPr/>
          <a:lstStyle/>
          <a:p>
            <a:pPr eaLnBrk="1" hangingPunct="1"/>
            <a:r>
              <a:rPr lang="en-US" altLang="en-US"/>
              <a:t>A</a:t>
            </a:r>
          </a:p>
        </p:txBody>
      </p:sp>
      <p:sp>
        <p:nvSpPr>
          <p:cNvPr id="65539"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451479E-B5CA-4D7A-8C4D-C297CB87A21E}" type="slidenum">
              <a:rPr lang="en-US" altLang="en-US" sz="1000" smtClean="0"/>
              <a:pPr>
                <a:spcBef>
                  <a:spcPct val="0"/>
                </a:spcBef>
                <a:buClrTx/>
                <a:buSzTx/>
                <a:buFontTx/>
                <a:buNone/>
              </a:pPr>
              <a:t>107</a:t>
            </a:fld>
            <a:endParaRPr lang="en-US" altLang="en-US" sz="1000"/>
          </a:p>
        </p:txBody>
      </p:sp>
      <p:sp>
        <p:nvSpPr>
          <p:cNvPr id="65540" name="Content Placeholder 1"/>
          <p:cNvSpPr>
            <a:spLocks noGrp="1"/>
          </p:cNvSpPr>
          <p:nvPr>
            <p:ph idx="1"/>
          </p:nvPr>
        </p:nvSpPr>
        <p:spPr>
          <a:xfrm>
            <a:off x="457200" y="1379538"/>
            <a:ext cx="8229600" cy="4411662"/>
          </a:xfrm>
        </p:spPr>
        <p:txBody>
          <a:bodyPr/>
          <a:lstStyle/>
          <a:p>
            <a:r>
              <a:rPr lang="en-US" altLang="en-US" sz="2000" dirty="0"/>
              <a:t>Saddle-nose deformity (2): </a:t>
            </a:r>
            <a:r>
              <a:rPr lang="en-US" altLang="en-US" sz="2000" dirty="0">
                <a:solidFill>
                  <a:srgbClr val="0000FF"/>
                </a:solidFill>
              </a:rPr>
              <a:t>RP; </a:t>
            </a:r>
            <a:r>
              <a:rPr lang="en-US" altLang="en-US" sz="2000" dirty="0" err="1">
                <a:solidFill>
                  <a:srgbClr val="0000FF"/>
                </a:solidFill>
              </a:rPr>
              <a:t>GwP</a:t>
            </a:r>
            <a:endParaRPr lang="en-US" altLang="en-US" sz="2000" dirty="0">
              <a:solidFill>
                <a:srgbClr val="0000FF"/>
              </a:solidFill>
            </a:endParaRPr>
          </a:p>
          <a:p>
            <a:r>
              <a:rPr lang="en-US" altLang="en-US" sz="2000" dirty="0"/>
              <a:t>Asthma and eosinophilia: </a:t>
            </a:r>
            <a:r>
              <a:rPr lang="en-US" altLang="en-US" sz="2000" dirty="0">
                <a:solidFill>
                  <a:srgbClr val="0000FF"/>
                </a:solidFill>
              </a:rPr>
              <a:t>CS</a:t>
            </a:r>
          </a:p>
          <a:p>
            <a:r>
              <a:rPr lang="en-US" altLang="en-US" sz="2000" dirty="0"/>
              <a:t>Deformed auricular pinnae: </a:t>
            </a:r>
            <a:r>
              <a:rPr lang="en-US" altLang="en-US" sz="2000" dirty="0">
                <a:solidFill>
                  <a:srgbClr val="0000FF"/>
                </a:solidFill>
              </a:rPr>
              <a:t>RP</a:t>
            </a:r>
          </a:p>
          <a:p>
            <a:r>
              <a:rPr lang="en-US" altLang="en-US" sz="2000" dirty="0"/>
              <a:t>Ulcer has overhanging edge (2): </a:t>
            </a:r>
            <a:r>
              <a:rPr lang="en-US" altLang="en-US" sz="2000" dirty="0">
                <a:solidFill>
                  <a:srgbClr val="0000FF"/>
                </a:solidFill>
              </a:rPr>
              <a:t>MU; PAN</a:t>
            </a:r>
          </a:p>
          <a:p>
            <a:endParaRPr lang="en-US" altLang="en-US" sz="2000" dirty="0"/>
          </a:p>
          <a:p>
            <a:endParaRPr lang="en-US" altLang="en-US" sz="2000" dirty="0"/>
          </a:p>
        </p:txBody>
      </p:sp>
      <p:sp>
        <p:nvSpPr>
          <p:cNvPr id="2" name="Text Box 4">
            <a:extLst>
              <a:ext uri="{FF2B5EF4-FFF2-40B4-BE49-F238E27FC236}">
                <a16:creationId xmlns:a16="http://schemas.microsoft.com/office/drawing/2014/main" id="{AE45B5C3-93E7-4AC6-AEEA-60FE875DE8A4}"/>
              </a:ext>
            </a:extLst>
          </p:cNvPr>
          <p:cNvSpPr txBox="1">
            <a:spLocks noChangeArrowheads="1"/>
          </p:cNvSpPr>
          <p:nvPr/>
        </p:nvSpPr>
        <p:spPr bwMode="auto">
          <a:xfrm>
            <a:off x="1295400" y="152400"/>
            <a:ext cx="6705600" cy="12095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1800" dirty="0"/>
              <a:t>For each statement, identify which of these causes of PUK is/are associated (some will more than one answer)</a:t>
            </a:r>
          </a:p>
          <a:p>
            <a:pPr eaLnBrk="1" hangingPunct="1">
              <a:spcBef>
                <a:spcPct val="0"/>
              </a:spcBef>
              <a:buClrTx/>
              <a:buSzTx/>
              <a:buFontTx/>
              <a:buNone/>
            </a:pPr>
            <a:r>
              <a:rPr lang="en-US" altLang="en-US" sz="1400" b="1" dirty="0">
                <a:solidFill>
                  <a:srgbClr val="0000FF"/>
                </a:solidFill>
              </a:rPr>
              <a:t>Polyarteritis nodosa (PAN)		Relapsing </a:t>
            </a:r>
            <a:r>
              <a:rPr lang="en-US" altLang="en-US" sz="1400" b="1" dirty="0" err="1">
                <a:solidFill>
                  <a:srgbClr val="0000FF"/>
                </a:solidFill>
              </a:rPr>
              <a:t>polychondritis</a:t>
            </a:r>
            <a:r>
              <a:rPr lang="en-US" altLang="en-US" sz="1400" b="1" dirty="0">
                <a:solidFill>
                  <a:srgbClr val="0000FF"/>
                </a:solidFill>
              </a:rPr>
              <a:t> (RP)</a:t>
            </a:r>
          </a:p>
          <a:p>
            <a:pPr eaLnBrk="1" hangingPunct="1">
              <a:spcBef>
                <a:spcPct val="0"/>
              </a:spcBef>
              <a:buClrTx/>
              <a:buSzTx/>
              <a:buFontTx/>
              <a:buNone/>
            </a:pPr>
            <a:r>
              <a:rPr lang="en-US" altLang="en-US" sz="1400" b="1" dirty="0">
                <a:solidFill>
                  <a:srgbClr val="0000FF"/>
                </a:solidFill>
              </a:rPr>
              <a:t>Rheumatoid arthritis (RA)	   Granulomatosis with polyangiitis (</a:t>
            </a:r>
            <a:r>
              <a:rPr lang="en-US" altLang="en-US" sz="1400" b="1" dirty="0" err="1">
                <a:solidFill>
                  <a:srgbClr val="0000FF"/>
                </a:solidFill>
              </a:rPr>
              <a:t>GwP</a:t>
            </a:r>
            <a:r>
              <a:rPr lang="en-US" altLang="en-US" sz="1400" b="1" dirty="0">
                <a:solidFill>
                  <a:srgbClr val="0000FF"/>
                </a:solidFill>
              </a:rPr>
              <a:t>)</a:t>
            </a:r>
          </a:p>
          <a:p>
            <a:pPr eaLnBrk="1" hangingPunct="1">
              <a:spcBef>
                <a:spcPct val="0"/>
              </a:spcBef>
              <a:buClrTx/>
              <a:buSzTx/>
              <a:buFontTx/>
              <a:buNone/>
            </a:pPr>
            <a:r>
              <a:rPr lang="en-US" altLang="en-US" sz="1400" b="1" dirty="0" err="1">
                <a:solidFill>
                  <a:srgbClr val="0000FF"/>
                </a:solidFill>
              </a:rPr>
              <a:t>Mooren’s</a:t>
            </a:r>
            <a:r>
              <a:rPr lang="en-US" altLang="en-US" sz="1400" b="1" dirty="0">
                <a:solidFill>
                  <a:srgbClr val="0000FF"/>
                </a:solidFill>
              </a:rPr>
              <a:t> ulcer (MU)			Churg-Strauss (CS)</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3B8635-DB17-4AFC-B601-C15A6142FC7B}"/>
              </a:ext>
            </a:extLst>
          </p:cNvPr>
          <p:cNvSpPr>
            <a:spLocks noGrp="1"/>
          </p:cNvSpPr>
          <p:nvPr>
            <p:ph type="sldNum" sz="quarter" idx="12"/>
          </p:nvPr>
        </p:nvSpPr>
        <p:spPr/>
        <p:txBody>
          <a:bodyPr/>
          <a:lstStyle/>
          <a:p>
            <a:pPr>
              <a:defRPr/>
            </a:pPr>
            <a:fld id="{CEC7EAA0-63E1-4591-B2FA-3AF5449DF5B7}" type="slidenum">
              <a:rPr lang="en-US" altLang="en-US" smtClean="0"/>
              <a:pPr>
                <a:defRPr/>
              </a:pPr>
              <a:t>108</a:t>
            </a:fld>
            <a:endParaRPr lang="en-US" altLang="en-US"/>
          </a:p>
        </p:txBody>
      </p:sp>
      <p:sp>
        <p:nvSpPr>
          <p:cNvPr id="8" name="TextBox 7">
            <a:extLst>
              <a:ext uri="{FF2B5EF4-FFF2-40B4-BE49-F238E27FC236}">
                <a16:creationId xmlns:a16="http://schemas.microsoft.com/office/drawing/2014/main" id="{5CFD3978-18E5-42FE-B9D0-4DB72D3A1DEE}"/>
              </a:ext>
            </a:extLst>
          </p:cNvPr>
          <p:cNvSpPr txBox="1"/>
          <p:nvPr/>
        </p:nvSpPr>
        <p:spPr>
          <a:xfrm>
            <a:off x="2243945" y="6031468"/>
            <a:ext cx="4656147" cy="369332"/>
          </a:xfrm>
          <a:prstGeom prst="rect">
            <a:avLst/>
          </a:prstGeom>
          <a:noFill/>
        </p:spPr>
        <p:txBody>
          <a:bodyPr wrap="none" rtlCol="0">
            <a:spAutoFit/>
          </a:bodyPr>
          <a:lstStyle/>
          <a:p>
            <a:pPr algn="ctr"/>
            <a:r>
              <a:rPr lang="en-US" dirty="0" err="1"/>
              <a:t>Mooren’s</a:t>
            </a:r>
            <a:r>
              <a:rPr lang="en-US" dirty="0"/>
              <a:t> ulcer: Note the overhanging edge</a:t>
            </a:r>
          </a:p>
        </p:txBody>
      </p:sp>
      <p:pic>
        <p:nvPicPr>
          <p:cNvPr id="6" name="Picture 5">
            <a:extLst>
              <a:ext uri="{FF2B5EF4-FFF2-40B4-BE49-F238E27FC236}">
                <a16:creationId xmlns:a16="http://schemas.microsoft.com/office/drawing/2014/main" id="{4DFF0B5F-DDE5-4480-BF40-A305AF0B78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0243" y="1503587"/>
            <a:ext cx="5262563" cy="3850826"/>
          </a:xfrm>
          <a:prstGeom prst="rect">
            <a:avLst/>
          </a:prstGeom>
        </p:spPr>
      </p:pic>
      <p:sp>
        <p:nvSpPr>
          <p:cNvPr id="2" name="Text Box 4">
            <a:extLst>
              <a:ext uri="{FF2B5EF4-FFF2-40B4-BE49-F238E27FC236}">
                <a16:creationId xmlns:a16="http://schemas.microsoft.com/office/drawing/2014/main" id="{7B1B7EEA-7276-4E37-9038-59D8297D0F9D}"/>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Tree>
    <p:extLst>
      <p:ext uri="{BB962C8B-B14F-4D97-AF65-F5344CB8AC3E}">
        <p14:creationId xmlns:p14="http://schemas.microsoft.com/office/powerpoint/2010/main" val="57101063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1"/>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6758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7BE7689-9C7F-4EF1-9DED-6E14F43028A3}" type="slidenum">
              <a:rPr lang="en-US" altLang="en-US" sz="1000" smtClean="0"/>
              <a:pPr>
                <a:spcBef>
                  <a:spcPct val="0"/>
                </a:spcBef>
                <a:buClrTx/>
                <a:buSzTx/>
                <a:buFontTx/>
                <a:buNone/>
              </a:pPr>
              <a:t>109</a:t>
            </a:fld>
            <a:endParaRPr lang="en-US" altLang="en-US" sz="1000"/>
          </a:p>
        </p:txBody>
      </p:sp>
      <p:sp>
        <p:nvSpPr>
          <p:cNvPr id="67588" name="Content Placeholder 1"/>
          <p:cNvSpPr>
            <a:spLocks noGrp="1"/>
          </p:cNvSpPr>
          <p:nvPr>
            <p:ph idx="1"/>
          </p:nvPr>
        </p:nvSpPr>
        <p:spPr>
          <a:xfrm>
            <a:off x="457200" y="1379538"/>
            <a:ext cx="8229600" cy="4411662"/>
          </a:xfrm>
        </p:spPr>
        <p:txBody>
          <a:bodyPr/>
          <a:lstStyle/>
          <a:p>
            <a:r>
              <a:rPr lang="en-US" altLang="en-US" sz="2000" dirty="0">
                <a:solidFill>
                  <a:schemeClr val="bg1">
                    <a:lumMod val="75000"/>
                  </a:schemeClr>
                </a:solidFill>
              </a:rPr>
              <a:t>Saddle-nose deformity (2): RP; </a:t>
            </a:r>
            <a:r>
              <a:rPr lang="en-US" altLang="en-US" sz="2000" dirty="0" err="1">
                <a:solidFill>
                  <a:schemeClr val="bg1">
                    <a:lumMod val="75000"/>
                  </a:schemeClr>
                </a:solidFill>
              </a:rPr>
              <a:t>GwP</a:t>
            </a:r>
            <a:endParaRPr lang="en-US" altLang="en-US" sz="2000" dirty="0">
              <a:solidFill>
                <a:schemeClr val="bg1">
                  <a:lumMod val="75000"/>
                </a:schemeClr>
              </a:solidFill>
            </a:endParaRPr>
          </a:p>
          <a:p>
            <a:r>
              <a:rPr lang="en-US" altLang="en-US" sz="2000" dirty="0">
                <a:solidFill>
                  <a:schemeClr val="bg1">
                    <a:lumMod val="75000"/>
                  </a:schemeClr>
                </a:solidFill>
              </a:rPr>
              <a:t>Asthma and eosinophilia: CS</a:t>
            </a:r>
          </a:p>
          <a:p>
            <a:r>
              <a:rPr lang="en-US" altLang="en-US" sz="2000" dirty="0">
                <a:solidFill>
                  <a:schemeClr val="bg1">
                    <a:lumMod val="75000"/>
                  </a:schemeClr>
                </a:solidFill>
              </a:rPr>
              <a:t>Deformed auricular pinnae: RP</a:t>
            </a:r>
          </a:p>
          <a:p>
            <a:r>
              <a:rPr lang="en-US" altLang="en-US" sz="2000" dirty="0">
                <a:solidFill>
                  <a:schemeClr val="bg1">
                    <a:lumMod val="75000"/>
                  </a:schemeClr>
                </a:solidFill>
              </a:rPr>
              <a:t>Ulcer has overhanging edge (2): </a:t>
            </a:r>
            <a:r>
              <a:rPr lang="en-US" altLang="en-US" sz="2000" dirty="0">
                <a:solidFill>
                  <a:srgbClr val="0000FF"/>
                </a:solidFill>
              </a:rPr>
              <a:t>MU; PAN</a:t>
            </a:r>
          </a:p>
          <a:p>
            <a:endParaRPr lang="en-US" altLang="en-US" sz="2000" dirty="0"/>
          </a:p>
          <a:p>
            <a:endParaRPr lang="en-US" altLang="en-US" sz="2000" dirty="0"/>
          </a:p>
        </p:txBody>
      </p:sp>
      <p:sp>
        <p:nvSpPr>
          <p:cNvPr id="2" name="Text Box 4">
            <a:extLst>
              <a:ext uri="{FF2B5EF4-FFF2-40B4-BE49-F238E27FC236}">
                <a16:creationId xmlns:a16="http://schemas.microsoft.com/office/drawing/2014/main" id="{F6F1574B-BE9A-46B6-AF74-52FC4B3B15B4}"/>
              </a:ext>
            </a:extLst>
          </p:cNvPr>
          <p:cNvSpPr txBox="1">
            <a:spLocks noChangeArrowheads="1"/>
          </p:cNvSpPr>
          <p:nvPr/>
        </p:nvSpPr>
        <p:spPr bwMode="auto">
          <a:xfrm>
            <a:off x="1295400" y="152400"/>
            <a:ext cx="6705600" cy="12095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1800" dirty="0"/>
              <a:t>For each statement, identify which of these causes of PUK is/are associated (some will more than one answer)</a:t>
            </a:r>
          </a:p>
          <a:p>
            <a:pPr eaLnBrk="1" hangingPunct="1">
              <a:spcBef>
                <a:spcPct val="0"/>
              </a:spcBef>
              <a:buClrTx/>
              <a:buSzTx/>
              <a:buFontTx/>
              <a:buNone/>
            </a:pPr>
            <a:r>
              <a:rPr lang="en-US" altLang="en-US" sz="1400" b="1" dirty="0">
                <a:solidFill>
                  <a:srgbClr val="0000FF"/>
                </a:solidFill>
              </a:rPr>
              <a:t>Polyarteritis nodosa (PAN)		Relapsing </a:t>
            </a:r>
            <a:r>
              <a:rPr lang="en-US" altLang="en-US" sz="1400" b="1" dirty="0" err="1">
                <a:solidFill>
                  <a:srgbClr val="0000FF"/>
                </a:solidFill>
              </a:rPr>
              <a:t>polychondritis</a:t>
            </a:r>
            <a:r>
              <a:rPr lang="en-US" altLang="en-US" sz="1400" b="1" dirty="0">
                <a:solidFill>
                  <a:srgbClr val="0000FF"/>
                </a:solidFill>
              </a:rPr>
              <a:t> (RP)</a:t>
            </a:r>
          </a:p>
          <a:p>
            <a:pPr eaLnBrk="1" hangingPunct="1">
              <a:spcBef>
                <a:spcPct val="0"/>
              </a:spcBef>
              <a:buClrTx/>
              <a:buSzTx/>
              <a:buFontTx/>
              <a:buNone/>
            </a:pPr>
            <a:r>
              <a:rPr lang="en-US" altLang="en-US" sz="1400" b="1" dirty="0">
                <a:solidFill>
                  <a:srgbClr val="0000FF"/>
                </a:solidFill>
              </a:rPr>
              <a:t>Rheumatoid arthritis (RA)	   Granulomatosis with polyangiitis (</a:t>
            </a:r>
            <a:r>
              <a:rPr lang="en-US" altLang="en-US" sz="1400" b="1" dirty="0" err="1">
                <a:solidFill>
                  <a:srgbClr val="0000FF"/>
                </a:solidFill>
              </a:rPr>
              <a:t>GwP</a:t>
            </a:r>
            <a:r>
              <a:rPr lang="en-US" altLang="en-US" sz="1400" b="1" dirty="0">
                <a:solidFill>
                  <a:srgbClr val="0000FF"/>
                </a:solidFill>
              </a:rPr>
              <a:t>)</a:t>
            </a:r>
          </a:p>
          <a:p>
            <a:pPr eaLnBrk="1" hangingPunct="1">
              <a:spcBef>
                <a:spcPct val="0"/>
              </a:spcBef>
              <a:buClrTx/>
              <a:buSzTx/>
              <a:buFontTx/>
              <a:buNone/>
            </a:pPr>
            <a:r>
              <a:rPr lang="en-US" altLang="en-US" sz="1400" b="1" dirty="0" err="1">
                <a:solidFill>
                  <a:srgbClr val="0000FF"/>
                </a:solidFill>
              </a:rPr>
              <a:t>Mooren’s</a:t>
            </a:r>
            <a:r>
              <a:rPr lang="en-US" altLang="en-US" sz="1400" b="1" dirty="0">
                <a:solidFill>
                  <a:srgbClr val="0000FF"/>
                </a:solidFill>
              </a:rPr>
              <a:t> ulcer (MU)			Churg-Strauss (CS)</a:t>
            </a:r>
          </a:p>
        </p:txBody>
      </p:sp>
      <p:sp>
        <p:nvSpPr>
          <p:cNvPr id="4" name="TextBox 3">
            <a:extLst>
              <a:ext uri="{FF2B5EF4-FFF2-40B4-BE49-F238E27FC236}">
                <a16:creationId xmlns:a16="http://schemas.microsoft.com/office/drawing/2014/main" id="{C07A478A-877C-4F7B-5468-FA43FAF7C614}"/>
              </a:ext>
            </a:extLst>
          </p:cNvPr>
          <p:cNvSpPr txBox="1"/>
          <p:nvPr/>
        </p:nvSpPr>
        <p:spPr>
          <a:xfrm>
            <a:off x="685800" y="3276600"/>
            <a:ext cx="7696200" cy="1169988"/>
          </a:xfrm>
          <a:prstGeom prst="rect">
            <a:avLst/>
          </a:prstGeom>
          <a:noFill/>
        </p:spPr>
        <p:txBody>
          <a:bodyPr>
            <a:spAutoFit/>
          </a:bodyPr>
          <a:lstStyle/>
          <a:p>
            <a:pPr eaLnBrk="1" hangingPunct="1">
              <a:defRPr/>
            </a:pPr>
            <a:r>
              <a:rPr lang="en-US" sz="1400" i="1" dirty="0">
                <a:solidFill>
                  <a:srgbClr val="0000FF"/>
                </a:solidFill>
                <a:latin typeface="Arial" charset="0"/>
              </a:rPr>
              <a:t>What is the classic description regarding the pattern of progression for PUK in both </a:t>
            </a:r>
            <a:r>
              <a:rPr lang="en-US" sz="1400" i="1" dirty="0" err="1">
                <a:solidFill>
                  <a:srgbClr val="0000FF"/>
                </a:solidFill>
                <a:latin typeface="Arial" charset="0"/>
              </a:rPr>
              <a:t>Mooren’s</a:t>
            </a:r>
            <a:r>
              <a:rPr lang="en-US" sz="1400" i="1" dirty="0">
                <a:solidFill>
                  <a:srgbClr val="0000FF"/>
                </a:solidFill>
                <a:latin typeface="Arial" charset="0"/>
              </a:rPr>
              <a:t> and PAN?</a:t>
            </a:r>
          </a:p>
          <a:p>
            <a:pPr eaLnBrk="1" hangingPunct="1">
              <a:defRPr/>
            </a:pPr>
            <a:r>
              <a:rPr lang="en-US" sz="1400" dirty="0">
                <a:solidFill>
                  <a:srgbClr val="0000FF"/>
                </a:solidFill>
                <a:latin typeface="Arial" charset="0"/>
              </a:rPr>
              <a:t>Starts…</a:t>
            </a:r>
          </a:p>
          <a:p>
            <a:pPr eaLnBrk="1" hangingPunct="1">
              <a:defRPr/>
            </a:pPr>
            <a:r>
              <a:rPr lang="en-US" sz="1400" dirty="0">
                <a:solidFill>
                  <a:schemeClr val="bg1">
                    <a:lumMod val="75000"/>
                  </a:schemeClr>
                </a:solidFill>
                <a:latin typeface="Arial" charset="0"/>
              </a:rPr>
              <a:t>Then extends… </a:t>
            </a:r>
          </a:p>
          <a:p>
            <a:pPr eaLnBrk="1" hangingPunct="1">
              <a:defRPr/>
            </a:pPr>
            <a:r>
              <a:rPr lang="en-US" sz="1400" dirty="0">
                <a:solidFill>
                  <a:schemeClr val="bg1">
                    <a:lumMod val="75000"/>
                  </a:schemeClr>
                </a:solidFill>
                <a:latin typeface="Arial" charset="0"/>
              </a:rPr>
              <a:t>And finally progresses…</a:t>
            </a:r>
            <a:endParaRPr lang="en-US" sz="1400" b="1" dirty="0">
              <a:solidFill>
                <a:schemeClr val="bg1">
                  <a:lumMod val="75000"/>
                </a:schemeClr>
              </a:solidFill>
              <a:latin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11267"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1268"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11269" name="Rectangle 4"/>
          <p:cNvSpPr>
            <a:spLocks noGrp="1" noChangeArrowheads="1"/>
          </p:cNvSpPr>
          <p:nvPr>
            <p:ph type="title"/>
          </p:nvPr>
        </p:nvSpPr>
        <p:spPr>
          <a:xfrm>
            <a:off x="457200" y="122238"/>
            <a:ext cx="7543800" cy="792162"/>
          </a:xfrm>
        </p:spPr>
        <p:txBody>
          <a:bodyPr/>
          <a:lstStyle/>
          <a:p>
            <a:pPr eaLnBrk="1" hangingPunct="1"/>
            <a:r>
              <a:rPr lang="en-US" altLang="en-US"/>
              <a:t>A</a:t>
            </a:r>
          </a:p>
        </p:txBody>
      </p:sp>
      <p:sp>
        <p:nvSpPr>
          <p:cNvPr id="11270" name="Rectangle 5"/>
          <p:cNvSpPr>
            <a:spLocks noGrp="1" noChangeArrowheads="1"/>
          </p:cNvSpPr>
          <p:nvPr>
            <p:ph type="body" idx="1"/>
          </p:nvPr>
        </p:nvSpPr>
        <p:spPr>
          <a:xfrm>
            <a:off x="304800" y="1676400"/>
            <a:ext cx="8534400" cy="4876800"/>
          </a:xfrm>
        </p:spPr>
        <p:txBody>
          <a:bodyPr/>
          <a:lstStyle/>
          <a:p>
            <a:pPr eaLnBrk="1" hangingPunct="1"/>
            <a:r>
              <a:rPr lang="en-US" altLang="en-US" sz="2200" dirty="0">
                <a:solidFill>
                  <a:schemeClr val="bg1">
                    <a:lumMod val="75000"/>
                  </a:schemeClr>
                </a:solidFill>
              </a:rPr>
              <a:t>Autoimmune PUK is usually unilateral and sectoral                         </a:t>
            </a:r>
          </a:p>
          <a:p>
            <a:pPr eaLnBrk="1" hangingPunct="1"/>
            <a:r>
              <a:rPr lang="en-US" altLang="en-US" sz="2200" dirty="0">
                <a:solidFill>
                  <a:schemeClr val="bg1">
                    <a:lumMod val="75000"/>
                  </a:schemeClr>
                </a:solidFill>
              </a:rPr>
              <a:t>It often heralds exacerbation of </a:t>
            </a:r>
            <a:r>
              <a:rPr lang="en-US" altLang="en-US" sz="2200" b="1" dirty="0"/>
              <a:t>systemic disease </a:t>
            </a:r>
          </a:p>
        </p:txBody>
      </p:sp>
      <p:sp>
        <p:nvSpPr>
          <p:cNvPr id="1127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71F298C-05C3-441C-9236-28877EFC7DAF}" type="slidenum">
              <a:rPr lang="en-US" altLang="en-US" sz="1000" smtClean="0"/>
              <a:pPr>
                <a:spcBef>
                  <a:spcPct val="0"/>
                </a:spcBef>
                <a:buClrTx/>
                <a:buSzTx/>
                <a:buFontTx/>
                <a:buNone/>
              </a:pPr>
              <a:t>11</a:t>
            </a:fld>
            <a:endParaRPr lang="en-US" altLang="en-US" sz="1000"/>
          </a:p>
        </p:txBody>
      </p:sp>
      <p:sp>
        <p:nvSpPr>
          <p:cNvPr id="11273" name="TextBox 1"/>
          <p:cNvSpPr txBox="1">
            <a:spLocks noChangeArrowheads="1"/>
          </p:cNvSpPr>
          <p:nvPr/>
        </p:nvSpPr>
        <p:spPr bwMode="auto">
          <a:xfrm>
            <a:off x="228600" y="2895600"/>
            <a:ext cx="8683596" cy="1323439"/>
          </a:xfrm>
          <a:prstGeom prst="rect">
            <a:avLst/>
          </a:prstGeom>
          <a:noFill/>
          <a:ln>
            <a:noFill/>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With which connective-tissue diseases (CTDs) and/or </a:t>
            </a:r>
            <a:r>
              <a:rPr lang="en-US" altLang="en-US" sz="1600" i="1" dirty="0" err="1">
                <a:solidFill>
                  <a:srgbClr val="0000FF"/>
                </a:solidFill>
              </a:rPr>
              <a:t>vasculitides</a:t>
            </a:r>
            <a:r>
              <a:rPr lang="en-US" altLang="en-US" sz="1600" i="1" dirty="0">
                <a:solidFill>
                  <a:srgbClr val="0000FF"/>
                </a:solidFill>
              </a:rPr>
              <a:t> has PUK been associated?</a:t>
            </a:r>
          </a:p>
          <a:p>
            <a:pPr eaLnBrk="1" hangingPunct="1">
              <a:spcBef>
                <a:spcPct val="0"/>
              </a:spcBef>
              <a:buClrTx/>
              <a:buSzTx/>
              <a:buFontTx/>
              <a:buNone/>
            </a:pPr>
            <a:r>
              <a:rPr lang="en-US" altLang="en-US" sz="1600" dirty="0">
                <a:solidFill>
                  <a:srgbClr val="0000FF"/>
                </a:solidFill>
              </a:rPr>
              <a:t>Pretty much all of them</a:t>
            </a:r>
          </a:p>
          <a:p>
            <a:pPr eaLnBrk="1" hangingPunct="1">
              <a:spcBef>
                <a:spcPct val="0"/>
              </a:spcBef>
              <a:buClrTx/>
              <a:buSzTx/>
              <a:buFontTx/>
              <a:buNone/>
            </a:pPr>
            <a:endParaRPr lang="en-US" altLang="en-US" sz="1600" dirty="0">
              <a:solidFill>
                <a:srgbClr val="0000FF"/>
              </a:solidFill>
            </a:endParaRPr>
          </a:p>
          <a:p>
            <a:pPr eaLnBrk="1" hangingPunct="1">
              <a:spcBef>
                <a:spcPct val="0"/>
              </a:spcBef>
              <a:buClrTx/>
              <a:buSzTx/>
              <a:buFontTx/>
              <a:buNone/>
            </a:pPr>
            <a:r>
              <a:rPr lang="en-US" altLang="en-US" sz="1600" i="1" dirty="0">
                <a:solidFill>
                  <a:srgbClr val="0000FF"/>
                </a:solidFill>
              </a:rPr>
              <a:t>Which three conditions are most likely to present with PUK?</a:t>
            </a:r>
          </a:p>
          <a:p>
            <a:pPr eaLnBrk="1" hangingPunct="1">
              <a:spcBef>
                <a:spcPct val="0"/>
              </a:spcBef>
              <a:buClrTx/>
              <a:buSzTx/>
              <a:buFontTx/>
              <a:buNone/>
            </a:pPr>
            <a:r>
              <a:rPr lang="en-US" altLang="en-US" sz="1600" dirty="0">
                <a:solidFill>
                  <a:srgbClr val="0000FF"/>
                </a:solidFill>
              </a:rPr>
              <a:t>Rheumatoid arthritis, Wegener’s granulomatosis, and polyarteritis nodosa</a:t>
            </a:r>
            <a:endParaRPr lang="en-US" altLang="en-US" sz="1600" dirty="0">
              <a:solidFill>
                <a:srgbClr val="FFFF00"/>
              </a:solidFill>
            </a:endParaRPr>
          </a:p>
        </p:txBody>
      </p:sp>
      <p:sp>
        <p:nvSpPr>
          <p:cNvPr id="2" name="Text Box 4">
            <a:extLst>
              <a:ext uri="{FF2B5EF4-FFF2-40B4-BE49-F238E27FC236}">
                <a16:creationId xmlns:a16="http://schemas.microsoft.com/office/drawing/2014/main" id="{250CAB6B-52FF-4C9B-8E91-0F318E8D8558}"/>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3" name="TextBox 2">
            <a:extLst>
              <a:ext uri="{FF2B5EF4-FFF2-40B4-BE49-F238E27FC236}">
                <a16:creationId xmlns:a16="http://schemas.microsoft.com/office/drawing/2014/main" id="{20D4A05C-49E1-409E-AD16-9449E3E8835E}"/>
              </a:ext>
            </a:extLst>
          </p:cNvPr>
          <p:cNvSpPr txBox="1"/>
          <p:nvPr/>
        </p:nvSpPr>
        <p:spPr>
          <a:xfrm>
            <a:off x="2313038" y="1524000"/>
            <a:ext cx="6194324" cy="584775"/>
          </a:xfrm>
          <a:prstGeom prst="rect">
            <a:avLst/>
          </a:prstGeom>
          <a:solidFill>
            <a:schemeClr val="accent5">
              <a:lumMod val="75000"/>
            </a:schemeClr>
          </a:solidFill>
        </p:spPr>
        <p:txBody>
          <a:bodyPr wrap="none" rtlCol="0">
            <a:spAutoFit/>
          </a:bodyPr>
          <a:lstStyle/>
          <a:p>
            <a:r>
              <a:rPr lang="en-US" sz="1600" i="1" dirty="0">
                <a:solidFill>
                  <a:schemeClr val="bg1">
                    <a:lumMod val="50000"/>
                  </a:schemeClr>
                </a:solidFill>
              </a:rPr>
              <a:t>With what general category of autoimmune </a:t>
            </a:r>
            <a:r>
              <a:rPr lang="en-US" sz="1600" i="1" dirty="0" err="1">
                <a:solidFill>
                  <a:schemeClr val="bg1">
                    <a:lumMod val="50000"/>
                  </a:schemeClr>
                </a:solidFill>
              </a:rPr>
              <a:t>dz</a:t>
            </a:r>
            <a:r>
              <a:rPr lang="en-US" sz="1600" i="1" dirty="0">
                <a:solidFill>
                  <a:schemeClr val="bg1">
                    <a:lumMod val="50000"/>
                  </a:schemeClr>
                </a:solidFill>
              </a:rPr>
              <a:t> is PUK associated?</a:t>
            </a:r>
          </a:p>
          <a:p>
            <a:r>
              <a:rPr lang="en-US" sz="1600" dirty="0">
                <a:solidFill>
                  <a:schemeClr val="bg1">
                    <a:lumMod val="50000"/>
                  </a:schemeClr>
                </a:solidFill>
              </a:rPr>
              <a:t>Connective-tissue </a:t>
            </a:r>
            <a:r>
              <a:rPr lang="en-US" sz="1600" dirty="0" err="1">
                <a:solidFill>
                  <a:schemeClr val="bg1">
                    <a:lumMod val="50000"/>
                  </a:schemeClr>
                </a:solidFill>
              </a:rPr>
              <a:t>dz</a:t>
            </a:r>
            <a:r>
              <a:rPr lang="en-US" sz="1600" dirty="0">
                <a:solidFill>
                  <a:schemeClr val="bg1">
                    <a:lumMod val="50000"/>
                  </a:schemeClr>
                </a:solidFill>
              </a:rPr>
              <a:t>, especially </a:t>
            </a:r>
            <a:r>
              <a:rPr lang="en-US" sz="1600" dirty="0" err="1">
                <a:solidFill>
                  <a:schemeClr val="bg1">
                    <a:lumMod val="50000"/>
                  </a:schemeClr>
                </a:solidFill>
              </a:rPr>
              <a:t>vasculitides</a:t>
            </a:r>
            <a:endParaRPr lang="en-US" sz="1600" dirty="0">
              <a:solidFill>
                <a:schemeClr val="bg1">
                  <a:lumMod val="50000"/>
                </a:schemeClr>
              </a:solidFill>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1"/>
          <p:cNvSpPr>
            <a:spLocks noGrp="1" noChangeArrowheads="1"/>
          </p:cNvSpPr>
          <p:nvPr>
            <p:ph type="title"/>
          </p:nvPr>
        </p:nvSpPr>
        <p:spPr>
          <a:xfrm>
            <a:off x="457200" y="122238"/>
            <a:ext cx="7543800" cy="792162"/>
          </a:xfrm>
        </p:spPr>
        <p:txBody>
          <a:bodyPr/>
          <a:lstStyle/>
          <a:p>
            <a:pPr eaLnBrk="1" hangingPunct="1"/>
            <a:r>
              <a:rPr lang="en-US" altLang="en-US"/>
              <a:t>A/Q</a:t>
            </a:r>
          </a:p>
        </p:txBody>
      </p:sp>
      <p:sp>
        <p:nvSpPr>
          <p:cNvPr id="6758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7BE7689-9C7F-4EF1-9DED-6E14F43028A3}" type="slidenum">
              <a:rPr lang="en-US" altLang="en-US" sz="1000" smtClean="0"/>
              <a:pPr>
                <a:spcBef>
                  <a:spcPct val="0"/>
                </a:spcBef>
                <a:buClrTx/>
                <a:buSzTx/>
                <a:buFontTx/>
                <a:buNone/>
              </a:pPr>
              <a:t>110</a:t>
            </a:fld>
            <a:endParaRPr lang="en-US" altLang="en-US" sz="1000"/>
          </a:p>
        </p:txBody>
      </p:sp>
      <p:sp>
        <p:nvSpPr>
          <p:cNvPr id="67588" name="Content Placeholder 1"/>
          <p:cNvSpPr>
            <a:spLocks noGrp="1"/>
          </p:cNvSpPr>
          <p:nvPr>
            <p:ph idx="1"/>
          </p:nvPr>
        </p:nvSpPr>
        <p:spPr>
          <a:xfrm>
            <a:off x="457200" y="1379538"/>
            <a:ext cx="8229600" cy="4411662"/>
          </a:xfrm>
        </p:spPr>
        <p:txBody>
          <a:bodyPr/>
          <a:lstStyle/>
          <a:p>
            <a:r>
              <a:rPr lang="en-US" altLang="en-US" sz="2000" dirty="0">
                <a:solidFill>
                  <a:schemeClr val="bg1">
                    <a:lumMod val="75000"/>
                  </a:schemeClr>
                </a:solidFill>
              </a:rPr>
              <a:t>Saddle-nose deformity (2): RP; </a:t>
            </a:r>
            <a:r>
              <a:rPr lang="en-US" altLang="en-US" sz="2000" dirty="0" err="1">
                <a:solidFill>
                  <a:schemeClr val="bg1">
                    <a:lumMod val="75000"/>
                  </a:schemeClr>
                </a:solidFill>
              </a:rPr>
              <a:t>GwP</a:t>
            </a:r>
            <a:endParaRPr lang="en-US" altLang="en-US" sz="2000" dirty="0">
              <a:solidFill>
                <a:schemeClr val="bg1">
                  <a:lumMod val="75000"/>
                </a:schemeClr>
              </a:solidFill>
            </a:endParaRPr>
          </a:p>
          <a:p>
            <a:r>
              <a:rPr lang="en-US" altLang="en-US" sz="2000" dirty="0">
                <a:solidFill>
                  <a:schemeClr val="bg1">
                    <a:lumMod val="75000"/>
                  </a:schemeClr>
                </a:solidFill>
              </a:rPr>
              <a:t>Asthma and eosinophilia: CS</a:t>
            </a:r>
          </a:p>
          <a:p>
            <a:r>
              <a:rPr lang="en-US" altLang="en-US" sz="2000" dirty="0">
                <a:solidFill>
                  <a:schemeClr val="bg1">
                    <a:lumMod val="75000"/>
                  </a:schemeClr>
                </a:solidFill>
              </a:rPr>
              <a:t>Deformed auricular pinnae: RP</a:t>
            </a:r>
          </a:p>
          <a:p>
            <a:r>
              <a:rPr lang="en-US" altLang="en-US" sz="2000" dirty="0">
                <a:solidFill>
                  <a:schemeClr val="bg1">
                    <a:lumMod val="75000"/>
                  </a:schemeClr>
                </a:solidFill>
              </a:rPr>
              <a:t>Ulcer has overhanging edge (2): </a:t>
            </a:r>
            <a:r>
              <a:rPr lang="en-US" altLang="en-US" sz="2000" dirty="0">
                <a:solidFill>
                  <a:srgbClr val="0000FF"/>
                </a:solidFill>
              </a:rPr>
              <a:t>MU; PAN</a:t>
            </a:r>
          </a:p>
          <a:p>
            <a:endParaRPr lang="en-US" altLang="en-US" sz="2000" dirty="0"/>
          </a:p>
          <a:p>
            <a:endParaRPr lang="en-US" altLang="en-US" sz="2000" dirty="0"/>
          </a:p>
        </p:txBody>
      </p:sp>
      <p:sp>
        <p:nvSpPr>
          <p:cNvPr id="6" name="TextBox 5"/>
          <p:cNvSpPr txBox="1"/>
          <p:nvPr/>
        </p:nvSpPr>
        <p:spPr>
          <a:xfrm>
            <a:off x="685800" y="3276600"/>
            <a:ext cx="7696200" cy="1169988"/>
          </a:xfrm>
          <a:prstGeom prst="rect">
            <a:avLst/>
          </a:prstGeom>
          <a:noFill/>
        </p:spPr>
        <p:txBody>
          <a:bodyPr>
            <a:spAutoFit/>
          </a:bodyPr>
          <a:lstStyle/>
          <a:p>
            <a:pPr eaLnBrk="1" hangingPunct="1">
              <a:defRPr/>
            </a:pPr>
            <a:r>
              <a:rPr lang="en-US" sz="1400" i="1" dirty="0">
                <a:solidFill>
                  <a:srgbClr val="0000FF"/>
                </a:solidFill>
                <a:latin typeface="Arial" charset="0"/>
              </a:rPr>
              <a:t>What is the classic description regarding the pattern of progression for PUK in both </a:t>
            </a:r>
            <a:r>
              <a:rPr lang="en-US" sz="1400" i="1" dirty="0" err="1">
                <a:solidFill>
                  <a:srgbClr val="0000FF"/>
                </a:solidFill>
                <a:latin typeface="Arial" charset="0"/>
              </a:rPr>
              <a:t>Mooren’s</a:t>
            </a:r>
            <a:r>
              <a:rPr lang="en-US" sz="1400" i="1" dirty="0">
                <a:solidFill>
                  <a:srgbClr val="0000FF"/>
                </a:solidFill>
                <a:latin typeface="Arial" charset="0"/>
              </a:rPr>
              <a:t> and PAN?</a:t>
            </a:r>
          </a:p>
          <a:p>
            <a:pPr eaLnBrk="1" hangingPunct="1">
              <a:defRPr/>
            </a:pPr>
            <a:r>
              <a:rPr lang="en-US" sz="1400" dirty="0">
                <a:solidFill>
                  <a:srgbClr val="0000FF"/>
                </a:solidFill>
                <a:latin typeface="Arial" charset="0"/>
              </a:rPr>
              <a:t>Starts…</a:t>
            </a:r>
            <a:r>
              <a:rPr lang="en-US" sz="1400" b="1" dirty="0">
                <a:solidFill>
                  <a:srgbClr val="0000FF"/>
                </a:solidFill>
                <a:latin typeface="Arial" charset="0"/>
              </a:rPr>
              <a:t>sectoral</a:t>
            </a:r>
            <a:endParaRPr lang="en-US" sz="1400" dirty="0">
              <a:solidFill>
                <a:srgbClr val="0000FF"/>
              </a:solidFill>
              <a:latin typeface="Arial" charset="0"/>
            </a:endParaRPr>
          </a:p>
          <a:p>
            <a:pPr eaLnBrk="1" hangingPunct="1">
              <a:defRPr/>
            </a:pPr>
            <a:r>
              <a:rPr lang="en-US" sz="1400" dirty="0">
                <a:solidFill>
                  <a:srgbClr val="0000FF"/>
                </a:solidFill>
                <a:latin typeface="Arial" charset="0"/>
              </a:rPr>
              <a:t>Then extends… </a:t>
            </a:r>
          </a:p>
          <a:p>
            <a:pPr eaLnBrk="1" hangingPunct="1">
              <a:defRPr/>
            </a:pPr>
            <a:r>
              <a:rPr lang="en-US" sz="1400" dirty="0">
                <a:solidFill>
                  <a:schemeClr val="bg1">
                    <a:lumMod val="75000"/>
                  </a:schemeClr>
                </a:solidFill>
                <a:latin typeface="Arial" charset="0"/>
              </a:rPr>
              <a:t>And finally progresses…</a:t>
            </a:r>
            <a:endParaRPr lang="en-US" sz="1400" b="1" dirty="0">
              <a:solidFill>
                <a:schemeClr val="bg1">
                  <a:lumMod val="75000"/>
                </a:schemeClr>
              </a:solidFill>
              <a:latin typeface="Arial" charset="0"/>
            </a:endParaRPr>
          </a:p>
        </p:txBody>
      </p:sp>
      <p:sp>
        <p:nvSpPr>
          <p:cNvPr id="2" name="Text Box 4">
            <a:extLst>
              <a:ext uri="{FF2B5EF4-FFF2-40B4-BE49-F238E27FC236}">
                <a16:creationId xmlns:a16="http://schemas.microsoft.com/office/drawing/2014/main" id="{F6F1574B-BE9A-46B6-AF74-52FC4B3B15B4}"/>
              </a:ext>
            </a:extLst>
          </p:cNvPr>
          <p:cNvSpPr txBox="1">
            <a:spLocks noChangeArrowheads="1"/>
          </p:cNvSpPr>
          <p:nvPr/>
        </p:nvSpPr>
        <p:spPr bwMode="auto">
          <a:xfrm>
            <a:off x="1295400" y="152400"/>
            <a:ext cx="6705600" cy="12095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1800" dirty="0"/>
              <a:t>For each statement, identify which of these causes of PUK is/are associated (some will more than one answer)</a:t>
            </a:r>
          </a:p>
          <a:p>
            <a:pPr eaLnBrk="1" hangingPunct="1">
              <a:spcBef>
                <a:spcPct val="0"/>
              </a:spcBef>
              <a:buClrTx/>
              <a:buSzTx/>
              <a:buFontTx/>
              <a:buNone/>
            </a:pPr>
            <a:r>
              <a:rPr lang="en-US" altLang="en-US" sz="1400" b="1" dirty="0">
                <a:solidFill>
                  <a:srgbClr val="0000FF"/>
                </a:solidFill>
              </a:rPr>
              <a:t>Polyarteritis nodosa (PAN)		Relapsing </a:t>
            </a:r>
            <a:r>
              <a:rPr lang="en-US" altLang="en-US" sz="1400" b="1" dirty="0" err="1">
                <a:solidFill>
                  <a:srgbClr val="0000FF"/>
                </a:solidFill>
              </a:rPr>
              <a:t>polychondritis</a:t>
            </a:r>
            <a:r>
              <a:rPr lang="en-US" altLang="en-US" sz="1400" b="1" dirty="0">
                <a:solidFill>
                  <a:srgbClr val="0000FF"/>
                </a:solidFill>
              </a:rPr>
              <a:t> (RP)</a:t>
            </a:r>
          </a:p>
          <a:p>
            <a:pPr eaLnBrk="1" hangingPunct="1">
              <a:spcBef>
                <a:spcPct val="0"/>
              </a:spcBef>
              <a:buClrTx/>
              <a:buSzTx/>
              <a:buFontTx/>
              <a:buNone/>
            </a:pPr>
            <a:r>
              <a:rPr lang="en-US" altLang="en-US" sz="1400" b="1" dirty="0">
                <a:solidFill>
                  <a:srgbClr val="0000FF"/>
                </a:solidFill>
              </a:rPr>
              <a:t>Rheumatoid arthritis (RA)	   Granulomatosis with polyangiitis (</a:t>
            </a:r>
            <a:r>
              <a:rPr lang="en-US" altLang="en-US" sz="1400" b="1" dirty="0" err="1">
                <a:solidFill>
                  <a:srgbClr val="0000FF"/>
                </a:solidFill>
              </a:rPr>
              <a:t>GwP</a:t>
            </a:r>
            <a:r>
              <a:rPr lang="en-US" altLang="en-US" sz="1400" b="1" dirty="0">
                <a:solidFill>
                  <a:srgbClr val="0000FF"/>
                </a:solidFill>
              </a:rPr>
              <a:t>)</a:t>
            </a:r>
          </a:p>
          <a:p>
            <a:pPr eaLnBrk="1" hangingPunct="1">
              <a:spcBef>
                <a:spcPct val="0"/>
              </a:spcBef>
              <a:buClrTx/>
              <a:buSzTx/>
              <a:buFontTx/>
              <a:buNone/>
            </a:pPr>
            <a:r>
              <a:rPr lang="en-US" altLang="en-US" sz="1400" b="1" dirty="0" err="1">
                <a:solidFill>
                  <a:srgbClr val="0000FF"/>
                </a:solidFill>
              </a:rPr>
              <a:t>Mooren’s</a:t>
            </a:r>
            <a:r>
              <a:rPr lang="en-US" altLang="en-US" sz="1400" b="1" dirty="0">
                <a:solidFill>
                  <a:srgbClr val="0000FF"/>
                </a:solidFill>
              </a:rPr>
              <a:t> ulcer (MU)			Churg-Strauss (CS)</a:t>
            </a:r>
          </a:p>
        </p:txBody>
      </p:sp>
    </p:spTree>
    <p:extLst>
      <p:ext uri="{BB962C8B-B14F-4D97-AF65-F5344CB8AC3E}">
        <p14:creationId xmlns:p14="http://schemas.microsoft.com/office/powerpoint/2010/main" val="365220077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1"/>
          <p:cNvSpPr>
            <a:spLocks noGrp="1" noChangeArrowheads="1"/>
          </p:cNvSpPr>
          <p:nvPr>
            <p:ph type="title"/>
          </p:nvPr>
        </p:nvSpPr>
        <p:spPr>
          <a:xfrm>
            <a:off x="457200" y="122238"/>
            <a:ext cx="7543800" cy="792162"/>
          </a:xfrm>
        </p:spPr>
        <p:txBody>
          <a:bodyPr/>
          <a:lstStyle/>
          <a:p>
            <a:pPr eaLnBrk="1" hangingPunct="1"/>
            <a:r>
              <a:rPr lang="en-US" altLang="en-US"/>
              <a:t>A/Q</a:t>
            </a:r>
          </a:p>
        </p:txBody>
      </p:sp>
      <p:sp>
        <p:nvSpPr>
          <p:cNvPr id="6758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7BE7689-9C7F-4EF1-9DED-6E14F43028A3}" type="slidenum">
              <a:rPr lang="en-US" altLang="en-US" sz="1000" smtClean="0"/>
              <a:pPr>
                <a:spcBef>
                  <a:spcPct val="0"/>
                </a:spcBef>
                <a:buClrTx/>
                <a:buSzTx/>
                <a:buFontTx/>
                <a:buNone/>
              </a:pPr>
              <a:t>111</a:t>
            </a:fld>
            <a:endParaRPr lang="en-US" altLang="en-US" sz="1000"/>
          </a:p>
        </p:txBody>
      </p:sp>
      <p:sp>
        <p:nvSpPr>
          <p:cNvPr id="67588" name="Content Placeholder 1"/>
          <p:cNvSpPr>
            <a:spLocks noGrp="1"/>
          </p:cNvSpPr>
          <p:nvPr>
            <p:ph idx="1"/>
          </p:nvPr>
        </p:nvSpPr>
        <p:spPr>
          <a:xfrm>
            <a:off x="457200" y="1379538"/>
            <a:ext cx="8229600" cy="4411662"/>
          </a:xfrm>
        </p:spPr>
        <p:txBody>
          <a:bodyPr/>
          <a:lstStyle/>
          <a:p>
            <a:r>
              <a:rPr lang="en-US" altLang="en-US" sz="2000" dirty="0">
                <a:solidFill>
                  <a:schemeClr val="bg1">
                    <a:lumMod val="75000"/>
                  </a:schemeClr>
                </a:solidFill>
              </a:rPr>
              <a:t>Saddle-nose deformity (2): RP; </a:t>
            </a:r>
            <a:r>
              <a:rPr lang="en-US" altLang="en-US" sz="2000" dirty="0" err="1">
                <a:solidFill>
                  <a:schemeClr val="bg1">
                    <a:lumMod val="75000"/>
                  </a:schemeClr>
                </a:solidFill>
              </a:rPr>
              <a:t>GwP</a:t>
            </a:r>
            <a:endParaRPr lang="en-US" altLang="en-US" sz="2000" dirty="0">
              <a:solidFill>
                <a:schemeClr val="bg1">
                  <a:lumMod val="75000"/>
                </a:schemeClr>
              </a:solidFill>
            </a:endParaRPr>
          </a:p>
          <a:p>
            <a:r>
              <a:rPr lang="en-US" altLang="en-US" sz="2000" dirty="0">
                <a:solidFill>
                  <a:schemeClr val="bg1">
                    <a:lumMod val="75000"/>
                  </a:schemeClr>
                </a:solidFill>
              </a:rPr>
              <a:t>Asthma and eosinophilia: CS</a:t>
            </a:r>
          </a:p>
          <a:p>
            <a:r>
              <a:rPr lang="en-US" altLang="en-US" sz="2000" dirty="0">
                <a:solidFill>
                  <a:schemeClr val="bg1">
                    <a:lumMod val="75000"/>
                  </a:schemeClr>
                </a:solidFill>
              </a:rPr>
              <a:t>Deformed auricular pinnae: RP</a:t>
            </a:r>
          </a:p>
          <a:p>
            <a:r>
              <a:rPr lang="en-US" altLang="en-US" sz="2000" dirty="0">
                <a:solidFill>
                  <a:schemeClr val="bg1">
                    <a:lumMod val="75000"/>
                  </a:schemeClr>
                </a:solidFill>
              </a:rPr>
              <a:t>Ulcer has overhanging edge (2): </a:t>
            </a:r>
            <a:r>
              <a:rPr lang="en-US" altLang="en-US" sz="2000" dirty="0">
                <a:solidFill>
                  <a:srgbClr val="0000FF"/>
                </a:solidFill>
              </a:rPr>
              <a:t>MU; PAN</a:t>
            </a:r>
          </a:p>
          <a:p>
            <a:endParaRPr lang="en-US" altLang="en-US" sz="2000" dirty="0"/>
          </a:p>
          <a:p>
            <a:endParaRPr lang="en-US" altLang="en-US" sz="2000" dirty="0"/>
          </a:p>
        </p:txBody>
      </p:sp>
      <p:sp>
        <p:nvSpPr>
          <p:cNvPr id="6" name="TextBox 5"/>
          <p:cNvSpPr txBox="1"/>
          <p:nvPr/>
        </p:nvSpPr>
        <p:spPr>
          <a:xfrm>
            <a:off x="685800" y="3276600"/>
            <a:ext cx="7696200" cy="1169988"/>
          </a:xfrm>
          <a:prstGeom prst="rect">
            <a:avLst/>
          </a:prstGeom>
          <a:noFill/>
        </p:spPr>
        <p:txBody>
          <a:bodyPr>
            <a:spAutoFit/>
          </a:bodyPr>
          <a:lstStyle/>
          <a:p>
            <a:pPr eaLnBrk="1" hangingPunct="1">
              <a:defRPr/>
            </a:pPr>
            <a:r>
              <a:rPr lang="en-US" sz="1400" i="1" dirty="0">
                <a:solidFill>
                  <a:srgbClr val="0000FF"/>
                </a:solidFill>
                <a:latin typeface="Arial" charset="0"/>
              </a:rPr>
              <a:t>What is the classic description regarding the pattern of progression for PUK in both </a:t>
            </a:r>
            <a:r>
              <a:rPr lang="en-US" sz="1400" i="1" dirty="0" err="1">
                <a:solidFill>
                  <a:srgbClr val="0000FF"/>
                </a:solidFill>
                <a:latin typeface="Arial" charset="0"/>
              </a:rPr>
              <a:t>Mooren’s</a:t>
            </a:r>
            <a:r>
              <a:rPr lang="en-US" sz="1400" i="1" dirty="0">
                <a:solidFill>
                  <a:srgbClr val="0000FF"/>
                </a:solidFill>
                <a:latin typeface="Arial" charset="0"/>
              </a:rPr>
              <a:t> and PAN?</a:t>
            </a:r>
          </a:p>
          <a:p>
            <a:pPr eaLnBrk="1" hangingPunct="1">
              <a:defRPr/>
            </a:pPr>
            <a:r>
              <a:rPr lang="en-US" sz="1400" dirty="0">
                <a:solidFill>
                  <a:srgbClr val="0000FF"/>
                </a:solidFill>
                <a:latin typeface="Arial" charset="0"/>
              </a:rPr>
              <a:t>Starts…</a:t>
            </a:r>
            <a:r>
              <a:rPr lang="en-US" sz="1400" b="1" dirty="0">
                <a:solidFill>
                  <a:srgbClr val="0000FF"/>
                </a:solidFill>
                <a:latin typeface="Arial" charset="0"/>
              </a:rPr>
              <a:t>sectoral</a:t>
            </a:r>
            <a:endParaRPr lang="en-US" sz="1400" dirty="0">
              <a:solidFill>
                <a:srgbClr val="0000FF"/>
              </a:solidFill>
              <a:latin typeface="Arial" charset="0"/>
            </a:endParaRPr>
          </a:p>
          <a:p>
            <a:pPr eaLnBrk="1" hangingPunct="1">
              <a:defRPr/>
            </a:pPr>
            <a:r>
              <a:rPr lang="en-US" sz="1400" dirty="0">
                <a:solidFill>
                  <a:srgbClr val="0000FF"/>
                </a:solidFill>
                <a:latin typeface="Arial" charset="0"/>
              </a:rPr>
              <a:t>Then extends…</a:t>
            </a:r>
            <a:r>
              <a:rPr lang="en-US" sz="1400" b="1" dirty="0">
                <a:solidFill>
                  <a:srgbClr val="0000FF"/>
                </a:solidFill>
                <a:latin typeface="Arial" charset="0"/>
              </a:rPr>
              <a:t>circumferentially</a:t>
            </a:r>
            <a:r>
              <a:rPr lang="en-US" sz="1400" dirty="0">
                <a:solidFill>
                  <a:srgbClr val="0000FF"/>
                </a:solidFill>
                <a:latin typeface="Arial" charset="0"/>
              </a:rPr>
              <a:t> </a:t>
            </a:r>
          </a:p>
          <a:p>
            <a:pPr eaLnBrk="1" hangingPunct="1">
              <a:defRPr/>
            </a:pPr>
            <a:r>
              <a:rPr lang="en-US" sz="1400" dirty="0">
                <a:solidFill>
                  <a:srgbClr val="0000FF"/>
                </a:solidFill>
                <a:latin typeface="Arial" charset="0"/>
              </a:rPr>
              <a:t>And finally progresses…</a:t>
            </a:r>
            <a:endParaRPr lang="en-US" sz="1400" b="1" dirty="0">
              <a:solidFill>
                <a:srgbClr val="0000FF"/>
              </a:solidFill>
              <a:latin typeface="Arial" charset="0"/>
            </a:endParaRPr>
          </a:p>
        </p:txBody>
      </p:sp>
      <p:sp>
        <p:nvSpPr>
          <p:cNvPr id="2" name="Text Box 4">
            <a:extLst>
              <a:ext uri="{FF2B5EF4-FFF2-40B4-BE49-F238E27FC236}">
                <a16:creationId xmlns:a16="http://schemas.microsoft.com/office/drawing/2014/main" id="{F6F1574B-BE9A-46B6-AF74-52FC4B3B15B4}"/>
              </a:ext>
            </a:extLst>
          </p:cNvPr>
          <p:cNvSpPr txBox="1">
            <a:spLocks noChangeArrowheads="1"/>
          </p:cNvSpPr>
          <p:nvPr/>
        </p:nvSpPr>
        <p:spPr bwMode="auto">
          <a:xfrm>
            <a:off x="1295400" y="152400"/>
            <a:ext cx="6705600" cy="12095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1800" dirty="0"/>
              <a:t>For each statement, identify which of these causes of PUK is/are associated (some will more than one answer)</a:t>
            </a:r>
          </a:p>
          <a:p>
            <a:pPr eaLnBrk="1" hangingPunct="1">
              <a:spcBef>
                <a:spcPct val="0"/>
              </a:spcBef>
              <a:buClrTx/>
              <a:buSzTx/>
              <a:buFontTx/>
              <a:buNone/>
            </a:pPr>
            <a:r>
              <a:rPr lang="en-US" altLang="en-US" sz="1400" b="1" dirty="0">
                <a:solidFill>
                  <a:srgbClr val="0000FF"/>
                </a:solidFill>
              </a:rPr>
              <a:t>Polyarteritis nodosa (PAN)		Relapsing </a:t>
            </a:r>
            <a:r>
              <a:rPr lang="en-US" altLang="en-US" sz="1400" b="1" dirty="0" err="1">
                <a:solidFill>
                  <a:srgbClr val="0000FF"/>
                </a:solidFill>
              </a:rPr>
              <a:t>polychondritis</a:t>
            </a:r>
            <a:r>
              <a:rPr lang="en-US" altLang="en-US" sz="1400" b="1" dirty="0">
                <a:solidFill>
                  <a:srgbClr val="0000FF"/>
                </a:solidFill>
              </a:rPr>
              <a:t> (RP)</a:t>
            </a:r>
          </a:p>
          <a:p>
            <a:pPr eaLnBrk="1" hangingPunct="1">
              <a:spcBef>
                <a:spcPct val="0"/>
              </a:spcBef>
              <a:buClrTx/>
              <a:buSzTx/>
              <a:buFontTx/>
              <a:buNone/>
            </a:pPr>
            <a:r>
              <a:rPr lang="en-US" altLang="en-US" sz="1400" b="1" dirty="0">
                <a:solidFill>
                  <a:srgbClr val="0000FF"/>
                </a:solidFill>
              </a:rPr>
              <a:t>Rheumatoid arthritis (RA)	   Granulomatosis with polyangiitis (</a:t>
            </a:r>
            <a:r>
              <a:rPr lang="en-US" altLang="en-US" sz="1400" b="1" dirty="0" err="1">
                <a:solidFill>
                  <a:srgbClr val="0000FF"/>
                </a:solidFill>
              </a:rPr>
              <a:t>GwP</a:t>
            </a:r>
            <a:r>
              <a:rPr lang="en-US" altLang="en-US" sz="1400" b="1" dirty="0">
                <a:solidFill>
                  <a:srgbClr val="0000FF"/>
                </a:solidFill>
              </a:rPr>
              <a:t>)</a:t>
            </a:r>
          </a:p>
          <a:p>
            <a:pPr eaLnBrk="1" hangingPunct="1">
              <a:spcBef>
                <a:spcPct val="0"/>
              </a:spcBef>
              <a:buClrTx/>
              <a:buSzTx/>
              <a:buFontTx/>
              <a:buNone/>
            </a:pPr>
            <a:r>
              <a:rPr lang="en-US" altLang="en-US" sz="1400" b="1" dirty="0" err="1">
                <a:solidFill>
                  <a:srgbClr val="0000FF"/>
                </a:solidFill>
              </a:rPr>
              <a:t>Mooren’s</a:t>
            </a:r>
            <a:r>
              <a:rPr lang="en-US" altLang="en-US" sz="1400" b="1" dirty="0">
                <a:solidFill>
                  <a:srgbClr val="0000FF"/>
                </a:solidFill>
              </a:rPr>
              <a:t> ulcer (MU)			Churg-Strauss (CS)</a:t>
            </a:r>
          </a:p>
        </p:txBody>
      </p:sp>
    </p:spTree>
    <p:extLst>
      <p:ext uri="{BB962C8B-B14F-4D97-AF65-F5344CB8AC3E}">
        <p14:creationId xmlns:p14="http://schemas.microsoft.com/office/powerpoint/2010/main" val="42072531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1"/>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6758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7BE7689-9C7F-4EF1-9DED-6E14F43028A3}" type="slidenum">
              <a:rPr lang="en-US" altLang="en-US" sz="1000" smtClean="0"/>
              <a:pPr>
                <a:spcBef>
                  <a:spcPct val="0"/>
                </a:spcBef>
                <a:buClrTx/>
                <a:buSzTx/>
                <a:buFontTx/>
                <a:buNone/>
              </a:pPr>
              <a:t>112</a:t>
            </a:fld>
            <a:endParaRPr lang="en-US" altLang="en-US" sz="1000"/>
          </a:p>
        </p:txBody>
      </p:sp>
      <p:sp>
        <p:nvSpPr>
          <p:cNvPr id="67588" name="Content Placeholder 1"/>
          <p:cNvSpPr>
            <a:spLocks noGrp="1"/>
          </p:cNvSpPr>
          <p:nvPr>
            <p:ph idx="1"/>
          </p:nvPr>
        </p:nvSpPr>
        <p:spPr>
          <a:xfrm>
            <a:off x="457200" y="1379538"/>
            <a:ext cx="8229600" cy="4411662"/>
          </a:xfrm>
        </p:spPr>
        <p:txBody>
          <a:bodyPr/>
          <a:lstStyle/>
          <a:p>
            <a:r>
              <a:rPr lang="en-US" altLang="en-US" sz="2000" dirty="0">
                <a:solidFill>
                  <a:schemeClr val="bg1">
                    <a:lumMod val="75000"/>
                  </a:schemeClr>
                </a:solidFill>
              </a:rPr>
              <a:t>Saddle-nose deformity (2): RP; </a:t>
            </a:r>
            <a:r>
              <a:rPr lang="en-US" altLang="en-US" sz="2000" dirty="0" err="1">
                <a:solidFill>
                  <a:schemeClr val="bg1">
                    <a:lumMod val="75000"/>
                  </a:schemeClr>
                </a:solidFill>
              </a:rPr>
              <a:t>GwP</a:t>
            </a:r>
            <a:endParaRPr lang="en-US" altLang="en-US" sz="2000" dirty="0">
              <a:solidFill>
                <a:schemeClr val="bg1">
                  <a:lumMod val="75000"/>
                </a:schemeClr>
              </a:solidFill>
            </a:endParaRPr>
          </a:p>
          <a:p>
            <a:r>
              <a:rPr lang="en-US" altLang="en-US" sz="2000" dirty="0">
                <a:solidFill>
                  <a:schemeClr val="bg1">
                    <a:lumMod val="75000"/>
                  </a:schemeClr>
                </a:solidFill>
              </a:rPr>
              <a:t>Asthma and eosinophilia: CS</a:t>
            </a:r>
          </a:p>
          <a:p>
            <a:r>
              <a:rPr lang="en-US" altLang="en-US" sz="2000" dirty="0">
                <a:solidFill>
                  <a:schemeClr val="bg1">
                    <a:lumMod val="75000"/>
                  </a:schemeClr>
                </a:solidFill>
              </a:rPr>
              <a:t>Deformed auricular pinnae: RP</a:t>
            </a:r>
          </a:p>
          <a:p>
            <a:r>
              <a:rPr lang="en-US" altLang="en-US" sz="2000" dirty="0">
                <a:solidFill>
                  <a:schemeClr val="bg1">
                    <a:lumMod val="75000"/>
                  </a:schemeClr>
                </a:solidFill>
              </a:rPr>
              <a:t>Ulcer has overhanging edge (2): </a:t>
            </a:r>
            <a:r>
              <a:rPr lang="en-US" altLang="en-US" sz="2000" dirty="0">
                <a:solidFill>
                  <a:srgbClr val="0000FF"/>
                </a:solidFill>
              </a:rPr>
              <a:t>MU; PAN</a:t>
            </a:r>
          </a:p>
          <a:p>
            <a:endParaRPr lang="en-US" altLang="en-US" sz="2000" dirty="0"/>
          </a:p>
          <a:p>
            <a:endParaRPr lang="en-US" altLang="en-US" sz="2000" dirty="0"/>
          </a:p>
        </p:txBody>
      </p:sp>
      <p:sp>
        <p:nvSpPr>
          <p:cNvPr id="6" name="TextBox 5"/>
          <p:cNvSpPr txBox="1"/>
          <p:nvPr/>
        </p:nvSpPr>
        <p:spPr>
          <a:xfrm>
            <a:off x="685800" y="3276600"/>
            <a:ext cx="7696200" cy="1169988"/>
          </a:xfrm>
          <a:prstGeom prst="rect">
            <a:avLst/>
          </a:prstGeom>
          <a:noFill/>
        </p:spPr>
        <p:txBody>
          <a:bodyPr>
            <a:spAutoFit/>
          </a:bodyPr>
          <a:lstStyle/>
          <a:p>
            <a:pPr eaLnBrk="1" hangingPunct="1">
              <a:defRPr/>
            </a:pPr>
            <a:r>
              <a:rPr lang="en-US" sz="1400" i="1" dirty="0">
                <a:solidFill>
                  <a:srgbClr val="0000FF"/>
                </a:solidFill>
                <a:latin typeface="Arial" charset="0"/>
              </a:rPr>
              <a:t>What is the classic description regarding the pattern of progression for PUK in both </a:t>
            </a:r>
            <a:r>
              <a:rPr lang="en-US" sz="1400" i="1" dirty="0" err="1">
                <a:solidFill>
                  <a:srgbClr val="0000FF"/>
                </a:solidFill>
                <a:latin typeface="Arial" charset="0"/>
              </a:rPr>
              <a:t>Mooren’s</a:t>
            </a:r>
            <a:r>
              <a:rPr lang="en-US" sz="1400" i="1" dirty="0">
                <a:solidFill>
                  <a:srgbClr val="0000FF"/>
                </a:solidFill>
                <a:latin typeface="Arial" charset="0"/>
              </a:rPr>
              <a:t> and PAN?</a:t>
            </a:r>
          </a:p>
          <a:p>
            <a:pPr eaLnBrk="1" hangingPunct="1">
              <a:defRPr/>
            </a:pPr>
            <a:r>
              <a:rPr lang="en-US" sz="1400" dirty="0">
                <a:solidFill>
                  <a:srgbClr val="0000FF"/>
                </a:solidFill>
                <a:latin typeface="Arial" charset="0"/>
              </a:rPr>
              <a:t>Starts…</a:t>
            </a:r>
            <a:r>
              <a:rPr lang="en-US" sz="1400" b="1" dirty="0">
                <a:solidFill>
                  <a:srgbClr val="0000FF"/>
                </a:solidFill>
                <a:latin typeface="Arial" charset="0"/>
              </a:rPr>
              <a:t>sectoral</a:t>
            </a:r>
            <a:endParaRPr lang="en-US" sz="1400" dirty="0">
              <a:solidFill>
                <a:srgbClr val="0000FF"/>
              </a:solidFill>
              <a:latin typeface="Arial" charset="0"/>
            </a:endParaRPr>
          </a:p>
          <a:p>
            <a:pPr eaLnBrk="1" hangingPunct="1">
              <a:defRPr/>
            </a:pPr>
            <a:r>
              <a:rPr lang="en-US" sz="1400" dirty="0">
                <a:solidFill>
                  <a:srgbClr val="0000FF"/>
                </a:solidFill>
                <a:latin typeface="Arial" charset="0"/>
              </a:rPr>
              <a:t>Then extends…</a:t>
            </a:r>
            <a:r>
              <a:rPr lang="en-US" sz="1400" b="1" dirty="0">
                <a:solidFill>
                  <a:srgbClr val="0000FF"/>
                </a:solidFill>
                <a:latin typeface="Arial" charset="0"/>
              </a:rPr>
              <a:t>circumferentially</a:t>
            </a:r>
            <a:r>
              <a:rPr lang="en-US" sz="1400" dirty="0">
                <a:solidFill>
                  <a:srgbClr val="0000FF"/>
                </a:solidFill>
                <a:latin typeface="Arial" charset="0"/>
              </a:rPr>
              <a:t> </a:t>
            </a:r>
          </a:p>
          <a:p>
            <a:pPr eaLnBrk="1" hangingPunct="1">
              <a:defRPr/>
            </a:pPr>
            <a:r>
              <a:rPr lang="en-US" sz="1400" dirty="0">
                <a:solidFill>
                  <a:srgbClr val="0000FF"/>
                </a:solidFill>
                <a:latin typeface="Arial" charset="0"/>
              </a:rPr>
              <a:t>And finally progresses…</a:t>
            </a:r>
            <a:r>
              <a:rPr lang="en-US" sz="1400" b="1" dirty="0">
                <a:solidFill>
                  <a:srgbClr val="0000FF"/>
                </a:solidFill>
                <a:latin typeface="Arial" charset="0"/>
              </a:rPr>
              <a:t>centrally</a:t>
            </a:r>
          </a:p>
        </p:txBody>
      </p:sp>
      <p:sp>
        <p:nvSpPr>
          <p:cNvPr id="2" name="Text Box 4">
            <a:extLst>
              <a:ext uri="{FF2B5EF4-FFF2-40B4-BE49-F238E27FC236}">
                <a16:creationId xmlns:a16="http://schemas.microsoft.com/office/drawing/2014/main" id="{F6F1574B-BE9A-46B6-AF74-52FC4B3B15B4}"/>
              </a:ext>
            </a:extLst>
          </p:cNvPr>
          <p:cNvSpPr txBox="1">
            <a:spLocks noChangeArrowheads="1"/>
          </p:cNvSpPr>
          <p:nvPr/>
        </p:nvSpPr>
        <p:spPr bwMode="auto">
          <a:xfrm>
            <a:off x="1295400" y="152400"/>
            <a:ext cx="6705600" cy="12095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1800" dirty="0"/>
              <a:t>For each statement, identify which of these causes of PUK is/are associated (some will more than one answer)</a:t>
            </a:r>
          </a:p>
          <a:p>
            <a:pPr eaLnBrk="1" hangingPunct="1">
              <a:spcBef>
                <a:spcPct val="0"/>
              </a:spcBef>
              <a:buClrTx/>
              <a:buSzTx/>
              <a:buFontTx/>
              <a:buNone/>
            </a:pPr>
            <a:r>
              <a:rPr lang="en-US" altLang="en-US" sz="1400" b="1" dirty="0">
                <a:solidFill>
                  <a:srgbClr val="0000FF"/>
                </a:solidFill>
              </a:rPr>
              <a:t>Polyarteritis nodosa (PAN)		Relapsing </a:t>
            </a:r>
            <a:r>
              <a:rPr lang="en-US" altLang="en-US" sz="1400" b="1" dirty="0" err="1">
                <a:solidFill>
                  <a:srgbClr val="0000FF"/>
                </a:solidFill>
              </a:rPr>
              <a:t>polychondritis</a:t>
            </a:r>
            <a:r>
              <a:rPr lang="en-US" altLang="en-US" sz="1400" b="1" dirty="0">
                <a:solidFill>
                  <a:srgbClr val="0000FF"/>
                </a:solidFill>
              </a:rPr>
              <a:t> (RP)</a:t>
            </a:r>
          </a:p>
          <a:p>
            <a:pPr eaLnBrk="1" hangingPunct="1">
              <a:spcBef>
                <a:spcPct val="0"/>
              </a:spcBef>
              <a:buClrTx/>
              <a:buSzTx/>
              <a:buFontTx/>
              <a:buNone/>
            </a:pPr>
            <a:r>
              <a:rPr lang="en-US" altLang="en-US" sz="1400" b="1" dirty="0">
                <a:solidFill>
                  <a:srgbClr val="0000FF"/>
                </a:solidFill>
              </a:rPr>
              <a:t>Rheumatoid arthritis (RA)	   Granulomatosis with polyangiitis (</a:t>
            </a:r>
            <a:r>
              <a:rPr lang="en-US" altLang="en-US" sz="1400" b="1" dirty="0" err="1">
                <a:solidFill>
                  <a:srgbClr val="0000FF"/>
                </a:solidFill>
              </a:rPr>
              <a:t>GwP</a:t>
            </a:r>
            <a:r>
              <a:rPr lang="en-US" altLang="en-US" sz="1400" b="1" dirty="0">
                <a:solidFill>
                  <a:srgbClr val="0000FF"/>
                </a:solidFill>
              </a:rPr>
              <a:t>)</a:t>
            </a:r>
          </a:p>
          <a:p>
            <a:pPr eaLnBrk="1" hangingPunct="1">
              <a:spcBef>
                <a:spcPct val="0"/>
              </a:spcBef>
              <a:buClrTx/>
              <a:buSzTx/>
              <a:buFontTx/>
              <a:buNone/>
            </a:pPr>
            <a:r>
              <a:rPr lang="en-US" altLang="en-US" sz="1400" b="1" dirty="0" err="1">
                <a:solidFill>
                  <a:srgbClr val="0000FF"/>
                </a:solidFill>
              </a:rPr>
              <a:t>Mooren’s</a:t>
            </a:r>
            <a:r>
              <a:rPr lang="en-US" altLang="en-US" sz="1400" b="1" dirty="0">
                <a:solidFill>
                  <a:srgbClr val="0000FF"/>
                </a:solidFill>
              </a:rPr>
              <a:t> ulcer (MU)			Churg-Strauss (CS)</a:t>
            </a:r>
          </a:p>
        </p:txBody>
      </p:sp>
    </p:spTree>
    <p:extLst>
      <p:ext uri="{BB962C8B-B14F-4D97-AF65-F5344CB8AC3E}">
        <p14:creationId xmlns:p14="http://schemas.microsoft.com/office/powerpoint/2010/main" val="217088388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1"/>
          <p:cNvSpPr>
            <a:spLocks noGrp="1" noChangeArrowheads="1"/>
          </p:cNvSpPr>
          <p:nvPr>
            <p:ph type="title"/>
          </p:nvPr>
        </p:nvSpPr>
        <p:spPr>
          <a:xfrm>
            <a:off x="457200" y="122238"/>
            <a:ext cx="7543800" cy="792162"/>
          </a:xfrm>
        </p:spPr>
        <p:txBody>
          <a:bodyPr/>
          <a:lstStyle/>
          <a:p>
            <a:pPr eaLnBrk="1" hangingPunct="1"/>
            <a:r>
              <a:rPr lang="en-US" altLang="en-US"/>
              <a:t>Q</a:t>
            </a:r>
          </a:p>
        </p:txBody>
      </p:sp>
      <p:sp>
        <p:nvSpPr>
          <p:cNvPr id="69635"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3482D739-C126-4461-855A-A4F0D8CA9803}" type="slidenum">
              <a:rPr lang="en-US" altLang="en-US" sz="1000" smtClean="0"/>
              <a:pPr>
                <a:spcBef>
                  <a:spcPct val="0"/>
                </a:spcBef>
                <a:buClrTx/>
                <a:buSzTx/>
                <a:buFontTx/>
                <a:buNone/>
              </a:pPr>
              <a:t>113</a:t>
            </a:fld>
            <a:endParaRPr lang="en-US" altLang="en-US" sz="1000"/>
          </a:p>
        </p:txBody>
      </p:sp>
      <p:sp>
        <p:nvSpPr>
          <p:cNvPr id="69636" name="Content Placeholder 1"/>
          <p:cNvSpPr>
            <a:spLocks noGrp="1"/>
          </p:cNvSpPr>
          <p:nvPr>
            <p:ph idx="1"/>
          </p:nvPr>
        </p:nvSpPr>
        <p:spPr>
          <a:xfrm>
            <a:off x="457200" y="1379538"/>
            <a:ext cx="8229600" cy="4411662"/>
          </a:xfrm>
        </p:spPr>
        <p:txBody>
          <a:bodyPr/>
          <a:lstStyle/>
          <a:p>
            <a:r>
              <a:rPr lang="en-US" altLang="en-US" sz="2000" dirty="0"/>
              <a:t>Saddle-nose deformity (2): </a:t>
            </a:r>
            <a:r>
              <a:rPr lang="en-US" altLang="en-US" sz="2000" dirty="0">
                <a:solidFill>
                  <a:srgbClr val="0000FF"/>
                </a:solidFill>
              </a:rPr>
              <a:t>RP; </a:t>
            </a:r>
            <a:r>
              <a:rPr lang="en-US" altLang="en-US" sz="2000" dirty="0" err="1">
                <a:solidFill>
                  <a:srgbClr val="0000FF"/>
                </a:solidFill>
              </a:rPr>
              <a:t>GwP</a:t>
            </a:r>
            <a:endParaRPr lang="en-US" altLang="en-US" sz="2000" dirty="0">
              <a:solidFill>
                <a:srgbClr val="0000FF"/>
              </a:solidFill>
            </a:endParaRPr>
          </a:p>
          <a:p>
            <a:r>
              <a:rPr lang="en-US" altLang="en-US" sz="2000" dirty="0"/>
              <a:t>Asthma and eosinophilia: </a:t>
            </a:r>
            <a:r>
              <a:rPr lang="en-US" altLang="en-US" sz="2000" dirty="0">
                <a:solidFill>
                  <a:srgbClr val="0000FF"/>
                </a:solidFill>
              </a:rPr>
              <a:t>CS</a:t>
            </a:r>
          </a:p>
          <a:p>
            <a:r>
              <a:rPr lang="en-US" altLang="en-US" sz="2000" dirty="0"/>
              <a:t>Deformed auricular pinnae: </a:t>
            </a:r>
            <a:r>
              <a:rPr lang="en-US" altLang="en-US" sz="2000" dirty="0">
                <a:solidFill>
                  <a:srgbClr val="0000FF"/>
                </a:solidFill>
              </a:rPr>
              <a:t>RP</a:t>
            </a:r>
          </a:p>
          <a:p>
            <a:r>
              <a:rPr lang="en-US" altLang="en-US" sz="2000" dirty="0"/>
              <a:t>Ulcer has overhanging edge (2): </a:t>
            </a:r>
            <a:r>
              <a:rPr lang="en-US" altLang="en-US" sz="2000" dirty="0">
                <a:solidFill>
                  <a:srgbClr val="0000FF"/>
                </a:solidFill>
              </a:rPr>
              <a:t>MU; PAN</a:t>
            </a:r>
          </a:p>
          <a:p>
            <a:r>
              <a:rPr lang="en-US" altLang="en-US" sz="2000" dirty="0"/>
              <a:t>Sclera never involved:</a:t>
            </a:r>
          </a:p>
          <a:p>
            <a:endParaRPr lang="en-US" altLang="en-US" sz="2000" dirty="0"/>
          </a:p>
        </p:txBody>
      </p:sp>
      <p:sp>
        <p:nvSpPr>
          <p:cNvPr id="2" name="Text Box 4">
            <a:extLst>
              <a:ext uri="{FF2B5EF4-FFF2-40B4-BE49-F238E27FC236}">
                <a16:creationId xmlns:a16="http://schemas.microsoft.com/office/drawing/2014/main" id="{21A497EF-CBE4-419E-9A55-75029DCFF6E0}"/>
              </a:ext>
            </a:extLst>
          </p:cNvPr>
          <p:cNvSpPr txBox="1">
            <a:spLocks noChangeArrowheads="1"/>
          </p:cNvSpPr>
          <p:nvPr/>
        </p:nvSpPr>
        <p:spPr bwMode="auto">
          <a:xfrm>
            <a:off x="1295400" y="152400"/>
            <a:ext cx="6705600" cy="12095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1800" dirty="0"/>
              <a:t>For each statement, identify which of these causes of PUK is/are associated (some will more than one answer)</a:t>
            </a:r>
          </a:p>
          <a:p>
            <a:pPr eaLnBrk="1" hangingPunct="1">
              <a:spcBef>
                <a:spcPct val="0"/>
              </a:spcBef>
              <a:buClrTx/>
              <a:buSzTx/>
              <a:buFontTx/>
              <a:buNone/>
            </a:pPr>
            <a:r>
              <a:rPr lang="en-US" altLang="en-US" sz="1400" b="1" dirty="0">
                <a:solidFill>
                  <a:srgbClr val="0000FF"/>
                </a:solidFill>
              </a:rPr>
              <a:t>Polyarteritis nodosa (PAN)		Relapsing </a:t>
            </a:r>
            <a:r>
              <a:rPr lang="en-US" altLang="en-US" sz="1400" b="1" dirty="0" err="1">
                <a:solidFill>
                  <a:srgbClr val="0000FF"/>
                </a:solidFill>
              </a:rPr>
              <a:t>polychondritis</a:t>
            </a:r>
            <a:r>
              <a:rPr lang="en-US" altLang="en-US" sz="1400" b="1" dirty="0">
                <a:solidFill>
                  <a:srgbClr val="0000FF"/>
                </a:solidFill>
              </a:rPr>
              <a:t> (RP)</a:t>
            </a:r>
          </a:p>
          <a:p>
            <a:pPr eaLnBrk="1" hangingPunct="1">
              <a:spcBef>
                <a:spcPct val="0"/>
              </a:spcBef>
              <a:buClrTx/>
              <a:buSzTx/>
              <a:buFontTx/>
              <a:buNone/>
            </a:pPr>
            <a:r>
              <a:rPr lang="en-US" altLang="en-US" sz="1400" b="1" dirty="0">
                <a:solidFill>
                  <a:srgbClr val="0000FF"/>
                </a:solidFill>
              </a:rPr>
              <a:t>Rheumatoid arthritis (RA)	   Granulomatosis with polyangiitis (</a:t>
            </a:r>
            <a:r>
              <a:rPr lang="en-US" altLang="en-US" sz="1400" b="1" dirty="0" err="1">
                <a:solidFill>
                  <a:srgbClr val="0000FF"/>
                </a:solidFill>
              </a:rPr>
              <a:t>GwP</a:t>
            </a:r>
            <a:r>
              <a:rPr lang="en-US" altLang="en-US" sz="1400" b="1" dirty="0">
                <a:solidFill>
                  <a:srgbClr val="0000FF"/>
                </a:solidFill>
              </a:rPr>
              <a:t>)</a:t>
            </a:r>
          </a:p>
          <a:p>
            <a:pPr eaLnBrk="1" hangingPunct="1">
              <a:spcBef>
                <a:spcPct val="0"/>
              </a:spcBef>
              <a:buClrTx/>
              <a:buSzTx/>
              <a:buFontTx/>
              <a:buNone/>
            </a:pPr>
            <a:r>
              <a:rPr lang="en-US" altLang="en-US" sz="1400" b="1" dirty="0" err="1">
                <a:solidFill>
                  <a:srgbClr val="0000FF"/>
                </a:solidFill>
              </a:rPr>
              <a:t>Mooren’s</a:t>
            </a:r>
            <a:r>
              <a:rPr lang="en-US" altLang="en-US" sz="1400" b="1" dirty="0">
                <a:solidFill>
                  <a:srgbClr val="0000FF"/>
                </a:solidFill>
              </a:rPr>
              <a:t> ulcer (MU)			Churg-Strauss (CS)</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1"/>
          <p:cNvSpPr>
            <a:spLocks noGrp="1" noChangeArrowheads="1"/>
          </p:cNvSpPr>
          <p:nvPr>
            <p:ph type="title"/>
          </p:nvPr>
        </p:nvSpPr>
        <p:spPr>
          <a:xfrm>
            <a:off x="457200" y="122238"/>
            <a:ext cx="7543800" cy="792162"/>
          </a:xfrm>
        </p:spPr>
        <p:txBody>
          <a:bodyPr/>
          <a:lstStyle/>
          <a:p>
            <a:pPr eaLnBrk="1" hangingPunct="1"/>
            <a:r>
              <a:rPr lang="en-US" altLang="en-US"/>
              <a:t>A</a:t>
            </a:r>
          </a:p>
        </p:txBody>
      </p:sp>
      <p:sp>
        <p:nvSpPr>
          <p:cNvPr id="70659"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450272F-DCFD-45AD-A114-C5896F24E3F5}" type="slidenum">
              <a:rPr lang="en-US" altLang="en-US" sz="1000" smtClean="0"/>
              <a:pPr>
                <a:spcBef>
                  <a:spcPct val="0"/>
                </a:spcBef>
                <a:buClrTx/>
                <a:buSzTx/>
                <a:buFontTx/>
                <a:buNone/>
              </a:pPr>
              <a:t>114</a:t>
            </a:fld>
            <a:endParaRPr lang="en-US" altLang="en-US" sz="1000"/>
          </a:p>
        </p:txBody>
      </p:sp>
      <p:sp>
        <p:nvSpPr>
          <p:cNvPr id="70660" name="Content Placeholder 1"/>
          <p:cNvSpPr>
            <a:spLocks noGrp="1"/>
          </p:cNvSpPr>
          <p:nvPr>
            <p:ph idx="1"/>
          </p:nvPr>
        </p:nvSpPr>
        <p:spPr>
          <a:xfrm>
            <a:off x="457200" y="1379538"/>
            <a:ext cx="8229600" cy="4411662"/>
          </a:xfrm>
        </p:spPr>
        <p:txBody>
          <a:bodyPr/>
          <a:lstStyle/>
          <a:p>
            <a:r>
              <a:rPr lang="en-US" altLang="en-US" sz="2000" dirty="0"/>
              <a:t>Saddle-nose deformity (2): </a:t>
            </a:r>
            <a:r>
              <a:rPr lang="en-US" altLang="en-US" sz="2000" dirty="0">
                <a:solidFill>
                  <a:srgbClr val="0000FF"/>
                </a:solidFill>
              </a:rPr>
              <a:t>RP; </a:t>
            </a:r>
            <a:r>
              <a:rPr lang="en-US" altLang="en-US" sz="2000" dirty="0" err="1">
                <a:solidFill>
                  <a:srgbClr val="0000FF"/>
                </a:solidFill>
              </a:rPr>
              <a:t>GwP</a:t>
            </a:r>
            <a:endParaRPr lang="en-US" altLang="en-US" sz="2000" dirty="0">
              <a:solidFill>
                <a:srgbClr val="0000FF"/>
              </a:solidFill>
            </a:endParaRPr>
          </a:p>
          <a:p>
            <a:r>
              <a:rPr lang="en-US" altLang="en-US" sz="2000" dirty="0"/>
              <a:t>Asthma and eosinophilia: </a:t>
            </a:r>
            <a:r>
              <a:rPr lang="en-US" altLang="en-US" sz="2000" dirty="0">
                <a:solidFill>
                  <a:srgbClr val="0000FF"/>
                </a:solidFill>
              </a:rPr>
              <a:t>CS</a:t>
            </a:r>
          </a:p>
          <a:p>
            <a:r>
              <a:rPr lang="en-US" altLang="en-US" sz="2000" dirty="0"/>
              <a:t>Deformed auricular pinnae: </a:t>
            </a:r>
            <a:r>
              <a:rPr lang="en-US" altLang="en-US" sz="2000" dirty="0">
                <a:solidFill>
                  <a:srgbClr val="0000FF"/>
                </a:solidFill>
              </a:rPr>
              <a:t>RP</a:t>
            </a:r>
          </a:p>
          <a:p>
            <a:r>
              <a:rPr lang="en-US" altLang="en-US" sz="2000" dirty="0"/>
              <a:t>Ulcer has overhanging edge (2): </a:t>
            </a:r>
            <a:r>
              <a:rPr lang="en-US" altLang="en-US" sz="2000" dirty="0">
                <a:solidFill>
                  <a:srgbClr val="0000FF"/>
                </a:solidFill>
              </a:rPr>
              <a:t>MU; PAN</a:t>
            </a:r>
          </a:p>
          <a:p>
            <a:r>
              <a:rPr lang="en-US" altLang="en-US" sz="2000" dirty="0"/>
              <a:t>Sclera never involved: </a:t>
            </a:r>
            <a:r>
              <a:rPr lang="en-US" altLang="en-US" sz="2000" dirty="0">
                <a:solidFill>
                  <a:srgbClr val="0000FF"/>
                </a:solidFill>
              </a:rPr>
              <a:t>MU</a:t>
            </a:r>
          </a:p>
          <a:p>
            <a:endParaRPr lang="en-US" altLang="en-US" sz="2000" dirty="0"/>
          </a:p>
          <a:p>
            <a:endParaRPr lang="en-US" altLang="en-US" sz="2000" dirty="0"/>
          </a:p>
        </p:txBody>
      </p:sp>
      <p:sp>
        <p:nvSpPr>
          <p:cNvPr id="2" name="Text Box 4">
            <a:extLst>
              <a:ext uri="{FF2B5EF4-FFF2-40B4-BE49-F238E27FC236}">
                <a16:creationId xmlns:a16="http://schemas.microsoft.com/office/drawing/2014/main" id="{C5583796-3367-4704-BB55-9CB49DEFC786}"/>
              </a:ext>
            </a:extLst>
          </p:cNvPr>
          <p:cNvSpPr txBox="1">
            <a:spLocks noChangeArrowheads="1"/>
          </p:cNvSpPr>
          <p:nvPr/>
        </p:nvSpPr>
        <p:spPr bwMode="auto">
          <a:xfrm>
            <a:off x="1295400" y="152400"/>
            <a:ext cx="6705600" cy="12095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1800" dirty="0"/>
              <a:t>For each statement, identify which of these causes of PUK is/are associated (some will more than one answer)</a:t>
            </a:r>
          </a:p>
          <a:p>
            <a:pPr eaLnBrk="1" hangingPunct="1">
              <a:spcBef>
                <a:spcPct val="0"/>
              </a:spcBef>
              <a:buClrTx/>
              <a:buSzTx/>
              <a:buFontTx/>
              <a:buNone/>
            </a:pPr>
            <a:r>
              <a:rPr lang="en-US" altLang="en-US" sz="1400" b="1" dirty="0">
                <a:solidFill>
                  <a:srgbClr val="0000FF"/>
                </a:solidFill>
              </a:rPr>
              <a:t>Polyarteritis nodosa (PAN)		Relapsing </a:t>
            </a:r>
            <a:r>
              <a:rPr lang="en-US" altLang="en-US" sz="1400" b="1" dirty="0" err="1">
                <a:solidFill>
                  <a:srgbClr val="0000FF"/>
                </a:solidFill>
              </a:rPr>
              <a:t>polychondritis</a:t>
            </a:r>
            <a:r>
              <a:rPr lang="en-US" altLang="en-US" sz="1400" b="1" dirty="0">
                <a:solidFill>
                  <a:srgbClr val="0000FF"/>
                </a:solidFill>
              </a:rPr>
              <a:t> (RP)</a:t>
            </a:r>
          </a:p>
          <a:p>
            <a:pPr eaLnBrk="1" hangingPunct="1">
              <a:spcBef>
                <a:spcPct val="0"/>
              </a:spcBef>
              <a:buClrTx/>
              <a:buSzTx/>
              <a:buFontTx/>
              <a:buNone/>
            </a:pPr>
            <a:r>
              <a:rPr lang="en-US" altLang="en-US" sz="1400" b="1" dirty="0">
                <a:solidFill>
                  <a:srgbClr val="0000FF"/>
                </a:solidFill>
              </a:rPr>
              <a:t>Rheumatoid arthritis (RA)	   Granulomatosis with polyangiitis (</a:t>
            </a:r>
            <a:r>
              <a:rPr lang="en-US" altLang="en-US" sz="1400" b="1" dirty="0" err="1">
                <a:solidFill>
                  <a:srgbClr val="0000FF"/>
                </a:solidFill>
              </a:rPr>
              <a:t>GwP</a:t>
            </a:r>
            <a:r>
              <a:rPr lang="en-US" altLang="en-US" sz="1400" b="1" dirty="0">
                <a:solidFill>
                  <a:srgbClr val="0000FF"/>
                </a:solidFill>
              </a:rPr>
              <a:t>)</a:t>
            </a:r>
          </a:p>
          <a:p>
            <a:pPr eaLnBrk="1" hangingPunct="1">
              <a:spcBef>
                <a:spcPct val="0"/>
              </a:spcBef>
              <a:buClrTx/>
              <a:buSzTx/>
              <a:buFontTx/>
              <a:buNone/>
            </a:pPr>
            <a:r>
              <a:rPr lang="en-US" altLang="en-US" sz="1400" b="1" dirty="0" err="1">
                <a:solidFill>
                  <a:srgbClr val="0000FF"/>
                </a:solidFill>
              </a:rPr>
              <a:t>Mooren’s</a:t>
            </a:r>
            <a:r>
              <a:rPr lang="en-US" altLang="en-US" sz="1400" b="1" dirty="0">
                <a:solidFill>
                  <a:srgbClr val="0000FF"/>
                </a:solidFill>
              </a:rPr>
              <a:t> ulcer (MU)			Churg-Strauss (CS)</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35E3CC0-7C4C-44FD-9287-C9D344664ABF}" type="slidenum">
              <a:rPr lang="en-US" altLang="en-US" sz="1000" smtClean="0"/>
              <a:pPr>
                <a:spcBef>
                  <a:spcPct val="0"/>
                </a:spcBef>
                <a:buClrTx/>
                <a:buSzTx/>
                <a:buFontTx/>
                <a:buNone/>
              </a:pPr>
              <a:t>115</a:t>
            </a:fld>
            <a:endParaRPr lang="en-US" altLang="en-US" sz="1000"/>
          </a:p>
        </p:txBody>
      </p:sp>
      <p:sp>
        <p:nvSpPr>
          <p:cNvPr id="71684" name="Content Placeholder 1"/>
          <p:cNvSpPr>
            <a:spLocks noGrp="1"/>
          </p:cNvSpPr>
          <p:nvPr>
            <p:ph idx="1"/>
          </p:nvPr>
        </p:nvSpPr>
        <p:spPr>
          <a:xfrm>
            <a:off x="457200" y="1379538"/>
            <a:ext cx="8229600" cy="4411662"/>
          </a:xfrm>
        </p:spPr>
        <p:txBody>
          <a:bodyPr/>
          <a:lstStyle/>
          <a:p>
            <a:r>
              <a:rPr lang="en-US" altLang="en-US" sz="2000" dirty="0">
                <a:solidFill>
                  <a:schemeClr val="bg1">
                    <a:lumMod val="75000"/>
                  </a:schemeClr>
                </a:solidFill>
              </a:rPr>
              <a:t>Saddle-nose deformity (2): RP; </a:t>
            </a:r>
            <a:r>
              <a:rPr lang="en-US" altLang="en-US" sz="2000" dirty="0" err="1">
                <a:solidFill>
                  <a:schemeClr val="bg1">
                    <a:lumMod val="75000"/>
                  </a:schemeClr>
                </a:solidFill>
              </a:rPr>
              <a:t>GwP</a:t>
            </a:r>
            <a:endParaRPr lang="en-US" altLang="en-US" sz="2000" dirty="0">
              <a:solidFill>
                <a:schemeClr val="bg1">
                  <a:lumMod val="75000"/>
                </a:schemeClr>
              </a:solidFill>
            </a:endParaRPr>
          </a:p>
          <a:p>
            <a:r>
              <a:rPr lang="en-US" altLang="en-US" sz="2000" dirty="0">
                <a:solidFill>
                  <a:schemeClr val="bg1">
                    <a:lumMod val="75000"/>
                  </a:schemeClr>
                </a:solidFill>
              </a:rPr>
              <a:t>Asthma and eosinophilia: CS</a:t>
            </a:r>
          </a:p>
          <a:p>
            <a:r>
              <a:rPr lang="en-US" altLang="en-US" sz="2000" dirty="0">
                <a:solidFill>
                  <a:schemeClr val="bg1">
                    <a:lumMod val="75000"/>
                  </a:schemeClr>
                </a:solidFill>
              </a:rPr>
              <a:t>Deformed auricular pinnae: RP</a:t>
            </a:r>
          </a:p>
          <a:p>
            <a:r>
              <a:rPr lang="en-US" altLang="en-US" sz="2000" dirty="0">
                <a:solidFill>
                  <a:schemeClr val="bg1">
                    <a:lumMod val="75000"/>
                  </a:schemeClr>
                </a:solidFill>
              </a:rPr>
              <a:t>Ulcer has overhanging edge (2): MU; PAN</a:t>
            </a:r>
          </a:p>
          <a:p>
            <a:r>
              <a:rPr lang="en-US" altLang="en-US" sz="2000" b="1" dirty="0"/>
              <a:t>Sclera </a:t>
            </a:r>
            <a:r>
              <a:rPr lang="en-US" altLang="en-US" sz="2000" b="1" i="1" u="sng" dirty="0"/>
              <a:t>never</a:t>
            </a:r>
            <a:r>
              <a:rPr lang="en-US" altLang="en-US" sz="2000" b="1" dirty="0">
                <a:solidFill>
                  <a:srgbClr val="0000FF"/>
                </a:solidFill>
              </a:rPr>
              <a:t> </a:t>
            </a:r>
            <a:r>
              <a:rPr lang="en-US" altLang="en-US" sz="2000" b="1" dirty="0"/>
              <a:t>involved: </a:t>
            </a:r>
            <a:r>
              <a:rPr lang="en-US" altLang="en-US" sz="2000" b="1" dirty="0">
                <a:solidFill>
                  <a:srgbClr val="0000FF"/>
                </a:solidFill>
              </a:rPr>
              <a:t>MU</a:t>
            </a:r>
          </a:p>
          <a:p>
            <a:endParaRPr lang="en-US" altLang="en-US" sz="2000" dirty="0"/>
          </a:p>
          <a:p>
            <a:endParaRPr lang="en-US" altLang="en-US" sz="2000" dirty="0"/>
          </a:p>
        </p:txBody>
      </p:sp>
      <p:sp>
        <p:nvSpPr>
          <p:cNvPr id="71686" name="TextBox 1"/>
          <p:cNvSpPr txBox="1">
            <a:spLocks noChangeArrowheads="1"/>
          </p:cNvSpPr>
          <p:nvPr/>
        </p:nvSpPr>
        <p:spPr bwMode="auto">
          <a:xfrm>
            <a:off x="876300" y="3585369"/>
            <a:ext cx="6705600" cy="646331"/>
          </a:xfrm>
          <a:prstGeom prst="rect">
            <a:avLst/>
          </a:prstGeom>
          <a:noFill/>
          <a:ln>
            <a:noFill/>
          </a:ln>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dirty="0">
                <a:effectLst>
                  <a:outerShdw blurRad="38100" dist="38100" dir="2700000" algn="tl">
                    <a:srgbClr val="000000">
                      <a:alpha val="43137"/>
                    </a:srgbClr>
                  </a:outerShdw>
                </a:effectLst>
              </a:rPr>
              <a:t>Take note! This is a key factor differentiating between </a:t>
            </a:r>
            <a:r>
              <a:rPr lang="en-US" altLang="en-US" sz="1800" i="1" dirty="0" err="1">
                <a:effectLst>
                  <a:outerShdw blurRad="38100" dist="38100" dir="2700000" algn="tl">
                    <a:srgbClr val="000000">
                      <a:alpha val="43137"/>
                    </a:srgbClr>
                  </a:outerShdw>
                </a:effectLst>
              </a:rPr>
              <a:t>Mooren’s</a:t>
            </a:r>
            <a:r>
              <a:rPr lang="en-US" altLang="en-US" sz="1800" i="1" dirty="0">
                <a:effectLst>
                  <a:outerShdw blurRad="38100" dist="38100" dir="2700000" algn="tl">
                    <a:srgbClr val="000000">
                      <a:alpha val="43137"/>
                    </a:srgbClr>
                  </a:outerShdw>
                </a:effectLst>
              </a:rPr>
              <a:t> and other forms of PUK. </a:t>
            </a:r>
          </a:p>
        </p:txBody>
      </p:sp>
      <p:sp>
        <p:nvSpPr>
          <p:cNvPr id="2" name="Text Box 4">
            <a:extLst>
              <a:ext uri="{FF2B5EF4-FFF2-40B4-BE49-F238E27FC236}">
                <a16:creationId xmlns:a16="http://schemas.microsoft.com/office/drawing/2014/main" id="{B270A428-1524-4171-8E52-9BC19B0662FC}"/>
              </a:ext>
            </a:extLst>
          </p:cNvPr>
          <p:cNvSpPr txBox="1">
            <a:spLocks noChangeArrowheads="1"/>
          </p:cNvSpPr>
          <p:nvPr/>
        </p:nvSpPr>
        <p:spPr bwMode="auto">
          <a:xfrm>
            <a:off x="1295400" y="152400"/>
            <a:ext cx="6705600" cy="12095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1800" dirty="0"/>
              <a:t>For each statement, identify which of these causes of PUK is/are associated (some will more than one answer)</a:t>
            </a:r>
          </a:p>
          <a:p>
            <a:pPr eaLnBrk="1" hangingPunct="1">
              <a:spcBef>
                <a:spcPct val="0"/>
              </a:spcBef>
              <a:buClrTx/>
              <a:buSzTx/>
              <a:buFontTx/>
              <a:buNone/>
            </a:pPr>
            <a:r>
              <a:rPr lang="en-US" altLang="en-US" sz="1400" b="1" dirty="0">
                <a:solidFill>
                  <a:srgbClr val="0000FF"/>
                </a:solidFill>
              </a:rPr>
              <a:t>Polyarteritis nodosa (PAN)		Relapsing </a:t>
            </a:r>
            <a:r>
              <a:rPr lang="en-US" altLang="en-US" sz="1400" b="1" dirty="0" err="1">
                <a:solidFill>
                  <a:srgbClr val="0000FF"/>
                </a:solidFill>
              </a:rPr>
              <a:t>polychondritis</a:t>
            </a:r>
            <a:r>
              <a:rPr lang="en-US" altLang="en-US" sz="1400" b="1" dirty="0">
                <a:solidFill>
                  <a:srgbClr val="0000FF"/>
                </a:solidFill>
              </a:rPr>
              <a:t> (RP)</a:t>
            </a:r>
          </a:p>
          <a:p>
            <a:pPr eaLnBrk="1" hangingPunct="1">
              <a:spcBef>
                <a:spcPct val="0"/>
              </a:spcBef>
              <a:buClrTx/>
              <a:buSzTx/>
              <a:buFontTx/>
              <a:buNone/>
            </a:pPr>
            <a:r>
              <a:rPr lang="en-US" altLang="en-US" sz="1400" b="1" dirty="0">
                <a:solidFill>
                  <a:srgbClr val="0000FF"/>
                </a:solidFill>
              </a:rPr>
              <a:t>Rheumatoid arthritis (RA)	   Granulomatosis with polyangiitis (</a:t>
            </a:r>
            <a:r>
              <a:rPr lang="en-US" altLang="en-US" sz="1400" b="1" dirty="0" err="1">
                <a:solidFill>
                  <a:srgbClr val="0000FF"/>
                </a:solidFill>
              </a:rPr>
              <a:t>GwP</a:t>
            </a:r>
            <a:r>
              <a:rPr lang="en-US" altLang="en-US" sz="1400" b="1" dirty="0">
                <a:solidFill>
                  <a:srgbClr val="0000FF"/>
                </a:solidFill>
              </a:rPr>
              <a:t>)</a:t>
            </a:r>
          </a:p>
          <a:p>
            <a:pPr eaLnBrk="1" hangingPunct="1">
              <a:spcBef>
                <a:spcPct val="0"/>
              </a:spcBef>
              <a:buClrTx/>
              <a:buSzTx/>
              <a:buFontTx/>
              <a:buNone/>
            </a:pPr>
            <a:r>
              <a:rPr lang="en-US" altLang="en-US" sz="1400" b="1" dirty="0" err="1">
                <a:solidFill>
                  <a:srgbClr val="0000FF"/>
                </a:solidFill>
              </a:rPr>
              <a:t>Mooren’s</a:t>
            </a:r>
            <a:r>
              <a:rPr lang="en-US" altLang="en-US" sz="1400" b="1" dirty="0">
                <a:solidFill>
                  <a:srgbClr val="0000FF"/>
                </a:solidFill>
              </a:rPr>
              <a:t> ulcer (MU)			Churg-Strauss (CS)</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3B8635-DB17-4AFC-B601-C15A6142FC7B}"/>
              </a:ext>
            </a:extLst>
          </p:cNvPr>
          <p:cNvSpPr>
            <a:spLocks noGrp="1"/>
          </p:cNvSpPr>
          <p:nvPr>
            <p:ph type="sldNum" sz="quarter" idx="12"/>
          </p:nvPr>
        </p:nvSpPr>
        <p:spPr/>
        <p:txBody>
          <a:bodyPr/>
          <a:lstStyle/>
          <a:p>
            <a:pPr>
              <a:defRPr/>
            </a:pPr>
            <a:fld id="{CEC7EAA0-63E1-4591-B2FA-3AF5449DF5B7}" type="slidenum">
              <a:rPr lang="en-US" altLang="en-US" smtClean="0"/>
              <a:pPr>
                <a:defRPr/>
              </a:pPr>
              <a:t>116</a:t>
            </a:fld>
            <a:endParaRPr lang="en-US" altLang="en-US"/>
          </a:p>
        </p:txBody>
      </p:sp>
      <p:sp>
        <p:nvSpPr>
          <p:cNvPr id="8" name="TextBox 7">
            <a:extLst>
              <a:ext uri="{FF2B5EF4-FFF2-40B4-BE49-F238E27FC236}">
                <a16:creationId xmlns:a16="http://schemas.microsoft.com/office/drawing/2014/main" id="{5CFD3978-18E5-42FE-B9D0-4DB72D3A1DEE}"/>
              </a:ext>
            </a:extLst>
          </p:cNvPr>
          <p:cNvSpPr txBox="1"/>
          <p:nvPr/>
        </p:nvSpPr>
        <p:spPr>
          <a:xfrm>
            <a:off x="1692518" y="6031468"/>
            <a:ext cx="5759012" cy="369332"/>
          </a:xfrm>
          <a:prstGeom prst="rect">
            <a:avLst/>
          </a:prstGeom>
          <a:noFill/>
        </p:spPr>
        <p:txBody>
          <a:bodyPr wrap="none" rtlCol="0">
            <a:spAutoFit/>
          </a:bodyPr>
          <a:lstStyle/>
          <a:p>
            <a:pPr algn="ctr"/>
            <a:r>
              <a:rPr lang="en-US" dirty="0" err="1"/>
              <a:t>Mooren’s</a:t>
            </a:r>
            <a:r>
              <a:rPr lang="en-US" dirty="0"/>
              <a:t> ulcer. Note the adjacent sclera is totally quiet</a:t>
            </a:r>
          </a:p>
        </p:txBody>
      </p:sp>
      <p:pic>
        <p:nvPicPr>
          <p:cNvPr id="6" name="Picture 5">
            <a:extLst>
              <a:ext uri="{FF2B5EF4-FFF2-40B4-BE49-F238E27FC236}">
                <a16:creationId xmlns:a16="http://schemas.microsoft.com/office/drawing/2014/main" id="{4DFF0B5F-DDE5-4480-BF40-A305AF0B78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0243" y="1503587"/>
            <a:ext cx="5262563" cy="3850826"/>
          </a:xfrm>
          <a:prstGeom prst="rect">
            <a:avLst/>
          </a:prstGeom>
        </p:spPr>
      </p:pic>
      <p:sp>
        <p:nvSpPr>
          <p:cNvPr id="2" name="Text Box 4">
            <a:extLst>
              <a:ext uri="{FF2B5EF4-FFF2-40B4-BE49-F238E27FC236}">
                <a16:creationId xmlns:a16="http://schemas.microsoft.com/office/drawing/2014/main" id="{08339FB4-8AD5-4C9E-9242-4B2A2FDE0EE5}"/>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Tree>
    <p:extLst>
      <p:ext uri="{BB962C8B-B14F-4D97-AF65-F5344CB8AC3E}">
        <p14:creationId xmlns:p14="http://schemas.microsoft.com/office/powerpoint/2010/main" val="318707507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1"/>
          <p:cNvSpPr>
            <a:spLocks noGrp="1" noChangeArrowheads="1"/>
          </p:cNvSpPr>
          <p:nvPr>
            <p:ph type="title"/>
          </p:nvPr>
        </p:nvSpPr>
        <p:spPr>
          <a:xfrm>
            <a:off x="457200" y="122238"/>
            <a:ext cx="7543800" cy="792162"/>
          </a:xfrm>
        </p:spPr>
        <p:txBody>
          <a:bodyPr/>
          <a:lstStyle/>
          <a:p>
            <a:pPr eaLnBrk="1" hangingPunct="1"/>
            <a:r>
              <a:rPr lang="en-US" altLang="en-US"/>
              <a:t>Q</a:t>
            </a:r>
          </a:p>
        </p:txBody>
      </p:sp>
      <p:sp>
        <p:nvSpPr>
          <p:cNvPr id="7270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53AD0CF-9E89-458B-AC25-2CBBC679917D}" type="slidenum">
              <a:rPr lang="en-US" altLang="en-US" sz="1000" smtClean="0"/>
              <a:pPr>
                <a:spcBef>
                  <a:spcPct val="0"/>
                </a:spcBef>
                <a:buClrTx/>
                <a:buSzTx/>
                <a:buFontTx/>
                <a:buNone/>
              </a:pPr>
              <a:t>117</a:t>
            </a:fld>
            <a:endParaRPr lang="en-US" altLang="en-US" sz="1000"/>
          </a:p>
        </p:txBody>
      </p:sp>
      <p:sp>
        <p:nvSpPr>
          <p:cNvPr id="72708" name="Content Placeholder 1"/>
          <p:cNvSpPr>
            <a:spLocks noGrp="1"/>
          </p:cNvSpPr>
          <p:nvPr>
            <p:ph idx="1"/>
          </p:nvPr>
        </p:nvSpPr>
        <p:spPr>
          <a:xfrm>
            <a:off x="457200" y="1379538"/>
            <a:ext cx="8229600" cy="4411662"/>
          </a:xfrm>
        </p:spPr>
        <p:txBody>
          <a:bodyPr/>
          <a:lstStyle/>
          <a:p>
            <a:r>
              <a:rPr lang="en-US" altLang="en-US" sz="2000" dirty="0"/>
              <a:t>Saddle-nose deformity (2): </a:t>
            </a:r>
            <a:r>
              <a:rPr lang="en-US" altLang="en-US" sz="2000" dirty="0">
                <a:solidFill>
                  <a:srgbClr val="0000FF"/>
                </a:solidFill>
              </a:rPr>
              <a:t>RP; </a:t>
            </a:r>
            <a:r>
              <a:rPr lang="en-US" altLang="en-US" sz="2000" dirty="0" err="1">
                <a:solidFill>
                  <a:srgbClr val="0000FF"/>
                </a:solidFill>
              </a:rPr>
              <a:t>GwP</a:t>
            </a:r>
            <a:endParaRPr lang="en-US" altLang="en-US" sz="2000" dirty="0">
              <a:solidFill>
                <a:srgbClr val="0000FF"/>
              </a:solidFill>
            </a:endParaRPr>
          </a:p>
          <a:p>
            <a:r>
              <a:rPr lang="en-US" altLang="en-US" sz="2000" dirty="0"/>
              <a:t>Asthma and eosinophilia: </a:t>
            </a:r>
            <a:r>
              <a:rPr lang="en-US" altLang="en-US" sz="2000" dirty="0">
                <a:solidFill>
                  <a:srgbClr val="0000FF"/>
                </a:solidFill>
              </a:rPr>
              <a:t>CS</a:t>
            </a:r>
          </a:p>
          <a:p>
            <a:r>
              <a:rPr lang="en-US" altLang="en-US" sz="2000" dirty="0"/>
              <a:t>Deformed auricular pinnae: </a:t>
            </a:r>
            <a:r>
              <a:rPr lang="en-US" altLang="en-US" sz="2000" dirty="0">
                <a:solidFill>
                  <a:srgbClr val="0000FF"/>
                </a:solidFill>
              </a:rPr>
              <a:t>RP</a:t>
            </a:r>
          </a:p>
          <a:p>
            <a:r>
              <a:rPr lang="en-US" altLang="en-US" sz="2000" dirty="0"/>
              <a:t>Ulcer has overhanging edge (2): </a:t>
            </a:r>
            <a:r>
              <a:rPr lang="en-US" altLang="en-US" sz="2000" dirty="0">
                <a:solidFill>
                  <a:srgbClr val="0000FF"/>
                </a:solidFill>
              </a:rPr>
              <a:t>MU; PAN</a:t>
            </a:r>
          </a:p>
          <a:p>
            <a:r>
              <a:rPr lang="en-US" altLang="en-US" sz="2000" dirty="0"/>
              <a:t>Sclera never involved: </a:t>
            </a:r>
            <a:r>
              <a:rPr lang="en-US" altLang="en-US" sz="2000" dirty="0">
                <a:solidFill>
                  <a:srgbClr val="0000FF"/>
                </a:solidFill>
              </a:rPr>
              <a:t>MU</a:t>
            </a:r>
          </a:p>
          <a:p>
            <a:r>
              <a:rPr lang="en-US" altLang="en-US" sz="2000" dirty="0"/>
              <a:t>ANCA positive (2):</a:t>
            </a:r>
          </a:p>
          <a:p>
            <a:endParaRPr lang="en-US" altLang="en-US" sz="2000" dirty="0"/>
          </a:p>
        </p:txBody>
      </p:sp>
      <p:sp>
        <p:nvSpPr>
          <p:cNvPr id="2" name="Text Box 4">
            <a:extLst>
              <a:ext uri="{FF2B5EF4-FFF2-40B4-BE49-F238E27FC236}">
                <a16:creationId xmlns:a16="http://schemas.microsoft.com/office/drawing/2014/main" id="{A286E3A2-EC7D-400F-8F9C-E96422690D66}"/>
              </a:ext>
            </a:extLst>
          </p:cNvPr>
          <p:cNvSpPr txBox="1">
            <a:spLocks noChangeArrowheads="1"/>
          </p:cNvSpPr>
          <p:nvPr/>
        </p:nvSpPr>
        <p:spPr bwMode="auto">
          <a:xfrm>
            <a:off x="1295400" y="152400"/>
            <a:ext cx="6705600" cy="12095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1800" dirty="0"/>
              <a:t>For each statement, identify which of these causes of PUK is/are associated (some will more than one answer)</a:t>
            </a:r>
          </a:p>
          <a:p>
            <a:pPr eaLnBrk="1" hangingPunct="1">
              <a:spcBef>
                <a:spcPct val="0"/>
              </a:spcBef>
              <a:buClrTx/>
              <a:buSzTx/>
              <a:buFontTx/>
              <a:buNone/>
            </a:pPr>
            <a:r>
              <a:rPr lang="en-US" altLang="en-US" sz="1400" b="1" dirty="0">
                <a:solidFill>
                  <a:srgbClr val="0000FF"/>
                </a:solidFill>
              </a:rPr>
              <a:t>Polyarteritis nodosa (PAN)		Relapsing </a:t>
            </a:r>
            <a:r>
              <a:rPr lang="en-US" altLang="en-US" sz="1400" b="1" dirty="0" err="1">
                <a:solidFill>
                  <a:srgbClr val="0000FF"/>
                </a:solidFill>
              </a:rPr>
              <a:t>polychondritis</a:t>
            </a:r>
            <a:r>
              <a:rPr lang="en-US" altLang="en-US" sz="1400" b="1" dirty="0">
                <a:solidFill>
                  <a:srgbClr val="0000FF"/>
                </a:solidFill>
              </a:rPr>
              <a:t> (RP)</a:t>
            </a:r>
          </a:p>
          <a:p>
            <a:pPr eaLnBrk="1" hangingPunct="1">
              <a:spcBef>
                <a:spcPct val="0"/>
              </a:spcBef>
              <a:buClrTx/>
              <a:buSzTx/>
              <a:buFontTx/>
              <a:buNone/>
            </a:pPr>
            <a:r>
              <a:rPr lang="en-US" altLang="en-US" sz="1400" b="1" dirty="0">
                <a:solidFill>
                  <a:srgbClr val="0000FF"/>
                </a:solidFill>
              </a:rPr>
              <a:t>Rheumatoid arthritis (RA)	   Granulomatosis with polyangiitis (</a:t>
            </a:r>
            <a:r>
              <a:rPr lang="en-US" altLang="en-US" sz="1400" b="1" dirty="0" err="1">
                <a:solidFill>
                  <a:srgbClr val="0000FF"/>
                </a:solidFill>
              </a:rPr>
              <a:t>GwP</a:t>
            </a:r>
            <a:r>
              <a:rPr lang="en-US" altLang="en-US" sz="1400" b="1" dirty="0">
                <a:solidFill>
                  <a:srgbClr val="0000FF"/>
                </a:solidFill>
              </a:rPr>
              <a:t>)</a:t>
            </a:r>
          </a:p>
          <a:p>
            <a:pPr eaLnBrk="1" hangingPunct="1">
              <a:spcBef>
                <a:spcPct val="0"/>
              </a:spcBef>
              <a:buClrTx/>
              <a:buSzTx/>
              <a:buFontTx/>
              <a:buNone/>
            </a:pPr>
            <a:r>
              <a:rPr lang="en-US" altLang="en-US" sz="1400" b="1" dirty="0" err="1">
                <a:solidFill>
                  <a:srgbClr val="0000FF"/>
                </a:solidFill>
              </a:rPr>
              <a:t>Mooren’s</a:t>
            </a:r>
            <a:r>
              <a:rPr lang="en-US" altLang="en-US" sz="1400" b="1" dirty="0">
                <a:solidFill>
                  <a:srgbClr val="0000FF"/>
                </a:solidFill>
              </a:rPr>
              <a:t> ulcer (MU)			Churg-Strauss (CS)</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1"/>
          <p:cNvSpPr>
            <a:spLocks noGrp="1" noChangeArrowheads="1"/>
          </p:cNvSpPr>
          <p:nvPr>
            <p:ph type="title"/>
          </p:nvPr>
        </p:nvSpPr>
        <p:spPr>
          <a:xfrm>
            <a:off x="457200" y="122238"/>
            <a:ext cx="7543800" cy="792162"/>
          </a:xfrm>
        </p:spPr>
        <p:txBody>
          <a:bodyPr/>
          <a:lstStyle/>
          <a:p>
            <a:pPr eaLnBrk="1" hangingPunct="1"/>
            <a:r>
              <a:rPr lang="en-US" altLang="en-US"/>
              <a:t>A</a:t>
            </a:r>
          </a:p>
        </p:txBody>
      </p:sp>
      <p:sp>
        <p:nvSpPr>
          <p:cNvPr id="7373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C30FB82-4E37-473D-BB78-A8B43BA7D63D}" type="slidenum">
              <a:rPr lang="en-US" altLang="en-US" sz="1000" smtClean="0"/>
              <a:pPr>
                <a:spcBef>
                  <a:spcPct val="0"/>
                </a:spcBef>
                <a:buClrTx/>
                <a:buSzTx/>
                <a:buFontTx/>
                <a:buNone/>
              </a:pPr>
              <a:t>118</a:t>
            </a:fld>
            <a:endParaRPr lang="en-US" altLang="en-US" sz="1000"/>
          </a:p>
        </p:txBody>
      </p:sp>
      <p:sp>
        <p:nvSpPr>
          <p:cNvPr id="73732" name="Content Placeholder 1"/>
          <p:cNvSpPr>
            <a:spLocks noGrp="1"/>
          </p:cNvSpPr>
          <p:nvPr>
            <p:ph idx="1"/>
          </p:nvPr>
        </p:nvSpPr>
        <p:spPr>
          <a:xfrm>
            <a:off x="457200" y="1379538"/>
            <a:ext cx="8229600" cy="4411662"/>
          </a:xfrm>
        </p:spPr>
        <p:txBody>
          <a:bodyPr/>
          <a:lstStyle/>
          <a:p>
            <a:r>
              <a:rPr lang="en-US" altLang="en-US" sz="2000" dirty="0"/>
              <a:t>Saddle-nose deformity (2): </a:t>
            </a:r>
            <a:r>
              <a:rPr lang="en-US" altLang="en-US" sz="2000" dirty="0">
                <a:solidFill>
                  <a:srgbClr val="0000FF"/>
                </a:solidFill>
              </a:rPr>
              <a:t>RP; </a:t>
            </a:r>
            <a:r>
              <a:rPr lang="en-US" altLang="en-US" sz="2000" dirty="0" err="1">
                <a:solidFill>
                  <a:srgbClr val="0000FF"/>
                </a:solidFill>
              </a:rPr>
              <a:t>GwP</a:t>
            </a:r>
            <a:endParaRPr lang="en-US" altLang="en-US" sz="2000" dirty="0">
              <a:solidFill>
                <a:srgbClr val="0000FF"/>
              </a:solidFill>
            </a:endParaRPr>
          </a:p>
          <a:p>
            <a:r>
              <a:rPr lang="en-US" altLang="en-US" sz="2000" dirty="0"/>
              <a:t>Asthma and eosinophilia: </a:t>
            </a:r>
            <a:r>
              <a:rPr lang="en-US" altLang="en-US" sz="2000" dirty="0">
                <a:solidFill>
                  <a:srgbClr val="0000FF"/>
                </a:solidFill>
              </a:rPr>
              <a:t>CS</a:t>
            </a:r>
          </a:p>
          <a:p>
            <a:r>
              <a:rPr lang="en-US" altLang="en-US" sz="2000" dirty="0"/>
              <a:t>Deformed auricular pinnae: </a:t>
            </a:r>
            <a:r>
              <a:rPr lang="en-US" altLang="en-US" sz="2000" dirty="0">
                <a:solidFill>
                  <a:srgbClr val="0000FF"/>
                </a:solidFill>
              </a:rPr>
              <a:t>RP</a:t>
            </a:r>
          </a:p>
          <a:p>
            <a:r>
              <a:rPr lang="en-US" altLang="en-US" sz="2000" dirty="0"/>
              <a:t>Ulcer has overhanging edge (2): </a:t>
            </a:r>
            <a:r>
              <a:rPr lang="en-US" altLang="en-US" sz="2000" dirty="0">
                <a:solidFill>
                  <a:srgbClr val="0000FF"/>
                </a:solidFill>
              </a:rPr>
              <a:t>MU; PAN</a:t>
            </a:r>
          </a:p>
          <a:p>
            <a:r>
              <a:rPr lang="en-US" altLang="en-US" sz="2000" dirty="0"/>
              <a:t>Sclera never involved: </a:t>
            </a:r>
            <a:r>
              <a:rPr lang="en-US" altLang="en-US" sz="2000" dirty="0">
                <a:solidFill>
                  <a:srgbClr val="0000FF"/>
                </a:solidFill>
              </a:rPr>
              <a:t>MU</a:t>
            </a:r>
          </a:p>
          <a:p>
            <a:r>
              <a:rPr lang="en-US" altLang="en-US" sz="2000" dirty="0"/>
              <a:t>ANCA positive (2): </a:t>
            </a:r>
            <a:r>
              <a:rPr lang="en-US" altLang="en-US" sz="2000" dirty="0" err="1">
                <a:solidFill>
                  <a:srgbClr val="0000FF"/>
                </a:solidFill>
              </a:rPr>
              <a:t>GwP</a:t>
            </a:r>
            <a:r>
              <a:rPr lang="en-US" altLang="en-US" sz="2000" dirty="0">
                <a:solidFill>
                  <a:srgbClr val="0000FF"/>
                </a:solidFill>
              </a:rPr>
              <a:t>; CS</a:t>
            </a:r>
          </a:p>
          <a:p>
            <a:endParaRPr lang="en-US" altLang="en-US" sz="2000" dirty="0"/>
          </a:p>
        </p:txBody>
      </p:sp>
      <p:sp>
        <p:nvSpPr>
          <p:cNvPr id="73734" name="TextBox 2"/>
          <p:cNvSpPr txBox="1">
            <a:spLocks noChangeArrowheads="1"/>
          </p:cNvSpPr>
          <p:nvPr/>
        </p:nvSpPr>
        <p:spPr bwMode="auto">
          <a:xfrm>
            <a:off x="4362864" y="3309144"/>
            <a:ext cx="37242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i="1"/>
              <a:t>(</a:t>
            </a:r>
            <a:r>
              <a:rPr lang="en-US" altLang="en-US" sz="1200" b="1" i="1"/>
              <a:t>Hey, what about PAN??!! </a:t>
            </a:r>
            <a:r>
              <a:rPr lang="en-US" altLang="en-US" sz="1200" i="1"/>
              <a:t>Un momento, por favor)</a:t>
            </a:r>
          </a:p>
        </p:txBody>
      </p:sp>
      <p:sp>
        <p:nvSpPr>
          <p:cNvPr id="2" name="Text Box 4">
            <a:extLst>
              <a:ext uri="{FF2B5EF4-FFF2-40B4-BE49-F238E27FC236}">
                <a16:creationId xmlns:a16="http://schemas.microsoft.com/office/drawing/2014/main" id="{8DD75B20-0DE6-4C7C-840F-51E0B12B47DB}"/>
              </a:ext>
            </a:extLst>
          </p:cNvPr>
          <p:cNvSpPr txBox="1">
            <a:spLocks noChangeArrowheads="1"/>
          </p:cNvSpPr>
          <p:nvPr/>
        </p:nvSpPr>
        <p:spPr bwMode="auto">
          <a:xfrm>
            <a:off x="1295400" y="152400"/>
            <a:ext cx="6705600" cy="12095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1800" dirty="0"/>
              <a:t>For each statement, identify which of these causes of PUK is/are associated (some will more than one answer)</a:t>
            </a:r>
          </a:p>
          <a:p>
            <a:pPr eaLnBrk="1" hangingPunct="1">
              <a:spcBef>
                <a:spcPct val="0"/>
              </a:spcBef>
              <a:buClrTx/>
              <a:buSzTx/>
              <a:buFontTx/>
              <a:buNone/>
            </a:pPr>
            <a:r>
              <a:rPr lang="en-US" altLang="en-US" sz="1400" b="1" dirty="0">
                <a:solidFill>
                  <a:srgbClr val="0000FF"/>
                </a:solidFill>
              </a:rPr>
              <a:t>Polyarteritis nodosa (PAN)		Relapsing </a:t>
            </a:r>
            <a:r>
              <a:rPr lang="en-US" altLang="en-US" sz="1400" b="1" dirty="0" err="1">
                <a:solidFill>
                  <a:srgbClr val="0000FF"/>
                </a:solidFill>
              </a:rPr>
              <a:t>polychondritis</a:t>
            </a:r>
            <a:r>
              <a:rPr lang="en-US" altLang="en-US" sz="1400" b="1" dirty="0">
                <a:solidFill>
                  <a:srgbClr val="0000FF"/>
                </a:solidFill>
              </a:rPr>
              <a:t> (RP)</a:t>
            </a:r>
          </a:p>
          <a:p>
            <a:pPr eaLnBrk="1" hangingPunct="1">
              <a:spcBef>
                <a:spcPct val="0"/>
              </a:spcBef>
              <a:buClrTx/>
              <a:buSzTx/>
              <a:buFontTx/>
              <a:buNone/>
            </a:pPr>
            <a:r>
              <a:rPr lang="en-US" altLang="en-US" sz="1400" b="1" dirty="0">
                <a:solidFill>
                  <a:srgbClr val="0000FF"/>
                </a:solidFill>
              </a:rPr>
              <a:t>Rheumatoid arthritis (RA)	   Granulomatosis with polyangiitis (</a:t>
            </a:r>
            <a:r>
              <a:rPr lang="en-US" altLang="en-US" sz="1400" b="1" dirty="0" err="1">
                <a:solidFill>
                  <a:srgbClr val="0000FF"/>
                </a:solidFill>
              </a:rPr>
              <a:t>GwP</a:t>
            </a:r>
            <a:r>
              <a:rPr lang="en-US" altLang="en-US" sz="1400" b="1" dirty="0">
                <a:solidFill>
                  <a:srgbClr val="0000FF"/>
                </a:solidFill>
              </a:rPr>
              <a:t>)</a:t>
            </a:r>
          </a:p>
          <a:p>
            <a:pPr eaLnBrk="1" hangingPunct="1">
              <a:spcBef>
                <a:spcPct val="0"/>
              </a:spcBef>
              <a:buClrTx/>
              <a:buSzTx/>
              <a:buFontTx/>
              <a:buNone/>
            </a:pPr>
            <a:r>
              <a:rPr lang="en-US" altLang="en-US" sz="1400" b="1" dirty="0" err="1">
                <a:solidFill>
                  <a:srgbClr val="0000FF"/>
                </a:solidFill>
              </a:rPr>
              <a:t>Mooren’s</a:t>
            </a:r>
            <a:r>
              <a:rPr lang="en-US" altLang="en-US" sz="1400" b="1" dirty="0">
                <a:solidFill>
                  <a:srgbClr val="0000FF"/>
                </a:solidFill>
              </a:rPr>
              <a:t> ulcer (MU)			Churg-Strauss (CS)</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1"/>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79875"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321D314B-8331-4F22-9920-1F97E3ADC495}" type="slidenum">
              <a:rPr lang="en-US" altLang="en-US" sz="1000" smtClean="0"/>
              <a:pPr>
                <a:spcBef>
                  <a:spcPct val="0"/>
                </a:spcBef>
                <a:buClrTx/>
                <a:buSzTx/>
                <a:buFontTx/>
                <a:buNone/>
              </a:pPr>
              <a:t>119</a:t>
            </a:fld>
            <a:endParaRPr lang="en-US" altLang="en-US" sz="1000"/>
          </a:p>
        </p:txBody>
      </p:sp>
      <p:sp>
        <p:nvSpPr>
          <p:cNvPr id="79876" name="Content Placeholder 1"/>
          <p:cNvSpPr>
            <a:spLocks noGrp="1"/>
          </p:cNvSpPr>
          <p:nvPr>
            <p:ph idx="1"/>
          </p:nvPr>
        </p:nvSpPr>
        <p:spPr>
          <a:xfrm>
            <a:off x="457200" y="1379538"/>
            <a:ext cx="8229600" cy="4411662"/>
          </a:xfrm>
        </p:spPr>
        <p:txBody>
          <a:bodyPr/>
          <a:lstStyle/>
          <a:p>
            <a:r>
              <a:rPr lang="en-US" altLang="en-US" sz="2000" dirty="0">
                <a:solidFill>
                  <a:schemeClr val="bg1">
                    <a:lumMod val="75000"/>
                  </a:schemeClr>
                </a:solidFill>
              </a:rPr>
              <a:t>Saddle-nose deformity (2): RP; </a:t>
            </a:r>
            <a:r>
              <a:rPr lang="en-US" altLang="en-US" sz="2000" dirty="0" err="1">
                <a:solidFill>
                  <a:schemeClr val="bg1">
                    <a:lumMod val="75000"/>
                  </a:schemeClr>
                </a:solidFill>
              </a:rPr>
              <a:t>GwP</a:t>
            </a:r>
            <a:endParaRPr lang="en-US" altLang="en-US" sz="2000" dirty="0">
              <a:solidFill>
                <a:schemeClr val="bg1">
                  <a:lumMod val="75000"/>
                </a:schemeClr>
              </a:solidFill>
            </a:endParaRPr>
          </a:p>
          <a:p>
            <a:r>
              <a:rPr lang="en-US" altLang="en-US" sz="2000" dirty="0">
                <a:solidFill>
                  <a:schemeClr val="bg1">
                    <a:lumMod val="75000"/>
                  </a:schemeClr>
                </a:solidFill>
              </a:rPr>
              <a:t>Asthma and eosinophilia: CS</a:t>
            </a:r>
          </a:p>
          <a:p>
            <a:r>
              <a:rPr lang="en-US" altLang="en-US" sz="2000" dirty="0">
                <a:solidFill>
                  <a:schemeClr val="bg1">
                    <a:lumMod val="75000"/>
                  </a:schemeClr>
                </a:solidFill>
              </a:rPr>
              <a:t>Deformed auricular pinnae: RP</a:t>
            </a:r>
          </a:p>
          <a:p>
            <a:r>
              <a:rPr lang="en-US" altLang="en-US" sz="2000" dirty="0">
                <a:solidFill>
                  <a:schemeClr val="bg1">
                    <a:lumMod val="75000"/>
                  </a:schemeClr>
                </a:solidFill>
              </a:rPr>
              <a:t>Ulcer has overhanging edge (2): MU; PAN</a:t>
            </a:r>
          </a:p>
          <a:p>
            <a:r>
              <a:rPr lang="en-US" altLang="en-US" sz="2000" dirty="0">
                <a:solidFill>
                  <a:schemeClr val="bg1">
                    <a:lumMod val="75000"/>
                  </a:schemeClr>
                </a:solidFill>
              </a:rPr>
              <a:t>Sclera never involved: MU</a:t>
            </a:r>
          </a:p>
          <a:p>
            <a:r>
              <a:rPr lang="en-US" altLang="en-US" sz="2000" b="1" dirty="0"/>
              <a:t>ANCA positive (2): </a:t>
            </a:r>
            <a:r>
              <a:rPr lang="en-US" altLang="en-US" sz="2000" b="1" dirty="0" err="1">
                <a:solidFill>
                  <a:srgbClr val="0000FF"/>
                </a:solidFill>
              </a:rPr>
              <a:t>GwP</a:t>
            </a:r>
            <a:r>
              <a:rPr lang="en-US" altLang="en-US" sz="2000" b="1" dirty="0">
                <a:solidFill>
                  <a:srgbClr val="0000FF"/>
                </a:solidFill>
              </a:rPr>
              <a:t>; CS</a:t>
            </a:r>
          </a:p>
          <a:p>
            <a:endParaRPr lang="en-US" altLang="en-US" sz="2000" dirty="0"/>
          </a:p>
        </p:txBody>
      </p:sp>
      <p:sp>
        <p:nvSpPr>
          <p:cNvPr id="79878" name="TextBox 2"/>
          <p:cNvSpPr txBox="1">
            <a:spLocks noChangeArrowheads="1"/>
          </p:cNvSpPr>
          <p:nvPr/>
        </p:nvSpPr>
        <p:spPr bwMode="auto">
          <a:xfrm>
            <a:off x="1371600" y="3776776"/>
            <a:ext cx="6400800" cy="307777"/>
          </a:xfrm>
          <a:prstGeom prst="rect">
            <a:avLst/>
          </a:prstGeom>
          <a:noFill/>
          <a:ln>
            <a:noFill/>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does </a:t>
            </a:r>
            <a:r>
              <a:rPr lang="en-US" altLang="en-US" sz="1400" dirty="0">
                <a:solidFill>
                  <a:srgbClr val="0000FF"/>
                </a:solidFill>
              </a:rPr>
              <a:t>ANCA</a:t>
            </a:r>
            <a:r>
              <a:rPr lang="en-US" altLang="en-US" sz="1400" i="1" dirty="0">
                <a:solidFill>
                  <a:srgbClr val="0000FF"/>
                </a:solidFill>
              </a:rPr>
              <a:t> stand for?</a:t>
            </a:r>
          </a:p>
        </p:txBody>
      </p:sp>
      <p:sp>
        <p:nvSpPr>
          <p:cNvPr id="2" name="Text Box 4">
            <a:extLst>
              <a:ext uri="{FF2B5EF4-FFF2-40B4-BE49-F238E27FC236}">
                <a16:creationId xmlns:a16="http://schemas.microsoft.com/office/drawing/2014/main" id="{1240722B-71E0-451C-B670-9FF9DB01E708}"/>
              </a:ext>
            </a:extLst>
          </p:cNvPr>
          <p:cNvSpPr txBox="1">
            <a:spLocks noChangeArrowheads="1"/>
          </p:cNvSpPr>
          <p:nvPr/>
        </p:nvSpPr>
        <p:spPr bwMode="auto">
          <a:xfrm>
            <a:off x="1295400" y="152400"/>
            <a:ext cx="6705600" cy="12095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1800" dirty="0"/>
              <a:t>For each statement, identify which of these causes of PUK is/are associated (some will more than one answer)</a:t>
            </a:r>
          </a:p>
          <a:p>
            <a:pPr eaLnBrk="1" hangingPunct="1">
              <a:spcBef>
                <a:spcPct val="0"/>
              </a:spcBef>
              <a:buClrTx/>
              <a:buSzTx/>
              <a:buFontTx/>
              <a:buNone/>
            </a:pPr>
            <a:r>
              <a:rPr lang="en-US" altLang="en-US" sz="1400" b="1" dirty="0">
                <a:solidFill>
                  <a:srgbClr val="0000FF"/>
                </a:solidFill>
              </a:rPr>
              <a:t>Polyarteritis nodosa (PAN)		Relapsing </a:t>
            </a:r>
            <a:r>
              <a:rPr lang="en-US" altLang="en-US" sz="1400" b="1" dirty="0" err="1">
                <a:solidFill>
                  <a:srgbClr val="0000FF"/>
                </a:solidFill>
              </a:rPr>
              <a:t>polychondritis</a:t>
            </a:r>
            <a:r>
              <a:rPr lang="en-US" altLang="en-US" sz="1400" b="1" dirty="0">
                <a:solidFill>
                  <a:srgbClr val="0000FF"/>
                </a:solidFill>
              </a:rPr>
              <a:t> (RP)</a:t>
            </a:r>
          </a:p>
          <a:p>
            <a:pPr eaLnBrk="1" hangingPunct="1">
              <a:spcBef>
                <a:spcPct val="0"/>
              </a:spcBef>
              <a:buClrTx/>
              <a:buSzTx/>
              <a:buFontTx/>
              <a:buNone/>
            </a:pPr>
            <a:r>
              <a:rPr lang="en-US" altLang="en-US" sz="1400" b="1" dirty="0">
                <a:solidFill>
                  <a:srgbClr val="0000FF"/>
                </a:solidFill>
              </a:rPr>
              <a:t>Rheumatoid arthritis (RA)	   Granulomatosis with polyangiitis (</a:t>
            </a:r>
            <a:r>
              <a:rPr lang="en-US" altLang="en-US" sz="1400" b="1" dirty="0" err="1">
                <a:solidFill>
                  <a:srgbClr val="0000FF"/>
                </a:solidFill>
              </a:rPr>
              <a:t>GwP</a:t>
            </a:r>
            <a:r>
              <a:rPr lang="en-US" altLang="en-US" sz="1400" b="1" dirty="0">
                <a:solidFill>
                  <a:srgbClr val="0000FF"/>
                </a:solidFill>
              </a:rPr>
              <a:t>)</a:t>
            </a:r>
          </a:p>
          <a:p>
            <a:pPr eaLnBrk="1" hangingPunct="1">
              <a:spcBef>
                <a:spcPct val="0"/>
              </a:spcBef>
              <a:buClrTx/>
              <a:buSzTx/>
              <a:buFontTx/>
              <a:buNone/>
            </a:pPr>
            <a:r>
              <a:rPr lang="en-US" altLang="en-US" sz="1400" b="1" dirty="0" err="1">
                <a:solidFill>
                  <a:srgbClr val="0000FF"/>
                </a:solidFill>
              </a:rPr>
              <a:t>Mooren’s</a:t>
            </a:r>
            <a:r>
              <a:rPr lang="en-US" altLang="en-US" sz="1400" b="1" dirty="0">
                <a:solidFill>
                  <a:srgbClr val="0000FF"/>
                </a:solidFill>
              </a:rPr>
              <a:t> ulcer (MU)			Churg-Strauss (CS)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12291"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2292"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12293" name="Rectangle 4"/>
          <p:cNvSpPr>
            <a:spLocks noGrp="1" noChangeArrowheads="1"/>
          </p:cNvSpPr>
          <p:nvPr>
            <p:ph type="title"/>
          </p:nvPr>
        </p:nvSpPr>
        <p:spPr>
          <a:xfrm>
            <a:off x="457200" y="122238"/>
            <a:ext cx="7543800" cy="792162"/>
          </a:xfrm>
        </p:spPr>
        <p:txBody>
          <a:bodyPr/>
          <a:lstStyle/>
          <a:p>
            <a:pPr eaLnBrk="1" hangingPunct="1"/>
            <a:r>
              <a:rPr lang="en-US" altLang="en-US"/>
              <a:t>Q</a:t>
            </a:r>
          </a:p>
        </p:txBody>
      </p:sp>
      <p:sp>
        <p:nvSpPr>
          <p:cNvPr id="12294" name="Rectangle 5"/>
          <p:cNvSpPr>
            <a:spLocks noGrp="1" noChangeArrowheads="1"/>
          </p:cNvSpPr>
          <p:nvPr>
            <p:ph type="body" idx="1"/>
          </p:nvPr>
        </p:nvSpPr>
        <p:spPr>
          <a:xfrm>
            <a:off x="304800" y="1676400"/>
            <a:ext cx="8534400" cy="4876800"/>
          </a:xfrm>
        </p:spPr>
        <p:txBody>
          <a:bodyPr/>
          <a:lstStyle/>
          <a:p>
            <a:pPr eaLnBrk="1" hangingPunct="1"/>
            <a:r>
              <a:rPr lang="en-US" altLang="en-US" sz="2200" dirty="0">
                <a:solidFill>
                  <a:schemeClr val="bg1">
                    <a:lumMod val="75000"/>
                  </a:schemeClr>
                </a:solidFill>
              </a:rPr>
              <a:t>Autoimmune PUK is usually unilateral and sectoral                         </a:t>
            </a:r>
          </a:p>
          <a:p>
            <a:pPr eaLnBrk="1" hangingPunct="1"/>
            <a:r>
              <a:rPr lang="en-US" altLang="en-US" sz="2200" dirty="0">
                <a:solidFill>
                  <a:schemeClr val="bg1">
                    <a:lumMod val="75000"/>
                  </a:schemeClr>
                </a:solidFill>
              </a:rPr>
              <a:t>It often heralds exacerbation of </a:t>
            </a:r>
            <a:r>
              <a:rPr lang="en-US" altLang="en-US" sz="2200" b="1" dirty="0"/>
              <a:t>systemic disease </a:t>
            </a:r>
          </a:p>
        </p:txBody>
      </p:sp>
      <p:sp>
        <p:nvSpPr>
          <p:cNvPr id="1229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EE6FA8C-F626-45F2-9234-0945C4F823F4}" type="slidenum">
              <a:rPr lang="en-US" altLang="en-US" sz="1000" smtClean="0"/>
              <a:pPr>
                <a:spcBef>
                  <a:spcPct val="0"/>
                </a:spcBef>
                <a:buClrTx/>
                <a:buSzTx/>
                <a:buFontTx/>
                <a:buNone/>
              </a:pPr>
              <a:t>12</a:t>
            </a:fld>
            <a:endParaRPr lang="en-US" altLang="en-US" sz="1000"/>
          </a:p>
        </p:txBody>
      </p:sp>
      <p:sp>
        <p:nvSpPr>
          <p:cNvPr id="8201" name="TextBox 1"/>
          <p:cNvSpPr txBox="1">
            <a:spLocks noChangeArrowheads="1"/>
          </p:cNvSpPr>
          <p:nvPr/>
        </p:nvSpPr>
        <p:spPr bwMode="auto">
          <a:xfrm>
            <a:off x="228600" y="2895600"/>
            <a:ext cx="8683596" cy="1323439"/>
          </a:xfrm>
          <a:prstGeom prst="rect">
            <a:avLst/>
          </a:prstGeom>
          <a:noFill/>
          <a:ln>
            <a:noFill/>
          </a:ln>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r>
              <a:rPr lang="en-US" altLang="en-US" sz="1600" i="1" dirty="0">
                <a:solidFill>
                  <a:schemeClr val="bg1">
                    <a:lumMod val="75000"/>
                  </a:schemeClr>
                </a:solidFill>
              </a:rPr>
              <a:t>With which connective-tissue diseases (CTDs) and/or </a:t>
            </a:r>
            <a:r>
              <a:rPr lang="en-US" altLang="en-US" sz="1600" i="1" dirty="0" err="1">
                <a:solidFill>
                  <a:schemeClr val="bg1">
                    <a:lumMod val="75000"/>
                  </a:schemeClr>
                </a:solidFill>
              </a:rPr>
              <a:t>vasculitides</a:t>
            </a:r>
            <a:r>
              <a:rPr lang="en-US" altLang="en-US" sz="1600" i="1" dirty="0">
                <a:solidFill>
                  <a:schemeClr val="bg1">
                    <a:lumMod val="75000"/>
                  </a:schemeClr>
                </a:solidFill>
              </a:rPr>
              <a:t> has PUK been associated?</a:t>
            </a:r>
          </a:p>
          <a:p>
            <a:pPr eaLnBrk="1" hangingPunct="1">
              <a:spcBef>
                <a:spcPct val="0"/>
              </a:spcBef>
              <a:buClrTx/>
              <a:buSzTx/>
              <a:buFontTx/>
              <a:buNone/>
              <a:defRPr/>
            </a:pPr>
            <a:r>
              <a:rPr lang="en-US" altLang="en-US" sz="1600" dirty="0">
                <a:solidFill>
                  <a:schemeClr val="bg1">
                    <a:lumMod val="75000"/>
                  </a:schemeClr>
                </a:solidFill>
              </a:rPr>
              <a:t>Pretty much all of them</a:t>
            </a:r>
          </a:p>
          <a:p>
            <a:pPr eaLnBrk="1" hangingPunct="1">
              <a:spcBef>
                <a:spcPct val="0"/>
              </a:spcBef>
              <a:buClrTx/>
              <a:buSzTx/>
              <a:buFontTx/>
              <a:buNone/>
              <a:defRPr/>
            </a:pPr>
            <a:endParaRPr lang="en-US" altLang="en-US" sz="1600" dirty="0">
              <a:solidFill>
                <a:schemeClr val="bg1">
                  <a:lumMod val="75000"/>
                </a:schemeClr>
              </a:solidFill>
            </a:endParaRPr>
          </a:p>
          <a:p>
            <a:pPr eaLnBrk="1" hangingPunct="1">
              <a:spcBef>
                <a:spcPct val="0"/>
              </a:spcBef>
              <a:buClrTx/>
              <a:buSzTx/>
              <a:buFontTx/>
              <a:buNone/>
              <a:defRPr/>
            </a:pPr>
            <a:r>
              <a:rPr lang="en-US" altLang="en-US" sz="1600" i="1" dirty="0">
                <a:solidFill>
                  <a:schemeClr val="bg1">
                    <a:lumMod val="75000"/>
                  </a:schemeClr>
                </a:solidFill>
              </a:rPr>
              <a:t>Which three conditions are most likely to present with PUK?</a:t>
            </a:r>
          </a:p>
          <a:p>
            <a:pPr eaLnBrk="1" hangingPunct="1">
              <a:spcBef>
                <a:spcPct val="0"/>
              </a:spcBef>
              <a:buClrTx/>
              <a:buSzTx/>
              <a:buFontTx/>
              <a:buNone/>
              <a:defRPr/>
            </a:pPr>
            <a:r>
              <a:rPr lang="en-US" altLang="en-US" sz="1600" b="1" dirty="0">
                <a:solidFill>
                  <a:srgbClr val="0000FF"/>
                </a:solidFill>
              </a:rPr>
              <a:t>Rheumatoid arthritis</a:t>
            </a:r>
            <a:r>
              <a:rPr lang="en-US" altLang="en-US" sz="1600" dirty="0">
                <a:solidFill>
                  <a:srgbClr val="0000FF"/>
                </a:solidFill>
              </a:rPr>
              <a:t>, </a:t>
            </a:r>
            <a:r>
              <a:rPr lang="en-US" altLang="en-US" sz="1600" b="1" dirty="0">
                <a:solidFill>
                  <a:srgbClr val="0000FF"/>
                </a:solidFill>
              </a:rPr>
              <a:t>Wegener’s granulomatosis</a:t>
            </a:r>
            <a:r>
              <a:rPr lang="en-US" altLang="en-US" sz="1600" dirty="0">
                <a:solidFill>
                  <a:srgbClr val="0000FF"/>
                </a:solidFill>
              </a:rPr>
              <a:t>, and </a:t>
            </a:r>
            <a:r>
              <a:rPr lang="en-US" altLang="en-US" sz="1600" b="1" dirty="0">
                <a:solidFill>
                  <a:srgbClr val="0000FF"/>
                </a:solidFill>
              </a:rPr>
              <a:t>polyarteritis nodosa</a:t>
            </a:r>
            <a:endParaRPr lang="en-US" altLang="en-US" sz="1600" dirty="0">
              <a:solidFill>
                <a:srgbClr val="FFFF00"/>
              </a:solidFill>
            </a:endParaRPr>
          </a:p>
        </p:txBody>
      </p:sp>
      <p:sp>
        <p:nvSpPr>
          <p:cNvPr id="2" name="Text Box 4">
            <a:extLst>
              <a:ext uri="{FF2B5EF4-FFF2-40B4-BE49-F238E27FC236}">
                <a16:creationId xmlns:a16="http://schemas.microsoft.com/office/drawing/2014/main" id="{FD0A78B2-A489-4493-A598-F25F0C024119}"/>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4" name="TextBox 3">
            <a:extLst>
              <a:ext uri="{FF2B5EF4-FFF2-40B4-BE49-F238E27FC236}">
                <a16:creationId xmlns:a16="http://schemas.microsoft.com/office/drawing/2014/main" id="{80DCB375-F3C7-43C3-9267-6E96608AFD3A}"/>
              </a:ext>
            </a:extLst>
          </p:cNvPr>
          <p:cNvSpPr txBox="1"/>
          <p:nvPr/>
        </p:nvSpPr>
        <p:spPr>
          <a:xfrm>
            <a:off x="2313038" y="1524000"/>
            <a:ext cx="6194324" cy="584775"/>
          </a:xfrm>
          <a:prstGeom prst="rect">
            <a:avLst/>
          </a:prstGeom>
          <a:solidFill>
            <a:schemeClr val="accent5">
              <a:lumMod val="75000"/>
            </a:schemeClr>
          </a:solidFill>
        </p:spPr>
        <p:txBody>
          <a:bodyPr wrap="none" rtlCol="0">
            <a:spAutoFit/>
          </a:bodyPr>
          <a:lstStyle/>
          <a:p>
            <a:r>
              <a:rPr lang="en-US" sz="1600" i="1" dirty="0">
                <a:solidFill>
                  <a:schemeClr val="bg1">
                    <a:lumMod val="50000"/>
                  </a:schemeClr>
                </a:solidFill>
              </a:rPr>
              <a:t>With what general category of autoimmune </a:t>
            </a:r>
            <a:r>
              <a:rPr lang="en-US" sz="1600" i="1" dirty="0" err="1">
                <a:solidFill>
                  <a:schemeClr val="bg1">
                    <a:lumMod val="50000"/>
                  </a:schemeClr>
                </a:solidFill>
              </a:rPr>
              <a:t>dz</a:t>
            </a:r>
            <a:r>
              <a:rPr lang="en-US" sz="1600" i="1" dirty="0">
                <a:solidFill>
                  <a:schemeClr val="bg1">
                    <a:lumMod val="50000"/>
                  </a:schemeClr>
                </a:solidFill>
              </a:rPr>
              <a:t> is PUK associated?</a:t>
            </a:r>
          </a:p>
          <a:p>
            <a:r>
              <a:rPr lang="en-US" sz="1600" dirty="0">
                <a:solidFill>
                  <a:schemeClr val="bg1">
                    <a:lumMod val="50000"/>
                  </a:schemeClr>
                </a:solidFill>
              </a:rPr>
              <a:t>Connective-tissue </a:t>
            </a:r>
            <a:r>
              <a:rPr lang="en-US" sz="1600" dirty="0" err="1">
                <a:solidFill>
                  <a:schemeClr val="bg1">
                    <a:lumMod val="50000"/>
                  </a:schemeClr>
                </a:solidFill>
              </a:rPr>
              <a:t>dz</a:t>
            </a:r>
            <a:r>
              <a:rPr lang="en-US" sz="1600" dirty="0">
                <a:solidFill>
                  <a:schemeClr val="bg1">
                    <a:lumMod val="50000"/>
                  </a:schemeClr>
                </a:solidFill>
              </a:rPr>
              <a:t>, especially </a:t>
            </a:r>
            <a:r>
              <a:rPr lang="en-US" sz="1600" dirty="0" err="1">
                <a:solidFill>
                  <a:schemeClr val="bg1">
                    <a:lumMod val="50000"/>
                  </a:schemeClr>
                </a:solidFill>
              </a:rPr>
              <a:t>vasculitides</a:t>
            </a:r>
            <a:endParaRPr lang="en-US" sz="1600" dirty="0">
              <a:solidFill>
                <a:schemeClr val="bg1">
                  <a:lumMod val="50000"/>
                </a:schemeClr>
              </a:solidFill>
            </a:endParaRPr>
          </a:p>
        </p:txBody>
      </p:sp>
      <p:sp>
        <p:nvSpPr>
          <p:cNvPr id="5" name="TextBox 4">
            <a:extLst>
              <a:ext uri="{FF2B5EF4-FFF2-40B4-BE49-F238E27FC236}">
                <a16:creationId xmlns:a16="http://schemas.microsoft.com/office/drawing/2014/main" id="{FFF97F50-486E-4F69-845F-CD053B892535}"/>
              </a:ext>
            </a:extLst>
          </p:cNvPr>
          <p:cNvSpPr txBox="1"/>
          <p:nvPr/>
        </p:nvSpPr>
        <p:spPr>
          <a:xfrm>
            <a:off x="1005284" y="4296205"/>
            <a:ext cx="6371432" cy="2308324"/>
          </a:xfrm>
          <a:prstGeom prst="rect">
            <a:avLst/>
          </a:prstGeom>
          <a:solidFill>
            <a:srgbClr val="D5D5D5"/>
          </a:solidFill>
        </p:spPr>
        <p:txBody>
          <a:bodyPr wrap="square">
            <a:spAutoFit/>
          </a:bodyPr>
          <a:lstStyle/>
          <a:p>
            <a:pPr eaLnBrk="1" hangingPunct="1">
              <a:defRPr/>
            </a:pPr>
            <a:r>
              <a:rPr lang="en-US" sz="1600" i="1" dirty="0">
                <a:solidFill>
                  <a:srgbClr val="0000FF"/>
                </a:solidFill>
                <a:latin typeface="Arial" charset="0"/>
              </a:rPr>
              <a:t>Of these three, which is most likely to be associated with PUK?</a:t>
            </a:r>
          </a:p>
          <a:p>
            <a:pPr eaLnBrk="1" hangingPunct="1">
              <a:defRPr/>
            </a:pPr>
            <a:r>
              <a:rPr lang="en-US" sz="1600" dirty="0">
                <a:solidFill>
                  <a:srgbClr val="D5D5D5"/>
                </a:solidFill>
                <a:latin typeface="Arial" charset="0"/>
              </a:rPr>
              <a:t>RA, by a substantial margin</a:t>
            </a:r>
          </a:p>
          <a:p>
            <a:pPr eaLnBrk="1" hangingPunct="1">
              <a:defRPr/>
            </a:pPr>
            <a:endParaRPr lang="en-US" sz="1600" dirty="0">
              <a:solidFill>
                <a:srgbClr val="D5D5D5"/>
              </a:solidFill>
              <a:latin typeface="Arial" charset="0"/>
            </a:endParaRPr>
          </a:p>
          <a:p>
            <a:pPr eaLnBrk="1" hangingPunct="1">
              <a:defRPr/>
            </a:pPr>
            <a:r>
              <a:rPr lang="en-US" sz="1600" i="1" dirty="0">
                <a:solidFill>
                  <a:srgbClr val="D5D5D5"/>
                </a:solidFill>
                <a:latin typeface="Arial" charset="0"/>
              </a:rPr>
              <a:t>What percentage of PUK </a:t>
            </a:r>
            <a:r>
              <a:rPr lang="en-US" sz="1600" i="1" dirty="0" err="1">
                <a:solidFill>
                  <a:srgbClr val="D5D5D5"/>
                </a:solidFill>
                <a:latin typeface="Arial" charset="0"/>
              </a:rPr>
              <a:t>pts</a:t>
            </a:r>
            <a:r>
              <a:rPr lang="en-US" sz="1600" i="1" dirty="0">
                <a:solidFill>
                  <a:srgbClr val="D5D5D5"/>
                </a:solidFill>
                <a:latin typeface="Arial" charset="0"/>
              </a:rPr>
              <a:t> have RA as their underlying condition?</a:t>
            </a:r>
          </a:p>
          <a:p>
            <a:pPr eaLnBrk="1" hangingPunct="1">
              <a:defRPr/>
            </a:pPr>
            <a:r>
              <a:rPr lang="en-US" sz="1600" dirty="0">
                <a:solidFill>
                  <a:srgbClr val="D5D5D5"/>
                </a:solidFill>
                <a:latin typeface="Arial" charset="0"/>
              </a:rPr>
              <a:t>30-40</a:t>
            </a:r>
          </a:p>
          <a:p>
            <a:pPr eaLnBrk="1" hangingPunct="1">
              <a:defRPr/>
            </a:pPr>
            <a:endParaRPr lang="en-US" sz="1600" dirty="0">
              <a:solidFill>
                <a:srgbClr val="D5D5D5"/>
              </a:solidFill>
              <a:latin typeface="Arial" charset="0"/>
            </a:endParaRPr>
          </a:p>
          <a:p>
            <a:pPr eaLnBrk="1" hangingPunct="1">
              <a:defRPr/>
            </a:pPr>
            <a:r>
              <a:rPr lang="en-US" sz="1600" i="1" dirty="0">
                <a:solidFill>
                  <a:srgbClr val="D5D5D5"/>
                </a:solidFill>
                <a:latin typeface="Arial" charset="0"/>
              </a:rPr>
              <a:t>In addition to the peripheral cornea, what other ocular structure is commonly affected in these </a:t>
            </a:r>
            <a:r>
              <a:rPr lang="en-US" sz="1600" i="1" dirty="0" err="1">
                <a:solidFill>
                  <a:srgbClr val="D5D5D5"/>
                </a:solidFill>
                <a:latin typeface="Arial" charset="0"/>
              </a:rPr>
              <a:t>pts</a:t>
            </a:r>
            <a:r>
              <a:rPr lang="en-US" sz="1600" i="1" dirty="0">
                <a:solidFill>
                  <a:srgbClr val="D5D5D5"/>
                </a:solidFill>
                <a:latin typeface="Arial" charset="0"/>
              </a:rPr>
              <a:t>?</a:t>
            </a:r>
          </a:p>
          <a:p>
            <a:pPr eaLnBrk="1" hangingPunct="1">
              <a:defRPr/>
            </a:pPr>
            <a:r>
              <a:rPr lang="en-US" sz="1600" dirty="0">
                <a:solidFill>
                  <a:srgbClr val="D5D5D5"/>
                </a:solidFill>
                <a:latin typeface="Arial" charset="0"/>
              </a:rPr>
              <a:t>The sclera </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1"/>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79875"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321D314B-8331-4F22-9920-1F97E3ADC495}" type="slidenum">
              <a:rPr lang="en-US" altLang="en-US" sz="1000" smtClean="0"/>
              <a:pPr>
                <a:spcBef>
                  <a:spcPct val="0"/>
                </a:spcBef>
                <a:buClrTx/>
                <a:buSzTx/>
                <a:buFontTx/>
                <a:buNone/>
              </a:pPr>
              <a:t>120</a:t>
            </a:fld>
            <a:endParaRPr lang="en-US" altLang="en-US" sz="1000"/>
          </a:p>
        </p:txBody>
      </p:sp>
      <p:sp>
        <p:nvSpPr>
          <p:cNvPr id="79876" name="Content Placeholder 1"/>
          <p:cNvSpPr>
            <a:spLocks noGrp="1"/>
          </p:cNvSpPr>
          <p:nvPr>
            <p:ph idx="1"/>
          </p:nvPr>
        </p:nvSpPr>
        <p:spPr>
          <a:xfrm>
            <a:off x="457200" y="1379538"/>
            <a:ext cx="8229600" cy="4411662"/>
          </a:xfrm>
        </p:spPr>
        <p:txBody>
          <a:bodyPr/>
          <a:lstStyle/>
          <a:p>
            <a:r>
              <a:rPr lang="en-US" altLang="en-US" sz="2000" dirty="0">
                <a:solidFill>
                  <a:schemeClr val="bg1">
                    <a:lumMod val="75000"/>
                  </a:schemeClr>
                </a:solidFill>
              </a:rPr>
              <a:t>Saddle-nose deformity (2): RP; </a:t>
            </a:r>
            <a:r>
              <a:rPr lang="en-US" altLang="en-US" sz="2000" dirty="0" err="1">
                <a:solidFill>
                  <a:schemeClr val="bg1">
                    <a:lumMod val="75000"/>
                  </a:schemeClr>
                </a:solidFill>
              </a:rPr>
              <a:t>GwP</a:t>
            </a:r>
            <a:endParaRPr lang="en-US" altLang="en-US" sz="2000" dirty="0">
              <a:solidFill>
                <a:schemeClr val="bg1">
                  <a:lumMod val="75000"/>
                </a:schemeClr>
              </a:solidFill>
            </a:endParaRPr>
          </a:p>
          <a:p>
            <a:r>
              <a:rPr lang="en-US" altLang="en-US" sz="2000" dirty="0">
                <a:solidFill>
                  <a:schemeClr val="bg1">
                    <a:lumMod val="75000"/>
                  </a:schemeClr>
                </a:solidFill>
              </a:rPr>
              <a:t>Asthma and eosinophilia: CS</a:t>
            </a:r>
          </a:p>
          <a:p>
            <a:r>
              <a:rPr lang="en-US" altLang="en-US" sz="2000" dirty="0">
                <a:solidFill>
                  <a:schemeClr val="bg1">
                    <a:lumMod val="75000"/>
                  </a:schemeClr>
                </a:solidFill>
              </a:rPr>
              <a:t>Deformed auricular pinnae: RP</a:t>
            </a:r>
          </a:p>
          <a:p>
            <a:r>
              <a:rPr lang="en-US" altLang="en-US" sz="2000" dirty="0">
                <a:solidFill>
                  <a:schemeClr val="bg1">
                    <a:lumMod val="75000"/>
                  </a:schemeClr>
                </a:solidFill>
              </a:rPr>
              <a:t>Ulcer has overhanging edge (2): MU; PAN</a:t>
            </a:r>
          </a:p>
          <a:p>
            <a:r>
              <a:rPr lang="en-US" altLang="en-US" sz="2000" dirty="0">
                <a:solidFill>
                  <a:schemeClr val="bg1">
                    <a:lumMod val="75000"/>
                  </a:schemeClr>
                </a:solidFill>
              </a:rPr>
              <a:t>Sclera never involved: MU</a:t>
            </a:r>
          </a:p>
          <a:p>
            <a:r>
              <a:rPr lang="en-US" altLang="en-US" sz="2000" b="1" dirty="0"/>
              <a:t>ANCA positive (2): </a:t>
            </a:r>
            <a:r>
              <a:rPr lang="en-US" altLang="en-US" sz="2000" b="1" dirty="0" err="1">
                <a:solidFill>
                  <a:srgbClr val="0000FF"/>
                </a:solidFill>
              </a:rPr>
              <a:t>GwP</a:t>
            </a:r>
            <a:r>
              <a:rPr lang="en-US" altLang="en-US" sz="2000" b="1" dirty="0">
                <a:solidFill>
                  <a:srgbClr val="0000FF"/>
                </a:solidFill>
              </a:rPr>
              <a:t>; CS</a:t>
            </a:r>
          </a:p>
          <a:p>
            <a:endParaRPr lang="en-US" altLang="en-US" sz="2000" dirty="0"/>
          </a:p>
        </p:txBody>
      </p:sp>
      <p:sp>
        <p:nvSpPr>
          <p:cNvPr id="79878" name="TextBox 2"/>
          <p:cNvSpPr txBox="1">
            <a:spLocks noChangeArrowheads="1"/>
          </p:cNvSpPr>
          <p:nvPr/>
        </p:nvSpPr>
        <p:spPr bwMode="auto">
          <a:xfrm>
            <a:off x="1371600" y="3776776"/>
            <a:ext cx="6400800" cy="523220"/>
          </a:xfrm>
          <a:prstGeom prst="rect">
            <a:avLst/>
          </a:prstGeom>
          <a:noFill/>
          <a:ln>
            <a:noFill/>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does </a:t>
            </a:r>
            <a:r>
              <a:rPr lang="en-US" altLang="en-US" sz="1400" dirty="0">
                <a:solidFill>
                  <a:srgbClr val="0000FF"/>
                </a:solidFill>
              </a:rPr>
              <a:t>ANCA</a:t>
            </a:r>
            <a:r>
              <a:rPr lang="en-US" altLang="en-US" sz="1400" i="1" dirty="0">
                <a:solidFill>
                  <a:srgbClr val="0000FF"/>
                </a:solidFill>
              </a:rPr>
              <a:t> stand for?</a:t>
            </a:r>
          </a:p>
          <a:p>
            <a:pPr eaLnBrk="1" hangingPunct="1">
              <a:spcBef>
                <a:spcPct val="0"/>
              </a:spcBef>
              <a:buClrTx/>
              <a:buSzTx/>
              <a:buFontTx/>
              <a:buNone/>
            </a:pPr>
            <a:r>
              <a:rPr lang="en-US" altLang="en-US" sz="1400" dirty="0">
                <a:solidFill>
                  <a:srgbClr val="0000FF"/>
                </a:solidFill>
              </a:rPr>
              <a:t>Antineutrophil cytoplasmic antibodies</a:t>
            </a:r>
          </a:p>
        </p:txBody>
      </p:sp>
      <p:sp>
        <p:nvSpPr>
          <p:cNvPr id="2" name="Text Box 4">
            <a:extLst>
              <a:ext uri="{FF2B5EF4-FFF2-40B4-BE49-F238E27FC236}">
                <a16:creationId xmlns:a16="http://schemas.microsoft.com/office/drawing/2014/main" id="{1240722B-71E0-451C-B670-9FF9DB01E708}"/>
              </a:ext>
            </a:extLst>
          </p:cNvPr>
          <p:cNvSpPr txBox="1">
            <a:spLocks noChangeArrowheads="1"/>
          </p:cNvSpPr>
          <p:nvPr/>
        </p:nvSpPr>
        <p:spPr bwMode="auto">
          <a:xfrm>
            <a:off x="1295400" y="152400"/>
            <a:ext cx="6705600" cy="12095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1800" dirty="0"/>
              <a:t>For each statement, identify which of these causes of PUK is/are associated (some will more than one answer)</a:t>
            </a:r>
          </a:p>
          <a:p>
            <a:pPr eaLnBrk="1" hangingPunct="1">
              <a:spcBef>
                <a:spcPct val="0"/>
              </a:spcBef>
              <a:buClrTx/>
              <a:buSzTx/>
              <a:buFontTx/>
              <a:buNone/>
            </a:pPr>
            <a:r>
              <a:rPr lang="en-US" altLang="en-US" sz="1400" b="1" dirty="0">
                <a:solidFill>
                  <a:srgbClr val="0000FF"/>
                </a:solidFill>
              </a:rPr>
              <a:t>Polyarteritis nodosa (PAN)		Relapsing </a:t>
            </a:r>
            <a:r>
              <a:rPr lang="en-US" altLang="en-US" sz="1400" b="1" dirty="0" err="1">
                <a:solidFill>
                  <a:srgbClr val="0000FF"/>
                </a:solidFill>
              </a:rPr>
              <a:t>polychondritis</a:t>
            </a:r>
            <a:r>
              <a:rPr lang="en-US" altLang="en-US" sz="1400" b="1" dirty="0">
                <a:solidFill>
                  <a:srgbClr val="0000FF"/>
                </a:solidFill>
              </a:rPr>
              <a:t> (RP)</a:t>
            </a:r>
          </a:p>
          <a:p>
            <a:pPr eaLnBrk="1" hangingPunct="1">
              <a:spcBef>
                <a:spcPct val="0"/>
              </a:spcBef>
              <a:buClrTx/>
              <a:buSzTx/>
              <a:buFontTx/>
              <a:buNone/>
            </a:pPr>
            <a:r>
              <a:rPr lang="en-US" altLang="en-US" sz="1400" b="1" dirty="0">
                <a:solidFill>
                  <a:srgbClr val="0000FF"/>
                </a:solidFill>
              </a:rPr>
              <a:t>Rheumatoid arthritis (RA)	   Granulomatosis with polyangiitis (</a:t>
            </a:r>
            <a:r>
              <a:rPr lang="en-US" altLang="en-US" sz="1400" b="1" dirty="0" err="1">
                <a:solidFill>
                  <a:srgbClr val="0000FF"/>
                </a:solidFill>
              </a:rPr>
              <a:t>GwP</a:t>
            </a:r>
            <a:r>
              <a:rPr lang="en-US" altLang="en-US" sz="1400" b="1" dirty="0">
                <a:solidFill>
                  <a:srgbClr val="0000FF"/>
                </a:solidFill>
              </a:rPr>
              <a:t>)</a:t>
            </a:r>
          </a:p>
          <a:p>
            <a:pPr eaLnBrk="1" hangingPunct="1">
              <a:spcBef>
                <a:spcPct val="0"/>
              </a:spcBef>
              <a:buClrTx/>
              <a:buSzTx/>
              <a:buFontTx/>
              <a:buNone/>
            </a:pPr>
            <a:r>
              <a:rPr lang="en-US" altLang="en-US" sz="1400" b="1" dirty="0" err="1">
                <a:solidFill>
                  <a:srgbClr val="0000FF"/>
                </a:solidFill>
              </a:rPr>
              <a:t>Mooren’s</a:t>
            </a:r>
            <a:r>
              <a:rPr lang="en-US" altLang="en-US" sz="1400" b="1" dirty="0">
                <a:solidFill>
                  <a:srgbClr val="0000FF"/>
                </a:solidFill>
              </a:rPr>
              <a:t> ulcer (MU)			Churg-Strauss (CS)</a:t>
            </a:r>
          </a:p>
        </p:txBody>
      </p:sp>
    </p:spTree>
    <p:extLst>
      <p:ext uri="{BB962C8B-B14F-4D97-AF65-F5344CB8AC3E}">
        <p14:creationId xmlns:p14="http://schemas.microsoft.com/office/powerpoint/2010/main" val="334405055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1"/>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79875"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321D314B-8331-4F22-9920-1F97E3ADC495}" type="slidenum">
              <a:rPr lang="en-US" altLang="en-US" sz="1000" smtClean="0"/>
              <a:pPr>
                <a:spcBef>
                  <a:spcPct val="0"/>
                </a:spcBef>
                <a:buClrTx/>
                <a:buSzTx/>
                <a:buFontTx/>
                <a:buNone/>
              </a:pPr>
              <a:t>121</a:t>
            </a:fld>
            <a:endParaRPr lang="en-US" altLang="en-US" sz="1000"/>
          </a:p>
        </p:txBody>
      </p:sp>
      <p:sp>
        <p:nvSpPr>
          <p:cNvPr id="79876" name="Content Placeholder 1"/>
          <p:cNvSpPr>
            <a:spLocks noGrp="1"/>
          </p:cNvSpPr>
          <p:nvPr>
            <p:ph idx="1"/>
          </p:nvPr>
        </p:nvSpPr>
        <p:spPr>
          <a:xfrm>
            <a:off x="457200" y="1379538"/>
            <a:ext cx="8229600" cy="4411662"/>
          </a:xfrm>
        </p:spPr>
        <p:txBody>
          <a:bodyPr/>
          <a:lstStyle/>
          <a:p>
            <a:r>
              <a:rPr lang="en-US" altLang="en-US" sz="2000" dirty="0">
                <a:solidFill>
                  <a:schemeClr val="bg1">
                    <a:lumMod val="75000"/>
                  </a:schemeClr>
                </a:solidFill>
              </a:rPr>
              <a:t>Saddle-nose deformity (2): RP; </a:t>
            </a:r>
            <a:r>
              <a:rPr lang="en-US" altLang="en-US" sz="2000" dirty="0" err="1">
                <a:solidFill>
                  <a:schemeClr val="bg1">
                    <a:lumMod val="75000"/>
                  </a:schemeClr>
                </a:solidFill>
              </a:rPr>
              <a:t>GwP</a:t>
            </a:r>
            <a:endParaRPr lang="en-US" altLang="en-US" sz="2000" dirty="0">
              <a:solidFill>
                <a:schemeClr val="bg1">
                  <a:lumMod val="75000"/>
                </a:schemeClr>
              </a:solidFill>
            </a:endParaRPr>
          </a:p>
          <a:p>
            <a:r>
              <a:rPr lang="en-US" altLang="en-US" sz="2000" dirty="0">
                <a:solidFill>
                  <a:schemeClr val="bg1">
                    <a:lumMod val="75000"/>
                  </a:schemeClr>
                </a:solidFill>
              </a:rPr>
              <a:t>Asthma and eosinophilia: CS</a:t>
            </a:r>
          </a:p>
          <a:p>
            <a:r>
              <a:rPr lang="en-US" altLang="en-US" sz="2000" dirty="0">
                <a:solidFill>
                  <a:schemeClr val="bg1">
                    <a:lumMod val="75000"/>
                  </a:schemeClr>
                </a:solidFill>
              </a:rPr>
              <a:t>Deformed auricular pinnae: RP</a:t>
            </a:r>
          </a:p>
          <a:p>
            <a:r>
              <a:rPr lang="en-US" altLang="en-US" sz="2000" dirty="0">
                <a:solidFill>
                  <a:schemeClr val="bg1">
                    <a:lumMod val="75000"/>
                  </a:schemeClr>
                </a:solidFill>
              </a:rPr>
              <a:t>Ulcer has overhanging edge (2): MU; PAN</a:t>
            </a:r>
          </a:p>
          <a:p>
            <a:r>
              <a:rPr lang="en-US" altLang="en-US" sz="2000" dirty="0">
                <a:solidFill>
                  <a:schemeClr val="bg1">
                    <a:lumMod val="75000"/>
                  </a:schemeClr>
                </a:solidFill>
              </a:rPr>
              <a:t>Sclera never involved: MU</a:t>
            </a:r>
          </a:p>
          <a:p>
            <a:r>
              <a:rPr lang="en-US" altLang="en-US" sz="2000" b="1" dirty="0"/>
              <a:t>ANCA positive (2): </a:t>
            </a:r>
            <a:r>
              <a:rPr lang="en-US" altLang="en-US" sz="2000" b="1" dirty="0" err="1">
                <a:solidFill>
                  <a:srgbClr val="0000FF"/>
                </a:solidFill>
              </a:rPr>
              <a:t>GwP</a:t>
            </a:r>
            <a:r>
              <a:rPr lang="en-US" altLang="en-US" sz="2000" b="1" dirty="0">
                <a:solidFill>
                  <a:srgbClr val="0000FF"/>
                </a:solidFill>
              </a:rPr>
              <a:t>; CS</a:t>
            </a:r>
          </a:p>
          <a:p>
            <a:endParaRPr lang="en-US" altLang="en-US" sz="2000" dirty="0"/>
          </a:p>
        </p:txBody>
      </p:sp>
      <p:sp>
        <p:nvSpPr>
          <p:cNvPr id="79878" name="TextBox 2"/>
          <p:cNvSpPr txBox="1">
            <a:spLocks noChangeArrowheads="1"/>
          </p:cNvSpPr>
          <p:nvPr/>
        </p:nvSpPr>
        <p:spPr bwMode="auto">
          <a:xfrm>
            <a:off x="1371600" y="3776776"/>
            <a:ext cx="6400800" cy="954107"/>
          </a:xfrm>
          <a:prstGeom prst="rect">
            <a:avLst/>
          </a:prstGeom>
          <a:noFill/>
          <a:ln>
            <a:noFill/>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does </a:t>
            </a:r>
            <a:r>
              <a:rPr lang="en-US" altLang="en-US" sz="1400" dirty="0">
                <a:solidFill>
                  <a:srgbClr val="0000FF"/>
                </a:solidFill>
              </a:rPr>
              <a:t>ANCA</a:t>
            </a:r>
            <a:r>
              <a:rPr lang="en-US" altLang="en-US" sz="1400" i="1" dirty="0">
                <a:solidFill>
                  <a:srgbClr val="0000FF"/>
                </a:solidFill>
              </a:rPr>
              <a:t> stand for?</a:t>
            </a:r>
          </a:p>
          <a:p>
            <a:pPr eaLnBrk="1" hangingPunct="1">
              <a:spcBef>
                <a:spcPct val="0"/>
              </a:spcBef>
              <a:buClrTx/>
              <a:buSzTx/>
              <a:buFontTx/>
              <a:buNone/>
            </a:pPr>
            <a:r>
              <a:rPr lang="en-US" altLang="en-US" sz="1400" dirty="0">
                <a:solidFill>
                  <a:srgbClr val="0000FF"/>
                </a:solidFill>
              </a:rPr>
              <a:t>Antineutrophil cytoplasmic antibodies</a:t>
            </a:r>
          </a:p>
          <a:p>
            <a:pPr eaLnBrk="1" hangingPunct="1">
              <a:spcBef>
                <a:spcPct val="0"/>
              </a:spcBef>
              <a:buClrTx/>
              <a:buSzTx/>
              <a:buFontTx/>
              <a:buNone/>
            </a:pPr>
            <a:endParaRPr lang="en-US" altLang="en-US" sz="1400" i="1" dirty="0">
              <a:solidFill>
                <a:srgbClr val="0000FF"/>
              </a:solidFill>
            </a:endParaRPr>
          </a:p>
          <a:p>
            <a:pPr eaLnBrk="1" hangingPunct="1">
              <a:spcBef>
                <a:spcPct val="0"/>
              </a:spcBef>
              <a:buClrTx/>
              <a:buSzTx/>
              <a:buFontTx/>
              <a:buNone/>
            </a:pPr>
            <a:r>
              <a:rPr lang="en-US" altLang="en-US" sz="1400" i="1" dirty="0">
                <a:solidFill>
                  <a:srgbClr val="0000FF"/>
                </a:solidFill>
              </a:rPr>
              <a:t>What are they?</a:t>
            </a:r>
            <a:endParaRPr lang="en-US" altLang="en-US" sz="1400" dirty="0">
              <a:solidFill>
                <a:srgbClr val="92D050"/>
              </a:solidFill>
            </a:endParaRPr>
          </a:p>
        </p:txBody>
      </p:sp>
      <p:sp>
        <p:nvSpPr>
          <p:cNvPr id="2" name="Text Box 4">
            <a:extLst>
              <a:ext uri="{FF2B5EF4-FFF2-40B4-BE49-F238E27FC236}">
                <a16:creationId xmlns:a16="http://schemas.microsoft.com/office/drawing/2014/main" id="{1240722B-71E0-451C-B670-9FF9DB01E708}"/>
              </a:ext>
            </a:extLst>
          </p:cNvPr>
          <p:cNvSpPr txBox="1">
            <a:spLocks noChangeArrowheads="1"/>
          </p:cNvSpPr>
          <p:nvPr/>
        </p:nvSpPr>
        <p:spPr bwMode="auto">
          <a:xfrm>
            <a:off x="1295400" y="152400"/>
            <a:ext cx="6705600" cy="12095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1800" dirty="0"/>
              <a:t>For each statement, identify which of these causes of PUK is/are associated (some will more than one answer)</a:t>
            </a:r>
          </a:p>
          <a:p>
            <a:pPr eaLnBrk="1" hangingPunct="1">
              <a:spcBef>
                <a:spcPct val="0"/>
              </a:spcBef>
              <a:buClrTx/>
              <a:buSzTx/>
              <a:buFontTx/>
              <a:buNone/>
            </a:pPr>
            <a:r>
              <a:rPr lang="en-US" altLang="en-US" sz="1400" b="1" dirty="0">
                <a:solidFill>
                  <a:srgbClr val="0000FF"/>
                </a:solidFill>
              </a:rPr>
              <a:t>Polyarteritis nodosa (PAN)		Relapsing </a:t>
            </a:r>
            <a:r>
              <a:rPr lang="en-US" altLang="en-US" sz="1400" b="1" dirty="0" err="1">
                <a:solidFill>
                  <a:srgbClr val="0000FF"/>
                </a:solidFill>
              </a:rPr>
              <a:t>polychondritis</a:t>
            </a:r>
            <a:r>
              <a:rPr lang="en-US" altLang="en-US" sz="1400" b="1" dirty="0">
                <a:solidFill>
                  <a:srgbClr val="0000FF"/>
                </a:solidFill>
              </a:rPr>
              <a:t> (RP)</a:t>
            </a:r>
          </a:p>
          <a:p>
            <a:pPr eaLnBrk="1" hangingPunct="1">
              <a:spcBef>
                <a:spcPct val="0"/>
              </a:spcBef>
              <a:buClrTx/>
              <a:buSzTx/>
              <a:buFontTx/>
              <a:buNone/>
            </a:pPr>
            <a:r>
              <a:rPr lang="en-US" altLang="en-US" sz="1400" b="1" dirty="0">
                <a:solidFill>
                  <a:srgbClr val="0000FF"/>
                </a:solidFill>
              </a:rPr>
              <a:t>Rheumatoid arthritis (RA)	   Granulomatosis with polyangiitis (</a:t>
            </a:r>
            <a:r>
              <a:rPr lang="en-US" altLang="en-US" sz="1400" b="1" dirty="0" err="1">
                <a:solidFill>
                  <a:srgbClr val="0000FF"/>
                </a:solidFill>
              </a:rPr>
              <a:t>GwP</a:t>
            </a:r>
            <a:r>
              <a:rPr lang="en-US" altLang="en-US" sz="1400" b="1" dirty="0">
                <a:solidFill>
                  <a:srgbClr val="0000FF"/>
                </a:solidFill>
              </a:rPr>
              <a:t>)</a:t>
            </a:r>
          </a:p>
          <a:p>
            <a:pPr eaLnBrk="1" hangingPunct="1">
              <a:spcBef>
                <a:spcPct val="0"/>
              </a:spcBef>
              <a:buClrTx/>
              <a:buSzTx/>
              <a:buFontTx/>
              <a:buNone/>
            </a:pPr>
            <a:r>
              <a:rPr lang="en-US" altLang="en-US" sz="1400" b="1" dirty="0" err="1">
                <a:solidFill>
                  <a:srgbClr val="0000FF"/>
                </a:solidFill>
              </a:rPr>
              <a:t>Mooren’s</a:t>
            </a:r>
            <a:r>
              <a:rPr lang="en-US" altLang="en-US" sz="1400" b="1" dirty="0">
                <a:solidFill>
                  <a:srgbClr val="0000FF"/>
                </a:solidFill>
              </a:rPr>
              <a:t> ulcer (MU)			Churg-Strauss (CS)</a:t>
            </a:r>
          </a:p>
        </p:txBody>
      </p:sp>
    </p:spTree>
    <p:extLst>
      <p:ext uri="{BB962C8B-B14F-4D97-AF65-F5344CB8AC3E}">
        <p14:creationId xmlns:p14="http://schemas.microsoft.com/office/powerpoint/2010/main" val="146851838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1"/>
          <p:cNvSpPr>
            <a:spLocks noGrp="1" noChangeArrowheads="1"/>
          </p:cNvSpPr>
          <p:nvPr>
            <p:ph type="title"/>
          </p:nvPr>
        </p:nvSpPr>
        <p:spPr>
          <a:xfrm>
            <a:off x="457200" y="122238"/>
            <a:ext cx="7543800" cy="792162"/>
          </a:xfrm>
        </p:spPr>
        <p:txBody>
          <a:bodyPr/>
          <a:lstStyle/>
          <a:p>
            <a:pPr eaLnBrk="1" hangingPunct="1"/>
            <a:r>
              <a:rPr lang="en-US" altLang="en-US" dirty="0"/>
              <a:t>Q/A</a:t>
            </a:r>
          </a:p>
        </p:txBody>
      </p:sp>
      <p:sp>
        <p:nvSpPr>
          <p:cNvPr id="79875"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321D314B-8331-4F22-9920-1F97E3ADC495}" type="slidenum">
              <a:rPr lang="en-US" altLang="en-US" sz="1000" smtClean="0"/>
              <a:pPr>
                <a:spcBef>
                  <a:spcPct val="0"/>
                </a:spcBef>
                <a:buClrTx/>
                <a:buSzTx/>
                <a:buFontTx/>
                <a:buNone/>
              </a:pPr>
              <a:t>122</a:t>
            </a:fld>
            <a:endParaRPr lang="en-US" altLang="en-US" sz="1000"/>
          </a:p>
        </p:txBody>
      </p:sp>
      <p:sp>
        <p:nvSpPr>
          <p:cNvPr id="79876" name="Content Placeholder 1"/>
          <p:cNvSpPr>
            <a:spLocks noGrp="1"/>
          </p:cNvSpPr>
          <p:nvPr>
            <p:ph idx="1"/>
          </p:nvPr>
        </p:nvSpPr>
        <p:spPr>
          <a:xfrm>
            <a:off x="457200" y="1379538"/>
            <a:ext cx="8229600" cy="4411662"/>
          </a:xfrm>
        </p:spPr>
        <p:txBody>
          <a:bodyPr/>
          <a:lstStyle/>
          <a:p>
            <a:r>
              <a:rPr lang="en-US" altLang="en-US" sz="2000" dirty="0">
                <a:solidFill>
                  <a:schemeClr val="bg1">
                    <a:lumMod val="75000"/>
                  </a:schemeClr>
                </a:solidFill>
              </a:rPr>
              <a:t>Saddle-nose deformity (2): RP; </a:t>
            </a:r>
            <a:r>
              <a:rPr lang="en-US" altLang="en-US" sz="2000" dirty="0" err="1">
                <a:solidFill>
                  <a:schemeClr val="bg1">
                    <a:lumMod val="75000"/>
                  </a:schemeClr>
                </a:solidFill>
              </a:rPr>
              <a:t>GwP</a:t>
            </a:r>
            <a:endParaRPr lang="en-US" altLang="en-US" sz="2000" dirty="0">
              <a:solidFill>
                <a:schemeClr val="bg1">
                  <a:lumMod val="75000"/>
                </a:schemeClr>
              </a:solidFill>
            </a:endParaRPr>
          </a:p>
          <a:p>
            <a:r>
              <a:rPr lang="en-US" altLang="en-US" sz="2000" dirty="0">
                <a:solidFill>
                  <a:schemeClr val="bg1">
                    <a:lumMod val="75000"/>
                  </a:schemeClr>
                </a:solidFill>
              </a:rPr>
              <a:t>Asthma and eosinophilia: CS</a:t>
            </a:r>
          </a:p>
          <a:p>
            <a:r>
              <a:rPr lang="en-US" altLang="en-US" sz="2000" dirty="0">
                <a:solidFill>
                  <a:schemeClr val="bg1">
                    <a:lumMod val="75000"/>
                  </a:schemeClr>
                </a:solidFill>
              </a:rPr>
              <a:t>Deformed auricular pinnae: RP</a:t>
            </a:r>
          </a:p>
          <a:p>
            <a:r>
              <a:rPr lang="en-US" altLang="en-US" sz="2000" dirty="0">
                <a:solidFill>
                  <a:schemeClr val="bg1">
                    <a:lumMod val="75000"/>
                  </a:schemeClr>
                </a:solidFill>
              </a:rPr>
              <a:t>Ulcer has overhanging edge (2): MU; PAN</a:t>
            </a:r>
          </a:p>
          <a:p>
            <a:r>
              <a:rPr lang="en-US" altLang="en-US" sz="2000" dirty="0">
                <a:solidFill>
                  <a:schemeClr val="bg1">
                    <a:lumMod val="75000"/>
                  </a:schemeClr>
                </a:solidFill>
              </a:rPr>
              <a:t>Sclera never involved: MU</a:t>
            </a:r>
          </a:p>
          <a:p>
            <a:r>
              <a:rPr lang="en-US" altLang="en-US" sz="2000" b="1" dirty="0"/>
              <a:t>ANCA positive (2): </a:t>
            </a:r>
            <a:r>
              <a:rPr lang="en-US" altLang="en-US" sz="2000" b="1" dirty="0" err="1">
                <a:solidFill>
                  <a:srgbClr val="0000FF"/>
                </a:solidFill>
              </a:rPr>
              <a:t>GwP</a:t>
            </a:r>
            <a:r>
              <a:rPr lang="en-US" altLang="en-US" sz="2000" b="1" dirty="0">
                <a:solidFill>
                  <a:srgbClr val="0000FF"/>
                </a:solidFill>
              </a:rPr>
              <a:t>; CS</a:t>
            </a:r>
          </a:p>
          <a:p>
            <a:endParaRPr lang="en-US" altLang="en-US" sz="2000" dirty="0"/>
          </a:p>
        </p:txBody>
      </p:sp>
      <p:sp>
        <p:nvSpPr>
          <p:cNvPr id="79878" name="TextBox 2"/>
          <p:cNvSpPr txBox="1">
            <a:spLocks noChangeArrowheads="1"/>
          </p:cNvSpPr>
          <p:nvPr/>
        </p:nvSpPr>
        <p:spPr bwMode="auto">
          <a:xfrm>
            <a:off x="1371600" y="3776776"/>
            <a:ext cx="6400800" cy="1169551"/>
          </a:xfrm>
          <a:prstGeom prst="rect">
            <a:avLst/>
          </a:prstGeom>
          <a:noFill/>
          <a:ln>
            <a:noFill/>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does </a:t>
            </a:r>
            <a:r>
              <a:rPr lang="en-US" altLang="en-US" sz="1400" dirty="0">
                <a:solidFill>
                  <a:srgbClr val="0000FF"/>
                </a:solidFill>
              </a:rPr>
              <a:t>ANCA</a:t>
            </a:r>
            <a:r>
              <a:rPr lang="en-US" altLang="en-US" sz="1400" i="1" dirty="0">
                <a:solidFill>
                  <a:srgbClr val="0000FF"/>
                </a:solidFill>
              </a:rPr>
              <a:t> stand for?</a:t>
            </a:r>
          </a:p>
          <a:p>
            <a:pPr eaLnBrk="1" hangingPunct="1">
              <a:spcBef>
                <a:spcPct val="0"/>
              </a:spcBef>
              <a:buClrTx/>
              <a:buSzTx/>
              <a:buFontTx/>
              <a:buNone/>
            </a:pPr>
            <a:r>
              <a:rPr lang="en-US" altLang="en-US" sz="1400" dirty="0">
                <a:solidFill>
                  <a:srgbClr val="0000FF"/>
                </a:solidFill>
              </a:rPr>
              <a:t>Antineutrophil cytoplasmic antibodies</a:t>
            </a:r>
          </a:p>
          <a:p>
            <a:pPr eaLnBrk="1" hangingPunct="1">
              <a:spcBef>
                <a:spcPct val="0"/>
              </a:spcBef>
              <a:buClrTx/>
              <a:buSzTx/>
              <a:buFontTx/>
              <a:buNone/>
            </a:pPr>
            <a:endParaRPr lang="en-US" altLang="en-US" sz="1400" i="1" dirty="0">
              <a:solidFill>
                <a:srgbClr val="0000FF"/>
              </a:solidFill>
            </a:endParaRPr>
          </a:p>
          <a:p>
            <a:pPr eaLnBrk="1" hangingPunct="1">
              <a:spcBef>
                <a:spcPct val="0"/>
              </a:spcBef>
              <a:buClrTx/>
              <a:buSzTx/>
              <a:buFontTx/>
              <a:buNone/>
            </a:pPr>
            <a:r>
              <a:rPr lang="en-US" altLang="en-US" sz="1400" i="1" dirty="0">
                <a:solidFill>
                  <a:srgbClr val="0000FF"/>
                </a:solidFill>
              </a:rPr>
              <a:t>What are they?</a:t>
            </a:r>
          </a:p>
          <a:p>
            <a:pPr eaLnBrk="1" hangingPunct="1">
              <a:spcBef>
                <a:spcPct val="0"/>
              </a:spcBef>
              <a:buClrTx/>
              <a:buSzTx/>
              <a:buFontTx/>
              <a:buNone/>
            </a:pPr>
            <a:r>
              <a:rPr lang="en-US" altLang="en-US" sz="1400" dirty="0">
                <a:solidFill>
                  <a:srgbClr val="0000FF"/>
                </a:solidFill>
              </a:rPr>
              <a:t>Autoantibodies against antigens found within the  cytoplasm  of  neutrophils</a:t>
            </a:r>
          </a:p>
        </p:txBody>
      </p:sp>
      <p:sp>
        <p:nvSpPr>
          <p:cNvPr id="2" name="Text Box 4">
            <a:extLst>
              <a:ext uri="{FF2B5EF4-FFF2-40B4-BE49-F238E27FC236}">
                <a16:creationId xmlns:a16="http://schemas.microsoft.com/office/drawing/2014/main" id="{1240722B-71E0-451C-B670-9FF9DB01E708}"/>
              </a:ext>
            </a:extLst>
          </p:cNvPr>
          <p:cNvSpPr txBox="1">
            <a:spLocks noChangeArrowheads="1"/>
          </p:cNvSpPr>
          <p:nvPr/>
        </p:nvSpPr>
        <p:spPr bwMode="auto">
          <a:xfrm>
            <a:off x="1295400" y="152400"/>
            <a:ext cx="6705600" cy="12095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1800" dirty="0"/>
              <a:t>For each statement, identify which of these causes of PUK is/are associated (some will more than one answer)</a:t>
            </a:r>
          </a:p>
          <a:p>
            <a:pPr eaLnBrk="1" hangingPunct="1">
              <a:spcBef>
                <a:spcPct val="0"/>
              </a:spcBef>
              <a:buClrTx/>
              <a:buSzTx/>
              <a:buFontTx/>
              <a:buNone/>
            </a:pPr>
            <a:r>
              <a:rPr lang="en-US" altLang="en-US" sz="1400" b="1" dirty="0">
                <a:solidFill>
                  <a:srgbClr val="0000FF"/>
                </a:solidFill>
              </a:rPr>
              <a:t>Polyarteritis nodosa (PAN)		Relapsing </a:t>
            </a:r>
            <a:r>
              <a:rPr lang="en-US" altLang="en-US" sz="1400" b="1" dirty="0" err="1">
                <a:solidFill>
                  <a:srgbClr val="0000FF"/>
                </a:solidFill>
              </a:rPr>
              <a:t>polychondritis</a:t>
            </a:r>
            <a:r>
              <a:rPr lang="en-US" altLang="en-US" sz="1400" b="1" dirty="0">
                <a:solidFill>
                  <a:srgbClr val="0000FF"/>
                </a:solidFill>
              </a:rPr>
              <a:t> (RP)</a:t>
            </a:r>
          </a:p>
          <a:p>
            <a:pPr eaLnBrk="1" hangingPunct="1">
              <a:spcBef>
                <a:spcPct val="0"/>
              </a:spcBef>
              <a:buClrTx/>
              <a:buSzTx/>
              <a:buFontTx/>
              <a:buNone/>
            </a:pPr>
            <a:r>
              <a:rPr lang="en-US" altLang="en-US" sz="1400" b="1" dirty="0">
                <a:solidFill>
                  <a:srgbClr val="0000FF"/>
                </a:solidFill>
              </a:rPr>
              <a:t>Rheumatoid arthritis (RA)	   Granulomatosis with polyangiitis (</a:t>
            </a:r>
            <a:r>
              <a:rPr lang="en-US" altLang="en-US" sz="1400" b="1" dirty="0" err="1">
                <a:solidFill>
                  <a:srgbClr val="0000FF"/>
                </a:solidFill>
              </a:rPr>
              <a:t>GwP</a:t>
            </a:r>
            <a:r>
              <a:rPr lang="en-US" altLang="en-US" sz="1400" b="1" dirty="0">
                <a:solidFill>
                  <a:srgbClr val="0000FF"/>
                </a:solidFill>
              </a:rPr>
              <a:t>)</a:t>
            </a:r>
          </a:p>
          <a:p>
            <a:pPr eaLnBrk="1" hangingPunct="1">
              <a:spcBef>
                <a:spcPct val="0"/>
              </a:spcBef>
              <a:buClrTx/>
              <a:buSzTx/>
              <a:buFontTx/>
              <a:buNone/>
            </a:pPr>
            <a:r>
              <a:rPr lang="en-US" altLang="en-US" sz="1400" b="1" dirty="0" err="1">
                <a:solidFill>
                  <a:srgbClr val="0000FF"/>
                </a:solidFill>
              </a:rPr>
              <a:t>Mooren’s</a:t>
            </a:r>
            <a:r>
              <a:rPr lang="en-US" altLang="en-US" sz="1400" b="1" dirty="0">
                <a:solidFill>
                  <a:srgbClr val="0000FF"/>
                </a:solidFill>
              </a:rPr>
              <a:t> ulcer (MU)			Churg-Strauss (CS)</a:t>
            </a:r>
          </a:p>
        </p:txBody>
      </p:sp>
      <p:sp>
        <p:nvSpPr>
          <p:cNvPr id="3" name="Rectangle 2">
            <a:extLst>
              <a:ext uri="{FF2B5EF4-FFF2-40B4-BE49-F238E27FC236}">
                <a16:creationId xmlns:a16="http://schemas.microsoft.com/office/drawing/2014/main" id="{4AE9B84F-144D-6883-B6C9-58D9ECAAC436}"/>
              </a:ext>
            </a:extLst>
          </p:cNvPr>
          <p:cNvSpPr/>
          <p:nvPr/>
        </p:nvSpPr>
        <p:spPr>
          <a:xfrm>
            <a:off x="5334000" y="4648200"/>
            <a:ext cx="838200" cy="2418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A85F25B-9A88-0EFE-DFC5-19F663C063AA}"/>
              </a:ext>
            </a:extLst>
          </p:cNvPr>
          <p:cNvSpPr/>
          <p:nvPr/>
        </p:nvSpPr>
        <p:spPr>
          <a:xfrm>
            <a:off x="6515100" y="4648200"/>
            <a:ext cx="990600" cy="2418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179147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1"/>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79875"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321D314B-8331-4F22-9920-1F97E3ADC495}" type="slidenum">
              <a:rPr lang="en-US" altLang="en-US" sz="1000" smtClean="0"/>
              <a:pPr>
                <a:spcBef>
                  <a:spcPct val="0"/>
                </a:spcBef>
                <a:buClrTx/>
                <a:buSzTx/>
                <a:buFontTx/>
                <a:buNone/>
              </a:pPr>
              <a:t>123</a:t>
            </a:fld>
            <a:endParaRPr lang="en-US" altLang="en-US" sz="1000"/>
          </a:p>
        </p:txBody>
      </p:sp>
      <p:sp>
        <p:nvSpPr>
          <p:cNvPr id="79876" name="Content Placeholder 1"/>
          <p:cNvSpPr>
            <a:spLocks noGrp="1"/>
          </p:cNvSpPr>
          <p:nvPr>
            <p:ph idx="1"/>
          </p:nvPr>
        </p:nvSpPr>
        <p:spPr>
          <a:xfrm>
            <a:off x="457200" y="1379538"/>
            <a:ext cx="8229600" cy="4411662"/>
          </a:xfrm>
        </p:spPr>
        <p:txBody>
          <a:bodyPr/>
          <a:lstStyle/>
          <a:p>
            <a:r>
              <a:rPr lang="en-US" altLang="en-US" sz="2000" dirty="0">
                <a:solidFill>
                  <a:schemeClr val="bg1">
                    <a:lumMod val="75000"/>
                  </a:schemeClr>
                </a:solidFill>
              </a:rPr>
              <a:t>Saddle-nose deformity (2): RP; </a:t>
            </a:r>
            <a:r>
              <a:rPr lang="en-US" altLang="en-US" sz="2000" dirty="0" err="1">
                <a:solidFill>
                  <a:schemeClr val="bg1">
                    <a:lumMod val="75000"/>
                  </a:schemeClr>
                </a:solidFill>
              </a:rPr>
              <a:t>GwP</a:t>
            </a:r>
            <a:endParaRPr lang="en-US" altLang="en-US" sz="2000" dirty="0">
              <a:solidFill>
                <a:schemeClr val="bg1">
                  <a:lumMod val="75000"/>
                </a:schemeClr>
              </a:solidFill>
            </a:endParaRPr>
          </a:p>
          <a:p>
            <a:r>
              <a:rPr lang="en-US" altLang="en-US" sz="2000" dirty="0">
                <a:solidFill>
                  <a:schemeClr val="bg1">
                    <a:lumMod val="75000"/>
                  </a:schemeClr>
                </a:solidFill>
              </a:rPr>
              <a:t>Asthma and eosinophilia: CS</a:t>
            </a:r>
          </a:p>
          <a:p>
            <a:r>
              <a:rPr lang="en-US" altLang="en-US" sz="2000" dirty="0">
                <a:solidFill>
                  <a:schemeClr val="bg1">
                    <a:lumMod val="75000"/>
                  </a:schemeClr>
                </a:solidFill>
              </a:rPr>
              <a:t>Deformed auricular pinnae: RP</a:t>
            </a:r>
          </a:p>
          <a:p>
            <a:r>
              <a:rPr lang="en-US" altLang="en-US" sz="2000" dirty="0">
                <a:solidFill>
                  <a:schemeClr val="bg1">
                    <a:lumMod val="75000"/>
                  </a:schemeClr>
                </a:solidFill>
              </a:rPr>
              <a:t>Ulcer has overhanging edge (2): MU; PAN</a:t>
            </a:r>
          </a:p>
          <a:p>
            <a:r>
              <a:rPr lang="en-US" altLang="en-US" sz="2000" dirty="0">
                <a:solidFill>
                  <a:schemeClr val="bg1">
                    <a:lumMod val="75000"/>
                  </a:schemeClr>
                </a:solidFill>
              </a:rPr>
              <a:t>Sclera never involved: MU</a:t>
            </a:r>
          </a:p>
          <a:p>
            <a:r>
              <a:rPr lang="en-US" altLang="en-US" sz="2000" b="1" dirty="0"/>
              <a:t>ANCA positive (2): </a:t>
            </a:r>
            <a:r>
              <a:rPr lang="en-US" altLang="en-US" sz="2000" b="1" dirty="0" err="1">
                <a:solidFill>
                  <a:srgbClr val="0000FF"/>
                </a:solidFill>
              </a:rPr>
              <a:t>GwP</a:t>
            </a:r>
            <a:r>
              <a:rPr lang="en-US" altLang="en-US" sz="2000" b="1" dirty="0">
                <a:solidFill>
                  <a:srgbClr val="0000FF"/>
                </a:solidFill>
              </a:rPr>
              <a:t>; CS</a:t>
            </a:r>
          </a:p>
          <a:p>
            <a:endParaRPr lang="en-US" altLang="en-US" sz="2000" dirty="0"/>
          </a:p>
        </p:txBody>
      </p:sp>
      <p:sp>
        <p:nvSpPr>
          <p:cNvPr id="79878" name="TextBox 2"/>
          <p:cNvSpPr txBox="1">
            <a:spLocks noChangeArrowheads="1"/>
          </p:cNvSpPr>
          <p:nvPr/>
        </p:nvSpPr>
        <p:spPr bwMode="auto">
          <a:xfrm>
            <a:off x="1371600" y="3776776"/>
            <a:ext cx="6400800" cy="1169551"/>
          </a:xfrm>
          <a:prstGeom prst="rect">
            <a:avLst/>
          </a:prstGeom>
          <a:noFill/>
          <a:ln>
            <a:noFill/>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does </a:t>
            </a:r>
            <a:r>
              <a:rPr lang="en-US" altLang="en-US" sz="1400" dirty="0">
                <a:solidFill>
                  <a:srgbClr val="0000FF"/>
                </a:solidFill>
              </a:rPr>
              <a:t>ANCA</a:t>
            </a:r>
            <a:r>
              <a:rPr lang="en-US" altLang="en-US" sz="1400" i="1" dirty="0">
                <a:solidFill>
                  <a:srgbClr val="0000FF"/>
                </a:solidFill>
              </a:rPr>
              <a:t> stand for?</a:t>
            </a:r>
          </a:p>
          <a:p>
            <a:pPr eaLnBrk="1" hangingPunct="1">
              <a:spcBef>
                <a:spcPct val="0"/>
              </a:spcBef>
              <a:buClrTx/>
              <a:buSzTx/>
              <a:buFontTx/>
              <a:buNone/>
            </a:pPr>
            <a:r>
              <a:rPr lang="en-US" altLang="en-US" sz="1400" dirty="0">
                <a:solidFill>
                  <a:srgbClr val="0000FF"/>
                </a:solidFill>
              </a:rPr>
              <a:t>Antineutrophil cytoplasmic antibodies</a:t>
            </a:r>
          </a:p>
          <a:p>
            <a:pPr eaLnBrk="1" hangingPunct="1">
              <a:spcBef>
                <a:spcPct val="0"/>
              </a:spcBef>
              <a:buClrTx/>
              <a:buSzTx/>
              <a:buFontTx/>
              <a:buNone/>
            </a:pPr>
            <a:endParaRPr lang="en-US" altLang="en-US" sz="1400" i="1" dirty="0">
              <a:solidFill>
                <a:srgbClr val="0000FF"/>
              </a:solidFill>
            </a:endParaRPr>
          </a:p>
          <a:p>
            <a:pPr eaLnBrk="1" hangingPunct="1">
              <a:spcBef>
                <a:spcPct val="0"/>
              </a:spcBef>
              <a:buClrTx/>
              <a:buSzTx/>
              <a:buFontTx/>
              <a:buNone/>
            </a:pPr>
            <a:r>
              <a:rPr lang="en-US" altLang="en-US" sz="1400" i="1" dirty="0">
                <a:solidFill>
                  <a:srgbClr val="0000FF"/>
                </a:solidFill>
              </a:rPr>
              <a:t>What are they?</a:t>
            </a:r>
          </a:p>
          <a:p>
            <a:pPr eaLnBrk="1" hangingPunct="1">
              <a:spcBef>
                <a:spcPct val="0"/>
              </a:spcBef>
              <a:buClrTx/>
              <a:buSzTx/>
              <a:buFontTx/>
              <a:buNone/>
            </a:pPr>
            <a:r>
              <a:rPr lang="en-US" altLang="en-US" sz="1400" dirty="0">
                <a:solidFill>
                  <a:srgbClr val="0000FF"/>
                </a:solidFill>
              </a:rPr>
              <a:t>Autoantibodies against antigens found within the  cytoplasm  of  neutrophils</a:t>
            </a:r>
          </a:p>
        </p:txBody>
      </p:sp>
      <p:sp>
        <p:nvSpPr>
          <p:cNvPr id="2" name="Text Box 4">
            <a:extLst>
              <a:ext uri="{FF2B5EF4-FFF2-40B4-BE49-F238E27FC236}">
                <a16:creationId xmlns:a16="http://schemas.microsoft.com/office/drawing/2014/main" id="{1240722B-71E0-451C-B670-9FF9DB01E708}"/>
              </a:ext>
            </a:extLst>
          </p:cNvPr>
          <p:cNvSpPr txBox="1">
            <a:spLocks noChangeArrowheads="1"/>
          </p:cNvSpPr>
          <p:nvPr/>
        </p:nvSpPr>
        <p:spPr bwMode="auto">
          <a:xfrm>
            <a:off x="1295400" y="152400"/>
            <a:ext cx="6705600" cy="12095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1800" dirty="0"/>
              <a:t>For each statement, identify which of these causes of PUK is/are associated (some will more than one answer)</a:t>
            </a:r>
          </a:p>
          <a:p>
            <a:pPr eaLnBrk="1" hangingPunct="1">
              <a:spcBef>
                <a:spcPct val="0"/>
              </a:spcBef>
              <a:buClrTx/>
              <a:buSzTx/>
              <a:buFontTx/>
              <a:buNone/>
            </a:pPr>
            <a:r>
              <a:rPr lang="en-US" altLang="en-US" sz="1400" b="1" dirty="0">
                <a:solidFill>
                  <a:srgbClr val="0000FF"/>
                </a:solidFill>
              </a:rPr>
              <a:t>Polyarteritis nodosa (PAN)		Relapsing </a:t>
            </a:r>
            <a:r>
              <a:rPr lang="en-US" altLang="en-US" sz="1400" b="1" dirty="0" err="1">
                <a:solidFill>
                  <a:srgbClr val="0000FF"/>
                </a:solidFill>
              </a:rPr>
              <a:t>polychondritis</a:t>
            </a:r>
            <a:r>
              <a:rPr lang="en-US" altLang="en-US" sz="1400" b="1" dirty="0">
                <a:solidFill>
                  <a:srgbClr val="0000FF"/>
                </a:solidFill>
              </a:rPr>
              <a:t> (RP)</a:t>
            </a:r>
          </a:p>
          <a:p>
            <a:pPr eaLnBrk="1" hangingPunct="1">
              <a:spcBef>
                <a:spcPct val="0"/>
              </a:spcBef>
              <a:buClrTx/>
              <a:buSzTx/>
              <a:buFontTx/>
              <a:buNone/>
            </a:pPr>
            <a:r>
              <a:rPr lang="en-US" altLang="en-US" sz="1400" b="1" dirty="0">
                <a:solidFill>
                  <a:srgbClr val="0000FF"/>
                </a:solidFill>
              </a:rPr>
              <a:t>Rheumatoid arthritis (RA)	   Granulomatosis with polyangiitis (</a:t>
            </a:r>
            <a:r>
              <a:rPr lang="en-US" altLang="en-US" sz="1400" b="1" dirty="0" err="1">
                <a:solidFill>
                  <a:srgbClr val="0000FF"/>
                </a:solidFill>
              </a:rPr>
              <a:t>GwP</a:t>
            </a:r>
            <a:r>
              <a:rPr lang="en-US" altLang="en-US" sz="1400" b="1" dirty="0">
                <a:solidFill>
                  <a:srgbClr val="0000FF"/>
                </a:solidFill>
              </a:rPr>
              <a:t>)</a:t>
            </a:r>
          </a:p>
          <a:p>
            <a:pPr eaLnBrk="1" hangingPunct="1">
              <a:spcBef>
                <a:spcPct val="0"/>
              </a:spcBef>
              <a:buClrTx/>
              <a:buSzTx/>
              <a:buFontTx/>
              <a:buNone/>
            </a:pPr>
            <a:r>
              <a:rPr lang="en-US" altLang="en-US" sz="1400" b="1" dirty="0" err="1">
                <a:solidFill>
                  <a:srgbClr val="0000FF"/>
                </a:solidFill>
              </a:rPr>
              <a:t>Mooren’s</a:t>
            </a:r>
            <a:r>
              <a:rPr lang="en-US" altLang="en-US" sz="1400" b="1" dirty="0">
                <a:solidFill>
                  <a:srgbClr val="0000FF"/>
                </a:solidFill>
              </a:rPr>
              <a:t> ulcer (MU)			Churg-Strauss (CS)</a:t>
            </a:r>
          </a:p>
        </p:txBody>
      </p:sp>
    </p:spTree>
    <p:extLst>
      <p:ext uri="{BB962C8B-B14F-4D97-AF65-F5344CB8AC3E}">
        <p14:creationId xmlns:p14="http://schemas.microsoft.com/office/powerpoint/2010/main" val="21584361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1"/>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79875"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321D314B-8331-4F22-9920-1F97E3ADC495}" type="slidenum">
              <a:rPr lang="en-US" altLang="en-US" sz="1000" smtClean="0"/>
              <a:pPr>
                <a:spcBef>
                  <a:spcPct val="0"/>
                </a:spcBef>
                <a:buClrTx/>
                <a:buSzTx/>
                <a:buFontTx/>
                <a:buNone/>
              </a:pPr>
              <a:t>124</a:t>
            </a:fld>
            <a:endParaRPr lang="en-US" altLang="en-US" sz="1000"/>
          </a:p>
        </p:txBody>
      </p:sp>
      <p:sp>
        <p:nvSpPr>
          <p:cNvPr id="79876" name="Content Placeholder 1"/>
          <p:cNvSpPr>
            <a:spLocks noGrp="1"/>
          </p:cNvSpPr>
          <p:nvPr>
            <p:ph idx="1"/>
          </p:nvPr>
        </p:nvSpPr>
        <p:spPr>
          <a:xfrm>
            <a:off x="457200" y="1379538"/>
            <a:ext cx="8229600" cy="4411662"/>
          </a:xfrm>
        </p:spPr>
        <p:txBody>
          <a:bodyPr/>
          <a:lstStyle/>
          <a:p>
            <a:r>
              <a:rPr lang="en-US" altLang="en-US" sz="2000" dirty="0">
                <a:solidFill>
                  <a:schemeClr val="bg1">
                    <a:lumMod val="75000"/>
                  </a:schemeClr>
                </a:solidFill>
              </a:rPr>
              <a:t>Saddle-nose deformity (2): RP; </a:t>
            </a:r>
            <a:r>
              <a:rPr lang="en-US" altLang="en-US" sz="2000" dirty="0" err="1">
                <a:solidFill>
                  <a:schemeClr val="bg1">
                    <a:lumMod val="75000"/>
                  </a:schemeClr>
                </a:solidFill>
              </a:rPr>
              <a:t>GwP</a:t>
            </a:r>
            <a:endParaRPr lang="en-US" altLang="en-US" sz="2000" dirty="0">
              <a:solidFill>
                <a:schemeClr val="bg1">
                  <a:lumMod val="75000"/>
                </a:schemeClr>
              </a:solidFill>
            </a:endParaRPr>
          </a:p>
          <a:p>
            <a:r>
              <a:rPr lang="en-US" altLang="en-US" sz="2000" dirty="0">
                <a:solidFill>
                  <a:schemeClr val="bg1">
                    <a:lumMod val="75000"/>
                  </a:schemeClr>
                </a:solidFill>
              </a:rPr>
              <a:t>Asthma and eosinophilia: CS</a:t>
            </a:r>
          </a:p>
          <a:p>
            <a:r>
              <a:rPr lang="en-US" altLang="en-US" sz="2000" dirty="0">
                <a:solidFill>
                  <a:schemeClr val="bg1">
                    <a:lumMod val="75000"/>
                  </a:schemeClr>
                </a:solidFill>
              </a:rPr>
              <a:t>Deformed auricular pinnae: RP</a:t>
            </a:r>
          </a:p>
          <a:p>
            <a:r>
              <a:rPr lang="en-US" altLang="en-US" sz="2000" dirty="0">
                <a:solidFill>
                  <a:schemeClr val="bg1">
                    <a:lumMod val="75000"/>
                  </a:schemeClr>
                </a:solidFill>
              </a:rPr>
              <a:t>Ulcer has overhanging edge (2): MU; PAN</a:t>
            </a:r>
          </a:p>
          <a:p>
            <a:r>
              <a:rPr lang="en-US" altLang="en-US" sz="2000" dirty="0">
                <a:solidFill>
                  <a:schemeClr val="bg1">
                    <a:lumMod val="75000"/>
                  </a:schemeClr>
                </a:solidFill>
              </a:rPr>
              <a:t>Sclera never involved: MU</a:t>
            </a:r>
          </a:p>
          <a:p>
            <a:r>
              <a:rPr lang="en-US" altLang="en-US" sz="2000" b="1" dirty="0"/>
              <a:t>ANCA positive (2): </a:t>
            </a:r>
            <a:r>
              <a:rPr lang="en-US" altLang="en-US" sz="2000" b="1" dirty="0" err="1">
                <a:solidFill>
                  <a:srgbClr val="0000FF"/>
                </a:solidFill>
              </a:rPr>
              <a:t>GwP</a:t>
            </a:r>
            <a:r>
              <a:rPr lang="en-US" altLang="en-US" sz="2000" b="1" dirty="0">
                <a:solidFill>
                  <a:srgbClr val="0000FF"/>
                </a:solidFill>
              </a:rPr>
              <a:t>; CS</a:t>
            </a:r>
          </a:p>
          <a:p>
            <a:endParaRPr lang="en-US" altLang="en-US" sz="2000" dirty="0"/>
          </a:p>
        </p:txBody>
      </p:sp>
      <p:sp>
        <p:nvSpPr>
          <p:cNvPr id="79878" name="TextBox 2"/>
          <p:cNvSpPr txBox="1">
            <a:spLocks noChangeArrowheads="1"/>
          </p:cNvSpPr>
          <p:nvPr/>
        </p:nvSpPr>
        <p:spPr bwMode="auto">
          <a:xfrm>
            <a:off x="1371600" y="3776776"/>
            <a:ext cx="6400800" cy="1169551"/>
          </a:xfrm>
          <a:prstGeom prst="rect">
            <a:avLst/>
          </a:prstGeom>
          <a:noFill/>
          <a:ln>
            <a:noFill/>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lumMod val="75000"/>
                  </a:schemeClr>
                </a:solidFill>
              </a:rPr>
              <a:t>What does </a:t>
            </a:r>
            <a:r>
              <a:rPr lang="en-US" altLang="en-US" sz="1400" dirty="0">
                <a:solidFill>
                  <a:schemeClr val="bg1">
                    <a:lumMod val="75000"/>
                  </a:schemeClr>
                </a:solidFill>
              </a:rPr>
              <a:t>ANCA</a:t>
            </a:r>
            <a:r>
              <a:rPr lang="en-US" altLang="en-US" sz="1400" i="1" dirty="0">
                <a:solidFill>
                  <a:schemeClr val="bg1">
                    <a:lumMod val="75000"/>
                  </a:schemeClr>
                </a:solidFill>
              </a:rPr>
              <a:t> stand for?</a:t>
            </a:r>
          </a:p>
          <a:p>
            <a:pPr eaLnBrk="1" hangingPunct="1">
              <a:spcBef>
                <a:spcPct val="0"/>
              </a:spcBef>
              <a:buClrTx/>
              <a:buSzTx/>
              <a:buFontTx/>
              <a:buNone/>
            </a:pPr>
            <a:r>
              <a:rPr lang="en-US" altLang="en-US" sz="1400" dirty="0">
                <a:solidFill>
                  <a:schemeClr val="bg1">
                    <a:lumMod val="75000"/>
                  </a:schemeClr>
                </a:solidFill>
              </a:rPr>
              <a:t>Anti</a:t>
            </a:r>
            <a:r>
              <a:rPr lang="en-US" altLang="en-US" sz="1400" b="1" dirty="0">
                <a:solidFill>
                  <a:srgbClr val="0000FF"/>
                </a:solidFill>
              </a:rPr>
              <a:t>neutrophil</a:t>
            </a:r>
            <a:r>
              <a:rPr lang="en-US" altLang="en-US" sz="1400" dirty="0">
                <a:solidFill>
                  <a:schemeClr val="bg1">
                    <a:lumMod val="75000"/>
                  </a:schemeClr>
                </a:solidFill>
              </a:rPr>
              <a:t> </a:t>
            </a:r>
            <a:r>
              <a:rPr lang="en-US" altLang="en-US" sz="1400" b="1" dirty="0">
                <a:solidFill>
                  <a:srgbClr val="0000FF"/>
                </a:solidFill>
              </a:rPr>
              <a:t>cytoplasmic</a:t>
            </a:r>
            <a:r>
              <a:rPr lang="en-US" altLang="en-US" sz="1400" dirty="0">
                <a:solidFill>
                  <a:srgbClr val="0000FF"/>
                </a:solidFill>
              </a:rPr>
              <a:t> </a:t>
            </a:r>
            <a:r>
              <a:rPr lang="en-US" altLang="en-US" sz="1400" dirty="0">
                <a:solidFill>
                  <a:schemeClr val="bg1">
                    <a:lumMod val="75000"/>
                  </a:schemeClr>
                </a:solidFill>
              </a:rPr>
              <a:t>antibodies</a:t>
            </a:r>
          </a:p>
          <a:p>
            <a:pPr eaLnBrk="1" hangingPunct="1">
              <a:spcBef>
                <a:spcPct val="0"/>
              </a:spcBef>
              <a:buClrTx/>
              <a:buSzTx/>
              <a:buFontTx/>
              <a:buNone/>
            </a:pPr>
            <a:endParaRPr lang="en-US" altLang="en-US" sz="1400" i="1"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What are they?</a:t>
            </a:r>
          </a:p>
          <a:p>
            <a:pPr eaLnBrk="1" hangingPunct="1">
              <a:spcBef>
                <a:spcPct val="0"/>
              </a:spcBef>
              <a:buClrTx/>
              <a:buSzTx/>
              <a:buFontTx/>
              <a:buNone/>
            </a:pPr>
            <a:r>
              <a:rPr lang="en-US" altLang="en-US" sz="1400" dirty="0">
                <a:solidFill>
                  <a:schemeClr val="bg1">
                    <a:lumMod val="75000"/>
                  </a:schemeClr>
                </a:solidFill>
              </a:rPr>
              <a:t>Autoantibodies against antigens found within the  </a:t>
            </a:r>
            <a:r>
              <a:rPr lang="en-US" altLang="en-US" sz="1400" b="1" dirty="0">
                <a:solidFill>
                  <a:srgbClr val="0000FF"/>
                </a:solidFill>
              </a:rPr>
              <a:t>cytoplasm</a:t>
            </a:r>
            <a:r>
              <a:rPr lang="en-US" altLang="en-US" sz="1400" dirty="0">
                <a:solidFill>
                  <a:srgbClr val="0000FF"/>
                </a:solidFill>
              </a:rPr>
              <a:t>  </a:t>
            </a:r>
            <a:r>
              <a:rPr lang="en-US" altLang="en-US" sz="1400" dirty="0">
                <a:solidFill>
                  <a:schemeClr val="bg1">
                    <a:lumMod val="75000"/>
                  </a:schemeClr>
                </a:solidFill>
              </a:rPr>
              <a:t>of  </a:t>
            </a:r>
            <a:r>
              <a:rPr lang="en-US" altLang="en-US" sz="1400" b="1" dirty="0">
                <a:solidFill>
                  <a:srgbClr val="0000FF"/>
                </a:solidFill>
              </a:rPr>
              <a:t>neutrophils</a:t>
            </a:r>
          </a:p>
        </p:txBody>
      </p:sp>
      <p:sp>
        <p:nvSpPr>
          <p:cNvPr id="2" name="Text Box 4">
            <a:extLst>
              <a:ext uri="{FF2B5EF4-FFF2-40B4-BE49-F238E27FC236}">
                <a16:creationId xmlns:a16="http://schemas.microsoft.com/office/drawing/2014/main" id="{1240722B-71E0-451C-B670-9FF9DB01E708}"/>
              </a:ext>
            </a:extLst>
          </p:cNvPr>
          <p:cNvSpPr txBox="1">
            <a:spLocks noChangeArrowheads="1"/>
          </p:cNvSpPr>
          <p:nvPr/>
        </p:nvSpPr>
        <p:spPr bwMode="auto">
          <a:xfrm>
            <a:off x="1295400" y="152400"/>
            <a:ext cx="6705600" cy="12095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1800" dirty="0"/>
              <a:t>For each statement, identify which of these causes of PUK is/are associated (some will more than one answer)</a:t>
            </a:r>
          </a:p>
          <a:p>
            <a:pPr eaLnBrk="1" hangingPunct="1">
              <a:spcBef>
                <a:spcPct val="0"/>
              </a:spcBef>
              <a:buClrTx/>
              <a:buSzTx/>
              <a:buFontTx/>
              <a:buNone/>
            </a:pPr>
            <a:r>
              <a:rPr lang="en-US" altLang="en-US" sz="1400" b="1" dirty="0">
                <a:solidFill>
                  <a:srgbClr val="0000FF"/>
                </a:solidFill>
              </a:rPr>
              <a:t>Polyarteritis nodosa (PAN)		Relapsing </a:t>
            </a:r>
            <a:r>
              <a:rPr lang="en-US" altLang="en-US" sz="1400" b="1" dirty="0" err="1">
                <a:solidFill>
                  <a:srgbClr val="0000FF"/>
                </a:solidFill>
              </a:rPr>
              <a:t>polychondritis</a:t>
            </a:r>
            <a:r>
              <a:rPr lang="en-US" altLang="en-US" sz="1400" b="1" dirty="0">
                <a:solidFill>
                  <a:srgbClr val="0000FF"/>
                </a:solidFill>
              </a:rPr>
              <a:t> (RP)</a:t>
            </a:r>
          </a:p>
          <a:p>
            <a:pPr eaLnBrk="1" hangingPunct="1">
              <a:spcBef>
                <a:spcPct val="0"/>
              </a:spcBef>
              <a:buClrTx/>
              <a:buSzTx/>
              <a:buFontTx/>
              <a:buNone/>
            </a:pPr>
            <a:r>
              <a:rPr lang="en-US" altLang="en-US" sz="1400" b="1" dirty="0">
                <a:solidFill>
                  <a:srgbClr val="0000FF"/>
                </a:solidFill>
              </a:rPr>
              <a:t>Rheumatoid arthritis (RA)	   Granulomatosis with polyangiitis (</a:t>
            </a:r>
            <a:r>
              <a:rPr lang="en-US" altLang="en-US" sz="1400" b="1" dirty="0" err="1">
                <a:solidFill>
                  <a:srgbClr val="0000FF"/>
                </a:solidFill>
              </a:rPr>
              <a:t>GwP</a:t>
            </a:r>
            <a:r>
              <a:rPr lang="en-US" altLang="en-US" sz="1400" b="1" dirty="0">
                <a:solidFill>
                  <a:srgbClr val="0000FF"/>
                </a:solidFill>
              </a:rPr>
              <a:t>)</a:t>
            </a:r>
          </a:p>
          <a:p>
            <a:pPr eaLnBrk="1" hangingPunct="1">
              <a:spcBef>
                <a:spcPct val="0"/>
              </a:spcBef>
              <a:buClrTx/>
              <a:buSzTx/>
              <a:buFontTx/>
              <a:buNone/>
            </a:pPr>
            <a:r>
              <a:rPr lang="en-US" altLang="en-US" sz="1400" b="1" dirty="0" err="1">
                <a:solidFill>
                  <a:srgbClr val="0000FF"/>
                </a:solidFill>
              </a:rPr>
              <a:t>Mooren’s</a:t>
            </a:r>
            <a:r>
              <a:rPr lang="en-US" altLang="en-US" sz="1400" b="1" dirty="0">
                <a:solidFill>
                  <a:srgbClr val="0000FF"/>
                </a:solidFill>
              </a:rPr>
              <a:t> ulcer (MU)			Churg-Strauss (CS)</a:t>
            </a:r>
          </a:p>
        </p:txBody>
      </p:sp>
      <p:cxnSp>
        <p:nvCxnSpPr>
          <p:cNvPr id="4" name="Straight Arrow Connector 3">
            <a:extLst>
              <a:ext uri="{FF2B5EF4-FFF2-40B4-BE49-F238E27FC236}">
                <a16:creationId xmlns:a16="http://schemas.microsoft.com/office/drawing/2014/main" id="{2EA23D5D-15BF-F910-A4A0-BEDEE3A3120E}"/>
              </a:ext>
            </a:extLst>
          </p:cNvPr>
          <p:cNvCxnSpPr/>
          <p:nvPr/>
        </p:nvCxnSpPr>
        <p:spPr>
          <a:xfrm>
            <a:off x="3581400" y="4267200"/>
            <a:ext cx="1752600" cy="45720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3C7F155B-2F18-B8BB-1A2D-408C5DC28697}"/>
              </a:ext>
            </a:extLst>
          </p:cNvPr>
          <p:cNvCxnSpPr>
            <a:cxnSpLocks/>
          </p:cNvCxnSpPr>
          <p:nvPr/>
        </p:nvCxnSpPr>
        <p:spPr>
          <a:xfrm>
            <a:off x="2590800" y="4267200"/>
            <a:ext cx="3886200" cy="45720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2965576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1"/>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79875"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321D314B-8331-4F22-9920-1F97E3ADC495}" type="slidenum">
              <a:rPr lang="en-US" altLang="en-US" sz="1000" smtClean="0"/>
              <a:pPr>
                <a:spcBef>
                  <a:spcPct val="0"/>
                </a:spcBef>
                <a:buClrTx/>
                <a:buSzTx/>
                <a:buFontTx/>
                <a:buNone/>
              </a:pPr>
              <a:t>125</a:t>
            </a:fld>
            <a:endParaRPr lang="en-US" altLang="en-US" sz="1000"/>
          </a:p>
        </p:txBody>
      </p:sp>
      <p:sp>
        <p:nvSpPr>
          <p:cNvPr id="79876" name="Content Placeholder 1"/>
          <p:cNvSpPr>
            <a:spLocks noGrp="1"/>
          </p:cNvSpPr>
          <p:nvPr>
            <p:ph idx="1"/>
          </p:nvPr>
        </p:nvSpPr>
        <p:spPr>
          <a:xfrm>
            <a:off x="457200" y="1379538"/>
            <a:ext cx="8229600" cy="4411662"/>
          </a:xfrm>
        </p:spPr>
        <p:txBody>
          <a:bodyPr/>
          <a:lstStyle/>
          <a:p>
            <a:r>
              <a:rPr lang="en-US" altLang="en-US" sz="2000" dirty="0">
                <a:solidFill>
                  <a:schemeClr val="bg1">
                    <a:lumMod val="75000"/>
                  </a:schemeClr>
                </a:solidFill>
              </a:rPr>
              <a:t>Saddle-nose deformity (2): RP; </a:t>
            </a:r>
            <a:r>
              <a:rPr lang="en-US" altLang="en-US" sz="2000" dirty="0" err="1">
                <a:solidFill>
                  <a:schemeClr val="bg1">
                    <a:lumMod val="75000"/>
                  </a:schemeClr>
                </a:solidFill>
              </a:rPr>
              <a:t>GwP</a:t>
            </a:r>
            <a:endParaRPr lang="en-US" altLang="en-US" sz="2000" dirty="0">
              <a:solidFill>
                <a:schemeClr val="bg1">
                  <a:lumMod val="75000"/>
                </a:schemeClr>
              </a:solidFill>
            </a:endParaRPr>
          </a:p>
          <a:p>
            <a:r>
              <a:rPr lang="en-US" altLang="en-US" sz="2000" dirty="0">
                <a:solidFill>
                  <a:schemeClr val="bg1">
                    <a:lumMod val="75000"/>
                  </a:schemeClr>
                </a:solidFill>
              </a:rPr>
              <a:t>Asthma and eosinophilia: CS</a:t>
            </a:r>
          </a:p>
          <a:p>
            <a:r>
              <a:rPr lang="en-US" altLang="en-US" sz="2000" dirty="0">
                <a:solidFill>
                  <a:schemeClr val="bg1">
                    <a:lumMod val="75000"/>
                  </a:schemeClr>
                </a:solidFill>
              </a:rPr>
              <a:t>Deformed auricular pinnae: RP</a:t>
            </a:r>
          </a:p>
          <a:p>
            <a:r>
              <a:rPr lang="en-US" altLang="en-US" sz="2000" dirty="0">
                <a:solidFill>
                  <a:schemeClr val="bg1">
                    <a:lumMod val="75000"/>
                  </a:schemeClr>
                </a:solidFill>
              </a:rPr>
              <a:t>Ulcer has overhanging edge (2): MU; PAN</a:t>
            </a:r>
          </a:p>
          <a:p>
            <a:r>
              <a:rPr lang="en-US" altLang="en-US" sz="2000" dirty="0">
                <a:solidFill>
                  <a:schemeClr val="bg1">
                    <a:lumMod val="75000"/>
                  </a:schemeClr>
                </a:solidFill>
              </a:rPr>
              <a:t>Sclera never involved: MU</a:t>
            </a:r>
          </a:p>
          <a:p>
            <a:r>
              <a:rPr lang="en-US" altLang="en-US" sz="2000" b="1" dirty="0"/>
              <a:t>ANCA positive (2): </a:t>
            </a:r>
            <a:r>
              <a:rPr lang="en-US" altLang="en-US" sz="2000" b="1" dirty="0" err="1">
                <a:solidFill>
                  <a:srgbClr val="0000FF"/>
                </a:solidFill>
              </a:rPr>
              <a:t>GwP</a:t>
            </a:r>
            <a:r>
              <a:rPr lang="en-US" altLang="en-US" sz="2000" b="1" dirty="0">
                <a:solidFill>
                  <a:srgbClr val="0000FF"/>
                </a:solidFill>
              </a:rPr>
              <a:t>; CS</a:t>
            </a:r>
          </a:p>
          <a:p>
            <a:endParaRPr lang="en-US" altLang="en-US" sz="2000" dirty="0"/>
          </a:p>
        </p:txBody>
      </p:sp>
      <p:sp>
        <p:nvSpPr>
          <p:cNvPr id="79878" name="TextBox 2"/>
          <p:cNvSpPr txBox="1">
            <a:spLocks noChangeArrowheads="1"/>
          </p:cNvSpPr>
          <p:nvPr/>
        </p:nvSpPr>
        <p:spPr bwMode="auto">
          <a:xfrm>
            <a:off x="1371600" y="3776776"/>
            <a:ext cx="6400800" cy="2032000"/>
          </a:xfrm>
          <a:prstGeom prst="rect">
            <a:avLst/>
          </a:prstGeom>
          <a:noFill/>
          <a:ln>
            <a:noFill/>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does </a:t>
            </a:r>
            <a:r>
              <a:rPr lang="en-US" altLang="en-US" sz="1400" dirty="0">
                <a:solidFill>
                  <a:srgbClr val="0000FF"/>
                </a:solidFill>
              </a:rPr>
              <a:t>ANCA</a:t>
            </a:r>
            <a:r>
              <a:rPr lang="en-US" altLang="en-US" sz="1400" i="1" dirty="0">
                <a:solidFill>
                  <a:srgbClr val="0000FF"/>
                </a:solidFill>
              </a:rPr>
              <a:t> stand for?</a:t>
            </a:r>
          </a:p>
          <a:p>
            <a:pPr eaLnBrk="1" hangingPunct="1">
              <a:spcBef>
                <a:spcPct val="0"/>
              </a:spcBef>
              <a:buClrTx/>
              <a:buSzTx/>
              <a:buFontTx/>
              <a:buNone/>
            </a:pPr>
            <a:r>
              <a:rPr lang="en-US" altLang="en-US" sz="1400" dirty="0">
                <a:solidFill>
                  <a:srgbClr val="0000FF"/>
                </a:solidFill>
              </a:rPr>
              <a:t>Antineutrophil cytoplasmic antibodies</a:t>
            </a:r>
          </a:p>
          <a:p>
            <a:pPr eaLnBrk="1" hangingPunct="1">
              <a:spcBef>
                <a:spcPct val="0"/>
              </a:spcBef>
              <a:buClrTx/>
              <a:buSzTx/>
              <a:buFontTx/>
              <a:buNone/>
            </a:pPr>
            <a:endParaRPr lang="en-US" altLang="en-US" sz="1400" i="1" dirty="0">
              <a:solidFill>
                <a:srgbClr val="0000FF"/>
              </a:solidFill>
            </a:endParaRPr>
          </a:p>
          <a:p>
            <a:pPr eaLnBrk="1" hangingPunct="1">
              <a:spcBef>
                <a:spcPct val="0"/>
              </a:spcBef>
              <a:buClrTx/>
              <a:buSzTx/>
              <a:buFontTx/>
              <a:buNone/>
            </a:pPr>
            <a:r>
              <a:rPr lang="en-US" altLang="en-US" sz="1400" i="1" dirty="0">
                <a:solidFill>
                  <a:srgbClr val="0000FF"/>
                </a:solidFill>
              </a:rPr>
              <a:t>What are they?</a:t>
            </a:r>
          </a:p>
          <a:p>
            <a:pPr eaLnBrk="1" hangingPunct="1">
              <a:spcBef>
                <a:spcPct val="0"/>
              </a:spcBef>
              <a:buClrTx/>
              <a:buSzTx/>
              <a:buFontTx/>
              <a:buNone/>
            </a:pPr>
            <a:r>
              <a:rPr lang="en-US" altLang="en-US" sz="1400" dirty="0">
                <a:solidFill>
                  <a:srgbClr val="0000FF"/>
                </a:solidFill>
              </a:rPr>
              <a:t>Autoantibodies against antigens found within the  cytoplasm  of  neutrophils</a:t>
            </a:r>
          </a:p>
          <a:p>
            <a:pPr eaLnBrk="1" hangingPunct="1">
              <a:spcBef>
                <a:spcPct val="0"/>
              </a:spcBef>
              <a:buClrTx/>
              <a:buSzTx/>
              <a:buFontTx/>
              <a:buNone/>
            </a:pPr>
            <a:endParaRPr lang="en-US" altLang="en-US" sz="1400" i="1" dirty="0">
              <a:solidFill>
                <a:srgbClr val="0000FF"/>
              </a:solidFill>
            </a:endParaRPr>
          </a:p>
          <a:p>
            <a:pPr eaLnBrk="1" hangingPunct="1">
              <a:spcBef>
                <a:spcPct val="0"/>
              </a:spcBef>
              <a:buClrTx/>
              <a:buSzTx/>
              <a:buFontTx/>
              <a:buNone/>
            </a:pPr>
            <a:r>
              <a:rPr lang="en-US" altLang="en-US" sz="1400" i="1" dirty="0">
                <a:solidFill>
                  <a:srgbClr val="0000FF"/>
                </a:solidFill>
              </a:rPr>
              <a:t>With which specific ANCA pattern is each condition associated?</a:t>
            </a:r>
          </a:p>
          <a:p>
            <a:pPr eaLnBrk="1" hangingPunct="1">
              <a:spcBef>
                <a:spcPct val="0"/>
              </a:spcBef>
              <a:buClrTx/>
              <a:buSzTx/>
              <a:buFontTx/>
              <a:buNone/>
            </a:pPr>
            <a:r>
              <a:rPr lang="en-US" altLang="en-US" sz="1400" i="1" dirty="0">
                <a:solidFill>
                  <a:srgbClr val="0000FF"/>
                </a:solidFill>
              </a:rPr>
              <a:t>Granulomatosis with polyangiitis: </a:t>
            </a:r>
            <a:r>
              <a:rPr lang="en-US" altLang="en-US" sz="1400" b="1" i="1" dirty="0">
                <a:solidFill>
                  <a:srgbClr val="0000FF"/>
                </a:solidFill>
              </a:rPr>
              <a:t>?</a:t>
            </a:r>
            <a:r>
              <a:rPr lang="en-US" altLang="en-US" sz="1400" i="1" dirty="0">
                <a:solidFill>
                  <a:srgbClr val="0000FF"/>
                </a:solidFill>
              </a:rPr>
              <a:t> </a:t>
            </a:r>
            <a:endParaRPr lang="en-US" altLang="en-US" sz="1400" dirty="0">
              <a:solidFill>
                <a:srgbClr val="0000FF"/>
              </a:solidFill>
            </a:endParaRPr>
          </a:p>
          <a:p>
            <a:pPr eaLnBrk="1" hangingPunct="1">
              <a:spcBef>
                <a:spcPct val="0"/>
              </a:spcBef>
              <a:buClrTx/>
              <a:buSzTx/>
              <a:buFontTx/>
              <a:buNone/>
            </a:pPr>
            <a:r>
              <a:rPr lang="en-US" altLang="en-US" sz="1400" i="1" dirty="0">
                <a:solidFill>
                  <a:schemeClr val="bg1">
                    <a:lumMod val="75000"/>
                  </a:schemeClr>
                </a:solidFill>
              </a:rPr>
              <a:t>Churg-Strauss</a:t>
            </a:r>
            <a:endParaRPr lang="en-US" altLang="en-US" sz="1400" dirty="0">
              <a:solidFill>
                <a:schemeClr val="bg1">
                  <a:lumMod val="75000"/>
                </a:schemeClr>
              </a:solidFill>
            </a:endParaRPr>
          </a:p>
        </p:txBody>
      </p:sp>
      <p:sp>
        <p:nvSpPr>
          <p:cNvPr id="2" name="Text Box 4">
            <a:extLst>
              <a:ext uri="{FF2B5EF4-FFF2-40B4-BE49-F238E27FC236}">
                <a16:creationId xmlns:a16="http://schemas.microsoft.com/office/drawing/2014/main" id="{1240722B-71E0-451C-B670-9FF9DB01E708}"/>
              </a:ext>
            </a:extLst>
          </p:cNvPr>
          <p:cNvSpPr txBox="1">
            <a:spLocks noChangeArrowheads="1"/>
          </p:cNvSpPr>
          <p:nvPr/>
        </p:nvSpPr>
        <p:spPr bwMode="auto">
          <a:xfrm>
            <a:off x="1295400" y="152400"/>
            <a:ext cx="6705600" cy="12095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1800" dirty="0"/>
              <a:t>For each statement, identify which of these causes of PUK is/are associated (some will more than one answer)</a:t>
            </a:r>
          </a:p>
          <a:p>
            <a:pPr eaLnBrk="1" hangingPunct="1">
              <a:spcBef>
                <a:spcPct val="0"/>
              </a:spcBef>
              <a:buClrTx/>
              <a:buSzTx/>
              <a:buFontTx/>
              <a:buNone/>
            </a:pPr>
            <a:r>
              <a:rPr lang="en-US" altLang="en-US" sz="1400" b="1" dirty="0">
                <a:solidFill>
                  <a:srgbClr val="0000FF"/>
                </a:solidFill>
              </a:rPr>
              <a:t>Polyarteritis nodosa (PAN)		Relapsing </a:t>
            </a:r>
            <a:r>
              <a:rPr lang="en-US" altLang="en-US" sz="1400" b="1" dirty="0" err="1">
                <a:solidFill>
                  <a:srgbClr val="0000FF"/>
                </a:solidFill>
              </a:rPr>
              <a:t>polychondritis</a:t>
            </a:r>
            <a:r>
              <a:rPr lang="en-US" altLang="en-US" sz="1400" b="1" dirty="0">
                <a:solidFill>
                  <a:srgbClr val="0000FF"/>
                </a:solidFill>
              </a:rPr>
              <a:t> (RP)</a:t>
            </a:r>
          </a:p>
          <a:p>
            <a:pPr eaLnBrk="1" hangingPunct="1">
              <a:spcBef>
                <a:spcPct val="0"/>
              </a:spcBef>
              <a:buClrTx/>
              <a:buSzTx/>
              <a:buFontTx/>
              <a:buNone/>
            </a:pPr>
            <a:r>
              <a:rPr lang="en-US" altLang="en-US" sz="1400" b="1" dirty="0">
                <a:solidFill>
                  <a:srgbClr val="0000FF"/>
                </a:solidFill>
              </a:rPr>
              <a:t>Rheumatoid arthritis (RA)	   Granulomatosis with polyangiitis (</a:t>
            </a:r>
            <a:r>
              <a:rPr lang="en-US" altLang="en-US" sz="1400" b="1" dirty="0" err="1">
                <a:solidFill>
                  <a:srgbClr val="0000FF"/>
                </a:solidFill>
              </a:rPr>
              <a:t>GwP</a:t>
            </a:r>
            <a:r>
              <a:rPr lang="en-US" altLang="en-US" sz="1400" b="1" dirty="0">
                <a:solidFill>
                  <a:srgbClr val="0000FF"/>
                </a:solidFill>
              </a:rPr>
              <a:t>)</a:t>
            </a:r>
          </a:p>
          <a:p>
            <a:pPr eaLnBrk="1" hangingPunct="1">
              <a:spcBef>
                <a:spcPct val="0"/>
              </a:spcBef>
              <a:buClrTx/>
              <a:buSzTx/>
              <a:buFontTx/>
              <a:buNone/>
            </a:pPr>
            <a:r>
              <a:rPr lang="en-US" altLang="en-US" sz="1400" b="1" dirty="0" err="1">
                <a:solidFill>
                  <a:srgbClr val="0000FF"/>
                </a:solidFill>
              </a:rPr>
              <a:t>Mooren’s</a:t>
            </a:r>
            <a:r>
              <a:rPr lang="en-US" altLang="en-US" sz="1400" b="1" dirty="0">
                <a:solidFill>
                  <a:srgbClr val="0000FF"/>
                </a:solidFill>
              </a:rPr>
              <a:t> ulcer (MU)			Churg-Strauss (CS)</a:t>
            </a:r>
          </a:p>
        </p:txBody>
      </p:sp>
    </p:spTree>
    <p:extLst>
      <p:ext uri="{BB962C8B-B14F-4D97-AF65-F5344CB8AC3E}">
        <p14:creationId xmlns:p14="http://schemas.microsoft.com/office/powerpoint/2010/main" val="307387422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1"/>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79875"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321D314B-8331-4F22-9920-1F97E3ADC495}" type="slidenum">
              <a:rPr lang="en-US" altLang="en-US" sz="1000" smtClean="0"/>
              <a:pPr>
                <a:spcBef>
                  <a:spcPct val="0"/>
                </a:spcBef>
                <a:buClrTx/>
                <a:buSzTx/>
                <a:buFontTx/>
                <a:buNone/>
              </a:pPr>
              <a:t>126</a:t>
            </a:fld>
            <a:endParaRPr lang="en-US" altLang="en-US" sz="1000"/>
          </a:p>
        </p:txBody>
      </p:sp>
      <p:sp>
        <p:nvSpPr>
          <p:cNvPr id="79876" name="Content Placeholder 1"/>
          <p:cNvSpPr>
            <a:spLocks noGrp="1"/>
          </p:cNvSpPr>
          <p:nvPr>
            <p:ph idx="1"/>
          </p:nvPr>
        </p:nvSpPr>
        <p:spPr>
          <a:xfrm>
            <a:off x="457200" y="1379538"/>
            <a:ext cx="8229600" cy="4411662"/>
          </a:xfrm>
        </p:spPr>
        <p:txBody>
          <a:bodyPr/>
          <a:lstStyle/>
          <a:p>
            <a:r>
              <a:rPr lang="en-US" altLang="en-US" sz="2000" dirty="0">
                <a:solidFill>
                  <a:schemeClr val="bg1">
                    <a:lumMod val="75000"/>
                  </a:schemeClr>
                </a:solidFill>
              </a:rPr>
              <a:t>Saddle-nose deformity (2): RP; </a:t>
            </a:r>
            <a:r>
              <a:rPr lang="en-US" altLang="en-US" sz="2000" dirty="0" err="1">
                <a:solidFill>
                  <a:schemeClr val="bg1">
                    <a:lumMod val="75000"/>
                  </a:schemeClr>
                </a:solidFill>
              </a:rPr>
              <a:t>GwP</a:t>
            </a:r>
            <a:endParaRPr lang="en-US" altLang="en-US" sz="2000" dirty="0">
              <a:solidFill>
                <a:schemeClr val="bg1">
                  <a:lumMod val="75000"/>
                </a:schemeClr>
              </a:solidFill>
            </a:endParaRPr>
          </a:p>
          <a:p>
            <a:r>
              <a:rPr lang="en-US" altLang="en-US" sz="2000" dirty="0">
                <a:solidFill>
                  <a:schemeClr val="bg1">
                    <a:lumMod val="75000"/>
                  </a:schemeClr>
                </a:solidFill>
              </a:rPr>
              <a:t>Asthma and eosinophilia: CS</a:t>
            </a:r>
          </a:p>
          <a:p>
            <a:r>
              <a:rPr lang="en-US" altLang="en-US" sz="2000" dirty="0">
                <a:solidFill>
                  <a:schemeClr val="bg1">
                    <a:lumMod val="75000"/>
                  </a:schemeClr>
                </a:solidFill>
              </a:rPr>
              <a:t>Deformed auricular pinnae: RP</a:t>
            </a:r>
          </a:p>
          <a:p>
            <a:r>
              <a:rPr lang="en-US" altLang="en-US" sz="2000" dirty="0">
                <a:solidFill>
                  <a:schemeClr val="bg1">
                    <a:lumMod val="75000"/>
                  </a:schemeClr>
                </a:solidFill>
              </a:rPr>
              <a:t>Ulcer has overhanging edge (2): MU; PAN</a:t>
            </a:r>
          </a:p>
          <a:p>
            <a:r>
              <a:rPr lang="en-US" altLang="en-US" sz="2000" dirty="0">
                <a:solidFill>
                  <a:schemeClr val="bg1">
                    <a:lumMod val="75000"/>
                  </a:schemeClr>
                </a:solidFill>
              </a:rPr>
              <a:t>Sclera never involved: MU</a:t>
            </a:r>
          </a:p>
          <a:p>
            <a:r>
              <a:rPr lang="en-US" altLang="en-US" sz="2000" b="1" dirty="0"/>
              <a:t>ANCA positive (2): </a:t>
            </a:r>
            <a:r>
              <a:rPr lang="en-US" altLang="en-US" sz="2000" b="1" dirty="0" err="1">
                <a:solidFill>
                  <a:srgbClr val="0000FF"/>
                </a:solidFill>
              </a:rPr>
              <a:t>GwP</a:t>
            </a:r>
            <a:r>
              <a:rPr lang="en-US" altLang="en-US" sz="2000" b="1" dirty="0">
                <a:solidFill>
                  <a:srgbClr val="0000FF"/>
                </a:solidFill>
              </a:rPr>
              <a:t>; CS</a:t>
            </a:r>
          </a:p>
          <a:p>
            <a:endParaRPr lang="en-US" altLang="en-US" sz="2000" dirty="0"/>
          </a:p>
        </p:txBody>
      </p:sp>
      <p:sp>
        <p:nvSpPr>
          <p:cNvPr id="79878" name="TextBox 2"/>
          <p:cNvSpPr txBox="1">
            <a:spLocks noChangeArrowheads="1"/>
          </p:cNvSpPr>
          <p:nvPr/>
        </p:nvSpPr>
        <p:spPr bwMode="auto">
          <a:xfrm>
            <a:off x="1371600" y="3776776"/>
            <a:ext cx="6400800" cy="2032000"/>
          </a:xfrm>
          <a:prstGeom prst="rect">
            <a:avLst/>
          </a:prstGeom>
          <a:noFill/>
          <a:ln>
            <a:noFill/>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does </a:t>
            </a:r>
            <a:r>
              <a:rPr lang="en-US" altLang="en-US" sz="1400" dirty="0">
                <a:solidFill>
                  <a:srgbClr val="0000FF"/>
                </a:solidFill>
              </a:rPr>
              <a:t>ANCA</a:t>
            </a:r>
            <a:r>
              <a:rPr lang="en-US" altLang="en-US" sz="1400" i="1" dirty="0">
                <a:solidFill>
                  <a:srgbClr val="0000FF"/>
                </a:solidFill>
              </a:rPr>
              <a:t> stand for?</a:t>
            </a:r>
          </a:p>
          <a:p>
            <a:pPr eaLnBrk="1" hangingPunct="1">
              <a:spcBef>
                <a:spcPct val="0"/>
              </a:spcBef>
              <a:buClrTx/>
              <a:buSzTx/>
              <a:buFontTx/>
              <a:buNone/>
            </a:pPr>
            <a:r>
              <a:rPr lang="en-US" altLang="en-US" sz="1400" dirty="0">
                <a:solidFill>
                  <a:srgbClr val="0000FF"/>
                </a:solidFill>
              </a:rPr>
              <a:t>Antineutrophil cytoplasmic antibodies</a:t>
            </a:r>
          </a:p>
          <a:p>
            <a:pPr eaLnBrk="1" hangingPunct="1">
              <a:spcBef>
                <a:spcPct val="0"/>
              </a:spcBef>
              <a:buClrTx/>
              <a:buSzTx/>
              <a:buFontTx/>
              <a:buNone/>
            </a:pPr>
            <a:endParaRPr lang="en-US" altLang="en-US" sz="1400" i="1" dirty="0">
              <a:solidFill>
                <a:srgbClr val="0000FF"/>
              </a:solidFill>
            </a:endParaRPr>
          </a:p>
          <a:p>
            <a:pPr eaLnBrk="1" hangingPunct="1">
              <a:spcBef>
                <a:spcPct val="0"/>
              </a:spcBef>
              <a:buClrTx/>
              <a:buSzTx/>
              <a:buFontTx/>
              <a:buNone/>
            </a:pPr>
            <a:r>
              <a:rPr lang="en-US" altLang="en-US" sz="1400" i="1" dirty="0">
                <a:solidFill>
                  <a:srgbClr val="0000FF"/>
                </a:solidFill>
              </a:rPr>
              <a:t>What are they?</a:t>
            </a:r>
          </a:p>
          <a:p>
            <a:pPr eaLnBrk="1" hangingPunct="1">
              <a:spcBef>
                <a:spcPct val="0"/>
              </a:spcBef>
              <a:buClrTx/>
              <a:buSzTx/>
              <a:buFontTx/>
              <a:buNone/>
            </a:pPr>
            <a:r>
              <a:rPr lang="en-US" altLang="en-US" sz="1400" dirty="0">
                <a:solidFill>
                  <a:srgbClr val="0000FF"/>
                </a:solidFill>
              </a:rPr>
              <a:t>Autoantibodies against antigens found within the  cytoplasm  of  neutrophils</a:t>
            </a:r>
          </a:p>
          <a:p>
            <a:pPr eaLnBrk="1" hangingPunct="1">
              <a:spcBef>
                <a:spcPct val="0"/>
              </a:spcBef>
              <a:buClrTx/>
              <a:buSzTx/>
              <a:buFontTx/>
              <a:buNone/>
            </a:pPr>
            <a:endParaRPr lang="en-US" altLang="en-US" sz="1400" i="1" dirty="0">
              <a:solidFill>
                <a:srgbClr val="0000FF"/>
              </a:solidFill>
            </a:endParaRPr>
          </a:p>
          <a:p>
            <a:pPr eaLnBrk="1" hangingPunct="1">
              <a:spcBef>
                <a:spcPct val="0"/>
              </a:spcBef>
              <a:buClrTx/>
              <a:buSzTx/>
              <a:buFontTx/>
              <a:buNone/>
            </a:pPr>
            <a:r>
              <a:rPr lang="en-US" altLang="en-US" sz="1400" i="1" dirty="0">
                <a:solidFill>
                  <a:srgbClr val="0000FF"/>
                </a:solidFill>
              </a:rPr>
              <a:t>With which specific ANCA pattern is each condition associated?</a:t>
            </a:r>
          </a:p>
          <a:p>
            <a:pPr eaLnBrk="1" hangingPunct="1">
              <a:spcBef>
                <a:spcPct val="0"/>
              </a:spcBef>
              <a:buClrTx/>
              <a:buSzTx/>
              <a:buFontTx/>
              <a:buNone/>
            </a:pPr>
            <a:r>
              <a:rPr lang="en-US" altLang="en-US" sz="1400" i="1" dirty="0">
                <a:solidFill>
                  <a:srgbClr val="0000FF"/>
                </a:solidFill>
              </a:rPr>
              <a:t>Granulomatosis with polyangiitis: </a:t>
            </a:r>
            <a:r>
              <a:rPr lang="en-US" altLang="en-US" sz="1400" dirty="0">
                <a:solidFill>
                  <a:srgbClr val="0000FF"/>
                </a:solidFill>
              </a:rPr>
              <a:t>Cytoplasmic (c-ANCA)</a:t>
            </a:r>
            <a:r>
              <a:rPr lang="en-US" altLang="en-US" sz="1400" i="1" dirty="0">
                <a:solidFill>
                  <a:srgbClr val="0000FF"/>
                </a:solidFill>
              </a:rPr>
              <a:t> </a:t>
            </a:r>
            <a:endParaRPr lang="en-US" altLang="en-US" sz="1400" dirty="0">
              <a:solidFill>
                <a:srgbClr val="0000FF"/>
              </a:solidFill>
            </a:endParaRPr>
          </a:p>
          <a:p>
            <a:pPr eaLnBrk="1" hangingPunct="1">
              <a:spcBef>
                <a:spcPct val="0"/>
              </a:spcBef>
              <a:buClrTx/>
              <a:buSzTx/>
              <a:buFontTx/>
              <a:buNone/>
            </a:pPr>
            <a:r>
              <a:rPr lang="en-US" altLang="en-US" sz="1400" i="1" dirty="0">
                <a:solidFill>
                  <a:schemeClr val="bg1">
                    <a:lumMod val="75000"/>
                  </a:schemeClr>
                </a:solidFill>
              </a:rPr>
              <a:t>Churg-Strauss</a:t>
            </a:r>
            <a:endParaRPr lang="en-US" altLang="en-US" sz="1400" dirty="0">
              <a:solidFill>
                <a:schemeClr val="bg1">
                  <a:lumMod val="75000"/>
                </a:schemeClr>
              </a:solidFill>
            </a:endParaRPr>
          </a:p>
        </p:txBody>
      </p:sp>
      <p:sp>
        <p:nvSpPr>
          <p:cNvPr id="2" name="Text Box 4">
            <a:extLst>
              <a:ext uri="{FF2B5EF4-FFF2-40B4-BE49-F238E27FC236}">
                <a16:creationId xmlns:a16="http://schemas.microsoft.com/office/drawing/2014/main" id="{1240722B-71E0-451C-B670-9FF9DB01E708}"/>
              </a:ext>
            </a:extLst>
          </p:cNvPr>
          <p:cNvSpPr txBox="1">
            <a:spLocks noChangeArrowheads="1"/>
          </p:cNvSpPr>
          <p:nvPr/>
        </p:nvSpPr>
        <p:spPr bwMode="auto">
          <a:xfrm>
            <a:off x="1295400" y="152400"/>
            <a:ext cx="6705600" cy="12095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1800" dirty="0"/>
              <a:t>For each statement, identify which of these causes of PUK is/are associated (some will more than one answer)</a:t>
            </a:r>
          </a:p>
          <a:p>
            <a:pPr eaLnBrk="1" hangingPunct="1">
              <a:spcBef>
                <a:spcPct val="0"/>
              </a:spcBef>
              <a:buClrTx/>
              <a:buSzTx/>
              <a:buFontTx/>
              <a:buNone/>
            </a:pPr>
            <a:r>
              <a:rPr lang="en-US" altLang="en-US" sz="1400" b="1" dirty="0">
                <a:solidFill>
                  <a:srgbClr val="0000FF"/>
                </a:solidFill>
              </a:rPr>
              <a:t>Polyarteritis nodosa (PAN)		Relapsing </a:t>
            </a:r>
            <a:r>
              <a:rPr lang="en-US" altLang="en-US" sz="1400" b="1" dirty="0" err="1">
                <a:solidFill>
                  <a:srgbClr val="0000FF"/>
                </a:solidFill>
              </a:rPr>
              <a:t>polychondritis</a:t>
            </a:r>
            <a:r>
              <a:rPr lang="en-US" altLang="en-US" sz="1400" b="1" dirty="0">
                <a:solidFill>
                  <a:srgbClr val="0000FF"/>
                </a:solidFill>
              </a:rPr>
              <a:t> (RP)</a:t>
            </a:r>
          </a:p>
          <a:p>
            <a:pPr eaLnBrk="1" hangingPunct="1">
              <a:spcBef>
                <a:spcPct val="0"/>
              </a:spcBef>
              <a:buClrTx/>
              <a:buSzTx/>
              <a:buFontTx/>
              <a:buNone/>
            </a:pPr>
            <a:r>
              <a:rPr lang="en-US" altLang="en-US" sz="1400" b="1" dirty="0">
                <a:solidFill>
                  <a:srgbClr val="0000FF"/>
                </a:solidFill>
              </a:rPr>
              <a:t>Rheumatoid arthritis (RA)	   Granulomatosis with polyangiitis (</a:t>
            </a:r>
            <a:r>
              <a:rPr lang="en-US" altLang="en-US" sz="1400" b="1" dirty="0" err="1">
                <a:solidFill>
                  <a:srgbClr val="0000FF"/>
                </a:solidFill>
              </a:rPr>
              <a:t>GwP</a:t>
            </a:r>
            <a:r>
              <a:rPr lang="en-US" altLang="en-US" sz="1400" b="1" dirty="0">
                <a:solidFill>
                  <a:srgbClr val="0000FF"/>
                </a:solidFill>
              </a:rPr>
              <a:t>)</a:t>
            </a:r>
          </a:p>
          <a:p>
            <a:pPr eaLnBrk="1" hangingPunct="1">
              <a:spcBef>
                <a:spcPct val="0"/>
              </a:spcBef>
              <a:buClrTx/>
              <a:buSzTx/>
              <a:buFontTx/>
              <a:buNone/>
            </a:pPr>
            <a:r>
              <a:rPr lang="en-US" altLang="en-US" sz="1400" b="1" dirty="0" err="1">
                <a:solidFill>
                  <a:srgbClr val="0000FF"/>
                </a:solidFill>
              </a:rPr>
              <a:t>Mooren’s</a:t>
            </a:r>
            <a:r>
              <a:rPr lang="en-US" altLang="en-US" sz="1400" b="1" dirty="0">
                <a:solidFill>
                  <a:srgbClr val="0000FF"/>
                </a:solidFill>
              </a:rPr>
              <a:t> ulcer (MU)			Churg-Strauss (CS)</a:t>
            </a:r>
          </a:p>
        </p:txBody>
      </p:sp>
    </p:spTree>
    <p:extLst>
      <p:ext uri="{BB962C8B-B14F-4D97-AF65-F5344CB8AC3E}">
        <p14:creationId xmlns:p14="http://schemas.microsoft.com/office/powerpoint/2010/main" val="87793287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1"/>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79875"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321D314B-8331-4F22-9920-1F97E3ADC495}" type="slidenum">
              <a:rPr lang="en-US" altLang="en-US" sz="1000" smtClean="0"/>
              <a:pPr>
                <a:spcBef>
                  <a:spcPct val="0"/>
                </a:spcBef>
                <a:buClrTx/>
                <a:buSzTx/>
                <a:buFontTx/>
                <a:buNone/>
              </a:pPr>
              <a:t>127</a:t>
            </a:fld>
            <a:endParaRPr lang="en-US" altLang="en-US" sz="1000"/>
          </a:p>
        </p:txBody>
      </p:sp>
      <p:sp>
        <p:nvSpPr>
          <p:cNvPr id="79876" name="Content Placeholder 1"/>
          <p:cNvSpPr>
            <a:spLocks noGrp="1"/>
          </p:cNvSpPr>
          <p:nvPr>
            <p:ph idx="1"/>
          </p:nvPr>
        </p:nvSpPr>
        <p:spPr>
          <a:xfrm>
            <a:off x="457200" y="1379538"/>
            <a:ext cx="8229600" cy="4411662"/>
          </a:xfrm>
        </p:spPr>
        <p:txBody>
          <a:bodyPr/>
          <a:lstStyle/>
          <a:p>
            <a:r>
              <a:rPr lang="en-US" altLang="en-US" sz="2000" dirty="0">
                <a:solidFill>
                  <a:schemeClr val="bg1">
                    <a:lumMod val="75000"/>
                  </a:schemeClr>
                </a:solidFill>
              </a:rPr>
              <a:t>Saddle-nose deformity (2): RP; </a:t>
            </a:r>
            <a:r>
              <a:rPr lang="en-US" altLang="en-US" sz="2000" dirty="0" err="1">
                <a:solidFill>
                  <a:schemeClr val="bg1">
                    <a:lumMod val="75000"/>
                  </a:schemeClr>
                </a:solidFill>
              </a:rPr>
              <a:t>GwP</a:t>
            </a:r>
            <a:endParaRPr lang="en-US" altLang="en-US" sz="2000" dirty="0">
              <a:solidFill>
                <a:schemeClr val="bg1">
                  <a:lumMod val="75000"/>
                </a:schemeClr>
              </a:solidFill>
            </a:endParaRPr>
          </a:p>
          <a:p>
            <a:r>
              <a:rPr lang="en-US" altLang="en-US" sz="2000" dirty="0">
                <a:solidFill>
                  <a:schemeClr val="bg1">
                    <a:lumMod val="75000"/>
                  </a:schemeClr>
                </a:solidFill>
              </a:rPr>
              <a:t>Asthma and eosinophilia: CS</a:t>
            </a:r>
          </a:p>
          <a:p>
            <a:r>
              <a:rPr lang="en-US" altLang="en-US" sz="2000" dirty="0">
                <a:solidFill>
                  <a:schemeClr val="bg1">
                    <a:lumMod val="75000"/>
                  </a:schemeClr>
                </a:solidFill>
              </a:rPr>
              <a:t>Deformed auricular pinnae: RP</a:t>
            </a:r>
          </a:p>
          <a:p>
            <a:r>
              <a:rPr lang="en-US" altLang="en-US" sz="2000" dirty="0">
                <a:solidFill>
                  <a:schemeClr val="bg1">
                    <a:lumMod val="75000"/>
                  </a:schemeClr>
                </a:solidFill>
              </a:rPr>
              <a:t>Ulcer has overhanging edge (2): MU; PAN</a:t>
            </a:r>
          </a:p>
          <a:p>
            <a:r>
              <a:rPr lang="en-US" altLang="en-US" sz="2000" dirty="0">
                <a:solidFill>
                  <a:schemeClr val="bg1">
                    <a:lumMod val="75000"/>
                  </a:schemeClr>
                </a:solidFill>
              </a:rPr>
              <a:t>Sclera never involved: MU</a:t>
            </a:r>
          </a:p>
          <a:p>
            <a:r>
              <a:rPr lang="en-US" altLang="en-US" sz="2000" b="1" dirty="0"/>
              <a:t>ANCA positive (2): </a:t>
            </a:r>
            <a:r>
              <a:rPr lang="en-US" altLang="en-US" sz="2000" b="1" dirty="0" err="1">
                <a:solidFill>
                  <a:srgbClr val="0000FF"/>
                </a:solidFill>
              </a:rPr>
              <a:t>GwP</a:t>
            </a:r>
            <a:r>
              <a:rPr lang="en-US" altLang="en-US" sz="2000" b="1" dirty="0">
                <a:solidFill>
                  <a:srgbClr val="0000FF"/>
                </a:solidFill>
              </a:rPr>
              <a:t>; CS</a:t>
            </a:r>
          </a:p>
          <a:p>
            <a:endParaRPr lang="en-US" altLang="en-US" sz="2000" dirty="0"/>
          </a:p>
        </p:txBody>
      </p:sp>
      <p:sp>
        <p:nvSpPr>
          <p:cNvPr id="79878" name="TextBox 2"/>
          <p:cNvSpPr txBox="1">
            <a:spLocks noChangeArrowheads="1"/>
          </p:cNvSpPr>
          <p:nvPr/>
        </p:nvSpPr>
        <p:spPr bwMode="auto">
          <a:xfrm>
            <a:off x="1371600" y="3776776"/>
            <a:ext cx="6400800" cy="2032000"/>
          </a:xfrm>
          <a:prstGeom prst="rect">
            <a:avLst/>
          </a:prstGeom>
          <a:noFill/>
          <a:ln>
            <a:noFill/>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does </a:t>
            </a:r>
            <a:r>
              <a:rPr lang="en-US" altLang="en-US" sz="1400" dirty="0">
                <a:solidFill>
                  <a:srgbClr val="0000FF"/>
                </a:solidFill>
              </a:rPr>
              <a:t>ANCA</a:t>
            </a:r>
            <a:r>
              <a:rPr lang="en-US" altLang="en-US" sz="1400" i="1" dirty="0">
                <a:solidFill>
                  <a:srgbClr val="0000FF"/>
                </a:solidFill>
              </a:rPr>
              <a:t> stand for?</a:t>
            </a:r>
          </a:p>
          <a:p>
            <a:pPr eaLnBrk="1" hangingPunct="1">
              <a:spcBef>
                <a:spcPct val="0"/>
              </a:spcBef>
              <a:buClrTx/>
              <a:buSzTx/>
              <a:buFontTx/>
              <a:buNone/>
            </a:pPr>
            <a:r>
              <a:rPr lang="en-US" altLang="en-US" sz="1400" dirty="0">
                <a:solidFill>
                  <a:srgbClr val="0000FF"/>
                </a:solidFill>
              </a:rPr>
              <a:t>Antineutrophil cytoplasmic antibodies</a:t>
            </a:r>
          </a:p>
          <a:p>
            <a:pPr eaLnBrk="1" hangingPunct="1">
              <a:spcBef>
                <a:spcPct val="0"/>
              </a:spcBef>
              <a:buClrTx/>
              <a:buSzTx/>
              <a:buFontTx/>
              <a:buNone/>
            </a:pPr>
            <a:endParaRPr lang="en-US" altLang="en-US" sz="1400" i="1" dirty="0">
              <a:solidFill>
                <a:srgbClr val="0000FF"/>
              </a:solidFill>
            </a:endParaRPr>
          </a:p>
          <a:p>
            <a:pPr eaLnBrk="1" hangingPunct="1">
              <a:spcBef>
                <a:spcPct val="0"/>
              </a:spcBef>
              <a:buClrTx/>
              <a:buSzTx/>
              <a:buFontTx/>
              <a:buNone/>
            </a:pPr>
            <a:r>
              <a:rPr lang="en-US" altLang="en-US" sz="1400" i="1" dirty="0">
                <a:solidFill>
                  <a:srgbClr val="0000FF"/>
                </a:solidFill>
              </a:rPr>
              <a:t>What are they?</a:t>
            </a:r>
          </a:p>
          <a:p>
            <a:pPr eaLnBrk="1" hangingPunct="1">
              <a:spcBef>
                <a:spcPct val="0"/>
              </a:spcBef>
              <a:buClrTx/>
              <a:buSzTx/>
              <a:buFontTx/>
              <a:buNone/>
            </a:pPr>
            <a:r>
              <a:rPr lang="en-US" altLang="en-US" sz="1400" dirty="0">
                <a:solidFill>
                  <a:srgbClr val="0000FF"/>
                </a:solidFill>
              </a:rPr>
              <a:t>Autoantibodies against antigens found within the  cytoplasm  of  neutrophils</a:t>
            </a:r>
          </a:p>
          <a:p>
            <a:pPr eaLnBrk="1" hangingPunct="1">
              <a:spcBef>
                <a:spcPct val="0"/>
              </a:spcBef>
              <a:buClrTx/>
              <a:buSzTx/>
              <a:buFontTx/>
              <a:buNone/>
            </a:pPr>
            <a:endParaRPr lang="en-US" altLang="en-US" sz="1400" i="1" dirty="0">
              <a:solidFill>
                <a:srgbClr val="0000FF"/>
              </a:solidFill>
            </a:endParaRPr>
          </a:p>
          <a:p>
            <a:pPr eaLnBrk="1" hangingPunct="1">
              <a:spcBef>
                <a:spcPct val="0"/>
              </a:spcBef>
              <a:buClrTx/>
              <a:buSzTx/>
              <a:buFontTx/>
              <a:buNone/>
            </a:pPr>
            <a:r>
              <a:rPr lang="en-US" altLang="en-US" sz="1400" i="1" dirty="0">
                <a:solidFill>
                  <a:srgbClr val="0000FF"/>
                </a:solidFill>
              </a:rPr>
              <a:t>With which specific ANCA pattern is each condition associated?</a:t>
            </a:r>
          </a:p>
          <a:p>
            <a:pPr eaLnBrk="1" hangingPunct="1">
              <a:spcBef>
                <a:spcPct val="0"/>
              </a:spcBef>
              <a:buClrTx/>
              <a:buSzTx/>
              <a:buFontTx/>
              <a:buNone/>
            </a:pPr>
            <a:r>
              <a:rPr lang="en-US" altLang="en-US" sz="1400" i="1" dirty="0">
                <a:solidFill>
                  <a:srgbClr val="0000FF"/>
                </a:solidFill>
              </a:rPr>
              <a:t>Granulomatosis with polyangiitis: </a:t>
            </a:r>
            <a:r>
              <a:rPr lang="en-US" altLang="en-US" sz="1400" dirty="0">
                <a:solidFill>
                  <a:srgbClr val="0000FF"/>
                </a:solidFill>
              </a:rPr>
              <a:t>Cytoplasmic (c-ANCA)</a:t>
            </a:r>
          </a:p>
          <a:p>
            <a:pPr eaLnBrk="1" hangingPunct="1">
              <a:spcBef>
                <a:spcPct val="0"/>
              </a:spcBef>
              <a:buClrTx/>
              <a:buSzTx/>
              <a:buFontTx/>
              <a:buNone/>
            </a:pPr>
            <a:r>
              <a:rPr lang="en-US" altLang="en-US" sz="1400" i="1" dirty="0">
                <a:solidFill>
                  <a:srgbClr val="0000FF"/>
                </a:solidFill>
              </a:rPr>
              <a:t>Churg-Strauss: </a:t>
            </a:r>
            <a:r>
              <a:rPr lang="en-US" altLang="en-US" sz="1400" b="1" i="1" dirty="0">
                <a:solidFill>
                  <a:srgbClr val="0000FF"/>
                </a:solidFill>
              </a:rPr>
              <a:t>?</a:t>
            </a:r>
            <a:endParaRPr lang="en-US" altLang="en-US" sz="1400" b="1" i="1" dirty="0">
              <a:solidFill>
                <a:srgbClr val="92D050"/>
              </a:solidFill>
            </a:endParaRPr>
          </a:p>
        </p:txBody>
      </p:sp>
      <p:sp>
        <p:nvSpPr>
          <p:cNvPr id="2" name="Text Box 4">
            <a:extLst>
              <a:ext uri="{FF2B5EF4-FFF2-40B4-BE49-F238E27FC236}">
                <a16:creationId xmlns:a16="http://schemas.microsoft.com/office/drawing/2014/main" id="{1240722B-71E0-451C-B670-9FF9DB01E708}"/>
              </a:ext>
            </a:extLst>
          </p:cNvPr>
          <p:cNvSpPr txBox="1">
            <a:spLocks noChangeArrowheads="1"/>
          </p:cNvSpPr>
          <p:nvPr/>
        </p:nvSpPr>
        <p:spPr bwMode="auto">
          <a:xfrm>
            <a:off x="1295400" y="152400"/>
            <a:ext cx="6705600" cy="12095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1800" dirty="0"/>
              <a:t>For each statement, identify which of these causes of PUK is/are associated (some will more than one answer)</a:t>
            </a:r>
          </a:p>
          <a:p>
            <a:pPr eaLnBrk="1" hangingPunct="1">
              <a:spcBef>
                <a:spcPct val="0"/>
              </a:spcBef>
              <a:buClrTx/>
              <a:buSzTx/>
              <a:buFontTx/>
              <a:buNone/>
            </a:pPr>
            <a:r>
              <a:rPr lang="en-US" altLang="en-US" sz="1400" b="1" dirty="0">
                <a:solidFill>
                  <a:srgbClr val="0000FF"/>
                </a:solidFill>
              </a:rPr>
              <a:t>Polyarteritis nodosa (PAN)		Relapsing </a:t>
            </a:r>
            <a:r>
              <a:rPr lang="en-US" altLang="en-US" sz="1400" b="1" dirty="0" err="1">
                <a:solidFill>
                  <a:srgbClr val="0000FF"/>
                </a:solidFill>
              </a:rPr>
              <a:t>polychondritis</a:t>
            </a:r>
            <a:r>
              <a:rPr lang="en-US" altLang="en-US" sz="1400" b="1" dirty="0">
                <a:solidFill>
                  <a:srgbClr val="0000FF"/>
                </a:solidFill>
              </a:rPr>
              <a:t> (RP)</a:t>
            </a:r>
          </a:p>
          <a:p>
            <a:pPr eaLnBrk="1" hangingPunct="1">
              <a:spcBef>
                <a:spcPct val="0"/>
              </a:spcBef>
              <a:buClrTx/>
              <a:buSzTx/>
              <a:buFontTx/>
              <a:buNone/>
            </a:pPr>
            <a:r>
              <a:rPr lang="en-US" altLang="en-US" sz="1400" b="1" dirty="0">
                <a:solidFill>
                  <a:srgbClr val="0000FF"/>
                </a:solidFill>
              </a:rPr>
              <a:t>Rheumatoid arthritis (RA)	   Granulomatosis with polyangiitis (</a:t>
            </a:r>
            <a:r>
              <a:rPr lang="en-US" altLang="en-US" sz="1400" b="1" dirty="0" err="1">
                <a:solidFill>
                  <a:srgbClr val="0000FF"/>
                </a:solidFill>
              </a:rPr>
              <a:t>GwP</a:t>
            </a:r>
            <a:r>
              <a:rPr lang="en-US" altLang="en-US" sz="1400" b="1" dirty="0">
                <a:solidFill>
                  <a:srgbClr val="0000FF"/>
                </a:solidFill>
              </a:rPr>
              <a:t>)</a:t>
            </a:r>
          </a:p>
          <a:p>
            <a:pPr eaLnBrk="1" hangingPunct="1">
              <a:spcBef>
                <a:spcPct val="0"/>
              </a:spcBef>
              <a:buClrTx/>
              <a:buSzTx/>
              <a:buFontTx/>
              <a:buNone/>
            </a:pPr>
            <a:r>
              <a:rPr lang="en-US" altLang="en-US" sz="1400" b="1" dirty="0" err="1">
                <a:solidFill>
                  <a:srgbClr val="0000FF"/>
                </a:solidFill>
              </a:rPr>
              <a:t>Mooren’s</a:t>
            </a:r>
            <a:r>
              <a:rPr lang="en-US" altLang="en-US" sz="1400" b="1" dirty="0">
                <a:solidFill>
                  <a:srgbClr val="0000FF"/>
                </a:solidFill>
              </a:rPr>
              <a:t> ulcer (MU)			Churg-Strauss (CS)</a:t>
            </a:r>
          </a:p>
        </p:txBody>
      </p:sp>
    </p:spTree>
    <p:extLst>
      <p:ext uri="{BB962C8B-B14F-4D97-AF65-F5344CB8AC3E}">
        <p14:creationId xmlns:p14="http://schemas.microsoft.com/office/powerpoint/2010/main" val="156704462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1"/>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79875"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321D314B-8331-4F22-9920-1F97E3ADC495}" type="slidenum">
              <a:rPr lang="en-US" altLang="en-US" sz="1000" smtClean="0"/>
              <a:pPr>
                <a:spcBef>
                  <a:spcPct val="0"/>
                </a:spcBef>
                <a:buClrTx/>
                <a:buSzTx/>
                <a:buFontTx/>
                <a:buNone/>
              </a:pPr>
              <a:t>128</a:t>
            </a:fld>
            <a:endParaRPr lang="en-US" altLang="en-US" sz="1000"/>
          </a:p>
        </p:txBody>
      </p:sp>
      <p:sp>
        <p:nvSpPr>
          <p:cNvPr id="79876" name="Content Placeholder 1"/>
          <p:cNvSpPr>
            <a:spLocks noGrp="1"/>
          </p:cNvSpPr>
          <p:nvPr>
            <p:ph idx="1"/>
          </p:nvPr>
        </p:nvSpPr>
        <p:spPr>
          <a:xfrm>
            <a:off x="457200" y="1379538"/>
            <a:ext cx="8229600" cy="4411662"/>
          </a:xfrm>
        </p:spPr>
        <p:txBody>
          <a:bodyPr/>
          <a:lstStyle/>
          <a:p>
            <a:r>
              <a:rPr lang="en-US" altLang="en-US" sz="2000" dirty="0">
                <a:solidFill>
                  <a:schemeClr val="bg1">
                    <a:lumMod val="75000"/>
                  </a:schemeClr>
                </a:solidFill>
              </a:rPr>
              <a:t>Saddle-nose deformity (2): RP; </a:t>
            </a:r>
            <a:r>
              <a:rPr lang="en-US" altLang="en-US" sz="2000" dirty="0" err="1">
                <a:solidFill>
                  <a:schemeClr val="bg1">
                    <a:lumMod val="75000"/>
                  </a:schemeClr>
                </a:solidFill>
              </a:rPr>
              <a:t>GwP</a:t>
            </a:r>
            <a:endParaRPr lang="en-US" altLang="en-US" sz="2000" dirty="0">
              <a:solidFill>
                <a:schemeClr val="bg1">
                  <a:lumMod val="75000"/>
                </a:schemeClr>
              </a:solidFill>
            </a:endParaRPr>
          </a:p>
          <a:p>
            <a:r>
              <a:rPr lang="en-US" altLang="en-US" sz="2000" dirty="0">
                <a:solidFill>
                  <a:schemeClr val="bg1">
                    <a:lumMod val="75000"/>
                  </a:schemeClr>
                </a:solidFill>
              </a:rPr>
              <a:t>Asthma and eosinophilia: CS</a:t>
            </a:r>
          </a:p>
          <a:p>
            <a:r>
              <a:rPr lang="en-US" altLang="en-US" sz="2000" dirty="0">
                <a:solidFill>
                  <a:schemeClr val="bg1">
                    <a:lumMod val="75000"/>
                  </a:schemeClr>
                </a:solidFill>
              </a:rPr>
              <a:t>Deformed auricular pinnae: RP</a:t>
            </a:r>
          </a:p>
          <a:p>
            <a:r>
              <a:rPr lang="en-US" altLang="en-US" sz="2000" dirty="0">
                <a:solidFill>
                  <a:schemeClr val="bg1">
                    <a:lumMod val="75000"/>
                  </a:schemeClr>
                </a:solidFill>
              </a:rPr>
              <a:t>Ulcer has overhanging edge (2): MU; PAN</a:t>
            </a:r>
          </a:p>
          <a:p>
            <a:r>
              <a:rPr lang="en-US" altLang="en-US" sz="2000" dirty="0">
                <a:solidFill>
                  <a:schemeClr val="bg1">
                    <a:lumMod val="75000"/>
                  </a:schemeClr>
                </a:solidFill>
              </a:rPr>
              <a:t>Sclera never involved: MU</a:t>
            </a:r>
          </a:p>
          <a:p>
            <a:r>
              <a:rPr lang="en-US" altLang="en-US" sz="2000" b="1" dirty="0"/>
              <a:t>ANCA positive (2): </a:t>
            </a:r>
            <a:r>
              <a:rPr lang="en-US" altLang="en-US" sz="2000" b="1" dirty="0" err="1">
                <a:solidFill>
                  <a:srgbClr val="0000FF"/>
                </a:solidFill>
              </a:rPr>
              <a:t>GwP</a:t>
            </a:r>
            <a:r>
              <a:rPr lang="en-US" altLang="en-US" sz="2000" b="1" dirty="0">
                <a:solidFill>
                  <a:srgbClr val="0000FF"/>
                </a:solidFill>
              </a:rPr>
              <a:t>; CS</a:t>
            </a:r>
          </a:p>
          <a:p>
            <a:endParaRPr lang="en-US" altLang="en-US" sz="2000" dirty="0"/>
          </a:p>
        </p:txBody>
      </p:sp>
      <p:sp>
        <p:nvSpPr>
          <p:cNvPr id="79878" name="TextBox 2"/>
          <p:cNvSpPr txBox="1">
            <a:spLocks noChangeArrowheads="1"/>
          </p:cNvSpPr>
          <p:nvPr/>
        </p:nvSpPr>
        <p:spPr bwMode="auto">
          <a:xfrm>
            <a:off x="1371600" y="3776776"/>
            <a:ext cx="6400800" cy="2032000"/>
          </a:xfrm>
          <a:prstGeom prst="rect">
            <a:avLst/>
          </a:prstGeom>
          <a:noFill/>
          <a:ln>
            <a:noFill/>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does </a:t>
            </a:r>
            <a:r>
              <a:rPr lang="en-US" altLang="en-US" sz="1400" dirty="0">
                <a:solidFill>
                  <a:srgbClr val="0000FF"/>
                </a:solidFill>
              </a:rPr>
              <a:t>ANCA</a:t>
            </a:r>
            <a:r>
              <a:rPr lang="en-US" altLang="en-US" sz="1400" i="1" dirty="0">
                <a:solidFill>
                  <a:srgbClr val="0000FF"/>
                </a:solidFill>
              </a:rPr>
              <a:t> stand for?</a:t>
            </a:r>
          </a:p>
          <a:p>
            <a:pPr eaLnBrk="1" hangingPunct="1">
              <a:spcBef>
                <a:spcPct val="0"/>
              </a:spcBef>
              <a:buClrTx/>
              <a:buSzTx/>
              <a:buFontTx/>
              <a:buNone/>
            </a:pPr>
            <a:r>
              <a:rPr lang="en-US" altLang="en-US" sz="1400" dirty="0">
                <a:solidFill>
                  <a:srgbClr val="0000FF"/>
                </a:solidFill>
              </a:rPr>
              <a:t>Antineutrophil cytoplasmic antibodies</a:t>
            </a:r>
          </a:p>
          <a:p>
            <a:pPr eaLnBrk="1" hangingPunct="1">
              <a:spcBef>
                <a:spcPct val="0"/>
              </a:spcBef>
              <a:buClrTx/>
              <a:buSzTx/>
              <a:buFontTx/>
              <a:buNone/>
            </a:pPr>
            <a:endParaRPr lang="en-US" altLang="en-US" sz="1400" i="1" dirty="0">
              <a:solidFill>
                <a:srgbClr val="0000FF"/>
              </a:solidFill>
            </a:endParaRPr>
          </a:p>
          <a:p>
            <a:pPr eaLnBrk="1" hangingPunct="1">
              <a:spcBef>
                <a:spcPct val="0"/>
              </a:spcBef>
              <a:buClrTx/>
              <a:buSzTx/>
              <a:buFontTx/>
              <a:buNone/>
            </a:pPr>
            <a:r>
              <a:rPr lang="en-US" altLang="en-US" sz="1400" i="1" dirty="0">
                <a:solidFill>
                  <a:srgbClr val="0000FF"/>
                </a:solidFill>
              </a:rPr>
              <a:t>What are they?</a:t>
            </a:r>
          </a:p>
          <a:p>
            <a:pPr eaLnBrk="1" hangingPunct="1">
              <a:spcBef>
                <a:spcPct val="0"/>
              </a:spcBef>
              <a:buClrTx/>
              <a:buSzTx/>
              <a:buFontTx/>
              <a:buNone/>
            </a:pPr>
            <a:r>
              <a:rPr lang="en-US" altLang="en-US" sz="1400" dirty="0">
                <a:solidFill>
                  <a:srgbClr val="0000FF"/>
                </a:solidFill>
              </a:rPr>
              <a:t>Autoantibodies against antigens found within the  cytoplasm  of  neutrophils</a:t>
            </a:r>
          </a:p>
          <a:p>
            <a:pPr eaLnBrk="1" hangingPunct="1">
              <a:spcBef>
                <a:spcPct val="0"/>
              </a:spcBef>
              <a:buClrTx/>
              <a:buSzTx/>
              <a:buFontTx/>
              <a:buNone/>
            </a:pPr>
            <a:endParaRPr lang="en-US" altLang="en-US" sz="1400" i="1" dirty="0">
              <a:solidFill>
                <a:srgbClr val="0000FF"/>
              </a:solidFill>
            </a:endParaRPr>
          </a:p>
          <a:p>
            <a:pPr eaLnBrk="1" hangingPunct="1">
              <a:spcBef>
                <a:spcPct val="0"/>
              </a:spcBef>
              <a:buClrTx/>
              <a:buSzTx/>
              <a:buFontTx/>
              <a:buNone/>
            </a:pPr>
            <a:r>
              <a:rPr lang="en-US" altLang="en-US" sz="1400" i="1" dirty="0">
                <a:solidFill>
                  <a:srgbClr val="0000FF"/>
                </a:solidFill>
              </a:rPr>
              <a:t>With which specific ANCA pattern is each condition associated?</a:t>
            </a:r>
          </a:p>
          <a:p>
            <a:pPr eaLnBrk="1" hangingPunct="1">
              <a:spcBef>
                <a:spcPct val="0"/>
              </a:spcBef>
              <a:buClrTx/>
              <a:buSzTx/>
              <a:buFontTx/>
              <a:buNone/>
            </a:pPr>
            <a:r>
              <a:rPr lang="en-US" altLang="en-US" sz="1400" i="1" dirty="0">
                <a:solidFill>
                  <a:srgbClr val="0000FF"/>
                </a:solidFill>
              </a:rPr>
              <a:t>Granulomatosis with polyangiitis: </a:t>
            </a:r>
            <a:r>
              <a:rPr lang="en-US" altLang="en-US" sz="1400" dirty="0">
                <a:solidFill>
                  <a:srgbClr val="0000FF"/>
                </a:solidFill>
              </a:rPr>
              <a:t>Cytoplasmic (c-ANCA)</a:t>
            </a:r>
          </a:p>
          <a:p>
            <a:pPr eaLnBrk="1" hangingPunct="1">
              <a:spcBef>
                <a:spcPct val="0"/>
              </a:spcBef>
              <a:buClrTx/>
              <a:buSzTx/>
              <a:buFontTx/>
              <a:buNone/>
            </a:pPr>
            <a:r>
              <a:rPr lang="en-US" altLang="en-US" sz="1400" i="1" dirty="0">
                <a:solidFill>
                  <a:srgbClr val="0000FF"/>
                </a:solidFill>
              </a:rPr>
              <a:t>Churg-Strauss: </a:t>
            </a:r>
            <a:r>
              <a:rPr lang="en-US" altLang="en-US" sz="1400" dirty="0">
                <a:solidFill>
                  <a:srgbClr val="0000FF"/>
                </a:solidFill>
              </a:rPr>
              <a:t>Perinuclear (p-ANCA)</a:t>
            </a:r>
            <a:endParaRPr lang="en-US" altLang="en-US" sz="1400" dirty="0">
              <a:solidFill>
                <a:srgbClr val="92D050"/>
              </a:solidFill>
            </a:endParaRPr>
          </a:p>
        </p:txBody>
      </p:sp>
      <p:sp>
        <p:nvSpPr>
          <p:cNvPr id="2" name="Text Box 4">
            <a:extLst>
              <a:ext uri="{FF2B5EF4-FFF2-40B4-BE49-F238E27FC236}">
                <a16:creationId xmlns:a16="http://schemas.microsoft.com/office/drawing/2014/main" id="{1240722B-71E0-451C-B670-9FF9DB01E708}"/>
              </a:ext>
            </a:extLst>
          </p:cNvPr>
          <p:cNvSpPr txBox="1">
            <a:spLocks noChangeArrowheads="1"/>
          </p:cNvSpPr>
          <p:nvPr/>
        </p:nvSpPr>
        <p:spPr bwMode="auto">
          <a:xfrm>
            <a:off x="1295400" y="152400"/>
            <a:ext cx="6705600" cy="12095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1800" dirty="0"/>
              <a:t>For each statement, identify which of these causes of PUK is/are associated (some will more than one answer)</a:t>
            </a:r>
          </a:p>
          <a:p>
            <a:pPr eaLnBrk="1" hangingPunct="1">
              <a:spcBef>
                <a:spcPct val="0"/>
              </a:spcBef>
              <a:buClrTx/>
              <a:buSzTx/>
              <a:buFontTx/>
              <a:buNone/>
            </a:pPr>
            <a:r>
              <a:rPr lang="en-US" altLang="en-US" sz="1400" b="1" dirty="0">
                <a:solidFill>
                  <a:srgbClr val="0000FF"/>
                </a:solidFill>
              </a:rPr>
              <a:t>Polyarteritis nodosa (PAN)		Relapsing </a:t>
            </a:r>
            <a:r>
              <a:rPr lang="en-US" altLang="en-US" sz="1400" b="1" dirty="0" err="1">
                <a:solidFill>
                  <a:srgbClr val="0000FF"/>
                </a:solidFill>
              </a:rPr>
              <a:t>polychondritis</a:t>
            </a:r>
            <a:r>
              <a:rPr lang="en-US" altLang="en-US" sz="1400" b="1" dirty="0">
                <a:solidFill>
                  <a:srgbClr val="0000FF"/>
                </a:solidFill>
              </a:rPr>
              <a:t> (RP)</a:t>
            </a:r>
          </a:p>
          <a:p>
            <a:pPr eaLnBrk="1" hangingPunct="1">
              <a:spcBef>
                <a:spcPct val="0"/>
              </a:spcBef>
              <a:buClrTx/>
              <a:buSzTx/>
              <a:buFontTx/>
              <a:buNone/>
            </a:pPr>
            <a:r>
              <a:rPr lang="en-US" altLang="en-US" sz="1400" b="1" dirty="0">
                <a:solidFill>
                  <a:srgbClr val="0000FF"/>
                </a:solidFill>
              </a:rPr>
              <a:t>Rheumatoid arthritis (RA)	   Granulomatosis with polyangiitis (</a:t>
            </a:r>
            <a:r>
              <a:rPr lang="en-US" altLang="en-US" sz="1400" b="1" dirty="0" err="1">
                <a:solidFill>
                  <a:srgbClr val="0000FF"/>
                </a:solidFill>
              </a:rPr>
              <a:t>GwP</a:t>
            </a:r>
            <a:r>
              <a:rPr lang="en-US" altLang="en-US" sz="1400" b="1" dirty="0">
                <a:solidFill>
                  <a:srgbClr val="0000FF"/>
                </a:solidFill>
              </a:rPr>
              <a:t>)</a:t>
            </a:r>
          </a:p>
          <a:p>
            <a:pPr eaLnBrk="1" hangingPunct="1">
              <a:spcBef>
                <a:spcPct val="0"/>
              </a:spcBef>
              <a:buClrTx/>
              <a:buSzTx/>
              <a:buFontTx/>
              <a:buNone/>
            </a:pPr>
            <a:r>
              <a:rPr lang="en-US" altLang="en-US" sz="1400" b="1" dirty="0" err="1">
                <a:solidFill>
                  <a:srgbClr val="0000FF"/>
                </a:solidFill>
              </a:rPr>
              <a:t>Mooren’s</a:t>
            </a:r>
            <a:r>
              <a:rPr lang="en-US" altLang="en-US" sz="1400" b="1" dirty="0">
                <a:solidFill>
                  <a:srgbClr val="0000FF"/>
                </a:solidFill>
              </a:rPr>
              <a:t> ulcer (MU)			Churg-Strauss (CS)</a:t>
            </a:r>
          </a:p>
        </p:txBody>
      </p:sp>
    </p:spTree>
    <p:extLst>
      <p:ext uri="{BB962C8B-B14F-4D97-AF65-F5344CB8AC3E}">
        <p14:creationId xmlns:p14="http://schemas.microsoft.com/office/powerpoint/2010/main" val="392142265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1"/>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8192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C47AFDA-AD5D-4569-A54C-769C929D3D5E}" type="slidenum">
              <a:rPr lang="en-US" altLang="en-US" sz="1000" smtClean="0"/>
              <a:pPr>
                <a:spcBef>
                  <a:spcPct val="0"/>
                </a:spcBef>
                <a:buClrTx/>
                <a:buSzTx/>
                <a:buFontTx/>
                <a:buNone/>
              </a:pPr>
              <a:t>129</a:t>
            </a:fld>
            <a:endParaRPr lang="en-US" altLang="en-US" sz="1000"/>
          </a:p>
        </p:txBody>
      </p:sp>
      <p:sp>
        <p:nvSpPr>
          <p:cNvPr id="81924" name="Content Placeholder 1"/>
          <p:cNvSpPr>
            <a:spLocks noGrp="1"/>
          </p:cNvSpPr>
          <p:nvPr>
            <p:ph idx="1"/>
          </p:nvPr>
        </p:nvSpPr>
        <p:spPr>
          <a:xfrm>
            <a:off x="457200" y="1379538"/>
            <a:ext cx="8229600" cy="4411662"/>
          </a:xfrm>
        </p:spPr>
        <p:txBody>
          <a:bodyPr/>
          <a:lstStyle/>
          <a:p>
            <a:r>
              <a:rPr lang="en-US" altLang="en-US" sz="2000" dirty="0"/>
              <a:t>Saddle-nose deformity (2): </a:t>
            </a:r>
            <a:r>
              <a:rPr lang="en-US" altLang="en-US" sz="2000" dirty="0">
                <a:solidFill>
                  <a:srgbClr val="0000FF"/>
                </a:solidFill>
              </a:rPr>
              <a:t>RP; </a:t>
            </a:r>
            <a:r>
              <a:rPr lang="en-US" altLang="en-US" sz="2000" dirty="0" err="1">
                <a:solidFill>
                  <a:srgbClr val="0000FF"/>
                </a:solidFill>
              </a:rPr>
              <a:t>GwP</a:t>
            </a:r>
            <a:endParaRPr lang="en-US" altLang="en-US" sz="2000" dirty="0">
              <a:solidFill>
                <a:srgbClr val="0000FF"/>
              </a:solidFill>
            </a:endParaRPr>
          </a:p>
          <a:p>
            <a:r>
              <a:rPr lang="en-US" altLang="en-US" sz="2000" dirty="0"/>
              <a:t>Asthma and eosinophilia: </a:t>
            </a:r>
            <a:r>
              <a:rPr lang="en-US" altLang="en-US" sz="2000" dirty="0">
                <a:solidFill>
                  <a:srgbClr val="0000FF"/>
                </a:solidFill>
              </a:rPr>
              <a:t>CS</a:t>
            </a:r>
          </a:p>
          <a:p>
            <a:r>
              <a:rPr lang="en-US" altLang="en-US" sz="2000" dirty="0"/>
              <a:t>Deformed auricular pinnae: </a:t>
            </a:r>
            <a:r>
              <a:rPr lang="en-US" altLang="en-US" sz="2000" dirty="0">
                <a:solidFill>
                  <a:srgbClr val="0000FF"/>
                </a:solidFill>
              </a:rPr>
              <a:t>RP</a:t>
            </a:r>
          </a:p>
          <a:p>
            <a:r>
              <a:rPr lang="en-US" altLang="en-US" sz="2000" dirty="0"/>
              <a:t>Ulcer has overhanging edge (2): </a:t>
            </a:r>
            <a:r>
              <a:rPr lang="en-US" altLang="en-US" sz="2000" dirty="0">
                <a:solidFill>
                  <a:srgbClr val="0000FF"/>
                </a:solidFill>
              </a:rPr>
              <a:t>MU; PAN</a:t>
            </a:r>
          </a:p>
          <a:p>
            <a:r>
              <a:rPr lang="en-US" altLang="en-US" sz="2000" dirty="0"/>
              <a:t>Sclera never involved: </a:t>
            </a:r>
            <a:r>
              <a:rPr lang="en-US" altLang="en-US" sz="2000" dirty="0">
                <a:solidFill>
                  <a:srgbClr val="0000FF"/>
                </a:solidFill>
              </a:rPr>
              <a:t>MU</a:t>
            </a:r>
          </a:p>
          <a:p>
            <a:r>
              <a:rPr lang="en-US" altLang="en-US" sz="2000" dirty="0"/>
              <a:t>ANCA positive (2): </a:t>
            </a:r>
            <a:r>
              <a:rPr lang="en-US" altLang="en-US" sz="2000" dirty="0" err="1">
                <a:solidFill>
                  <a:srgbClr val="0000FF"/>
                </a:solidFill>
              </a:rPr>
              <a:t>GwP</a:t>
            </a:r>
            <a:r>
              <a:rPr lang="en-US" altLang="en-US" sz="2000" dirty="0">
                <a:solidFill>
                  <a:srgbClr val="0000FF"/>
                </a:solidFill>
              </a:rPr>
              <a:t>; CS</a:t>
            </a:r>
          </a:p>
          <a:p>
            <a:endParaRPr lang="en-US" altLang="en-US" sz="2000" dirty="0"/>
          </a:p>
        </p:txBody>
      </p:sp>
      <p:sp>
        <p:nvSpPr>
          <p:cNvPr id="81926" name="TextBox 2"/>
          <p:cNvSpPr txBox="1">
            <a:spLocks noChangeArrowheads="1"/>
          </p:cNvSpPr>
          <p:nvPr/>
        </p:nvSpPr>
        <p:spPr bwMode="auto">
          <a:xfrm>
            <a:off x="228600" y="4038600"/>
            <a:ext cx="8686800" cy="307777"/>
          </a:xfrm>
          <a:prstGeom prst="rect">
            <a:avLst/>
          </a:prstGeom>
          <a:noFill/>
          <a:ln>
            <a:noFill/>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about PAN? I thought it was ANCA-positive as well.</a:t>
            </a:r>
            <a:endParaRPr lang="en-US" altLang="en-US" sz="1400" dirty="0"/>
          </a:p>
        </p:txBody>
      </p:sp>
      <p:sp>
        <p:nvSpPr>
          <p:cNvPr id="3" name="Text Box 4">
            <a:extLst>
              <a:ext uri="{FF2B5EF4-FFF2-40B4-BE49-F238E27FC236}">
                <a16:creationId xmlns:a16="http://schemas.microsoft.com/office/drawing/2014/main" id="{60DCE3FC-31A6-4FF8-8BB1-B14CA65C01E0}"/>
              </a:ext>
            </a:extLst>
          </p:cNvPr>
          <p:cNvSpPr txBox="1">
            <a:spLocks noChangeArrowheads="1"/>
          </p:cNvSpPr>
          <p:nvPr/>
        </p:nvSpPr>
        <p:spPr bwMode="auto">
          <a:xfrm>
            <a:off x="1295400" y="152400"/>
            <a:ext cx="6705600" cy="12095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1800" dirty="0"/>
              <a:t>For each statement, identify which of these causes of PUK is/are associated (some will more than one answer)</a:t>
            </a:r>
          </a:p>
          <a:p>
            <a:pPr eaLnBrk="1" hangingPunct="1">
              <a:spcBef>
                <a:spcPct val="0"/>
              </a:spcBef>
              <a:buClrTx/>
              <a:buSzTx/>
              <a:buFontTx/>
              <a:buNone/>
            </a:pPr>
            <a:r>
              <a:rPr lang="en-US" altLang="en-US" sz="1400" b="1" dirty="0">
                <a:solidFill>
                  <a:srgbClr val="0000FF"/>
                </a:solidFill>
              </a:rPr>
              <a:t>Polyarteritis nodosa (PAN)		Relapsing </a:t>
            </a:r>
            <a:r>
              <a:rPr lang="en-US" altLang="en-US" sz="1400" b="1" dirty="0" err="1">
                <a:solidFill>
                  <a:srgbClr val="0000FF"/>
                </a:solidFill>
              </a:rPr>
              <a:t>polychondritis</a:t>
            </a:r>
            <a:r>
              <a:rPr lang="en-US" altLang="en-US" sz="1400" b="1" dirty="0">
                <a:solidFill>
                  <a:srgbClr val="0000FF"/>
                </a:solidFill>
              </a:rPr>
              <a:t> (RP)</a:t>
            </a:r>
          </a:p>
          <a:p>
            <a:pPr eaLnBrk="1" hangingPunct="1">
              <a:spcBef>
                <a:spcPct val="0"/>
              </a:spcBef>
              <a:buClrTx/>
              <a:buSzTx/>
              <a:buFontTx/>
              <a:buNone/>
            </a:pPr>
            <a:r>
              <a:rPr lang="en-US" altLang="en-US" sz="1400" b="1" dirty="0">
                <a:solidFill>
                  <a:srgbClr val="0000FF"/>
                </a:solidFill>
              </a:rPr>
              <a:t>Rheumatoid arthritis (RA)	   Granulomatosis with polyangiitis (</a:t>
            </a:r>
            <a:r>
              <a:rPr lang="en-US" altLang="en-US" sz="1400" b="1" dirty="0" err="1">
                <a:solidFill>
                  <a:srgbClr val="0000FF"/>
                </a:solidFill>
              </a:rPr>
              <a:t>GwP</a:t>
            </a:r>
            <a:r>
              <a:rPr lang="en-US" altLang="en-US" sz="1400" b="1" dirty="0">
                <a:solidFill>
                  <a:srgbClr val="0000FF"/>
                </a:solidFill>
              </a:rPr>
              <a:t>)</a:t>
            </a:r>
          </a:p>
          <a:p>
            <a:pPr eaLnBrk="1" hangingPunct="1">
              <a:spcBef>
                <a:spcPct val="0"/>
              </a:spcBef>
              <a:buClrTx/>
              <a:buSzTx/>
              <a:buFontTx/>
              <a:buNone/>
            </a:pPr>
            <a:r>
              <a:rPr lang="en-US" altLang="en-US" sz="1400" b="1" dirty="0" err="1">
                <a:solidFill>
                  <a:srgbClr val="0000FF"/>
                </a:solidFill>
              </a:rPr>
              <a:t>Mooren’s</a:t>
            </a:r>
            <a:r>
              <a:rPr lang="en-US" altLang="en-US" sz="1400" b="1" dirty="0">
                <a:solidFill>
                  <a:srgbClr val="0000FF"/>
                </a:solidFill>
              </a:rPr>
              <a:t> ulcer (MU)			Churg-Strauss (CS)</a:t>
            </a:r>
          </a:p>
        </p:txBody>
      </p:sp>
      <p:sp>
        <p:nvSpPr>
          <p:cNvPr id="10" name="TextBox 6">
            <a:extLst>
              <a:ext uri="{FF2B5EF4-FFF2-40B4-BE49-F238E27FC236}">
                <a16:creationId xmlns:a16="http://schemas.microsoft.com/office/drawing/2014/main" id="{FC9E6ABC-C276-8CB6-E5E0-4CAFEAA84358}"/>
              </a:ext>
            </a:extLst>
          </p:cNvPr>
          <p:cNvSpPr txBox="1">
            <a:spLocks noChangeArrowheads="1"/>
          </p:cNvSpPr>
          <p:nvPr/>
        </p:nvSpPr>
        <p:spPr bwMode="auto">
          <a:xfrm>
            <a:off x="4038600" y="3257490"/>
            <a:ext cx="11336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dirty="0">
                <a:solidFill>
                  <a:srgbClr val="0000FF"/>
                </a:solidFill>
                <a:latin typeface="Segoe Script" panose="020B0504020000000003" pitchFamily="34" charset="0"/>
              </a:rPr>
              <a:t>; </a:t>
            </a:r>
            <a:r>
              <a:rPr lang="en-US" altLang="en-US" sz="2000" b="1" dirty="0">
                <a:solidFill>
                  <a:srgbClr val="0000FF"/>
                </a:solidFill>
                <a:latin typeface="Segoe Script" panose="020B0504020000000003" pitchFamily="34" charset="0"/>
              </a:rPr>
              <a:t>PAN?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17411"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7412"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17413" name="Rectangle 4"/>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17414" name="Rectangle 5"/>
          <p:cNvSpPr>
            <a:spLocks noGrp="1" noChangeArrowheads="1"/>
          </p:cNvSpPr>
          <p:nvPr>
            <p:ph type="body" idx="1"/>
          </p:nvPr>
        </p:nvSpPr>
        <p:spPr>
          <a:xfrm>
            <a:off x="304800" y="1676400"/>
            <a:ext cx="8534400" cy="4876800"/>
          </a:xfrm>
        </p:spPr>
        <p:txBody>
          <a:bodyPr/>
          <a:lstStyle/>
          <a:p>
            <a:pPr eaLnBrk="1" hangingPunct="1"/>
            <a:r>
              <a:rPr lang="en-US" altLang="en-US" sz="2200" dirty="0">
                <a:solidFill>
                  <a:schemeClr val="bg1">
                    <a:lumMod val="75000"/>
                  </a:schemeClr>
                </a:solidFill>
              </a:rPr>
              <a:t>Autoimmune PUK is usually unilateral and sectoral                         </a:t>
            </a:r>
          </a:p>
          <a:p>
            <a:pPr eaLnBrk="1" hangingPunct="1"/>
            <a:r>
              <a:rPr lang="en-US" altLang="en-US" sz="2200" dirty="0">
                <a:solidFill>
                  <a:schemeClr val="bg1">
                    <a:lumMod val="75000"/>
                  </a:schemeClr>
                </a:solidFill>
              </a:rPr>
              <a:t>It often heralds exacerbation of </a:t>
            </a:r>
            <a:r>
              <a:rPr lang="en-US" altLang="en-US" sz="2200" b="1" dirty="0"/>
              <a:t>systemic disease </a:t>
            </a:r>
          </a:p>
        </p:txBody>
      </p:sp>
      <p:sp>
        <p:nvSpPr>
          <p:cNvPr id="1741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001FBC2-80F1-43A6-BAA7-3675B6881076}" type="slidenum">
              <a:rPr lang="en-US" altLang="en-US" sz="1000" smtClean="0"/>
              <a:pPr>
                <a:spcBef>
                  <a:spcPct val="0"/>
                </a:spcBef>
                <a:buClrTx/>
                <a:buSzTx/>
                <a:buFontTx/>
                <a:buNone/>
              </a:pPr>
              <a:t>13</a:t>
            </a:fld>
            <a:endParaRPr lang="en-US" altLang="en-US" sz="1000"/>
          </a:p>
        </p:txBody>
      </p:sp>
      <p:sp>
        <p:nvSpPr>
          <p:cNvPr id="2" name="Text Box 4">
            <a:extLst>
              <a:ext uri="{FF2B5EF4-FFF2-40B4-BE49-F238E27FC236}">
                <a16:creationId xmlns:a16="http://schemas.microsoft.com/office/drawing/2014/main" id="{5C96FC0D-CDB7-4350-8ADA-11FA8FC055A7}"/>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4" name="TextBox 3">
            <a:extLst>
              <a:ext uri="{FF2B5EF4-FFF2-40B4-BE49-F238E27FC236}">
                <a16:creationId xmlns:a16="http://schemas.microsoft.com/office/drawing/2014/main" id="{A0A56AA5-A875-4F9D-8E0C-EEF78F6CC7C4}"/>
              </a:ext>
            </a:extLst>
          </p:cNvPr>
          <p:cNvSpPr txBox="1"/>
          <p:nvPr/>
        </p:nvSpPr>
        <p:spPr>
          <a:xfrm>
            <a:off x="2313038" y="1524000"/>
            <a:ext cx="6194324" cy="584775"/>
          </a:xfrm>
          <a:prstGeom prst="rect">
            <a:avLst/>
          </a:prstGeom>
          <a:solidFill>
            <a:schemeClr val="accent5">
              <a:lumMod val="75000"/>
            </a:schemeClr>
          </a:solidFill>
        </p:spPr>
        <p:txBody>
          <a:bodyPr wrap="none" rtlCol="0">
            <a:spAutoFit/>
          </a:bodyPr>
          <a:lstStyle/>
          <a:p>
            <a:r>
              <a:rPr lang="en-US" sz="1600" i="1" dirty="0">
                <a:solidFill>
                  <a:schemeClr val="bg1">
                    <a:lumMod val="50000"/>
                  </a:schemeClr>
                </a:solidFill>
              </a:rPr>
              <a:t>With what general category of autoimmune </a:t>
            </a:r>
            <a:r>
              <a:rPr lang="en-US" sz="1600" i="1" dirty="0" err="1">
                <a:solidFill>
                  <a:schemeClr val="bg1">
                    <a:lumMod val="50000"/>
                  </a:schemeClr>
                </a:solidFill>
              </a:rPr>
              <a:t>dz</a:t>
            </a:r>
            <a:r>
              <a:rPr lang="en-US" sz="1600" i="1" dirty="0">
                <a:solidFill>
                  <a:schemeClr val="bg1">
                    <a:lumMod val="50000"/>
                  </a:schemeClr>
                </a:solidFill>
              </a:rPr>
              <a:t> is PUK associated?</a:t>
            </a:r>
          </a:p>
          <a:p>
            <a:r>
              <a:rPr lang="en-US" sz="1600" dirty="0">
                <a:solidFill>
                  <a:schemeClr val="bg1">
                    <a:lumMod val="50000"/>
                  </a:schemeClr>
                </a:solidFill>
              </a:rPr>
              <a:t>Connective-tissue </a:t>
            </a:r>
            <a:r>
              <a:rPr lang="en-US" sz="1600" dirty="0" err="1">
                <a:solidFill>
                  <a:schemeClr val="bg1">
                    <a:lumMod val="50000"/>
                  </a:schemeClr>
                </a:solidFill>
              </a:rPr>
              <a:t>dz</a:t>
            </a:r>
            <a:r>
              <a:rPr lang="en-US" sz="1600" dirty="0">
                <a:solidFill>
                  <a:schemeClr val="bg1">
                    <a:lumMod val="50000"/>
                  </a:schemeClr>
                </a:solidFill>
              </a:rPr>
              <a:t>, especially </a:t>
            </a:r>
            <a:r>
              <a:rPr lang="en-US" sz="1600" dirty="0" err="1">
                <a:solidFill>
                  <a:schemeClr val="bg1">
                    <a:lumMod val="50000"/>
                  </a:schemeClr>
                </a:solidFill>
              </a:rPr>
              <a:t>vasculitides</a:t>
            </a:r>
            <a:endParaRPr lang="en-US" sz="1600" dirty="0">
              <a:solidFill>
                <a:schemeClr val="bg1">
                  <a:lumMod val="50000"/>
                </a:schemeClr>
              </a:solidFill>
            </a:endParaRPr>
          </a:p>
        </p:txBody>
      </p:sp>
      <p:sp>
        <p:nvSpPr>
          <p:cNvPr id="5" name="TextBox 4">
            <a:extLst>
              <a:ext uri="{FF2B5EF4-FFF2-40B4-BE49-F238E27FC236}">
                <a16:creationId xmlns:a16="http://schemas.microsoft.com/office/drawing/2014/main" id="{4BABEE30-020F-470E-9BB8-332170594C4E}"/>
              </a:ext>
            </a:extLst>
          </p:cNvPr>
          <p:cNvSpPr txBox="1"/>
          <p:nvPr/>
        </p:nvSpPr>
        <p:spPr>
          <a:xfrm>
            <a:off x="1005284" y="4296205"/>
            <a:ext cx="6371432" cy="2308324"/>
          </a:xfrm>
          <a:prstGeom prst="rect">
            <a:avLst/>
          </a:prstGeom>
          <a:solidFill>
            <a:srgbClr val="D5D5D5"/>
          </a:solidFill>
        </p:spPr>
        <p:txBody>
          <a:bodyPr wrap="square">
            <a:spAutoFit/>
          </a:bodyPr>
          <a:lstStyle/>
          <a:p>
            <a:pPr eaLnBrk="1" hangingPunct="1">
              <a:defRPr/>
            </a:pPr>
            <a:r>
              <a:rPr lang="en-US" sz="1600" i="1" dirty="0">
                <a:solidFill>
                  <a:srgbClr val="0000FF"/>
                </a:solidFill>
                <a:latin typeface="Arial" charset="0"/>
              </a:rPr>
              <a:t>Of these three, which is most likely to be associated with PUK?</a:t>
            </a:r>
          </a:p>
          <a:p>
            <a:pPr eaLnBrk="1" hangingPunct="1">
              <a:defRPr/>
            </a:pPr>
            <a:r>
              <a:rPr lang="en-US" sz="1600" dirty="0">
                <a:solidFill>
                  <a:srgbClr val="0000FF"/>
                </a:solidFill>
                <a:latin typeface="Arial" charset="0"/>
              </a:rPr>
              <a:t>RA, by a substantial margin</a:t>
            </a:r>
            <a:endParaRPr lang="en-US" sz="1600" dirty="0">
              <a:solidFill>
                <a:srgbClr val="D5D5D5"/>
              </a:solidFill>
              <a:latin typeface="Arial" charset="0"/>
            </a:endParaRPr>
          </a:p>
          <a:p>
            <a:pPr eaLnBrk="1" hangingPunct="1">
              <a:defRPr/>
            </a:pPr>
            <a:endParaRPr lang="en-US" sz="1600" dirty="0">
              <a:solidFill>
                <a:srgbClr val="D5D5D5"/>
              </a:solidFill>
              <a:latin typeface="Arial" charset="0"/>
            </a:endParaRPr>
          </a:p>
          <a:p>
            <a:pPr eaLnBrk="1" hangingPunct="1">
              <a:defRPr/>
            </a:pPr>
            <a:r>
              <a:rPr lang="en-US" sz="1600" i="1" dirty="0">
                <a:solidFill>
                  <a:srgbClr val="D5D5D5"/>
                </a:solidFill>
                <a:latin typeface="Arial" charset="0"/>
              </a:rPr>
              <a:t>What percentage of PUK </a:t>
            </a:r>
            <a:r>
              <a:rPr lang="en-US" sz="1600" i="1" dirty="0" err="1">
                <a:solidFill>
                  <a:srgbClr val="D5D5D5"/>
                </a:solidFill>
                <a:latin typeface="Arial" charset="0"/>
              </a:rPr>
              <a:t>pts</a:t>
            </a:r>
            <a:r>
              <a:rPr lang="en-US" sz="1600" i="1" dirty="0">
                <a:solidFill>
                  <a:srgbClr val="D5D5D5"/>
                </a:solidFill>
                <a:latin typeface="Arial" charset="0"/>
              </a:rPr>
              <a:t> have RA as their underlying condition?</a:t>
            </a:r>
          </a:p>
          <a:p>
            <a:pPr eaLnBrk="1" hangingPunct="1">
              <a:defRPr/>
            </a:pPr>
            <a:r>
              <a:rPr lang="en-US" sz="1600" dirty="0">
                <a:solidFill>
                  <a:srgbClr val="D5D5D5"/>
                </a:solidFill>
                <a:latin typeface="Arial" charset="0"/>
              </a:rPr>
              <a:t>30-40</a:t>
            </a:r>
          </a:p>
          <a:p>
            <a:pPr eaLnBrk="1" hangingPunct="1">
              <a:defRPr/>
            </a:pPr>
            <a:endParaRPr lang="en-US" sz="1600" dirty="0">
              <a:solidFill>
                <a:srgbClr val="D5D5D5"/>
              </a:solidFill>
              <a:latin typeface="Arial" charset="0"/>
            </a:endParaRPr>
          </a:p>
          <a:p>
            <a:pPr eaLnBrk="1" hangingPunct="1">
              <a:defRPr/>
            </a:pPr>
            <a:r>
              <a:rPr lang="en-US" sz="1600" i="1" dirty="0">
                <a:solidFill>
                  <a:srgbClr val="D5D5D5"/>
                </a:solidFill>
                <a:latin typeface="Arial" charset="0"/>
              </a:rPr>
              <a:t>In addition to the peripheral cornea, what other ocular structure is commonly affected in these </a:t>
            </a:r>
            <a:r>
              <a:rPr lang="en-US" sz="1600" i="1" dirty="0" err="1">
                <a:solidFill>
                  <a:srgbClr val="D5D5D5"/>
                </a:solidFill>
                <a:latin typeface="Arial" charset="0"/>
              </a:rPr>
              <a:t>pts</a:t>
            </a:r>
            <a:r>
              <a:rPr lang="en-US" sz="1600" i="1" dirty="0">
                <a:solidFill>
                  <a:srgbClr val="D5D5D5"/>
                </a:solidFill>
                <a:latin typeface="Arial" charset="0"/>
              </a:rPr>
              <a:t>?</a:t>
            </a:r>
          </a:p>
          <a:p>
            <a:pPr eaLnBrk="1" hangingPunct="1">
              <a:defRPr/>
            </a:pPr>
            <a:r>
              <a:rPr lang="en-US" sz="1600" dirty="0">
                <a:solidFill>
                  <a:srgbClr val="D5D5D5"/>
                </a:solidFill>
                <a:latin typeface="Arial" charset="0"/>
              </a:rPr>
              <a:t>The sclera </a:t>
            </a:r>
          </a:p>
        </p:txBody>
      </p:sp>
      <p:sp>
        <p:nvSpPr>
          <p:cNvPr id="3" name="TextBox 1">
            <a:extLst>
              <a:ext uri="{FF2B5EF4-FFF2-40B4-BE49-F238E27FC236}">
                <a16:creationId xmlns:a16="http://schemas.microsoft.com/office/drawing/2014/main" id="{2211888A-8DF7-4052-2255-7E84BA1D808C}"/>
              </a:ext>
            </a:extLst>
          </p:cNvPr>
          <p:cNvSpPr txBox="1">
            <a:spLocks noChangeArrowheads="1"/>
          </p:cNvSpPr>
          <p:nvPr/>
        </p:nvSpPr>
        <p:spPr bwMode="auto">
          <a:xfrm>
            <a:off x="228600" y="2895600"/>
            <a:ext cx="8683596" cy="1323439"/>
          </a:xfrm>
          <a:prstGeom prst="rect">
            <a:avLst/>
          </a:prstGeom>
          <a:noFill/>
          <a:ln>
            <a:noFill/>
          </a:ln>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r>
              <a:rPr lang="en-US" altLang="en-US" sz="1600" i="1" dirty="0">
                <a:solidFill>
                  <a:schemeClr val="bg1">
                    <a:lumMod val="75000"/>
                  </a:schemeClr>
                </a:solidFill>
              </a:rPr>
              <a:t>With which connective-tissue diseases (CTDs) and/or </a:t>
            </a:r>
            <a:r>
              <a:rPr lang="en-US" altLang="en-US" sz="1600" i="1" dirty="0" err="1">
                <a:solidFill>
                  <a:schemeClr val="bg1">
                    <a:lumMod val="75000"/>
                  </a:schemeClr>
                </a:solidFill>
              </a:rPr>
              <a:t>vasculitides</a:t>
            </a:r>
            <a:r>
              <a:rPr lang="en-US" altLang="en-US" sz="1600" i="1" dirty="0">
                <a:solidFill>
                  <a:schemeClr val="bg1">
                    <a:lumMod val="75000"/>
                  </a:schemeClr>
                </a:solidFill>
              </a:rPr>
              <a:t> has PUK been associated?</a:t>
            </a:r>
          </a:p>
          <a:p>
            <a:pPr eaLnBrk="1" hangingPunct="1">
              <a:spcBef>
                <a:spcPct val="0"/>
              </a:spcBef>
              <a:buClrTx/>
              <a:buSzTx/>
              <a:buFontTx/>
              <a:buNone/>
              <a:defRPr/>
            </a:pPr>
            <a:r>
              <a:rPr lang="en-US" altLang="en-US" sz="1600" dirty="0">
                <a:solidFill>
                  <a:schemeClr val="bg1">
                    <a:lumMod val="75000"/>
                  </a:schemeClr>
                </a:solidFill>
              </a:rPr>
              <a:t>Pretty much all of them</a:t>
            </a:r>
          </a:p>
          <a:p>
            <a:pPr eaLnBrk="1" hangingPunct="1">
              <a:spcBef>
                <a:spcPct val="0"/>
              </a:spcBef>
              <a:buClrTx/>
              <a:buSzTx/>
              <a:buFontTx/>
              <a:buNone/>
              <a:defRPr/>
            </a:pPr>
            <a:endParaRPr lang="en-US" altLang="en-US" sz="1600" dirty="0">
              <a:solidFill>
                <a:schemeClr val="bg1">
                  <a:lumMod val="75000"/>
                </a:schemeClr>
              </a:solidFill>
            </a:endParaRPr>
          </a:p>
          <a:p>
            <a:pPr eaLnBrk="1" hangingPunct="1">
              <a:spcBef>
                <a:spcPct val="0"/>
              </a:spcBef>
              <a:buClrTx/>
              <a:buSzTx/>
              <a:buFontTx/>
              <a:buNone/>
              <a:defRPr/>
            </a:pPr>
            <a:r>
              <a:rPr lang="en-US" altLang="en-US" sz="1600" i="1" dirty="0">
                <a:solidFill>
                  <a:schemeClr val="bg1">
                    <a:lumMod val="75000"/>
                  </a:schemeClr>
                </a:solidFill>
              </a:rPr>
              <a:t>Which three conditions are most likely to present with PUK?</a:t>
            </a:r>
          </a:p>
          <a:p>
            <a:pPr eaLnBrk="1" hangingPunct="1">
              <a:spcBef>
                <a:spcPct val="0"/>
              </a:spcBef>
              <a:buClrTx/>
              <a:buSzTx/>
              <a:buFontTx/>
              <a:buNone/>
              <a:defRPr/>
            </a:pPr>
            <a:r>
              <a:rPr lang="en-US" altLang="en-US" sz="1600" b="1" dirty="0">
                <a:solidFill>
                  <a:srgbClr val="0000FF"/>
                </a:solidFill>
              </a:rPr>
              <a:t>Rheumatoid arthritis</a:t>
            </a:r>
            <a:r>
              <a:rPr lang="en-US" altLang="en-US" sz="1600" dirty="0">
                <a:solidFill>
                  <a:schemeClr val="bg1">
                    <a:lumMod val="75000"/>
                  </a:schemeClr>
                </a:solidFill>
              </a:rPr>
              <a:t>, Wegener’s granulomatosis, and polyarteritis nodosa</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1"/>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8192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C47AFDA-AD5D-4569-A54C-769C929D3D5E}" type="slidenum">
              <a:rPr lang="en-US" altLang="en-US" sz="1000" smtClean="0"/>
              <a:pPr>
                <a:spcBef>
                  <a:spcPct val="0"/>
                </a:spcBef>
                <a:buClrTx/>
                <a:buSzTx/>
                <a:buFontTx/>
                <a:buNone/>
              </a:pPr>
              <a:t>130</a:t>
            </a:fld>
            <a:endParaRPr lang="en-US" altLang="en-US" sz="1000"/>
          </a:p>
        </p:txBody>
      </p:sp>
      <p:sp>
        <p:nvSpPr>
          <p:cNvPr id="81924" name="Content Placeholder 1"/>
          <p:cNvSpPr>
            <a:spLocks noGrp="1"/>
          </p:cNvSpPr>
          <p:nvPr>
            <p:ph idx="1"/>
          </p:nvPr>
        </p:nvSpPr>
        <p:spPr>
          <a:xfrm>
            <a:off x="457200" y="1379538"/>
            <a:ext cx="8229600" cy="4411662"/>
          </a:xfrm>
        </p:spPr>
        <p:txBody>
          <a:bodyPr/>
          <a:lstStyle/>
          <a:p>
            <a:r>
              <a:rPr lang="en-US" altLang="en-US" sz="2000" dirty="0"/>
              <a:t>Saddle-nose deformity (2): </a:t>
            </a:r>
            <a:r>
              <a:rPr lang="en-US" altLang="en-US" sz="2000" dirty="0">
                <a:solidFill>
                  <a:srgbClr val="0000FF"/>
                </a:solidFill>
              </a:rPr>
              <a:t>RP; </a:t>
            </a:r>
            <a:r>
              <a:rPr lang="en-US" altLang="en-US" sz="2000" dirty="0" err="1">
                <a:solidFill>
                  <a:srgbClr val="0000FF"/>
                </a:solidFill>
              </a:rPr>
              <a:t>GwP</a:t>
            </a:r>
            <a:endParaRPr lang="en-US" altLang="en-US" sz="2000" dirty="0">
              <a:solidFill>
                <a:srgbClr val="0000FF"/>
              </a:solidFill>
            </a:endParaRPr>
          </a:p>
          <a:p>
            <a:r>
              <a:rPr lang="en-US" altLang="en-US" sz="2000" dirty="0"/>
              <a:t>Asthma and eosinophilia: </a:t>
            </a:r>
            <a:r>
              <a:rPr lang="en-US" altLang="en-US" sz="2000" dirty="0">
                <a:solidFill>
                  <a:srgbClr val="0000FF"/>
                </a:solidFill>
              </a:rPr>
              <a:t>CS</a:t>
            </a:r>
          </a:p>
          <a:p>
            <a:r>
              <a:rPr lang="en-US" altLang="en-US" sz="2000" dirty="0"/>
              <a:t>Deformed auricular pinnae: </a:t>
            </a:r>
            <a:r>
              <a:rPr lang="en-US" altLang="en-US" sz="2000" dirty="0">
                <a:solidFill>
                  <a:srgbClr val="0000FF"/>
                </a:solidFill>
              </a:rPr>
              <a:t>RP</a:t>
            </a:r>
          </a:p>
          <a:p>
            <a:r>
              <a:rPr lang="en-US" altLang="en-US" sz="2000" dirty="0"/>
              <a:t>Ulcer has overhanging edge (2): </a:t>
            </a:r>
            <a:r>
              <a:rPr lang="en-US" altLang="en-US" sz="2000" dirty="0">
                <a:solidFill>
                  <a:srgbClr val="0000FF"/>
                </a:solidFill>
              </a:rPr>
              <a:t>MU; PAN</a:t>
            </a:r>
          </a:p>
          <a:p>
            <a:r>
              <a:rPr lang="en-US" altLang="en-US" sz="2000" dirty="0"/>
              <a:t>Sclera never involved: </a:t>
            </a:r>
            <a:r>
              <a:rPr lang="en-US" altLang="en-US" sz="2000" dirty="0">
                <a:solidFill>
                  <a:srgbClr val="0000FF"/>
                </a:solidFill>
              </a:rPr>
              <a:t>MU</a:t>
            </a:r>
          </a:p>
          <a:p>
            <a:r>
              <a:rPr lang="en-US" altLang="en-US" sz="2000" dirty="0"/>
              <a:t>ANCA positive (2): </a:t>
            </a:r>
            <a:r>
              <a:rPr lang="en-US" altLang="en-US" sz="2000" dirty="0" err="1">
                <a:solidFill>
                  <a:srgbClr val="0000FF"/>
                </a:solidFill>
              </a:rPr>
              <a:t>GwP</a:t>
            </a:r>
            <a:r>
              <a:rPr lang="en-US" altLang="en-US" sz="2000" dirty="0">
                <a:solidFill>
                  <a:srgbClr val="0000FF"/>
                </a:solidFill>
              </a:rPr>
              <a:t>; CS</a:t>
            </a:r>
          </a:p>
          <a:p>
            <a:endParaRPr lang="en-US" altLang="en-US" sz="2000" dirty="0"/>
          </a:p>
        </p:txBody>
      </p:sp>
      <p:sp>
        <p:nvSpPr>
          <p:cNvPr id="81926" name="TextBox 2"/>
          <p:cNvSpPr txBox="1">
            <a:spLocks noChangeArrowheads="1"/>
          </p:cNvSpPr>
          <p:nvPr/>
        </p:nvSpPr>
        <p:spPr bwMode="auto">
          <a:xfrm>
            <a:off x="228600" y="4038600"/>
            <a:ext cx="8686800" cy="738664"/>
          </a:xfrm>
          <a:prstGeom prst="rect">
            <a:avLst/>
          </a:prstGeom>
          <a:noFill/>
          <a:ln>
            <a:noFill/>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about PAN? I thought it was ANCA-positive as well.</a:t>
            </a:r>
          </a:p>
          <a:p>
            <a:pPr eaLnBrk="1" hangingPunct="1">
              <a:spcBef>
                <a:spcPct val="0"/>
              </a:spcBef>
              <a:buClrTx/>
              <a:buSzTx/>
              <a:buFontTx/>
              <a:buNone/>
            </a:pPr>
            <a:r>
              <a:rPr lang="en-US" altLang="en-US" sz="1400" dirty="0">
                <a:solidFill>
                  <a:srgbClr val="0000FF"/>
                </a:solidFill>
              </a:rPr>
              <a:t>This is a sticky widget. In the 1990s, rheumatologists determined that the label </a:t>
            </a:r>
            <a:r>
              <a:rPr lang="en-US" altLang="en-US" sz="1400" i="1" dirty="0">
                <a:solidFill>
                  <a:srgbClr val="0000FF"/>
                </a:solidFill>
              </a:rPr>
              <a:t>PAN</a:t>
            </a:r>
            <a:r>
              <a:rPr lang="en-US" altLang="en-US" sz="1400" dirty="0">
                <a:solidFill>
                  <a:srgbClr val="0000FF"/>
                </a:solidFill>
              </a:rPr>
              <a:t> was being applied to conditions that were actually separate disease entities.</a:t>
            </a:r>
            <a:endParaRPr lang="en-US" altLang="en-US" sz="1400" dirty="0"/>
          </a:p>
        </p:txBody>
      </p:sp>
      <p:sp>
        <p:nvSpPr>
          <p:cNvPr id="3" name="Text Box 4">
            <a:extLst>
              <a:ext uri="{FF2B5EF4-FFF2-40B4-BE49-F238E27FC236}">
                <a16:creationId xmlns:a16="http://schemas.microsoft.com/office/drawing/2014/main" id="{60DCE3FC-31A6-4FF8-8BB1-B14CA65C01E0}"/>
              </a:ext>
            </a:extLst>
          </p:cNvPr>
          <p:cNvSpPr txBox="1">
            <a:spLocks noChangeArrowheads="1"/>
          </p:cNvSpPr>
          <p:nvPr/>
        </p:nvSpPr>
        <p:spPr bwMode="auto">
          <a:xfrm>
            <a:off x="1295400" y="152400"/>
            <a:ext cx="6705600" cy="12095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1800" dirty="0"/>
              <a:t>For each statement, identify which of these causes of PUK is/are associated (some will more than one answer)</a:t>
            </a:r>
          </a:p>
          <a:p>
            <a:pPr eaLnBrk="1" hangingPunct="1">
              <a:spcBef>
                <a:spcPct val="0"/>
              </a:spcBef>
              <a:buClrTx/>
              <a:buSzTx/>
              <a:buFontTx/>
              <a:buNone/>
            </a:pPr>
            <a:r>
              <a:rPr lang="en-US" altLang="en-US" sz="1400" b="1" dirty="0">
                <a:solidFill>
                  <a:srgbClr val="0000FF"/>
                </a:solidFill>
              </a:rPr>
              <a:t>Polyarteritis nodosa (PAN)		Relapsing </a:t>
            </a:r>
            <a:r>
              <a:rPr lang="en-US" altLang="en-US" sz="1400" b="1" dirty="0" err="1">
                <a:solidFill>
                  <a:srgbClr val="0000FF"/>
                </a:solidFill>
              </a:rPr>
              <a:t>polychondritis</a:t>
            </a:r>
            <a:r>
              <a:rPr lang="en-US" altLang="en-US" sz="1400" b="1" dirty="0">
                <a:solidFill>
                  <a:srgbClr val="0000FF"/>
                </a:solidFill>
              </a:rPr>
              <a:t> (RP)</a:t>
            </a:r>
          </a:p>
          <a:p>
            <a:pPr eaLnBrk="1" hangingPunct="1">
              <a:spcBef>
                <a:spcPct val="0"/>
              </a:spcBef>
              <a:buClrTx/>
              <a:buSzTx/>
              <a:buFontTx/>
              <a:buNone/>
            </a:pPr>
            <a:r>
              <a:rPr lang="en-US" altLang="en-US" sz="1400" b="1" dirty="0">
                <a:solidFill>
                  <a:srgbClr val="0000FF"/>
                </a:solidFill>
              </a:rPr>
              <a:t>Rheumatoid arthritis (RA)	   Granulomatosis with polyangiitis (</a:t>
            </a:r>
            <a:r>
              <a:rPr lang="en-US" altLang="en-US" sz="1400" b="1" dirty="0" err="1">
                <a:solidFill>
                  <a:srgbClr val="0000FF"/>
                </a:solidFill>
              </a:rPr>
              <a:t>GwP</a:t>
            </a:r>
            <a:r>
              <a:rPr lang="en-US" altLang="en-US" sz="1400" b="1" dirty="0">
                <a:solidFill>
                  <a:srgbClr val="0000FF"/>
                </a:solidFill>
              </a:rPr>
              <a:t>)</a:t>
            </a:r>
          </a:p>
          <a:p>
            <a:pPr eaLnBrk="1" hangingPunct="1">
              <a:spcBef>
                <a:spcPct val="0"/>
              </a:spcBef>
              <a:buClrTx/>
              <a:buSzTx/>
              <a:buFontTx/>
              <a:buNone/>
            </a:pPr>
            <a:r>
              <a:rPr lang="en-US" altLang="en-US" sz="1400" b="1" dirty="0" err="1">
                <a:solidFill>
                  <a:srgbClr val="0000FF"/>
                </a:solidFill>
              </a:rPr>
              <a:t>Mooren’s</a:t>
            </a:r>
            <a:r>
              <a:rPr lang="en-US" altLang="en-US" sz="1400" b="1" dirty="0">
                <a:solidFill>
                  <a:srgbClr val="0000FF"/>
                </a:solidFill>
              </a:rPr>
              <a:t> ulcer (MU)			Churg-Strauss (CS)</a:t>
            </a:r>
          </a:p>
        </p:txBody>
      </p:sp>
      <p:sp>
        <p:nvSpPr>
          <p:cNvPr id="10" name="TextBox 6">
            <a:extLst>
              <a:ext uri="{FF2B5EF4-FFF2-40B4-BE49-F238E27FC236}">
                <a16:creationId xmlns:a16="http://schemas.microsoft.com/office/drawing/2014/main" id="{FC9E6ABC-C276-8CB6-E5E0-4CAFEAA84358}"/>
              </a:ext>
            </a:extLst>
          </p:cNvPr>
          <p:cNvSpPr txBox="1">
            <a:spLocks noChangeArrowheads="1"/>
          </p:cNvSpPr>
          <p:nvPr/>
        </p:nvSpPr>
        <p:spPr bwMode="auto">
          <a:xfrm>
            <a:off x="4038600" y="3257490"/>
            <a:ext cx="11336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dirty="0">
                <a:solidFill>
                  <a:srgbClr val="0000FF"/>
                </a:solidFill>
                <a:latin typeface="Segoe Script" panose="020B0504020000000003" pitchFamily="34" charset="0"/>
              </a:rPr>
              <a:t>; </a:t>
            </a:r>
            <a:r>
              <a:rPr lang="en-US" altLang="en-US" sz="2000" b="1" dirty="0">
                <a:solidFill>
                  <a:srgbClr val="0000FF"/>
                </a:solidFill>
                <a:latin typeface="Segoe Script" panose="020B0504020000000003" pitchFamily="34" charset="0"/>
              </a:rPr>
              <a:t>PAN?</a:t>
            </a:r>
          </a:p>
        </p:txBody>
      </p:sp>
    </p:spTree>
    <p:extLst>
      <p:ext uri="{BB962C8B-B14F-4D97-AF65-F5344CB8AC3E}">
        <p14:creationId xmlns:p14="http://schemas.microsoft.com/office/powerpoint/2010/main" val="289745422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1"/>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8192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C47AFDA-AD5D-4569-A54C-769C929D3D5E}" type="slidenum">
              <a:rPr lang="en-US" altLang="en-US" sz="1000" smtClean="0"/>
              <a:pPr>
                <a:spcBef>
                  <a:spcPct val="0"/>
                </a:spcBef>
                <a:buClrTx/>
                <a:buSzTx/>
                <a:buFontTx/>
                <a:buNone/>
              </a:pPr>
              <a:t>131</a:t>
            </a:fld>
            <a:endParaRPr lang="en-US" altLang="en-US" sz="1000"/>
          </a:p>
        </p:txBody>
      </p:sp>
      <p:sp>
        <p:nvSpPr>
          <p:cNvPr id="81924" name="Content Placeholder 1"/>
          <p:cNvSpPr>
            <a:spLocks noGrp="1"/>
          </p:cNvSpPr>
          <p:nvPr>
            <p:ph idx="1"/>
          </p:nvPr>
        </p:nvSpPr>
        <p:spPr>
          <a:xfrm>
            <a:off x="457200" y="1379538"/>
            <a:ext cx="8229600" cy="4411662"/>
          </a:xfrm>
        </p:spPr>
        <p:txBody>
          <a:bodyPr/>
          <a:lstStyle/>
          <a:p>
            <a:r>
              <a:rPr lang="en-US" altLang="en-US" sz="2000" dirty="0"/>
              <a:t>Saddle-nose deformity (2): </a:t>
            </a:r>
            <a:r>
              <a:rPr lang="en-US" altLang="en-US" sz="2000" dirty="0">
                <a:solidFill>
                  <a:srgbClr val="0000FF"/>
                </a:solidFill>
              </a:rPr>
              <a:t>RP; </a:t>
            </a:r>
            <a:r>
              <a:rPr lang="en-US" altLang="en-US" sz="2000" dirty="0" err="1">
                <a:solidFill>
                  <a:srgbClr val="0000FF"/>
                </a:solidFill>
              </a:rPr>
              <a:t>GwP</a:t>
            </a:r>
            <a:endParaRPr lang="en-US" altLang="en-US" sz="2000" dirty="0">
              <a:solidFill>
                <a:srgbClr val="0000FF"/>
              </a:solidFill>
            </a:endParaRPr>
          </a:p>
          <a:p>
            <a:r>
              <a:rPr lang="en-US" altLang="en-US" sz="2000" dirty="0"/>
              <a:t>Asthma and eosinophilia: </a:t>
            </a:r>
            <a:r>
              <a:rPr lang="en-US" altLang="en-US" sz="2000" dirty="0">
                <a:solidFill>
                  <a:srgbClr val="0000FF"/>
                </a:solidFill>
              </a:rPr>
              <a:t>CS</a:t>
            </a:r>
          </a:p>
          <a:p>
            <a:r>
              <a:rPr lang="en-US" altLang="en-US" sz="2000" dirty="0"/>
              <a:t>Deformed auricular pinnae: </a:t>
            </a:r>
            <a:r>
              <a:rPr lang="en-US" altLang="en-US" sz="2000" dirty="0">
                <a:solidFill>
                  <a:srgbClr val="0000FF"/>
                </a:solidFill>
              </a:rPr>
              <a:t>RP</a:t>
            </a:r>
          </a:p>
          <a:p>
            <a:r>
              <a:rPr lang="en-US" altLang="en-US" sz="2000" dirty="0"/>
              <a:t>Ulcer has overhanging edge (2): </a:t>
            </a:r>
            <a:r>
              <a:rPr lang="en-US" altLang="en-US" sz="2000" dirty="0">
                <a:solidFill>
                  <a:srgbClr val="0000FF"/>
                </a:solidFill>
              </a:rPr>
              <a:t>MU; PAN</a:t>
            </a:r>
          </a:p>
          <a:p>
            <a:r>
              <a:rPr lang="en-US" altLang="en-US" sz="2000" dirty="0"/>
              <a:t>Sclera never involved: </a:t>
            </a:r>
            <a:r>
              <a:rPr lang="en-US" altLang="en-US" sz="2000" dirty="0">
                <a:solidFill>
                  <a:srgbClr val="0000FF"/>
                </a:solidFill>
              </a:rPr>
              <a:t>MU</a:t>
            </a:r>
          </a:p>
          <a:p>
            <a:r>
              <a:rPr lang="en-US" altLang="en-US" sz="2000" dirty="0"/>
              <a:t>ANCA positive (2): </a:t>
            </a:r>
            <a:r>
              <a:rPr lang="en-US" altLang="en-US" sz="2000" dirty="0" err="1">
                <a:solidFill>
                  <a:srgbClr val="0000FF"/>
                </a:solidFill>
              </a:rPr>
              <a:t>GwP</a:t>
            </a:r>
            <a:r>
              <a:rPr lang="en-US" altLang="en-US" sz="2000" dirty="0">
                <a:solidFill>
                  <a:srgbClr val="0000FF"/>
                </a:solidFill>
              </a:rPr>
              <a:t>; CS</a:t>
            </a:r>
          </a:p>
          <a:p>
            <a:endParaRPr lang="en-US" altLang="en-US" sz="2000" dirty="0"/>
          </a:p>
        </p:txBody>
      </p:sp>
      <p:sp>
        <p:nvSpPr>
          <p:cNvPr id="81926" name="TextBox 2"/>
          <p:cNvSpPr txBox="1">
            <a:spLocks noChangeArrowheads="1"/>
          </p:cNvSpPr>
          <p:nvPr/>
        </p:nvSpPr>
        <p:spPr bwMode="auto">
          <a:xfrm>
            <a:off x="228600" y="4038600"/>
            <a:ext cx="8686800" cy="1169551"/>
          </a:xfrm>
          <a:prstGeom prst="rect">
            <a:avLst/>
          </a:prstGeom>
          <a:noFill/>
          <a:ln>
            <a:noFill/>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about PAN? I thought it was ANCA-positive as well.</a:t>
            </a:r>
          </a:p>
          <a:p>
            <a:pPr eaLnBrk="1" hangingPunct="1">
              <a:spcBef>
                <a:spcPct val="0"/>
              </a:spcBef>
              <a:buClrTx/>
              <a:buSzTx/>
              <a:buFontTx/>
              <a:buNone/>
            </a:pPr>
            <a:r>
              <a:rPr lang="en-US" altLang="en-US" sz="1400" dirty="0">
                <a:solidFill>
                  <a:srgbClr val="0000FF"/>
                </a:solidFill>
              </a:rPr>
              <a:t>This is a sticky widget. In the 1990s, rheumatologists determined that the label </a:t>
            </a:r>
            <a:r>
              <a:rPr lang="en-US" altLang="en-US" sz="1400" i="1" dirty="0">
                <a:solidFill>
                  <a:srgbClr val="0000FF"/>
                </a:solidFill>
              </a:rPr>
              <a:t>PAN</a:t>
            </a:r>
            <a:r>
              <a:rPr lang="en-US" altLang="en-US" sz="1400" dirty="0">
                <a:solidFill>
                  <a:srgbClr val="0000FF"/>
                </a:solidFill>
              </a:rPr>
              <a:t> was being applied to conditions that were actually separate disease entities. </a:t>
            </a:r>
            <a:r>
              <a:rPr lang="en-US" altLang="en-US" sz="1400" dirty="0"/>
              <a:t>Thus, PAN was subdivided into several conditions:  </a:t>
            </a:r>
          </a:p>
          <a:p>
            <a:pPr eaLnBrk="1" hangingPunct="1">
              <a:spcBef>
                <a:spcPct val="0"/>
              </a:spcBef>
              <a:buClrTx/>
              <a:buSzTx/>
              <a:buFontTx/>
              <a:buNone/>
            </a:pPr>
            <a:r>
              <a:rPr lang="en-US" altLang="en-US" sz="1400" dirty="0"/>
              <a:t>--</a:t>
            </a:r>
            <a:r>
              <a:rPr lang="en-US" altLang="en-US" sz="1400" i="1" dirty="0"/>
              <a:t>Classic PAN</a:t>
            </a:r>
            <a:r>
              <a:rPr lang="en-US" altLang="en-US" sz="1400" dirty="0"/>
              <a:t>, </a:t>
            </a:r>
          </a:p>
          <a:p>
            <a:pPr eaLnBrk="1" hangingPunct="1">
              <a:spcBef>
                <a:spcPct val="0"/>
              </a:spcBef>
              <a:buClrTx/>
              <a:buSzTx/>
              <a:buFontTx/>
              <a:buNone/>
            </a:pPr>
            <a:r>
              <a:rPr lang="en-US" altLang="en-US" sz="1400" dirty="0"/>
              <a:t>--</a:t>
            </a:r>
            <a:r>
              <a:rPr lang="en-US" altLang="en-US" sz="1400" i="1" dirty="0"/>
              <a:t>Microscopic polyangiitis</a:t>
            </a:r>
            <a:endParaRPr lang="en-US" altLang="en-US" sz="1400" dirty="0"/>
          </a:p>
        </p:txBody>
      </p:sp>
      <p:sp>
        <p:nvSpPr>
          <p:cNvPr id="2" name="Rectangle 1"/>
          <p:cNvSpPr/>
          <p:nvPr/>
        </p:nvSpPr>
        <p:spPr>
          <a:xfrm>
            <a:off x="457200" y="4724400"/>
            <a:ext cx="990600" cy="228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dirty="0">
                <a:solidFill>
                  <a:schemeClr val="bg1"/>
                </a:solidFill>
              </a:rPr>
              <a:t>word + abb.</a:t>
            </a:r>
          </a:p>
        </p:txBody>
      </p:sp>
      <p:sp>
        <p:nvSpPr>
          <p:cNvPr id="9" name="Rectangle 8"/>
          <p:cNvSpPr/>
          <p:nvPr/>
        </p:nvSpPr>
        <p:spPr>
          <a:xfrm>
            <a:off x="457200" y="4953000"/>
            <a:ext cx="1828800" cy="25510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dirty="0">
                <a:solidFill>
                  <a:schemeClr val="bg1"/>
                </a:solidFill>
              </a:rPr>
              <a:t>two words</a:t>
            </a:r>
          </a:p>
        </p:txBody>
      </p:sp>
      <p:sp>
        <p:nvSpPr>
          <p:cNvPr id="3" name="Text Box 4">
            <a:extLst>
              <a:ext uri="{FF2B5EF4-FFF2-40B4-BE49-F238E27FC236}">
                <a16:creationId xmlns:a16="http://schemas.microsoft.com/office/drawing/2014/main" id="{60DCE3FC-31A6-4FF8-8BB1-B14CA65C01E0}"/>
              </a:ext>
            </a:extLst>
          </p:cNvPr>
          <p:cNvSpPr txBox="1">
            <a:spLocks noChangeArrowheads="1"/>
          </p:cNvSpPr>
          <p:nvPr/>
        </p:nvSpPr>
        <p:spPr bwMode="auto">
          <a:xfrm>
            <a:off x="1295400" y="152400"/>
            <a:ext cx="6705600" cy="12095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1800" dirty="0"/>
              <a:t>For each statement, identify which of these causes of PUK is/are associated (some will more than one answer)</a:t>
            </a:r>
          </a:p>
          <a:p>
            <a:pPr eaLnBrk="1" hangingPunct="1">
              <a:spcBef>
                <a:spcPct val="0"/>
              </a:spcBef>
              <a:buClrTx/>
              <a:buSzTx/>
              <a:buFontTx/>
              <a:buNone/>
            </a:pPr>
            <a:r>
              <a:rPr lang="en-US" altLang="en-US" sz="1400" b="1" dirty="0">
                <a:solidFill>
                  <a:srgbClr val="0000FF"/>
                </a:solidFill>
              </a:rPr>
              <a:t>Polyarteritis nodosa (PAN)		Relapsing </a:t>
            </a:r>
            <a:r>
              <a:rPr lang="en-US" altLang="en-US" sz="1400" b="1" dirty="0" err="1">
                <a:solidFill>
                  <a:srgbClr val="0000FF"/>
                </a:solidFill>
              </a:rPr>
              <a:t>polychondritis</a:t>
            </a:r>
            <a:r>
              <a:rPr lang="en-US" altLang="en-US" sz="1400" b="1" dirty="0">
                <a:solidFill>
                  <a:srgbClr val="0000FF"/>
                </a:solidFill>
              </a:rPr>
              <a:t> (RP)</a:t>
            </a:r>
          </a:p>
          <a:p>
            <a:pPr eaLnBrk="1" hangingPunct="1">
              <a:spcBef>
                <a:spcPct val="0"/>
              </a:spcBef>
              <a:buClrTx/>
              <a:buSzTx/>
              <a:buFontTx/>
              <a:buNone/>
            </a:pPr>
            <a:r>
              <a:rPr lang="en-US" altLang="en-US" sz="1400" b="1" dirty="0">
                <a:solidFill>
                  <a:srgbClr val="0000FF"/>
                </a:solidFill>
              </a:rPr>
              <a:t>Rheumatoid arthritis (RA)	   Granulomatosis with polyangiitis (</a:t>
            </a:r>
            <a:r>
              <a:rPr lang="en-US" altLang="en-US" sz="1400" b="1" dirty="0" err="1">
                <a:solidFill>
                  <a:srgbClr val="0000FF"/>
                </a:solidFill>
              </a:rPr>
              <a:t>GwP</a:t>
            </a:r>
            <a:r>
              <a:rPr lang="en-US" altLang="en-US" sz="1400" b="1" dirty="0">
                <a:solidFill>
                  <a:srgbClr val="0000FF"/>
                </a:solidFill>
              </a:rPr>
              <a:t>)</a:t>
            </a:r>
          </a:p>
          <a:p>
            <a:pPr eaLnBrk="1" hangingPunct="1">
              <a:spcBef>
                <a:spcPct val="0"/>
              </a:spcBef>
              <a:buClrTx/>
              <a:buSzTx/>
              <a:buFontTx/>
              <a:buNone/>
            </a:pPr>
            <a:r>
              <a:rPr lang="en-US" altLang="en-US" sz="1400" b="1" dirty="0" err="1">
                <a:solidFill>
                  <a:srgbClr val="0000FF"/>
                </a:solidFill>
              </a:rPr>
              <a:t>Mooren’s</a:t>
            </a:r>
            <a:r>
              <a:rPr lang="en-US" altLang="en-US" sz="1400" b="1" dirty="0">
                <a:solidFill>
                  <a:srgbClr val="0000FF"/>
                </a:solidFill>
              </a:rPr>
              <a:t> ulcer (MU)			Churg-Strauss (CS)</a:t>
            </a:r>
          </a:p>
        </p:txBody>
      </p:sp>
      <p:sp>
        <p:nvSpPr>
          <p:cNvPr id="10" name="TextBox 6">
            <a:extLst>
              <a:ext uri="{FF2B5EF4-FFF2-40B4-BE49-F238E27FC236}">
                <a16:creationId xmlns:a16="http://schemas.microsoft.com/office/drawing/2014/main" id="{FC9E6ABC-C276-8CB6-E5E0-4CAFEAA84358}"/>
              </a:ext>
            </a:extLst>
          </p:cNvPr>
          <p:cNvSpPr txBox="1">
            <a:spLocks noChangeArrowheads="1"/>
          </p:cNvSpPr>
          <p:nvPr/>
        </p:nvSpPr>
        <p:spPr bwMode="auto">
          <a:xfrm>
            <a:off x="4038600" y="3257490"/>
            <a:ext cx="11336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dirty="0">
                <a:solidFill>
                  <a:srgbClr val="0000FF"/>
                </a:solidFill>
                <a:latin typeface="Segoe Script" panose="020B0504020000000003" pitchFamily="34" charset="0"/>
              </a:rPr>
              <a:t>; </a:t>
            </a:r>
            <a:r>
              <a:rPr lang="en-US" altLang="en-US" sz="2000" b="1" dirty="0">
                <a:solidFill>
                  <a:srgbClr val="0000FF"/>
                </a:solidFill>
                <a:latin typeface="Segoe Script" panose="020B0504020000000003" pitchFamily="34" charset="0"/>
              </a:rPr>
              <a:t>PAN?</a:t>
            </a:r>
          </a:p>
        </p:txBody>
      </p:sp>
    </p:spTree>
    <p:extLst>
      <p:ext uri="{BB962C8B-B14F-4D97-AF65-F5344CB8AC3E}">
        <p14:creationId xmlns:p14="http://schemas.microsoft.com/office/powerpoint/2010/main" val="183246088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1"/>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8192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C47AFDA-AD5D-4569-A54C-769C929D3D5E}" type="slidenum">
              <a:rPr lang="en-US" altLang="en-US" sz="1000" smtClean="0"/>
              <a:pPr>
                <a:spcBef>
                  <a:spcPct val="0"/>
                </a:spcBef>
                <a:buClrTx/>
                <a:buSzTx/>
                <a:buFontTx/>
                <a:buNone/>
              </a:pPr>
              <a:t>132</a:t>
            </a:fld>
            <a:endParaRPr lang="en-US" altLang="en-US" sz="1000"/>
          </a:p>
        </p:txBody>
      </p:sp>
      <p:sp>
        <p:nvSpPr>
          <p:cNvPr id="81924" name="Content Placeholder 1"/>
          <p:cNvSpPr>
            <a:spLocks noGrp="1"/>
          </p:cNvSpPr>
          <p:nvPr>
            <p:ph idx="1"/>
          </p:nvPr>
        </p:nvSpPr>
        <p:spPr>
          <a:xfrm>
            <a:off x="457200" y="1379538"/>
            <a:ext cx="8229600" cy="4411662"/>
          </a:xfrm>
        </p:spPr>
        <p:txBody>
          <a:bodyPr/>
          <a:lstStyle/>
          <a:p>
            <a:r>
              <a:rPr lang="en-US" altLang="en-US" sz="2000" dirty="0"/>
              <a:t>Saddle-nose deformity (2): </a:t>
            </a:r>
            <a:r>
              <a:rPr lang="en-US" altLang="en-US" sz="2000" dirty="0">
                <a:solidFill>
                  <a:srgbClr val="0000FF"/>
                </a:solidFill>
              </a:rPr>
              <a:t>RP; </a:t>
            </a:r>
            <a:r>
              <a:rPr lang="en-US" altLang="en-US" sz="2000" dirty="0" err="1">
                <a:solidFill>
                  <a:srgbClr val="0000FF"/>
                </a:solidFill>
              </a:rPr>
              <a:t>GwP</a:t>
            </a:r>
            <a:endParaRPr lang="en-US" altLang="en-US" sz="2000" dirty="0">
              <a:solidFill>
                <a:srgbClr val="0000FF"/>
              </a:solidFill>
            </a:endParaRPr>
          </a:p>
          <a:p>
            <a:r>
              <a:rPr lang="en-US" altLang="en-US" sz="2000" dirty="0"/>
              <a:t>Asthma and eosinophilia: </a:t>
            </a:r>
            <a:r>
              <a:rPr lang="en-US" altLang="en-US" sz="2000" dirty="0">
                <a:solidFill>
                  <a:srgbClr val="0000FF"/>
                </a:solidFill>
              </a:rPr>
              <a:t>CS</a:t>
            </a:r>
          </a:p>
          <a:p>
            <a:r>
              <a:rPr lang="en-US" altLang="en-US" sz="2000" dirty="0"/>
              <a:t>Deformed auricular pinnae: </a:t>
            </a:r>
            <a:r>
              <a:rPr lang="en-US" altLang="en-US" sz="2000" dirty="0">
                <a:solidFill>
                  <a:srgbClr val="0000FF"/>
                </a:solidFill>
              </a:rPr>
              <a:t>RP</a:t>
            </a:r>
          </a:p>
          <a:p>
            <a:r>
              <a:rPr lang="en-US" altLang="en-US" sz="2000" dirty="0"/>
              <a:t>Ulcer has overhanging edge (2): </a:t>
            </a:r>
            <a:r>
              <a:rPr lang="en-US" altLang="en-US" sz="2000" dirty="0">
                <a:solidFill>
                  <a:srgbClr val="0000FF"/>
                </a:solidFill>
              </a:rPr>
              <a:t>MU; PAN</a:t>
            </a:r>
          </a:p>
          <a:p>
            <a:r>
              <a:rPr lang="en-US" altLang="en-US" sz="2000" dirty="0"/>
              <a:t>Sclera never involved: </a:t>
            </a:r>
            <a:r>
              <a:rPr lang="en-US" altLang="en-US" sz="2000" dirty="0">
                <a:solidFill>
                  <a:srgbClr val="0000FF"/>
                </a:solidFill>
              </a:rPr>
              <a:t>MU</a:t>
            </a:r>
          </a:p>
          <a:p>
            <a:r>
              <a:rPr lang="en-US" altLang="en-US" sz="2000" dirty="0"/>
              <a:t>ANCA positive (2): </a:t>
            </a:r>
            <a:r>
              <a:rPr lang="en-US" altLang="en-US" sz="2000" dirty="0" err="1">
                <a:solidFill>
                  <a:srgbClr val="0000FF"/>
                </a:solidFill>
              </a:rPr>
              <a:t>GwP</a:t>
            </a:r>
            <a:r>
              <a:rPr lang="en-US" altLang="en-US" sz="2000" dirty="0">
                <a:solidFill>
                  <a:srgbClr val="0000FF"/>
                </a:solidFill>
              </a:rPr>
              <a:t>; CS</a:t>
            </a:r>
          </a:p>
          <a:p>
            <a:endParaRPr lang="en-US" altLang="en-US" sz="2000" dirty="0"/>
          </a:p>
        </p:txBody>
      </p:sp>
      <p:sp>
        <p:nvSpPr>
          <p:cNvPr id="81926" name="TextBox 2"/>
          <p:cNvSpPr txBox="1">
            <a:spLocks noChangeArrowheads="1"/>
          </p:cNvSpPr>
          <p:nvPr/>
        </p:nvSpPr>
        <p:spPr bwMode="auto">
          <a:xfrm>
            <a:off x="228600" y="4038600"/>
            <a:ext cx="8686800" cy="1169551"/>
          </a:xfrm>
          <a:prstGeom prst="rect">
            <a:avLst/>
          </a:prstGeom>
          <a:noFill/>
          <a:ln>
            <a:noFill/>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about PAN? I thought it was ANCA-positive as well.</a:t>
            </a:r>
          </a:p>
          <a:p>
            <a:pPr eaLnBrk="1" hangingPunct="1">
              <a:spcBef>
                <a:spcPct val="0"/>
              </a:spcBef>
              <a:buClrTx/>
              <a:buSzTx/>
              <a:buFontTx/>
              <a:buNone/>
            </a:pPr>
            <a:r>
              <a:rPr lang="en-US" altLang="en-US" sz="1400" dirty="0">
                <a:solidFill>
                  <a:srgbClr val="0000FF"/>
                </a:solidFill>
              </a:rPr>
              <a:t>This is a sticky widget. In the 1990s, rheumatologists determined that the label </a:t>
            </a:r>
            <a:r>
              <a:rPr lang="en-US" altLang="en-US" sz="1400" i="1" dirty="0">
                <a:solidFill>
                  <a:srgbClr val="0000FF"/>
                </a:solidFill>
              </a:rPr>
              <a:t>PAN</a:t>
            </a:r>
            <a:r>
              <a:rPr lang="en-US" altLang="en-US" sz="1400" dirty="0">
                <a:solidFill>
                  <a:srgbClr val="0000FF"/>
                </a:solidFill>
              </a:rPr>
              <a:t> was being applied to conditions that were actually separate disease entities. </a:t>
            </a:r>
            <a:r>
              <a:rPr lang="en-US" altLang="en-US" sz="1400" dirty="0"/>
              <a:t>Thus, PAN was subdivided into several conditions:  </a:t>
            </a:r>
          </a:p>
          <a:p>
            <a:pPr eaLnBrk="1" hangingPunct="1">
              <a:spcBef>
                <a:spcPct val="0"/>
              </a:spcBef>
              <a:buClrTx/>
              <a:buSzTx/>
              <a:buFontTx/>
              <a:buNone/>
            </a:pPr>
            <a:r>
              <a:rPr lang="en-US" altLang="en-US" sz="1400" dirty="0"/>
              <a:t>--</a:t>
            </a:r>
            <a:r>
              <a:rPr lang="en-US" altLang="en-US" sz="1400" i="1" dirty="0"/>
              <a:t>Classic PAN</a:t>
            </a:r>
            <a:r>
              <a:rPr lang="en-US" altLang="en-US" sz="1400" dirty="0"/>
              <a:t> </a:t>
            </a:r>
          </a:p>
          <a:p>
            <a:pPr eaLnBrk="1" hangingPunct="1">
              <a:spcBef>
                <a:spcPct val="0"/>
              </a:spcBef>
              <a:buClrTx/>
              <a:buSzTx/>
              <a:buFontTx/>
              <a:buNone/>
            </a:pPr>
            <a:r>
              <a:rPr lang="en-US" altLang="en-US" sz="1400" dirty="0"/>
              <a:t>--</a:t>
            </a:r>
            <a:r>
              <a:rPr lang="en-US" altLang="en-US" sz="1400" i="1" dirty="0"/>
              <a:t>Microscopic polyangiitis</a:t>
            </a:r>
            <a:endParaRPr lang="en-US" altLang="en-US" sz="1400" dirty="0"/>
          </a:p>
        </p:txBody>
      </p:sp>
      <p:sp>
        <p:nvSpPr>
          <p:cNvPr id="3" name="Text Box 4">
            <a:extLst>
              <a:ext uri="{FF2B5EF4-FFF2-40B4-BE49-F238E27FC236}">
                <a16:creationId xmlns:a16="http://schemas.microsoft.com/office/drawing/2014/main" id="{60DCE3FC-31A6-4FF8-8BB1-B14CA65C01E0}"/>
              </a:ext>
            </a:extLst>
          </p:cNvPr>
          <p:cNvSpPr txBox="1">
            <a:spLocks noChangeArrowheads="1"/>
          </p:cNvSpPr>
          <p:nvPr/>
        </p:nvSpPr>
        <p:spPr bwMode="auto">
          <a:xfrm>
            <a:off x="1295400" y="152400"/>
            <a:ext cx="6705600" cy="12095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1800" dirty="0"/>
              <a:t>For each statement, identify which of these causes of PUK is/are associated (some will more than one answer)</a:t>
            </a:r>
          </a:p>
          <a:p>
            <a:pPr eaLnBrk="1" hangingPunct="1">
              <a:spcBef>
                <a:spcPct val="0"/>
              </a:spcBef>
              <a:buClrTx/>
              <a:buSzTx/>
              <a:buFontTx/>
              <a:buNone/>
            </a:pPr>
            <a:r>
              <a:rPr lang="en-US" altLang="en-US" sz="1400" b="1" dirty="0">
                <a:solidFill>
                  <a:srgbClr val="0000FF"/>
                </a:solidFill>
              </a:rPr>
              <a:t>Polyarteritis nodosa (PAN)		Relapsing </a:t>
            </a:r>
            <a:r>
              <a:rPr lang="en-US" altLang="en-US" sz="1400" b="1" dirty="0" err="1">
                <a:solidFill>
                  <a:srgbClr val="0000FF"/>
                </a:solidFill>
              </a:rPr>
              <a:t>polychondritis</a:t>
            </a:r>
            <a:r>
              <a:rPr lang="en-US" altLang="en-US" sz="1400" b="1" dirty="0">
                <a:solidFill>
                  <a:srgbClr val="0000FF"/>
                </a:solidFill>
              </a:rPr>
              <a:t> (RP)</a:t>
            </a:r>
          </a:p>
          <a:p>
            <a:pPr eaLnBrk="1" hangingPunct="1">
              <a:spcBef>
                <a:spcPct val="0"/>
              </a:spcBef>
              <a:buClrTx/>
              <a:buSzTx/>
              <a:buFontTx/>
              <a:buNone/>
            </a:pPr>
            <a:r>
              <a:rPr lang="en-US" altLang="en-US" sz="1400" b="1" dirty="0">
                <a:solidFill>
                  <a:srgbClr val="0000FF"/>
                </a:solidFill>
              </a:rPr>
              <a:t>Rheumatoid arthritis (RA)	   Granulomatosis with polyangiitis (</a:t>
            </a:r>
            <a:r>
              <a:rPr lang="en-US" altLang="en-US" sz="1400" b="1" dirty="0" err="1">
                <a:solidFill>
                  <a:srgbClr val="0000FF"/>
                </a:solidFill>
              </a:rPr>
              <a:t>GwP</a:t>
            </a:r>
            <a:r>
              <a:rPr lang="en-US" altLang="en-US" sz="1400" b="1" dirty="0">
                <a:solidFill>
                  <a:srgbClr val="0000FF"/>
                </a:solidFill>
              </a:rPr>
              <a:t>)</a:t>
            </a:r>
          </a:p>
          <a:p>
            <a:pPr eaLnBrk="1" hangingPunct="1">
              <a:spcBef>
                <a:spcPct val="0"/>
              </a:spcBef>
              <a:buClrTx/>
              <a:buSzTx/>
              <a:buFontTx/>
              <a:buNone/>
            </a:pPr>
            <a:r>
              <a:rPr lang="en-US" altLang="en-US" sz="1400" b="1" dirty="0" err="1">
                <a:solidFill>
                  <a:srgbClr val="0000FF"/>
                </a:solidFill>
              </a:rPr>
              <a:t>Mooren’s</a:t>
            </a:r>
            <a:r>
              <a:rPr lang="en-US" altLang="en-US" sz="1400" b="1" dirty="0">
                <a:solidFill>
                  <a:srgbClr val="0000FF"/>
                </a:solidFill>
              </a:rPr>
              <a:t> ulcer (MU)			Churg-Strauss (CS)</a:t>
            </a:r>
          </a:p>
        </p:txBody>
      </p:sp>
      <p:sp>
        <p:nvSpPr>
          <p:cNvPr id="10" name="TextBox 6">
            <a:extLst>
              <a:ext uri="{FF2B5EF4-FFF2-40B4-BE49-F238E27FC236}">
                <a16:creationId xmlns:a16="http://schemas.microsoft.com/office/drawing/2014/main" id="{FC9E6ABC-C276-8CB6-E5E0-4CAFEAA84358}"/>
              </a:ext>
            </a:extLst>
          </p:cNvPr>
          <p:cNvSpPr txBox="1">
            <a:spLocks noChangeArrowheads="1"/>
          </p:cNvSpPr>
          <p:nvPr/>
        </p:nvSpPr>
        <p:spPr bwMode="auto">
          <a:xfrm>
            <a:off x="4038600" y="3257490"/>
            <a:ext cx="11336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dirty="0">
                <a:solidFill>
                  <a:srgbClr val="0000FF"/>
                </a:solidFill>
                <a:latin typeface="Segoe Script" panose="020B0504020000000003" pitchFamily="34" charset="0"/>
              </a:rPr>
              <a:t>; </a:t>
            </a:r>
            <a:r>
              <a:rPr lang="en-US" altLang="en-US" sz="2000" b="1" dirty="0">
                <a:solidFill>
                  <a:srgbClr val="0000FF"/>
                </a:solidFill>
                <a:latin typeface="Segoe Script" panose="020B0504020000000003" pitchFamily="34" charset="0"/>
              </a:rPr>
              <a:t>PAN?</a:t>
            </a:r>
          </a:p>
        </p:txBody>
      </p:sp>
    </p:spTree>
    <p:extLst>
      <p:ext uri="{BB962C8B-B14F-4D97-AF65-F5344CB8AC3E}">
        <p14:creationId xmlns:p14="http://schemas.microsoft.com/office/powerpoint/2010/main" val="419144272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1"/>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8192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C47AFDA-AD5D-4569-A54C-769C929D3D5E}" type="slidenum">
              <a:rPr lang="en-US" altLang="en-US" sz="1000" smtClean="0"/>
              <a:pPr>
                <a:spcBef>
                  <a:spcPct val="0"/>
                </a:spcBef>
                <a:buClrTx/>
                <a:buSzTx/>
                <a:buFontTx/>
                <a:buNone/>
              </a:pPr>
              <a:t>133</a:t>
            </a:fld>
            <a:endParaRPr lang="en-US" altLang="en-US" sz="1000"/>
          </a:p>
        </p:txBody>
      </p:sp>
      <p:sp>
        <p:nvSpPr>
          <p:cNvPr id="81924" name="Content Placeholder 1"/>
          <p:cNvSpPr>
            <a:spLocks noGrp="1"/>
          </p:cNvSpPr>
          <p:nvPr>
            <p:ph idx="1"/>
          </p:nvPr>
        </p:nvSpPr>
        <p:spPr>
          <a:xfrm>
            <a:off x="457200" y="1379538"/>
            <a:ext cx="8229600" cy="4411662"/>
          </a:xfrm>
        </p:spPr>
        <p:txBody>
          <a:bodyPr/>
          <a:lstStyle/>
          <a:p>
            <a:r>
              <a:rPr lang="en-US" altLang="en-US" sz="2000" dirty="0"/>
              <a:t>Saddle-nose deformity (2): </a:t>
            </a:r>
            <a:r>
              <a:rPr lang="en-US" altLang="en-US" sz="2000" dirty="0">
                <a:solidFill>
                  <a:srgbClr val="0000FF"/>
                </a:solidFill>
              </a:rPr>
              <a:t>RP; </a:t>
            </a:r>
            <a:r>
              <a:rPr lang="en-US" altLang="en-US" sz="2000" dirty="0" err="1">
                <a:solidFill>
                  <a:srgbClr val="0000FF"/>
                </a:solidFill>
              </a:rPr>
              <a:t>GwP</a:t>
            </a:r>
            <a:endParaRPr lang="en-US" altLang="en-US" sz="2000" dirty="0">
              <a:solidFill>
                <a:srgbClr val="0000FF"/>
              </a:solidFill>
            </a:endParaRPr>
          </a:p>
          <a:p>
            <a:r>
              <a:rPr lang="en-US" altLang="en-US" sz="2000" dirty="0"/>
              <a:t>Asthma and eosinophilia: </a:t>
            </a:r>
            <a:r>
              <a:rPr lang="en-US" altLang="en-US" sz="2000" dirty="0">
                <a:solidFill>
                  <a:srgbClr val="0000FF"/>
                </a:solidFill>
              </a:rPr>
              <a:t>CS</a:t>
            </a:r>
          </a:p>
          <a:p>
            <a:r>
              <a:rPr lang="en-US" altLang="en-US" sz="2000" dirty="0"/>
              <a:t>Deformed auricular pinnae: </a:t>
            </a:r>
            <a:r>
              <a:rPr lang="en-US" altLang="en-US" sz="2000" dirty="0">
                <a:solidFill>
                  <a:srgbClr val="0000FF"/>
                </a:solidFill>
              </a:rPr>
              <a:t>RP</a:t>
            </a:r>
          </a:p>
          <a:p>
            <a:r>
              <a:rPr lang="en-US" altLang="en-US" sz="2000" dirty="0"/>
              <a:t>Ulcer has overhanging edge (2): </a:t>
            </a:r>
            <a:r>
              <a:rPr lang="en-US" altLang="en-US" sz="2000" dirty="0">
                <a:solidFill>
                  <a:srgbClr val="0000FF"/>
                </a:solidFill>
              </a:rPr>
              <a:t>MU; PAN</a:t>
            </a:r>
          </a:p>
          <a:p>
            <a:r>
              <a:rPr lang="en-US" altLang="en-US" sz="2000" dirty="0"/>
              <a:t>Sclera never involved: </a:t>
            </a:r>
            <a:r>
              <a:rPr lang="en-US" altLang="en-US" sz="2000" dirty="0">
                <a:solidFill>
                  <a:srgbClr val="0000FF"/>
                </a:solidFill>
              </a:rPr>
              <a:t>MU</a:t>
            </a:r>
          </a:p>
          <a:p>
            <a:r>
              <a:rPr lang="en-US" altLang="en-US" sz="2000" dirty="0"/>
              <a:t>ANCA positive (2): </a:t>
            </a:r>
            <a:r>
              <a:rPr lang="en-US" altLang="en-US" sz="2000" dirty="0" err="1">
                <a:solidFill>
                  <a:srgbClr val="0000FF"/>
                </a:solidFill>
              </a:rPr>
              <a:t>GwP</a:t>
            </a:r>
            <a:r>
              <a:rPr lang="en-US" altLang="en-US" sz="2000" dirty="0">
                <a:solidFill>
                  <a:srgbClr val="0000FF"/>
                </a:solidFill>
              </a:rPr>
              <a:t>; CS</a:t>
            </a:r>
          </a:p>
          <a:p>
            <a:endParaRPr lang="en-US" altLang="en-US" sz="2000" dirty="0"/>
          </a:p>
        </p:txBody>
      </p:sp>
      <p:sp>
        <p:nvSpPr>
          <p:cNvPr id="81926" name="TextBox 2"/>
          <p:cNvSpPr txBox="1">
            <a:spLocks noChangeArrowheads="1"/>
          </p:cNvSpPr>
          <p:nvPr/>
        </p:nvSpPr>
        <p:spPr bwMode="auto">
          <a:xfrm>
            <a:off x="228600" y="4038600"/>
            <a:ext cx="8686800" cy="1169551"/>
          </a:xfrm>
          <a:prstGeom prst="rect">
            <a:avLst/>
          </a:prstGeom>
          <a:noFill/>
          <a:ln>
            <a:noFill/>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about PAN? I thought it was ANCA-positive as well.</a:t>
            </a:r>
          </a:p>
          <a:p>
            <a:pPr eaLnBrk="1" hangingPunct="1">
              <a:spcBef>
                <a:spcPct val="0"/>
              </a:spcBef>
              <a:buClrTx/>
              <a:buSzTx/>
              <a:buFontTx/>
              <a:buNone/>
            </a:pPr>
            <a:r>
              <a:rPr lang="en-US" altLang="en-US" sz="1400" dirty="0">
                <a:solidFill>
                  <a:srgbClr val="0000FF"/>
                </a:solidFill>
              </a:rPr>
              <a:t>This is a sticky widget. In the 1990s, rheumatologists determined that the label </a:t>
            </a:r>
            <a:r>
              <a:rPr lang="en-US" altLang="en-US" sz="1400" i="1" dirty="0">
                <a:solidFill>
                  <a:srgbClr val="0000FF"/>
                </a:solidFill>
              </a:rPr>
              <a:t>PAN</a:t>
            </a:r>
            <a:r>
              <a:rPr lang="en-US" altLang="en-US" sz="1400" dirty="0">
                <a:solidFill>
                  <a:srgbClr val="0000FF"/>
                </a:solidFill>
              </a:rPr>
              <a:t> was being applied to conditions that were actually separate disease entities. </a:t>
            </a:r>
            <a:r>
              <a:rPr lang="en-US" altLang="en-US" sz="1400" dirty="0"/>
              <a:t>Thus, PAN was subdivided into several conditions:  </a:t>
            </a:r>
          </a:p>
          <a:p>
            <a:pPr eaLnBrk="1" hangingPunct="1">
              <a:spcBef>
                <a:spcPct val="0"/>
              </a:spcBef>
              <a:buClrTx/>
              <a:buSzTx/>
              <a:buFontTx/>
              <a:buNone/>
            </a:pPr>
            <a:r>
              <a:rPr lang="en-US" altLang="en-US" sz="1400" dirty="0"/>
              <a:t>--</a:t>
            </a:r>
            <a:r>
              <a:rPr lang="en-US" altLang="en-US" sz="1400" i="1" dirty="0"/>
              <a:t>Classic PAN</a:t>
            </a:r>
            <a:r>
              <a:rPr lang="en-US" altLang="en-US" sz="1400" dirty="0"/>
              <a:t>, which affects…</a:t>
            </a:r>
            <a:r>
              <a:rPr lang="en-US" altLang="en-US" sz="1400" i="1" dirty="0"/>
              <a:t>[description of involved vessels]</a:t>
            </a:r>
            <a:endParaRPr lang="en-US" altLang="en-US" sz="1400" b="1" i="1" dirty="0"/>
          </a:p>
          <a:p>
            <a:pPr eaLnBrk="1" hangingPunct="1">
              <a:spcBef>
                <a:spcPct val="0"/>
              </a:spcBef>
              <a:buClrTx/>
              <a:buSzTx/>
              <a:buFontTx/>
              <a:buNone/>
            </a:pPr>
            <a:r>
              <a:rPr lang="en-US" altLang="en-US" sz="1400" dirty="0">
                <a:solidFill>
                  <a:schemeClr val="bg1">
                    <a:lumMod val="75000"/>
                  </a:schemeClr>
                </a:solidFill>
              </a:rPr>
              <a:t>--</a:t>
            </a:r>
            <a:r>
              <a:rPr lang="en-US" altLang="en-US" sz="1400" i="1" dirty="0">
                <a:solidFill>
                  <a:schemeClr val="bg1">
                    <a:lumMod val="75000"/>
                  </a:schemeClr>
                </a:solidFill>
              </a:rPr>
              <a:t>Microscopic polyangiitis</a:t>
            </a:r>
            <a:endParaRPr lang="en-US" altLang="en-US" sz="1400" dirty="0">
              <a:solidFill>
                <a:schemeClr val="bg1">
                  <a:lumMod val="75000"/>
                </a:schemeClr>
              </a:solidFill>
            </a:endParaRPr>
          </a:p>
        </p:txBody>
      </p:sp>
      <p:sp>
        <p:nvSpPr>
          <p:cNvPr id="3" name="Text Box 4">
            <a:extLst>
              <a:ext uri="{FF2B5EF4-FFF2-40B4-BE49-F238E27FC236}">
                <a16:creationId xmlns:a16="http://schemas.microsoft.com/office/drawing/2014/main" id="{60DCE3FC-31A6-4FF8-8BB1-B14CA65C01E0}"/>
              </a:ext>
            </a:extLst>
          </p:cNvPr>
          <p:cNvSpPr txBox="1">
            <a:spLocks noChangeArrowheads="1"/>
          </p:cNvSpPr>
          <p:nvPr/>
        </p:nvSpPr>
        <p:spPr bwMode="auto">
          <a:xfrm>
            <a:off x="1295400" y="152400"/>
            <a:ext cx="6705600" cy="12095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1800" dirty="0"/>
              <a:t>For each statement, identify which of these causes of PUK is/are associated (some will more than one answer)</a:t>
            </a:r>
          </a:p>
          <a:p>
            <a:pPr eaLnBrk="1" hangingPunct="1">
              <a:spcBef>
                <a:spcPct val="0"/>
              </a:spcBef>
              <a:buClrTx/>
              <a:buSzTx/>
              <a:buFontTx/>
              <a:buNone/>
            </a:pPr>
            <a:r>
              <a:rPr lang="en-US" altLang="en-US" sz="1400" b="1" dirty="0">
                <a:solidFill>
                  <a:srgbClr val="0000FF"/>
                </a:solidFill>
              </a:rPr>
              <a:t>Polyarteritis nodosa (PAN)		Relapsing </a:t>
            </a:r>
            <a:r>
              <a:rPr lang="en-US" altLang="en-US" sz="1400" b="1" dirty="0" err="1">
                <a:solidFill>
                  <a:srgbClr val="0000FF"/>
                </a:solidFill>
              </a:rPr>
              <a:t>polychondritis</a:t>
            </a:r>
            <a:r>
              <a:rPr lang="en-US" altLang="en-US" sz="1400" b="1" dirty="0">
                <a:solidFill>
                  <a:srgbClr val="0000FF"/>
                </a:solidFill>
              </a:rPr>
              <a:t> (RP)</a:t>
            </a:r>
          </a:p>
          <a:p>
            <a:pPr eaLnBrk="1" hangingPunct="1">
              <a:spcBef>
                <a:spcPct val="0"/>
              </a:spcBef>
              <a:buClrTx/>
              <a:buSzTx/>
              <a:buFontTx/>
              <a:buNone/>
            </a:pPr>
            <a:r>
              <a:rPr lang="en-US" altLang="en-US" sz="1400" b="1" dirty="0">
                <a:solidFill>
                  <a:srgbClr val="0000FF"/>
                </a:solidFill>
              </a:rPr>
              <a:t>Rheumatoid arthritis (RA)	   Granulomatosis with polyangiitis (</a:t>
            </a:r>
            <a:r>
              <a:rPr lang="en-US" altLang="en-US" sz="1400" b="1" dirty="0" err="1">
                <a:solidFill>
                  <a:srgbClr val="0000FF"/>
                </a:solidFill>
              </a:rPr>
              <a:t>GwP</a:t>
            </a:r>
            <a:r>
              <a:rPr lang="en-US" altLang="en-US" sz="1400" b="1" dirty="0">
                <a:solidFill>
                  <a:srgbClr val="0000FF"/>
                </a:solidFill>
              </a:rPr>
              <a:t>)</a:t>
            </a:r>
          </a:p>
          <a:p>
            <a:pPr eaLnBrk="1" hangingPunct="1">
              <a:spcBef>
                <a:spcPct val="0"/>
              </a:spcBef>
              <a:buClrTx/>
              <a:buSzTx/>
              <a:buFontTx/>
              <a:buNone/>
            </a:pPr>
            <a:r>
              <a:rPr lang="en-US" altLang="en-US" sz="1400" b="1" dirty="0" err="1">
                <a:solidFill>
                  <a:srgbClr val="0000FF"/>
                </a:solidFill>
              </a:rPr>
              <a:t>Mooren’s</a:t>
            </a:r>
            <a:r>
              <a:rPr lang="en-US" altLang="en-US" sz="1400" b="1" dirty="0">
                <a:solidFill>
                  <a:srgbClr val="0000FF"/>
                </a:solidFill>
              </a:rPr>
              <a:t> ulcer (MU)			Churg-Strauss (CS)</a:t>
            </a:r>
          </a:p>
        </p:txBody>
      </p:sp>
      <p:sp>
        <p:nvSpPr>
          <p:cNvPr id="10" name="TextBox 6">
            <a:extLst>
              <a:ext uri="{FF2B5EF4-FFF2-40B4-BE49-F238E27FC236}">
                <a16:creationId xmlns:a16="http://schemas.microsoft.com/office/drawing/2014/main" id="{FC9E6ABC-C276-8CB6-E5E0-4CAFEAA84358}"/>
              </a:ext>
            </a:extLst>
          </p:cNvPr>
          <p:cNvSpPr txBox="1">
            <a:spLocks noChangeArrowheads="1"/>
          </p:cNvSpPr>
          <p:nvPr/>
        </p:nvSpPr>
        <p:spPr bwMode="auto">
          <a:xfrm>
            <a:off x="4038600" y="3257490"/>
            <a:ext cx="11336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dirty="0">
                <a:solidFill>
                  <a:srgbClr val="0000FF"/>
                </a:solidFill>
                <a:latin typeface="Segoe Script" panose="020B0504020000000003" pitchFamily="34" charset="0"/>
              </a:rPr>
              <a:t>; </a:t>
            </a:r>
            <a:r>
              <a:rPr lang="en-US" altLang="en-US" sz="2000" b="1" dirty="0">
                <a:solidFill>
                  <a:srgbClr val="0000FF"/>
                </a:solidFill>
                <a:latin typeface="Segoe Script" panose="020B0504020000000003" pitchFamily="34" charset="0"/>
              </a:rPr>
              <a:t>PAN?</a:t>
            </a:r>
          </a:p>
        </p:txBody>
      </p:sp>
    </p:spTree>
    <p:extLst>
      <p:ext uri="{BB962C8B-B14F-4D97-AF65-F5344CB8AC3E}">
        <p14:creationId xmlns:p14="http://schemas.microsoft.com/office/powerpoint/2010/main" val="191350344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1"/>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8192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C47AFDA-AD5D-4569-A54C-769C929D3D5E}" type="slidenum">
              <a:rPr lang="en-US" altLang="en-US" sz="1000" smtClean="0"/>
              <a:pPr>
                <a:spcBef>
                  <a:spcPct val="0"/>
                </a:spcBef>
                <a:buClrTx/>
                <a:buSzTx/>
                <a:buFontTx/>
                <a:buNone/>
              </a:pPr>
              <a:t>134</a:t>
            </a:fld>
            <a:endParaRPr lang="en-US" altLang="en-US" sz="1000"/>
          </a:p>
        </p:txBody>
      </p:sp>
      <p:sp>
        <p:nvSpPr>
          <p:cNvPr id="81924" name="Content Placeholder 1"/>
          <p:cNvSpPr>
            <a:spLocks noGrp="1"/>
          </p:cNvSpPr>
          <p:nvPr>
            <p:ph idx="1"/>
          </p:nvPr>
        </p:nvSpPr>
        <p:spPr>
          <a:xfrm>
            <a:off x="457200" y="1379538"/>
            <a:ext cx="8229600" cy="4411662"/>
          </a:xfrm>
        </p:spPr>
        <p:txBody>
          <a:bodyPr/>
          <a:lstStyle/>
          <a:p>
            <a:r>
              <a:rPr lang="en-US" altLang="en-US" sz="2000" dirty="0"/>
              <a:t>Saddle-nose deformity (2): </a:t>
            </a:r>
            <a:r>
              <a:rPr lang="en-US" altLang="en-US" sz="2000" dirty="0">
                <a:solidFill>
                  <a:srgbClr val="0000FF"/>
                </a:solidFill>
              </a:rPr>
              <a:t>RP; </a:t>
            </a:r>
            <a:r>
              <a:rPr lang="en-US" altLang="en-US" sz="2000" dirty="0" err="1">
                <a:solidFill>
                  <a:srgbClr val="0000FF"/>
                </a:solidFill>
              </a:rPr>
              <a:t>GwP</a:t>
            </a:r>
            <a:endParaRPr lang="en-US" altLang="en-US" sz="2000" dirty="0">
              <a:solidFill>
                <a:srgbClr val="0000FF"/>
              </a:solidFill>
            </a:endParaRPr>
          </a:p>
          <a:p>
            <a:r>
              <a:rPr lang="en-US" altLang="en-US" sz="2000" dirty="0"/>
              <a:t>Asthma and eosinophilia: </a:t>
            </a:r>
            <a:r>
              <a:rPr lang="en-US" altLang="en-US" sz="2000" dirty="0">
                <a:solidFill>
                  <a:srgbClr val="0000FF"/>
                </a:solidFill>
              </a:rPr>
              <a:t>CS</a:t>
            </a:r>
          </a:p>
          <a:p>
            <a:r>
              <a:rPr lang="en-US" altLang="en-US" sz="2000" dirty="0"/>
              <a:t>Deformed auricular pinnae: </a:t>
            </a:r>
            <a:r>
              <a:rPr lang="en-US" altLang="en-US" sz="2000" dirty="0">
                <a:solidFill>
                  <a:srgbClr val="0000FF"/>
                </a:solidFill>
              </a:rPr>
              <a:t>RP</a:t>
            </a:r>
          </a:p>
          <a:p>
            <a:r>
              <a:rPr lang="en-US" altLang="en-US" sz="2000" dirty="0"/>
              <a:t>Ulcer has overhanging edge (2): </a:t>
            </a:r>
            <a:r>
              <a:rPr lang="en-US" altLang="en-US" sz="2000" dirty="0">
                <a:solidFill>
                  <a:srgbClr val="0000FF"/>
                </a:solidFill>
              </a:rPr>
              <a:t>MU; PAN</a:t>
            </a:r>
          </a:p>
          <a:p>
            <a:r>
              <a:rPr lang="en-US" altLang="en-US" sz="2000" dirty="0"/>
              <a:t>Sclera never involved: </a:t>
            </a:r>
            <a:r>
              <a:rPr lang="en-US" altLang="en-US" sz="2000" dirty="0">
                <a:solidFill>
                  <a:srgbClr val="0000FF"/>
                </a:solidFill>
              </a:rPr>
              <a:t>MU</a:t>
            </a:r>
          </a:p>
          <a:p>
            <a:r>
              <a:rPr lang="en-US" altLang="en-US" sz="2000" dirty="0"/>
              <a:t>ANCA positive (2): </a:t>
            </a:r>
            <a:r>
              <a:rPr lang="en-US" altLang="en-US" sz="2000" dirty="0" err="1">
                <a:solidFill>
                  <a:srgbClr val="0000FF"/>
                </a:solidFill>
              </a:rPr>
              <a:t>GwP</a:t>
            </a:r>
            <a:r>
              <a:rPr lang="en-US" altLang="en-US" sz="2000" dirty="0">
                <a:solidFill>
                  <a:srgbClr val="0000FF"/>
                </a:solidFill>
              </a:rPr>
              <a:t>; CS</a:t>
            </a:r>
          </a:p>
          <a:p>
            <a:endParaRPr lang="en-US" altLang="en-US" sz="2000" dirty="0"/>
          </a:p>
        </p:txBody>
      </p:sp>
      <p:sp>
        <p:nvSpPr>
          <p:cNvPr id="81926" name="TextBox 2"/>
          <p:cNvSpPr txBox="1">
            <a:spLocks noChangeArrowheads="1"/>
          </p:cNvSpPr>
          <p:nvPr/>
        </p:nvSpPr>
        <p:spPr bwMode="auto">
          <a:xfrm>
            <a:off x="228600" y="4038600"/>
            <a:ext cx="8686800" cy="1169551"/>
          </a:xfrm>
          <a:prstGeom prst="rect">
            <a:avLst/>
          </a:prstGeom>
          <a:noFill/>
          <a:ln>
            <a:noFill/>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about PAN? I thought it was ANCA-positive as well.</a:t>
            </a:r>
          </a:p>
          <a:p>
            <a:pPr eaLnBrk="1" hangingPunct="1">
              <a:spcBef>
                <a:spcPct val="0"/>
              </a:spcBef>
              <a:buClrTx/>
              <a:buSzTx/>
              <a:buFontTx/>
              <a:buNone/>
            </a:pPr>
            <a:r>
              <a:rPr lang="en-US" altLang="en-US" sz="1400" dirty="0">
                <a:solidFill>
                  <a:srgbClr val="0000FF"/>
                </a:solidFill>
              </a:rPr>
              <a:t>This is a sticky widget. In the 1990s, rheumatologists determined that the label </a:t>
            </a:r>
            <a:r>
              <a:rPr lang="en-US" altLang="en-US" sz="1400" i="1" dirty="0">
                <a:solidFill>
                  <a:srgbClr val="0000FF"/>
                </a:solidFill>
              </a:rPr>
              <a:t>PAN</a:t>
            </a:r>
            <a:r>
              <a:rPr lang="en-US" altLang="en-US" sz="1400" dirty="0">
                <a:solidFill>
                  <a:srgbClr val="0000FF"/>
                </a:solidFill>
              </a:rPr>
              <a:t> was being applied to conditions that were actually separate disease entities. </a:t>
            </a:r>
            <a:r>
              <a:rPr lang="en-US" altLang="en-US" sz="1400" dirty="0"/>
              <a:t>Thus, PAN was subdivided into several conditions:  </a:t>
            </a:r>
          </a:p>
          <a:p>
            <a:pPr eaLnBrk="1" hangingPunct="1">
              <a:spcBef>
                <a:spcPct val="0"/>
              </a:spcBef>
              <a:buClrTx/>
              <a:buSzTx/>
              <a:buFontTx/>
              <a:buNone/>
            </a:pPr>
            <a:r>
              <a:rPr lang="en-US" altLang="en-US" sz="1400" dirty="0"/>
              <a:t>--</a:t>
            </a:r>
            <a:r>
              <a:rPr lang="en-US" altLang="en-US" sz="1400" i="1" dirty="0"/>
              <a:t>Classic PAN</a:t>
            </a:r>
            <a:r>
              <a:rPr lang="en-US" altLang="en-US" sz="1400" dirty="0"/>
              <a:t>, which affects…medium- and small-sized ‘muscular’ arteries </a:t>
            </a:r>
          </a:p>
          <a:p>
            <a:pPr eaLnBrk="1" hangingPunct="1">
              <a:spcBef>
                <a:spcPct val="0"/>
              </a:spcBef>
              <a:buClrTx/>
              <a:buSzTx/>
              <a:buFontTx/>
              <a:buNone/>
            </a:pPr>
            <a:r>
              <a:rPr lang="en-US" altLang="en-US" sz="1400" dirty="0">
                <a:solidFill>
                  <a:schemeClr val="bg1">
                    <a:lumMod val="75000"/>
                  </a:schemeClr>
                </a:solidFill>
              </a:rPr>
              <a:t>--</a:t>
            </a:r>
            <a:r>
              <a:rPr lang="en-US" altLang="en-US" sz="1400" i="1" dirty="0">
                <a:solidFill>
                  <a:schemeClr val="bg1">
                    <a:lumMod val="75000"/>
                  </a:schemeClr>
                </a:solidFill>
              </a:rPr>
              <a:t>Microscopic polyangiitis</a:t>
            </a:r>
            <a:endParaRPr lang="en-US" altLang="en-US" sz="1400" dirty="0">
              <a:solidFill>
                <a:schemeClr val="bg1">
                  <a:lumMod val="75000"/>
                </a:schemeClr>
              </a:solidFill>
            </a:endParaRPr>
          </a:p>
        </p:txBody>
      </p:sp>
      <p:sp>
        <p:nvSpPr>
          <p:cNvPr id="3" name="Text Box 4">
            <a:extLst>
              <a:ext uri="{FF2B5EF4-FFF2-40B4-BE49-F238E27FC236}">
                <a16:creationId xmlns:a16="http://schemas.microsoft.com/office/drawing/2014/main" id="{60DCE3FC-31A6-4FF8-8BB1-B14CA65C01E0}"/>
              </a:ext>
            </a:extLst>
          </p:cNvPr>
          <p:cNvSpPr txBox="1">
            <a:spLocks noChangeArrowheads="1"/>
          </p:cNvSpPr>
          <p:nvPr/>
        </p:nvSpPr>
        <p:spPr bwMode="auto">
          <a:xfrm>
            <a:off x="1295400" y="152400"/>
            <a:ext cx="6705600" cy="12095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1800" dirty="0"/>
              <a:t>For each statement, identify which of these causes of PUK is/are associated (some will more than one answer)</a:t>
            </a:r>
          </a:p>
          <a:p>
            <a:pPr eaLnBrk="1" hangingPunct="1">
              <a:spcBef>
                <a:spcPct val="0"/>
              </a:spcBef>
              <a:buClrTx/>
              <a:buSzTx/>
              <a:buFontTx/>
              <a:buNone/>
            </a:pPr>
            <a:r>
              <a:rPr lang="en-US" altLang="en-US" sz="1400" b="1" dirty="0">
                <a:solidFill>
                  <a:srgbClr val="0000FF"/>
                </a:solidFill>
              </a:rPr>
              <a:t>Polyarteritis nodosa (PAN)		Relapsing </a:t>
            </a:r>
            <a:r>
              <a:rPr lang="en-US" altLang="en-US" sz="1400" b="1" dirty="0" err="1">
                <a:solidFill>
                  <a:srgbClr val="0000FF"/>
                </a:solidFill>
              </a:rPr>
              <a:t>polychondritis</a:t>
            </a:r>
            <a:r>
              <a:rPr lang="en-US" altLang="en-US" sz="1400" b="1" dirty="0">
                <a:solidFill>
                  <a:srgbClr val="0000FF"/>
                </a:solidFill>
              </a:rPr>
              <a:t> (RP)</a:t>
            </a:r>
          </a:p>
          <a:p>
            <a:pPr eaLnBrk="1" hangingPunct="1">
              <a:spcBef>
                <a:spcPct val="0"/>
              </a:spcBef>
              <a:buClrTx/>
              <a:buSzTx/>
              <a:buFontTx/>
              <a:buNone/>
            </a:pPr>
            <a:r>
              <a:rPr lang="en-US" altLang="en-US" sz="1400" b="1" dirty="0">
                <a:solidFill>
                  <a:srgbClr val="0000FF"/>
                </a:solidFill>
              </a:rPr>
              <a:t>Rheumatoid arthritis (RA)	   Granulomatosis with polyangiitis (</a:t>
            </a:r>
            <a:r>
              <a:rPr lang="en-US" altLang="en-US" sz="1400" b="1" dirty="0" err="1">
                <a:solidFill>
                  <a:srgbClr val="0000FF"/>
                </a:solidFill>
              </a:rPr>
              <a:t>GwP</a:t>
            </a:r>
            <a:r>
              <a:rPr lang="en-US" altLang="en-US" sz="1400" b="1" dirty="0">
                <a:solidFill>
                  <a:srgbClr val="0000FF"/>
                </a:solidFill>
              </a:rPr>
              <a:t>)</a:t>
            </a:r>
          </a:p>
          <a:p>
            <a:pPr eaLnBrk="1" hangingPunct="1">
              <a:spcBef>
                <a:spcPct val="0"/>
              </a:spcBef>
              <a:buClrTx/>
              <a:buSzTx/>
              <a:buFontTx/>
              <a:buNone/>
            </a:pPr>
            <a:r>
              <a:rPr lang="en-US" altLang="en-US" sz="1400" b="1" dirty="0" err="1">
                <a:solidFill>
                  <a:srgbClr val="0000FF"/>
                </a:solidFill>
              </a:rPr>
              <a:t>Mooren’s</a:t>
            </a:r>
            <a:r>
              <a:rPr lang="en-US" altLang="en-US" sz="1400" b="1" dirty="0">
                <a:solidFill>
                  <a:srgbClr val="0000FF"/>
                </a:solidFill>
              </a:rPr>
              <a:t> ulcer (MU)			Churg-Strauss (CS)</a:t>
            </a:r>
          </a:p>
        </p:txBody>
      </p:sp>
      <p:sp>
        <p:nvSpPr>
          <p:cNvPr id="10" name="TextBox 6">
            <a:extLst>
              <a:ext uri="{FF2B5EF4-FFF2-40B4-BE49-F238E27FC236}">
                <a16:creationId xmlns:a16="http://schemas.microsoft.com/office/drawing/2014/main" id="{FC9E6ABC-C276-8CB6-E5E0-4CAFEAA84358}"/>
              </a:ext>
            </a:extLst>
          </p:cNvPr>
          <p:cNvSpPr txBox="1">
            <a:spLocks noChangeArrowheads="1"/>
          </p:cNvSpPr>
          <p:nvPr/>
        </p:nvSpPr>
        <p:spPr bwMode="auto">
          <a:xfrm>
            <a:off x="4038600" y="3257490"/>
            <a:ext cx="11336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dirty="0">
                <a:solidFill>
                  <a:srgbClr val="0000FF"/>
                </a:solidFill>
                <a:latin typeface="Segoe Script" panose="020B0504020000000003" pitchFamily="34" charset="0"/>
              </a:rPr>
              <a:t>; </a:t>
            </a:r>
            <a:r>
              <a:rPr lang="en-US" altLang="en-US" sz="2000" b="1" dirty="0">
                <a:solidFill>
                  <a:srgbClr val="0000FF"/>
                </a:solidFill>
                <a:latin typeface="Segoe Script" panose="020B0504020000000003" pitchFamily="34" charset="0"/>
              </a:rPr>
              <a:t>PAN?</a:t>
            </a:r>
          </a:p>
        </p:txBody>
      </p:sp>
    </p:spTree>
    <p:extLst>
      <p:ext uri="{BB962C8B-B14F-4D97-AF65-F5344CB8AC3E}">
        <p14:creationId xmlns:p14="http://schemas.microsoft.com/office/powerpoint/2010/main" val="109266997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1"/>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8192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C47AFDA-AD5D-4569-A54C-769C929D3D5E}" type="slidenum">
              <a:rPr lang="en-US" altLang="en-US" sz="1000" smtClean="0"/>
              <a:pPr>
                <a:spcBef>
                  <a:spcPct val="0"/>
                </a:spcBef>
                <a:buClrTx/>
                <a:buSzTx/>
                <a:buFontTx/>
                <a:buNone/>
              </a:pPr>
              <a:t>135</a:t>
            </a:fld>
            <a:endParaRPr lang="en-US" altLang="en-US" sz="1000"/>
          </a:p>
        </p:txBody>
      </p:sp>
      <p:sp>
        <p:nvSpPr>
          <p:cNvPr id="81924" name="Content Placeholder 1"/>
          <p:cNvSpPr>
            <a:spLocks noGrp="1"/>
          </p:cNvSpPr>
          <p:nvPr>
            <p:ph idx="1"/>
          </p:nvPr>
        </p:nvSpPr>
        <p:spPr>
          <a:xfrm>
            <a:off x="457200" y="1379538"/>
            <a:ext cx="8229600" cy="4411662"/>
          </a:xfrm>
        </p:spPr>
        <p:txBody>
          <a:bodyPr/>
          <a:lstStyle/>
          <a:p>
            <a:r>
              <a:rPr lang="en-US" altLang="en-US" sz="2000" dirty="0"/>
              <a:t>Saddle-nose deformity (2): </a:t>
            </a:r>
            <a:r>
              <a:rPr lang="en-US" altLang="en-US" sz="2000" dirty="0">
                <a:solidFill>
                  <a:srgbClr val="0000FF"/>
                </a:solidFill>
              </a:rPr>
              <a:t>RP; </a:t>
            </a:r>
            <a:r>
              <a:rPr lang="en-US" altLang="en-US" sz="2000" dirty="0" err="1">
                <a:solidFill>
                  <a:srgbClr val="0000FF"/>
                </a:solidFill>
              </a:rPr>
              <a:t>GwP</a:t>
            </a:r>
            <a:endParaRPr lang="en-US" altLang="en-US" sz="2000" dirty="0">
              <a:solidFill>
                <a:srgbClr val="0000FF"/>
              </a:solidFill>
            </a:endParaRPr>
          </a:p>
          <a:p>
            <a:r>
              <a:rPr lang="en-US" altLang="en-US" sz="2000" dirty="0"/>
              <a:t>Asthma and eosinophilia: </a:t>
            </a:r>
            <a:r>
              <a:rPr lang="en-US" altLang="en-US" sz="2000" dirty="0">
                <a:solidFill>
                  <a:srgbClr val="0000FF"/>
                </a:solidFill>
              </a:rPr>
              <a:t>CS</a:t>
            </a:r>
          </a:p>
          <a:p>
            <a:r>
              <a:rPr lang="en-US" altLang="en-US" sz="2000" dirty="0"/>
              <a:t>Deformed auricular pinnae: </a:t>
            </a:r>
            <a:r>
              <a:rPr lang="en-US" altLang="en-US" sz="2000" dirty="0">
                <a:solidFill>
                  <a:srgbClr val="0000FF"/>
                </a:solidFill>
              </a:rPr>
              <a:t>RP</a:t>
            </a:r>
          </a:p>
          <a:p>
            <a:r>
              <a:rPr lang="en-US" altLang="en-US" sz="2000" dirty="0"/>
              <a:t>Ulcer has overhanging edge (2): </a:t>
            </a:r>
            <a:r>
              <a:rPr lang="en-US" altLang="en-US" sz="2000" dirty="0">
                <a:solidFill>
                  <a:srgbClr val="0000FF"/>
                </a:solidFill>
              </a:rPr>
              <a:t>MU; PAN</a:t>
            </a:r>
          </a:p>
          <a:p>
            <a:r>
              <a:rPr lang="en-US" altLang="en-US" sz="2000" dirty="0"/>
              <a:t>Sclera never involved: </a:t>
            </a:r>
            <a:r>
              <a:rPr lang="en-US" altLang="en-US" sz="2000" dirty="0">
                <a:solidFill>
                  <a:srgbClr val="0000FF"/>
                </a:solidFill>
              </a:rPr>
              <a:t>MU</a:t>
            </a:r>
          </a:p>
          <a:p>
            <a:r>
              <a:rPr lang="en-US" altLang="en-US" sz="2000" dirty="0"/>
              <a:t>ANCA positive (2): </a:t>
            </a:r>
            <a:r>
              <a:rPr lang="en-US" altLang="en-US" sz="2000" dirty="0" err="1">
                <a:solidFill>
                  <a:srgbClr val="0000FF"/>
                </a:solidFill>
              </a:rPr>
              <a:t>GwP</a:t>
            </a:r>
            <a:r>
              <a:rPr lang="en-US" altLang="en-US" sz="2000" dirty="0">
                <a:solidFill>
                  <a:srgbClr val="0000FF"/>
                </a:solidFill>
              </a:rPr>
              <a:t>; CS</a:t>
            </a:r>
          </a:p>
          <a:p>
            <a:endParaRPr lang="en-US" altLang="en-US" sz="2000" dirty="0"/>
          </a:p>
        </p:txBody>
      </p:sp>
      <p:sp>
        <p:nvSpPr>
          <p:cNvPr id="81926" name="TextBox 2"/>
          <p:cNvSpPr txBox="1">
            <a:spLocks noChangeArrowheads="1"/>
          </p:cNvSpPr>
          <p:nvPr/>
        </p:nvSpPr>
        <p:spPr bwMode="auto">
          <a:xfrm>
            <a:off x="228600" y="4038600"/>
            <a:ext cx="8686800" cy="1169551"/>
          </a:xfrm>
          <a:prstGeom prst="rect">
            <a:avLst/>
          </a:prstGeom>
          <a:noFill/>
          <a:ln>
            <a:noFill/>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about PAN? I thought it was ANCA-positive as well.</a:t>
            </a:r>
          </a:p>
          <a:p>
            <a:pPr eaLnBrk="1" hangingPunct="1">
              <a:spcBef>
                <a:spcPct val="0"/>
              </a:spcBef>
              <a:buClrTx/>
              <a:buSzTx/>
              <a:buFontTx/>
              <a:buNone/>
            </a:pPr>
            <a:r>
              <a:rPr lang="en-US" altLang="en-US" sz="1400" dirty="0">
                <a:solidFill>
                  <a:srgbClr val="0000FF"/>
                </a:solidFill>
              </a:rPr>
              <a:t>This is a sticky widget. In the 1990s, rheumatologists determined that the label </a:t>
            </a:r>
            <a:r>
              <a:rPr lang="en-US" altLang="en-US" sz="1400" i="1" dirty="0">
                <a:solidFill>
                  <a:srgbClr val="0000FF"/>
                </a:solidFill>
              </a:rPr>
              <a:t>PAN</a:t>
            </a:r>
            <a:r>
              <a:rPr lang="en-US" altLang="en-US" sz="1400" dirty="0">
                <a:solidFill>
                  <a:srgbClr val="0000FF"/>
                </a:solidFill>
              </a:rPr>
              <a:t> was being applied to conditions that were actually separate disease entities. </a:t>
            </a:r>
            <a:r>
              <a:rPr lang="en-US" altLang="en-US" sz="1400" dirty="0"/>
              <a:t>Thus, PAN was subdivided into several conditions:  </a:t>
            </a:r>
          </a:p>
          <a:p>
            <a:pPr eaLnBrk="1" hangingPunct="1">
              <a:spcBef>
                <a:spcPct val="0"/>
              </a:spcBef>
              <a:buClrTx/>
              <a:buSzTx/>
              <a:buFontTx/>
              <a:buNone/>
            </a:pPr>
            <a:r>
              <a:rPr lang="en-US" altLang="en-US" sz="1400" dirty="0"/>
              <a:t>--</a:t>
            </a:r>
            <a:r>
              <a:rPr lang="en-US" altLang="en-US" sz="1400" i="1" dirty="0"/>
              <a:t>Classic PAN</a:t>
            </a:r>
            <a:r>
              <a:rPr lang="en-US" altLang="en-US" sz="1400" dirty="0"/>
              <a:t>, which affects…medium- and small-sized ‘muscular’ arteries; and </a:t>
            </a:r>
          </a:p>
          <a:p>
            <a:pPr eaLnBrk="1" hangingPunct="1">
              <a:spcBef>
                <a:spcPct val="0"/>
              </a:spcBef>
              <a:buClrTx/>
              <a:buSzTx/>
              <a:buFontTx/>
              <a:buNone/>
            </a:pPr>
            <a:r>
              <a:rPr lang="en-US" altLang="en-US" sz="1400" dirty="0"/>
              <a:t>--</a:t>
            </a:r>
            <a:r>
              <a:rPr lang="en-US" altLang="en-US" sz="1400" i="1" dirty="0"/>
              <a:t>Microscopic polyangiitis</a:t>
            </a:r>
            <a:r>
              <a:rPr lang="en-US" altLang="en-US" sz="1400" dirty="0"/>
              <a:t>, which affects…</a:t>
            </a:r>
            <a:r>
              <a:rPr lang="en-US" altLang="en-US" sz="1400" i="1" dirty="0"/>
              <a:t>[ditto]</a:t>
            </a:r>
          </a:p>
        </p:txBody>
      </p:sp>
      <p:sp>
        <p:nvSpPr>
          <p:cNvPr id="3" name="Text Box 4">
            <a:extLst>
              <a:ext uri="{FF2B5EF4-FFF2-40B4-BE49-F238E27FC236}">
                <a16:creationId xmlns:a16="http://schemas.microsoft.com/office/drawing/2014/main" id="{60DCE3FC-31A6-4FF8-8BB1-B14CA65C01E0}"/>
              </a:ext>
            </a:extLst>
          </p:cNvPr>
          <p:cNvSpPr txBox="1">
            <a:spLocks noChangeArrowheads="1"/>
          </p:cNvSpPr>
          <p:nvPr/>
        </p:nvSpPr>
        <p:spPr bwMode="auto">
          <a:xfrm>
            <a:off x="1295400" y="152400"/>
            <a:ext cx="6705600" cy="12095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1800" dirty="0"/>
              <a:t>For each statement, identify which of these causes of PUK is/are associated (some will more than one answer)</a:t>
            </a:r>
          </a:p>
          <a:p>
            <a:pPr eaLnBrk="1" hangingPunct="1">
              <a:spcBef>
                <a:spcPct val="0"/>
              </a:spcBef>
              <a:buClrTx/>
              <a:buSzTx/>
              <a:buFontTx/>
              <a:buNone/>
            </a:pPr>
            <a:r>
              <a:rPr lang="en-US" altLang="en-US" sz="1400" b="1" dirty="0">
                <a:solidFill>
                  <a:srgbClr val="0000FF"/>
                </a:solidFill>
              </a:rPr>
              <a:t>Polyarteritis nodosa (PAN)		Relapsing </a:t>
            </a:r>
            <a:r>
              <a:rPr lang="en-US" altLang="en-US" sz="1400" b="1" dirty="0" err="1">
                <a:solidFill>
                  <a:srgbClr val="0000FF"/>
                </a:solidFill>
              </a:rPr>
              <a:t>polychondritis</a:t>
            </a:r>
            <a:r>
              <a:rPr lang="en-US" altLang="en-US" sz="1400" b="1" dirty="0">
                <a:solidFill>
                  <a:srgbClr val="0000FF"/>
                </a:solidFill>
              </a:rPr>
              <a:t> (RP)</a:t>
            </a:r>
          </a:p>
          <a:p>
            <a:pPr eaLnBrk="1" hangingPunct="1">
              <a:spcBef>
                <a:spcPct val="0"/>
              </a:spcBef>
              <a:buClrTx/>
              <a:buSzTx/>
              <a:buFontTx/>
              <a:buNone/>
            </a:pPr>
            <a:r>
              <a:rPr lang="en-US" altLang="en-US" sz="1400" b="1" dirty="0">
                <a:solidFill>
                  <a:srgbClr val="0000FF"/>
                </a:solidFill>
              </a:rPr>
              <a:t>Rheumatoid arthritis (RA)	   Granulomatosis with polyangiitis (</a:t>
            </a:r>
            <a:r>
              <a:rPr lang="en-US" altLang="en-US" sz="1400" b="1" dirty="0" err="1">
                <a:solidFill>
                  <a:srgbClr val="0000FF"/>
                </a:solidFill>
              </a:rPr>
              <a:t>GwP</a:t>
            </a:r>
            <a:r>
              <a:rPr lang="en-US" altLang="en-US" sz="1400" b="1" dirty="0">
                <a:solidFill>
                  <a:srgbClr val="0000FF"/>
                </a:solidFill>
              </a:rPr>
              <a:t>)</a:t>
            </a:r>
          </a:p>
          <a:p>
            <a:pPr eaLnBrk="1" hangingPunct="1">
              <a:spcBef>
                <a:spcPct val="0"/>
              </a:spcBef>
              <a:buClrTx/>
              <a:buSzTx/>
              <a:buFontTx/>
              <a:buNone/>
            </a:pPr>
            <a:r>
              <a:rPr lang="en-US" altLang="en-US" sz="1400" b="1" dirty="0" err="1">
                <a:solidFill>
                  <a:srgbClr val="0000FF"/>
                </a:solidFill>
              </a:rPr>
              <a:t>Mooren’s</a:t>
            </a:r>
            <a:r>
              <a:rPr lang="en-US" altLang="en-US" sz="1400" b="1" dirty="0">
                <a:solidFill>
                  <a:srgbClr val="0000FF"/>
                </a:solidFill>
              </a:rPr>
              <a:t> ulcer (MU)			Churg-Strauss (CS)</a:t>
            </a:r>
          </a:p>
        </p:txBody>
      </p:sp>
      <p:sp>
        <p:nvSpPr>
          <p:cNvPr id="10" name="TextBox 6">
            <a:extLst>
              <a:ext uri="{FF2B5EF4-FFF2-40B4-BE49-F238E27FC236}">
                <a16:creationId xmlns:a16="http://schemas.microsoft.com/office/drawing/2014/main" id="{FC9E6ABC-C276-8CB6-E5E0-4CAFEAA84358}"/>
              </a:ext>
            </a:extLst>
          </p:cNvPr>
          <p:cNvSpPr txBox="1">
            <a:spLocks noChangeArrowheads="1"/>
          </p:cNvSpPr>
          <p:nvPr/>
        </p:nvSpPr>
        <p:spPr bwMode="auto">
          <a:xfrm>
            <a:off x="4038600" y="3257490"/>
            <a:ext cx="11336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dirty="0">
                <a:solidFill>
                  <a:srgbClr val="0000FF"/>
                </a:solidFill>
                <a:latin typeface="Segoe Script" panose="020B0504020000000003" pitchFamily="34" charset="0"/>
              </a:rPr>
              <a:t>; </a:t>
            </a:r>
            <a:r>
              <a:rPr lang="en-US" altLang="en-US" sz="2000" b="1" dirty="0">
                <a:solidFill>
                  <a:srgbClr val="0000FF"/>
                </a:solidFill>
                <a:latin typeface="Segoe Script" panose="020B0504020000000003" pitchFamily="34" charset="0"/>
              </a:rPr>
              <a:t>PAN?</a:t>
            </a:r>
          </a:p>
        </p:txBody>
      </p:sp>
    </p:spTree>
    <p:extLst>
      <p:ext uri="{BB962C8B-B14F-4D97-AF65-F5344CB8AC3E}">
        <p14:creationId xmlns:p14="http://schemas.microsoft.com/office/powerpoint/2010/main" val="406991333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1"/>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8192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C47AFDA-AD5D-4569-A54C-769C929D3D5E}" type="slidenum">
              <a:rPr lang="en-US" altLang="en-US" sz="1000" smtClean="0"/>
              <a:pPr>
                <a:spcBef>
                  <a:spcPct val="0"/>
                </a:spcBef>
                <a:buClrTx/>
                <a:buSzTx/>
                <a:buFontTx/>
                <a:buNone/>
              </a:pPr>
              <a:t>136</a:t>
            </a:fld>
            <a:endParaRPr lang="en-US" altLang="en-US" sz="1000"/>
          </a:p>
        </p:txBody>
      </p:sp>
      <p:sp>
        <p:nvSpPr>
          <p:cNvPr id="81924" name="Content Placeholder 1"/>
          <p:cNvSpPr>
            <a:spLocks noGrp="1"/>
          </p:cNvSpPr>
          <p:nvPr>
            <p:ph idx="1"/>
          </p:nvPr>
        </p:nvSpPr>
        <p:spPr>
          <a:xfrm>
            <a:off x="457200" y="1379538"/>
            <a:ext cx="8229600" cy="4411662"/>
          </a:xfrm>
        </p:spPr>
        <p:txBody>
          <a:bodyPr/>
          <a:lstStyle/>
          <a:p>
            <a:r>
              <a:rPr lang="en-US" altLang="en-US" sz="2000" dirty="0"/>
              <a:t>Saddle-nose deformity (2): </a:t>
            </a:r>
            <a:r>
              <a:rPr lang="en-US" altLang="en-US" sz="2000" dirty="0">
                <a:solidFill>
                  <a:srgbClr val="0000FF"/>
                </a:solidFill>
              </a:rPr>
              <a:t>RP; </a:t>
            </a:r>
            <a:r>
              <a:rPr lang="en-US" altLang="en-US" sz="2000" dirty="0" err="1">
                <a:solidFill>
                  <a:srgbClr val="0000FF"/>
                </a:solidFill>
              </a:rPr>
              <a:t>GwP</a:t>
            </a:r>
            <a:endParaRPr lang="en-US" altLang="en-US" sz="2000" dirty="0">
              <a:solidFill>
                <a:srgbClr val="0000FF"/>
              </a:solidFill>
            </a:endParaRPr>
          </a:p>
          <a:p>
            <a:r>
              <a:rPr lang="en-US" altLang="en-US" sz="2000" dirty="0"/>
              <a:t>Asthma and eosinophilia: </a:t>
            </a:r>
            <a:r>
              <a:rPr lang="en-US" altLang="en-US" sz="2000" dirty="0">
                <a:solidFill>
                  <a:srgbClr val="0000FF"/>
                </a:solidFill>
              </a:rPr>
              <a:t>CS</a:t>
            </a:r>
          </a:p>
          <a:p>
            <a:r>
              <a:rPr lang="en-US" altLang="en-US" sz="2000" dirty="0"/>
              <a:t>Deformed auricular pinnae: </a:t>
            </a:r>
            <a:r>
              <a:rPr lang="en-US" altLang="en-US" sz="2000" dirty="0">
                <a:solidFill>
                  <a:srgbClr val="0000FF"/>
                </a:solidFill>
              </a:rPr>
              <a:t>RP</a:t>
            </a:r>
          </a:p>
          <a:p>
            <a:r>
              <a:rPr lang="en-US" altLang="en-US" sz="2000" dirty="0"/>
              <a:t>Ulcer has overhanging edge (2): </a:t>
            </a:r>
            <a:r>
              <a:rPr lang="en-US" altLang="en-US" sz="2000" dirty="0">
                <a:solidFill>
                  <a:srgbClr val="0000FF"/>
                </a:solidFill>
              </a:rPr>
              <a:t>MU; PAN</a:t>
            </a:r>
          </a:p>
          <a:p>
            <a:r>
              <a:rPr lang="en-US" altLang="en-US" sz="2000" dirty="0"/>
              <a:t>Sclera never involved: </a:t>
            </a:r>
            <a:r>
              <a:rPr lang="en-US" altLang="en-US" sz="2000" dirty="0">
                <a:solidFill>
                  <a:srgbClr val="0000FF"/>
                </a:solidFill>
              </a:rPr>
              <a:t>MU</a:t>
            </a:r>
          </a:p>
          <a:p>
            <a:r>
              <a:rPr lang="en-US" altLang="en-US" sz="2000" dirty="0"/>
              <a:t>ANCA positive (2): </a:t>
            </a:r>
            <a:r>
              <a:rPr lang="en-US" altLang="en-US" sz="2000" dirty="0" err="1">
                <a:solidFill>
                  <a:srgbClr val="0000FF"/>
                </a:solidFill>
              </a:rPr>
              <a:t>GwP</a:t>
            </a:r>
            <a:r>
              <a:rPr lang="en-US" altLang="en-US" sz="2000" dirty="0">
                <a:solidFill>
                  <a:srgbClr val="0000FF"/>
                </a:solidFill>
              </a:rPr>
              <a:t>; CS</a:t>
            </a:r>
          </a:p>
          <a:p>
            <a:endParaRPr lang="en-US" altLang="en-US" sz="2000" dirty="0"/>
          </a:p>
        </p:txBody>
      </p:sp>
      <p:sp>
        <p:nvSpPr>
          <p:cNvPr id="81926" name="TextBox 2"/>
          <p:cNvSpPr txBox="1">
            <a:spLocks noChangeArrowheads="1"/>
          </p:cNvSpPr>
          <p:nvPr/>
        </p:nvSpPr>
        <p:spPr bwMode="auto">
          <a:xfrm>
            <a:off x="228600" y="4038600"/>
            <a:ext cx="8686800" cy="1169551"/>
          </a:xfrm>
          <a:prstGeom prst="rect">
            <a:avLst/>
          </a:prstGeom>
          <a:noFill/>
          <a:ln>
            <a:noFill/>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about PAN? I thought it was ANCA-positive as well.</a:t>
            </a:r>
          </a:p>
          <a:p>
            <a:pPr eaLnBrk="1" hangingPunct="1">
              <a:spcBef>
                <a:spcPct val="0"/>
              </a:spcBef>
              <a:buClrTx/>
              <a:buSzTx/>
              <a:buFontTx/>
              <a:buNone/>
            </a:pPr>
            <a:r>
              <a:rPr lang="en-US" altLang="en-US" sz="1400" dirty="0">
                <a:solidFill>
                  <a:srgbClr val="0000FF"/>
                </a:solidFill>
              </a:rPr>
              <a:t>This is a sticky widget. In the 1990s, rheumatologists determined that the label </a:t>
            </a:r>
            <a:r>
              <a:rPr lang="en-US" altLang="en-US" sz="1400" i="1" dirty="0">
                <a:solidFill>
                  <a:srgbClr val="0000FF"/>
                </a:solidFill>
              </a:rPr>
              <a:t>PAN</a:t>
            </a:r>
            <a:r>
              <a:rPr lang="en-US" altLang="en-US" sz="1400" dirty="0">
                <a:solidFill>
                  <a:srgbClr val="0000FF"/>
                </a:solidFill>
              </a:rPr>
              <a:t> was being applied to conditions that were actually separate disease entities. </a:t>
            </a:r>
            <a:r>
              <a:rPr lang="en-US" altLang="en-US" sz="1400" dirty="0"/>
              <a:t>Thus, PAN was subdivided into several conditions:  </a:t>
            </a:r>
          </a:p>
          <a:p>
            <a:pPr eaLnBrk="1" hangingPunct="1">
              <a:spcBef>
                <a:spcPct val="0"/>
              </a:spcBef>
              <a:buClrTx/>
              <a:buSzTx/>
              <a:buFontTx/>
              <a:buNone/>
            </a:pPr>
            <a:r>
              <a:rPr lang="en-US" altLang="en-US" sz="1400" dirty="0"/>
              <a:t>--</a:t>
            </a:r>
            <a:r>
              <a:rPr lang="en-US" altLang="en-US" sz="1400" i="1" dirty="0"/>
              <a:t>Classic PAN</a:t>
            </a:r>
            <a:r>
              <a:rPr lang="en-US" altLang="en-US" sz="1400" dirty="0"/>
              <a:t>, which affects…medium- and small-sized ‘muscular’ arteries; and </a:t>
            </a:r>
          </a:p>
          <a:p>
            <a:pPr eaLnBrk="1" hangingPunct="1">
              <a:spcBef>
                <a:spcPct val="0"/>
              </a:spcBef>
              <a:buClrTx/>
              <a:buSzTx/>
              <a:buFontTx/>
              <a:buNone/>
            </a:pPr>
            <a:r>
              <a:rPr lang="en-US" altLang="en-US" sz="1400" dirty="0"/>
              <a:t>--</a:t>
            </a:r>
            <a:r>
              <a:rPr lang="en-US" altLang="en-US" sz="1400" i="1" dirty="0"/>
              <a:t>Microscopic polyangiitis</a:t>
            </a:r>
            <a:r>
              <a:rPr lang="en-US" altLang="en-US" sz="1400" dirty="0"/>
              <a:t>, which affects…smaller arteries, arterioles, capillaries and venules.</a:t>
            </a:r>
          </a:p>
        </p:txBody>
      </p:sp>
      <p:sp>
        <p:nvSpPr>
          <p:cNvPr id="3" name="Text Box 4">
            <a:extLst>
              <a:ext uri="{FF2B5EF4-FFF2-40B4-BE49-F238E27FC236}">
                <a16:creationId xmlns:a16="http://schemas.microsoft.com/office/drawing/2014/main" id="{60DCE3FC-31A6-4FF8-8BB1-B14CA65C01E0}"/>
              </a:ext>
            </a:extLst>
          </p:cNvPr>
          <p:cNvSpPr txBox="1">
            <a:spLocks noChangeArrowheads="1"/>
          </p:cNvSpPr>
          <p:nvPr/>
        </p:nvSpPr>
        <p:spPr bwMode="auto">
          <a:xfrm>
            <a:off x="1295400" y="152400"/>
            <a:ext cx="6705600" cy="12095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1800" dirty="0"/>
              <a:t>For each statement, identify which of these causes of PUK is/are associated (some will more than one answer)</a:t>
            </a:r>
          </a:p>
          <a:p>
            <a:pPr eaLnBrk="1" hangingPunct="1">
              <a:spcBef>
                <a:spcPct val="0"/>
              </a:spcBef>
              <a:buClrTx/>
              <a:buSzTx/>
              <a:buFontTx/>
              <a:buNone/>
            </a:pPr>
            <a:r>
              <a:rPr lang="en-US" altLang="en-US" sz="1400" b="1" dirty="0">
                <a:solidFill>
                  <a:srgbClr val="0000FF"/>
                </a:solidFill>
              </a:rPr>
              <a:t>Polyarteritis nodosa (PAN)		Relapsing </a:t>
            </a:r>
            <a:r>
              <a:rPr lang="en-US" altLang="en-US" sz="1400" b="1" dirty="0" err="1">
                <a:solidFill>
                  <a:srgbClr val="0000FF"/>
                </a:solidFill>
              </a:rPr>
              <a:t>polychondritis</a:t>
            </a:r>
            <a:r>
              <a:rPr lang="en-US" altLang="en-US" sz="1400" b="1" dirty="0">
                <a:solidFill>
                  <a:srgbClr val="0000FF"/>
                </a:solidFill>
              </a:rPr>
              <a:t> (RP)</a:t>
            </a:r>
          </a:p>
          <a:p>
            <a:pPr eaLnBrk="1" hangingPunct="1">
              <a:spcBef>
                <a:spcPct val="0"/>
              </a:spcBef>
              <a:buClrTx/>
              <a:buSzTx/>
              <a:buFontTx/>
              <a:buNone/>
            </a:pPr>
            <a:r>
              <a:rPr lang="en-US" altLang="en-US" sz="1400" b="1" dirty="0">
                <a:solidFill>
                  <a:srgbClr val="0000FF"/>
                </a:solidFill>
              </a:rPr>
              <a:t>Rheumatoid arthritis (RA)	   Granulomatosis with polyangiitis (</a:t>
            </a:r>
            <a:r>
              <a:rPr lang="en-US" altLang="en-US" sz="1400" b="1" dirty="0" err="1">
                <a:solidFill>
                  <a:srgbClr val="0000FF"/>
                </a:solidFill>
              </a:rPr>
              <a:t>GwP</a:t>
            </a:r>
            <a:r>
              <a:rPr lang="en-US" altLang="en-US" sz="1400" b="1" dirty="0">
                <a:solidFill>
                  <a:srgbClr val="0000FF"/>
                </a:solidFill>
              </a:rPr>
              <a:t>)</a:t>
            </a:r>
          </a:p>
          <a:p>
            <a:pPr eaLnBrk="1" hangingPunct="1">
              <a:spcBef>
                <a:spcPct val="0"/>
              </a:spcBef>
              <a:buClrTx/>
              <a:buSzTx/>
              <a:buFontTx/>
              <a:buNone/>
            </a:pPr>
            <a:r>
              <a:rPr lang="en-US" altLang="en-US" sz="1400" b="1" dirty="0" err="1">
                <a:solidFill>
                  <a:srgbClr val="0000FF"/>
                </a:solidFill>
              </a:rPr>
              <a:t>Mooren’s</a:t>
            </a:r>
            <a:r>
              <a:rPr lang="en-US" altLang="en-US" sz="1400" b="1" dirty="0">
                <a:solidFill>
                  <a:srgbClr val="0000FF"/>
                </a:solidFill>
              </a:rPr>
              <a:t> ulcer (MU)			Churg-Strauss (CS)</a:t>
            </a:r>
          </a:p>
        </p:txBody>
      </p:sp>
      <p:sp>
        <p:nvSpPr>
          <p:cNvPr id="10" name="TextBox 6">
            <a:extLst>
              <a:ext uri="{FF2B5EF4-FFF2-40B4-BE49-F238E27FC236}">
                <a16:creationId xmlns:a16="http://schemas.microsoft.com/office/drawing/2014/main" id="{FC9E6ABC-C276-8CB6-E5E0-4CAFEAA84358}"/>
              </a:ext>
            </a:extLst>
          </p:cNvPr>
          <p:cNvSpPr txBox="1">
            <a:spLocks noChangeArrowheads="1"/>
          </p:cNvSpPr>
          <p:nvPr/>
        </p:nvSpPr>
        <p:spPr bwMode="auto">
          <a:xfrm>
            <a:off x="4038600" y="3257490"/>
            <a:ext cx="11336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dirty="0">
                <a:solidFill>
                  <a:srgbClr val="0000FF"/>
                </a:solidFill>
                <a:latin typeface="Segoe Script" panose="020B0504020000000003" pitchFamily="34" charset="0"/>
              </a:rPr>
              <a:t>; </a:t>
            </a:r>
            <a:r>
              <a:rPr lang="en-US" altLang="en-US" sz="2000" b="1" dirty="0">
                <a:solidFill>
                  <a:srgbClr val="0000FF"/>
                </a:solidFill>
                <a:latin typeface="Segoe Script" panose="020B0504020000000003" pitchFamily="34" charset="0"/>
              </a:rPr>
              <a:t>PAN?</a:t>
            </a:r>
          </a:p>
        </p:txBody>
      </p:sp>
    </p:spTree>
    <p:extLst>
      <p:ext uri="{BB962C8B-B14F-4D97-AF65-F5344CB8AC3E}">
        <p14:creationId xmlns:p14="http://schemas.microsoft.com/office/powerpoint/2010/main" val="54031223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1"/>
          <p:cNvSpPr>
            <a:spLocks noGrp="1" noChangeArrowheads="1"/>
          </p:cNvSpPr>
          <p:nvPr>
            <p:ph type="title"/>
          </p:nvPr>
        </p:nvSpPr>
        <p:spPr>
          <a:xfrm>
            <a:off x="457200" y="122238"/>
            <a:ext cx="7543800" cy="792162"/>
          </a:xfrm>
        </p:spPr>
        <p:txBody>
          <a:bodyPr/>
          <a:lstStyle/>
          <a:p>
            <a:pPr eaLnBrk="1" hangingPunct="1"/>
            <a:r>
              <a:rPr lang="en-US" altLang="en-US"/>
              <a:t>A</a:t>
            </a:r>
          </a:p>
        </p:txBody>
      </p:sp>
      <p:sp>
        <p:nvSpPr>
          <p:cNvPr id="8397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C56B713-E91C-4B5B-B032-D925B7B83478}" type="slidenum">
              <a:rPr lang="en-US" altLang="en-US" sz="1000" smtClean="0"/>
              <a:pPr>
                <a:spcBef>
                  <a:spcPct val="0"/>
                </a:spcBef>
                <a:buClrTx/>
                <a:buSzTx/>
                <a:buFontTx/>
                <a:buNone/>
              </a:pPr>
              <a:t>137</a:t>
            </a:fld>
            <a:endParaRPr lang="en-US" altLang="en-US" sz="1000"/>
          </a:p>
        </p:txBody>
      </p:sp>
      <p:sp>
        <p:nvSpPr>
          <p:cNvPr id="83972" name="Content Placeholder 1"/>
          <p:cNvSpPr>
            <a:spLocks noGrp="1"/>
          </p:cNvSpPr>
          <p:nvPr>
            <p:ph idx="1"/>
          </p:nvPr>
        </p:nvSpPr>
        <p:spPr>
          <a:xfrm>
            <a:off x="457200" y="1379538"/>
            <a:ext cx="8229600" cy="4411662"/>
          </a:xfrm>
        </p:spPr>
        <p:txBody>
          <a:bodyPr/>
          <a:lstStyle/>
          <a:p>
            <a:r>
              <a:rPr lang="en-US" altLang="en-US" sz="2000" dirty="0"/>
              <a:t>Saddle-nose deformity (2): </a:t>
            </a:r>
            <a:r>
              <a:rPr lang="en-US" altLang="en-US" sz="2000" dirty="0">
                <a:solidFill>
                  <a:srgbClr val="0000FF"/>
                </a:solidFill>
              </a:rPr>
              <a:t>RP; </a:t>
            </a:r>
            <a:r>
              <a:rPr lang="en-US" altLang="en-US" sz="2000" dirty="0" err="1">
                <a:solidFill>
                  <a:srgbClr val="0000FF"/>
                </a:solidFill>
              </a:rPr>
              <a:t>GwP</a:t>
            </a:r>
            <a:endParaRPr lang="en-US" altLang="en-US" sz="2000" dirty="0">
              <a:solidFill>
                <a:srgbClr val="0000FF"/>
              </a:solidFill>
            </a:endParaRPr>
          </a:p>
          <a:p>
            <a:r>
              <a:rPr lang="en-US" altLang="en-US" sz="2000" dirty="0"/>
              <a:t>Asthma and eosinophilia: </a:t>
            </a:r>
            <a:r>
              <a:rPr lang="en-US" altLang="en-US" sz="2000" dirty="0">
                <a:solidFill>
                  <a:srgbClr val="0000FF"/>
                </a:solidFill>
              </a:rPr>
              <a:t>CS</a:t>
            </a:r>
          </a:p>
          <a:p>
            <a:r>
              <a:rPr lang="en-US" altLang="en-US" sz="2000" dirty="0"/>
              <a:t>Deformed auricular pinnae: </a:t>
            </a:r>
            <a:r>
              <a:rPr lang="en-US" altLang="en-US" sz="2000" dirty="0">
                <a:solidFill>
                  <a:srgbClr val="0000FF"/>
                </a:solidFill>
              </a:rPr>
              <a:t>RP</a:t>
            </a:r>
          </a:p>
          <a:p>
            <a:r>
              <a:rPr lang="en-US" altLang="en-US" sz="2000" dirty="0"/>
              <a:t>Ulcer has overhanging edge (2): </a:t>
            </a:r>
            <a:r>
              <a:rPr lang="en-US" altLang="en-US" sz="2000" dirty="0">
                <a:solidFill>
                  <a:srgbClr val="0000FF"/>
                </a:solidFill>
              </a:rPr>
              <a:t>MU; PAN</a:t>
            </a:r>
          </a:p>
          <a:p>
            <a:r>
              <a:rPr lang="en-US" altLang="en-US" sz="2000" dirty="0"/>
              <a:t>Sclera never involved: </a:t>
            </a:r>
            <a:r>
              <a:rPr lang="en-US" altLang="en-US" sz="2000" dirty="0">
                <a:solidFill>
                  <a:srgbClr val="0000FF"/>
                </a:solidFill>
              </a:rPr>
              <a:t>MU</a:t>
            </a:r>
          </a:p>
          <a:p>
            <a:r>
              <a:rPr lang="en-US" altLang="en-US" sz="2000" dirty="0"/>
              <a:t>ANCA positive (2): </a:t>
            </a:r>
            <a:r>
              <a:rPr lang="en-US" altLang="en-US" sz="2000" dirty="0" err="1">
                <a:solidFill>
                  <a:srgbClr val="0000FF"/>
                </a:solidFill>
              </a:rPr>
              <a:t>GwP</a:t>
            </a:r>
            <a:r>
              <a:rPr lang="en-US" altLang="en-US" sz="2000" dirty="0">
                <a:solidFill>
                  <a:srgbClr val="0000FF"/>
                </a:solidFill>
              </a:rPr>
              <a:t>; CS</a:t>
            </a:r>
          </a:p>
          <a:p>
            <a:endParaRPr lang="en-US" altLang="en-US" sz="2000" dirty="0"/>
          </a:p>
        </p:txBody>
      </p:sp>
      <p:sp>
        <p:nvSpPr>
          <p:cNvPr id="83974" name="TextBox 2"/>
          <p:cNvSpPr txBox="1">
            <a:spLocks noChangeArrowheads="1"/>
          </p:cNvSpPr>
          <p:nvPr/>
        </p:nvSpPr>
        <p:spPr bwMode="auto">
          <a:xfrm>
            <a:off x="228600" y="4038600"/>
            <a:ext cx="8686800" cy="1384995"/>
          </a:xfrm>
          <a:prstGeom prst="rect">
            <a:avLst/>
          </a:prstGeom>
          <a:noFill/>
          <a:ln>
            <a:noFill/>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about PAN? I thought it was ANCA-positive as well.</a:t>
            </a:r>
          </a:p>
          <a:p>
            <a:pPr eaLnBrk="1" hangingPunct="1">
              <a:spcBef>
                <a:spcPct val="0"/>
              </a:spcBef>
              <a:buClrTx/>
              <a:buSzTx/>
              <a:buFontTx/>
              <a:buNone/>
            </a:pPr>
            <a:r>
              <a:rPr lang="en-US" altLang="en-US" sz="1400" dirty="0">
                <a:solidFill>
                  <a:srgbClr val="0000FF"/>
                </a:solidFill>
              </a:rPr>
              <a:t>This is a sticky widget. In the 1990s, rheumatologists determined that the label </a:t>
            </a:r>
            <a:r>
              <a:rPr lang="en-US" altLang="en-US" sz="1400" i="1" dirty="0">
                <a:solidFill>
                  <a:srgbClr val="0000FF"/>
                </a:solidFill>
              </a:rPr>
              <a:t>PAN</a:t>
            </a:r>
            <a:r>
              <a:rPr lang="en-US" altLang="en-US" sz="1400" dirty="0">
                <a:solidFill>
                  <a:srgbClr val="0000FF"/>
                </a:solidFill>
              </a:rPr>
              <a:t> was being applied to conditions that were actually separate disease entities. </a:t>
            </a:r>
            <a:r>
              <a:rPr lang="en-US" altLang="en-US" sz="1400" dirty="0"/>
              <a:t>Thus, PAN was subdivided into several conditions:  </a:t>
            </a:r>
          </a:p>
          <a:p>
            <a:pPr eaLnBrk="1" hangingPunct="1">
              <a:spcBef>
                <a:spcPct val="0"/>
              </a:spcBef>
              <a:buClrTx/>
              <a:buSzTx/>
              <a:buFontTx/>
              <a:buNone/>
            </a:pPr>
            <a:r>
              <a:rPr lang="en-US" altLang="en-US" sz="1400" dirty="0"/>
              <a:t>--</a:t>
            </a:r>
            <a:r>
              <a:rPr lang="en-US" altLang="en-US" sz="1400" i="1" dirty="0"/>
              <a:t>Classic PAN</a:t>
            </a:r>
            <a:r>
              <a:rPr lang="en-US" altLang="en-US" sz="1400" dirty="0"/>
              <a:t>, which affects…medium- and small-sized ‘muscular’ arteries; and </a:t>
            </a:r>
          </a:p>
          <a:p>
            <a:pPr eaLnBrk="1" hangingPunct="1">
              <a:spcBef>
                <a:spcPct val="0"/>
              </a:spcBef>
              <a:buClrTx/>
              <a:buSzTx/>
              <a:buFontTx/>
              <a:buNone/>
            </a:pPr>
            <a:r>
              <a:rPr lang="en-US" altLang="en-US" sz="1400" dirty="0"/>
              <a:t>--</a:t>
            </a:r>
            <a:r>
              <a:rPr lang="en-US" altLang="en-US" sz="1400" i="1" dirty="0"/>
              <a:t>Microscopic polyangiitis</a:t>
            </a:r>
            <a:r>
              <a:rPr lang="en-US" altLang="en-US" sz="1400" dirty="0"/>
              <a:t>, which affects…smaller arteries, arterioles, capillaries and venules.</a:t>
            </a:r>
            <a:endParaRPr lang="en-US" altLang="en-US" sz="1400" dirty="0">
              <a:solidFill>
                <a:srgbClr val="0000FF"/>
              </a:solidFill>
            </a:endParaRPr>
          </a:p>
          <a:p>
            <a:pPr eaLnBrk="1" hangingPunct="1">
              <a:spcBef>
                <a:spcPct val="0"/>
              </a:spcBef>
              <a:buClrTx/>
              <a:buSzTx/>
              <a:buFontTx/>
              <a:buNone/>
            </a:pPr>
            <a:r>
              <a:rPr lang="en-US" altLang="en-US" sz="1400" dirty="0">
                <a:solidFill>
                  <a:srgbClr val="0000FF"/>
                </a:solidFill>
              </a:rPr>
              <a:t>It turns out microscopic polyangiitis is strongly ANCA-positive, but classic PAN is not.</a:t>
            </a:r>
            <a:endParaRPr lang="en-US" altLang="en-US" sz="1400" dirty="0"/>
          </a:p>
        </p:txBody>
      </p:sp>
      <p:sp>
        <p:nvSpPr>
          <p:cNvPr id="2" name="Text Box 4">
            <a:extLst>
              <a:ext uri="{FF2B5EF4-FFF2-40B4-BE49-F238E27FC236}">
                <a16:creationId xmlns:a16="http://schemas.microsoft.com/office/drawing/2014/main" id="{0F667040-DCCF-4704-817E-BEA9103B4B39}"/>
              </a:ext>
            </a:extLst>
          </p:cNvPr>
          <p:cNvSpPr txBox="1">
            <a:spLocks noChangeArrowheads="1"/>
          </p:cNvSpPr>
          <p:nvPr/>
        </p:nvSpPr>
        <p:spPr bwMode="auto">
          <a:xfrm>
            <a:off x="1295400" y="152400"/>
            <a:ext cx="6705600" cy="12095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1800" dirty="0"/>
              <a:t>For each statement, identify which of these causes of PUK is/are associated (some will more than one answer)</a:t>
            </a:r>
          </a:p>
          <a:p>
            <a:pPr eaLnBrk="1" hangingPunct="1">
              <a:spcBef>
                <a:spcPct val="0"/>
              </a:spcBef>
              <a:buClrTx/>
              <a:buSzTx/>
              <a:buFontTx/>
              <a:buNone/>
            </a:pPr>
            <a:r>
              <a:rPr lang="en-US" altLang="en-US" sz="1400" b="1" dirty="0">
                <a:solidFill>
                  <a:srgbClr val="0000FF"/>
                </a:solidFill>
              </a:rPr>
              <a:t>Polyarteritis nodosa (PAN)		Relapsing </a:t>
            </a:r>
            <a:r>
              <a:rPr lang="en-US" altLang="en-US" sz="1400" b="1" dirty="0" err="1">
                <a:solidFill>
                  <a:srgbClr val="0000FF"/>
                </a:solidFill>
              </a:rPr>
              <a:t>polychondritis</a:t>
            </a:r>
            <a:r>
              <a:rPr lang="en-US" altLang="en-US" sz="1400" b="1" dirty="0">
                <a:solidFill>
                  <a:srgbClr val="0000FF"/>
                </a:solidFill>
              </a:rPr>
              <a:t> (RP)</a:t>
            </a:r>
          </a:p>
          <a:p>
            <a:pPr eaLnBrk="1" hangingPunct="1">
              <a:spcBef>
                <a:spcPct val="0"/>
              </a:spcBef>
              <a:buClrTx/>
              <a:buSzTx/>
              <a:buFontTx/>
              <a:buNone/>
            </a:pPr>
            <a:r>
              <a:rPr lang="en-US" altLang="en-US" sz="1400" b="1" dirty="0">
                <a:solidFill>
                  <a:srgbClr val="0000FF"/>
                </a:solidFill>
              </a:rPr>
              <a:t>Rheumatoid arthritis (RA)	   Granulomatosis with polyangiitis (</a:t>
            </a:r>
            <a:r>
              <a:rPr lang="en-US" altLang="en-US" sz="1400" b="1" dirty="0" err="1">
                <a:solidFill>
                  <a:srgbClr val="0000FF"/>
                </a:solidFill>
              </a:rPr>
              <a:t>GwP</a:t>
            </a:r>
            <a:r>
              <a:rPr lang="en-US" altLang="en-US" sz="1400" b="1" dirty="0">
                <a:solidFill>
                  <a:srgbClr val="0000FF"/>
                </a:solidFill>
              </a:rPr>
              <a:t>)</a:t>
            </a:r>
          </a:p>
          <a:p>
            <a:pPr eaLnBrk="1" hangingPunct="1">
              <a:spcBef>
                <a:spcPct val="0"/>
              </a:spcBef>
              <a:buClrTx/>
              <a:buSzTx/>
              <a:buFontTx/>
              <a:buNone/>
            </a:pPr>
            <a:r>
              <a:rPr lang="en-US" altLang="en-US" sz="1400" b="1" dirty="0" err="1">
                <a:solidFill>
                  <a:srgbClr val="0000FF"/>
                </a:solidFill>
              </a:rPr>
              <a:t>Mooren’s</a:t>
            </a:r>
            <a:r>
              <a:rPr lang="en-US" altLang="en-US" sz="1400" b="1" dirty="0">
                <a:solidFill>
                  <a:srgbClr val="0000FF"/>
                </a:solidFill>
              </a:rPr>
              <a:t> ulcer (MU)			Churg-Strauss (CS)</a:t>
            </a:r>
          </a:p>
        </p:txBody>
      </p:sp>
      <p:sp>
        <p:nvSpPr>
          <p:cNvPr id="9" name="TextBox 6">
            <a:extLst>
              <a:ext uri="{FF2B5EF4-FFF2-40B4-BE49-F238E27FC236}">
                <a16:creationId xmlns:a16="http://schemas.microsoft.com/office/drawing/2014/main" id="{2AE8DE10-654F-8F93-A0D0-E8EF0D6EBAB3}"/>
              </a:ext>
            </a:extLst>
          </p:cNvPr>
          <p:cNvSpPr txBox="1">
            <a:spLocks noChangeArrowheads="1"/>
          </p:cNvSpPr>
          <p:nvPr/>
        </p:nvSpPr>
        <p:spPr bwMode="auto">
          <a:xfrm>
            <a:off x="4038600" y="3257490"/>
            <a:ext cx="11336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dirty="0">
                <a:solidFill>
                  <a:srgbClr val="0000FF"/>
                </a:solidFill>
                <a:latin typeface="Segoe Script" panose="020B0504020000000003" pitchFamily="34" charset="0"/>
              </a:rPr>
              <a:t>; </a:t>
            </a:r>
            <a:r>
              <a:rPr lang="en-US" altLang="en-US" sz="2000" b="1" dirty="0">
                <a:solidFill>
                  <a:srgbClr val="0000FF"/>
                </a:solidFill>
                <a:latin typeface="Segoe Script" panose="020B0504020000000003" pitchFamily="34" charset="0"/>
              </a:rPr>
              <a:t>PAN?</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1"/>
          <p:cNvSpPr>
            <a:spLocks noGrp="1" noChangeArrowheads="1"/>
          </p:cNvSpPr>
          <p:nvPr>
            <p:ph type="title"/>
          </p:nvPr>
        </p:nvSpPr>
        <p:spPr>
          <a:xfrm>
            <a:off x="457200" y="122238"/>
            <a:ext cx="7543800" cy="792162"/>
          </a:xfrm>
        </p:spPr>
        <p:txBody>
          <a:bodyPr/>
          <a:lstStyle/>
          <a:p>
            <a:pPr eaLnBrk="1" hangingPunct="1"/>
            <a:r>
              <a:rPr lang="en-US" altLang="en-US"/>
              <a:t>A</a:t>
            </a:r>
          </a:p>
        </p:txBody>
      </p:sp>
      <p:sp>
        <p:nvSpPr>
          <p:cNvPr id="8397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C56B713-E91C-4B5B-B032-D925B7B83478}" type="slidenum">
              <a:rPr lang="en-US" altLang="en-US" sz="1000" smtClean="0"/>
              <a:pPr>
                <a:spcBef>
                  <a:spcPct val="0"/>
                </a:spcBef>
                <a:buClrTx/>
                <a:buSzTx/>
                <a:buFontTx/>
                <a:buNone/>
              </a:pPr>
              <a:t>138</a:t>
            </a:fld>
            <a:endParaRPr lang="en-US" altLang="en-US" sz="1000"/>
          </a:p>
        </p:txBody>
      </p:sp>
      <p:sp>
        <p:nvSpPr>
          <p:cNvPr id="83972" name="Content Placeholder 1"/>
          <p:cNvSpPr>
            <a:spLocks noGrp="1"/>
          </p:cNvSpPr>
          <p:nvPr>
            <p:ph idx="1"/>
          </p:nvPr>
        </p:nvSpPr>
        <p:spPr>
          <a:xfrm>
            <a:off x="457200" y="1379538"/>
            <a:ext cx="8229600" cy="4411662"/>
          </a:xfrm>
        </p:spPr>
        <p:txBody>
          <a:bodyPr/>
          <a:lstStyle/>
          <a:p>
            <a:r>
              <a:rPr lang="en-US" altLang="en-US" sz="2000" dirty="0"/>
              <a:t>Saddle-nose deformity (2): </a:t>
            </a:r>
            <a:r>
              <a:rPr lang="en-US" altLang="en-US" sz="2000" dirty="0">
                <a:solidFill>
                  <a:srgbClr val="0000FF"/>
                </a:solidFill>
              </a:rPr>
              <a:t>RP; </a:t>
            </a:r>
            <a:r>
              <a:rPr lang="en-US" altLang="en-US" sz="2000" dirty="0" err="1">
                <a:solidFill>
                  <a:srgbClr val="0000FF"/>
                </a:solidFill>
              </a:rPr>
              <a:t>GwP</a:t>
            </a:r>
            <a:endParaRPr lang="en-US" altLang="en-US" sz="2000" dirty="0">
              <a:solidFill>
                <a:srgbClr val="0000FF"/>
              </a:solidFill>
            </a:endParaRPr>
          </a:p>
          <a:p>
            <a:r>
              <a:rPr lang="en-US" altLang="en-US" sz="2000" dirty="0"/>
              <a:t>Asthma and eosinophilia: </a:t>
            </a:r>
            <a:r>
              <a:rPr lang="en-US" altLang="en-US" sz="2000" dirty="0">
                <a:solidFill>
                  <a:srgbClr val="0000FF"/>
                </a:solidFill>
              </a:rPr>
              <a:t>CS</a:t>
            </a:r>
          </a:p>
          <a:p>
            <a:r>
              <a:rPr lang="en-US" altLang="en-US" sz="2000" dirty="0"/>
              <a:t>Deformed auricular pinnae: </a:t>
            </a:r>
            <a:r>
              <a:rPr lang="en-US" altLang="en-US" sz="2000" dirty="0">
                <a:solidFill>
                  <a:srgbClr val="0000FF"/>
                </a:solidFill>
              </a:rPr>
              <a:t>RP</a:t>
            </a:r>
          </a:p>
          <a:p>
            <a:r>
              <a:rPr lang="en-US" altLang="en-US" sz="2000" dirty="0"/>
              <a:t>Ulcer has overhanging edge (2): </a:t>
            </a:r>
            <a:r>
              <a:rPr lang="en-US" altLang="en-US" sz="2000" dirty="0">
                <a:solidFill>
                  <a:srgbClr val="0000FF"/>
                </a:solidFill>
              </a:rPr>
              <a:t>MU; PAN</a:t>
            </a:r>
          </a:p>
          <a:p>
            <a:r>
              <a:rPr lang="en-US" altLang="en-US" sz="2000" dirty="0"/>
              <a:t>Sclera never involved: </a:t>
            </a:r>
            <a:r>
              <a:rPr lang="en-US" altLang="en-US" sz="2000" dirty="0">
                <a:solidFill>
                  <a:srgbClr val="0000FF"/>
                </a:solidFill>
              </a:rPr>
              <a:t>MU</a:t>
            </a:r>
          </a:p>
          <a:p>
            <a:r>
              <a:rPr lang="en-US" altLang="en-US" sz="2000" dirty="0"/>
              <a:t>ANCA positive (2): </a:t>
            </a:r>
            <a:r>
              <a:rPr lang="en-US" altLang="en-US" sz="2000" dirty="0" err="1">
                <a:solidFill>
                  <a:srgbClr val="0000FF"/>
                </a:solidFill>
              </a:rPr>
              <a:t>GwP</a:t>
            </a:r>
            <a:r>
              <a:rPr lang="en-US" altLang="en-US" sz="2000" dirty="0">
                <a:solidFill>
                  <a:srgbClr val="0000FF"/>
                </a:solidFill>
              </a:rPr>
              <a:t>; CS</a:t>
            </a:r>
          </a:p>
          <a:p>
            <a:endParaRPr lang="en-US" altLang="en-US" sz="2000" dirty="0"/>
          </a:p>
        </p:txBody>
      </p:sp>
      <p:sp>
        <p:nvSpPr>
          <p:cNvPr id="83974" name="TextBox 2"/>
          <p:cNvSpPr txBox="1">
            <a:spLocks noChangeArrowheads="1"/>
          </p:cNvSpPr>
          <p:nvPr/>
        </p:nvSpPr>
        <p:spPr bwMode="auto">
          <a:xfrm>
            <a:off x="228600" y="4038600"/>
            <a:ext cx="8686800" cy="1815882"/>
          </a:xfrm>
          <a:prstGeom prst="rect">
            <a:avLst/>
          </a:prstGeom>
          <a:noFill/>
          <a:ln>
            <a:noFill/>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about PAN? I thought it was ANCA-positive as well.</a:t>
            </a:r>
          </a:p>
          <a:p>
            <a:pPr eaLnBrk="1" hangingPunct="1">
              <a:spcBef>
                <a:spcPct val="0"/>
              </a:spcBef>
              <a:buClrTx/>
              <a:buSzTx/>
              <a:buFontTx/>
              <a:buNone/>
            </a:pPr>
            <a:r>
              <a:rPr lang="en-US" altLang="en-US" sz="1400" dirty="0">
                <a:solidFill>
                  <a:srgbClr val="0000FF"/>
                </a:solidFill>
              </a:rPr>
              <a:t>This is a sticky widget. In the 1990s, rheumatologists determined that the label </a:t>
            </a:r>
            <a:r>
              <a:rPr lang="en-US" altLang="en-US" sz="1400" i="1" dirty="0">
                <a:solidFill>
                  <a:srgbClr val="0000FF"/>
                </a:solidFill>
              </a:rPr>
              <a:t>PAN</a:t>
            </a:r>
            <a:r>
              <a:rPr lang="en-US" altLang="en-US" sz="1400" dirty="0">
                <a:solidFill>
                  <a:srgbClr val="0000FF"/>
                </a:solidFill>
              </a:rPr>
              <a:t> was being applied to conditions that were actually separate disease entities. </a:t>
            </a:r>
            <a:r>
              <a:rPr lang="en-US" altLang="en-US" sz="1400" dirty="0"/>
              <a:t>Thus, PAN was subdivided into several conditions:  </a:t>
            </a:r>
          </a:p>
          <a:p>
            <a:pPr eaLnBrk="1" hangingPunct="1">
              <a:spcBef>
                <a:spcPct val="0"/>
              </a:spcBef>
              <a:buClrTx/>
              <a:buSzTx/>
              <a:buFontTx/>
              <a:buNone/>
            </a:pPr>
            <a:r>
              <a:rPr lang="en-US" altLang="en-US" sz="1400" dirty="0"/>
              <a:t>--</a:t>
            </a:r>
            <a:r>
              <a:rPr lang="en-US" altLang="en-US" sz="1400" i="1" dirty="0"/>
              <a:t>Classic PAN</a:t>
            </a:r>
            <a:r>
              <a:rPr lang="en-US" altLang="en-US" sz="1400" dirty="0"/>
              <a:t>, which affects…medium- and small-sized ‘muscular’ arteries; and </a:t>
            </a:r>
          </a:p>
          <a:p>
            <a:pPr eaLnBrk="1" hangingPunct="1">
              <a:spcBef>
                <a:spcPct val="0"/>
              </a:spcBef>
              <a:buClrTx/>
              <a:buSzTx/>
              <a:buFontTx/>
              <a:buNone/>
            </a:pPr>
            <a:r>
              <a:rPr lang="en-US" altLang="en-US" sz="1400" dirty="0"/>
              <a:t>--</a:t>
            </a:r>
            <a:r>
              <a:rPr lang="en-US" altLang="en-US" sz="1400" i="1" dirty="0"/>
              <a:t>Microscopic polyangiitis</a:t>
            </a:r>
            <a:r>
              <a:rPr lang="en-US" altLang="en-US" sz="1400" dirty="0"/>
              <a:t>, which affects…smaller arteries, arterioles, capillaries and venules.</a:t>
            </a:r>
            <a:endParaRPr lang="en-US" altLang="en-US" sz="1400" dirty="0">
              <a:solidFill>
                <a:srgbClr val="0000FF"/>
              </a:solidFill>
            </a:endParaRPr>
          </a:p>
          <a:p>
            <a:pPr eaLnBrk="1" hangingPunct="1">
              <a:spcBef>
                <a:spcPct val="0"/>
              </a:spcBef>
              <a:buClrTx/>
              <a:buSzTx/>
              <a:buFontTx/>
              <a:buNone/>
            </a:pPr>
            <a:r>
              <a:rPr lang="en-US" altLang="en-US" sz="1400" dirty="0">
                <a:solidFill>
                  <a:srgbClr val="0000FF"/>
                </a:solidFill>
              </a:rPr>
              <a:t>It turns out microscopic polyangiitis is strongly ANCA-positive, but classic PAN is not. </a:t>
            </a:r>
            <a:r>
              <a:rPr lang="en-US" altLang="en-US" sz="1400" dirty="0"/>
              <a:t>Because of its ANCA-positivity, microscopic angiitis is now considered to be more closely related to Churg-Strauss, and especially granulomatosis with polyangiitis, than it is to PAN.</a:t>
            </a:r>
          </a:p>
        </p:txBody>
      </p:sp>
      <p:sp>
        <p:nvSpPr>
          <p:cNvPr id="2" name="Text Box 4">
            <a:extLst>
              <a:ext uri="{FF2B5EF4-FFF2-40B4-BE49-F238E27FC236}">
                <a16:creationId xmlns:a16="http://schemas.microsoft.com/office/drawing/2014/main" id="{0F667040-DCCF-4704-817E-BEA9103B4B39}"/>
              </a:ext>
            </a:extLst>
          </p:cNvPr>
          <p:cNvSpPr txBox="1">
            <a:spLocks noChangeArrowheads="1"/>
          </p:cNvSpPr>
          <p:nvPr/>
        </p:nvSpPr>
        <p:spPr bwMode="auto">
          <a:xfrm>
            <a:off x="1295400" y="152400"/>
            <a:ext cx="6705600" cy="12095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1800" dirty="0"/>
              <a:t>For each statement, identify which of these causes of PUK is/are associated (some will more than one answer)</a:t>
            </a:r>
          </a:p>
          <a:p>
            <a:pPr eaLnBrk="1" hangingPunct="1">
              <a:spcBef>
                <a:spcPct val="0"/>
              </a:spcBef>
              <a:buClrTx/>
              <a:buSzTx/>
              <a:buFontTx/>
              <a:buNone/>
            </a:pPr>
            <a:r>
              <a:rPr lang="en-US" altLang="en-US" sz="1400" b="1" dirty="0">
                <a:solidFill>
                  <a:srgbClr val="0000FF"/>
                </a:solidFill>
              </a:rPr>
              <a:t>Polyarteritis nodosa (PAN)		Relapsing </a:t>
            </a:r>
            <a:r>
              <a:rPr lang="en-US" altLang="en-US" sz="1400" b="1" dirty="0" err="1">
                <a:solidFill>
                  <a:srgbClr val="0000FF"/>
                </a:solidFill>
              </a:rPr>
              <a:t>polychondritis</a:t>
            </a:r>
            <a:r>
              <a:rPr lang="en-US" altLang="en-US" sz="1400" b="1" dirty="0">
                <a:solidFill>
                  <a:srgbClr val="0000FF"/>
                </a:solidFill>
              </a:rPr>
              <a:t> (RP)</a:t>
            </a:r>
          </a:p>
          <a:p>
            <a:pPr eaLnBrk="1" hangingPunct="1">
              <a:spcBef>
                <a:spcPct val="0"/>
              </a:spcBef>
              <a:buClrTx/>
              <a:buSzTx/>
              <a:buFontTx/>
              <a:buNone/>
            </a:pPr>
            <a:r>
              <a:rPr lang="en-US" altLang="en-US" sz="1400" b="1" dirty="0">
                <a:solidFill>
                  <a:srgbClr val="0000FF"/>
                </a:solidFill>
              </a:rPr>
              <a:t>Rheumatoid arthritis (RA)	   Granulomatosis with polyangiitis (</a:t>
            </a:r>
            <a:r>
              <a:rPr lang="en-US" altLang="en-US" sz="1400" b="1" dirty="0" err="1">
                <a:solidFill>
                  <a:srgbClr val="0000FF"/>
                </a:solidFill>
              </a:rPr>
              <a:t>GwP</a:t>
            </a:r>
            <a:r>
              <a:rPr lang="en-US" altLang="en-US" sz="1400" b="1" dirty="0">
                <a:solidFill>
                  <a:srgbClr val="0000FF"/>
                </a:solidFill>
              </a:rPr>
              <a:t>)</a:t>
            </a:r>
          </a:p>
          <a:p>
            <a:pPr eaLnBrk="1" hangingPunct="1">
              <a:spcBef>
                <a:spcPct val="0"/>
              </a:spcBef>
              <a:buClrTx/>
              <a:buSzTx/>
              <a:buFontTx/>
              <a:buNone/>
            </a:pPr>
            <a:r>
              <a:rPr lang="en-US" altLang="en-US" sz="1400" b="1" dirty="0" err="1">
                <a:solidFill>
                  <a:srgbClr val="0000FF"/>
                </a:solidFill>
              </a:rPr>
              <a:t>Mooren’s</a:t>
            </a:r>
            <a:r>
              <a:rPr lang="en-US" altLang="en-US" sz="1400" b="1" dirty="0">
                <a:solidFill>
                  <a:srgbClr val="0000FF"/>
                </a:solidFill>
              </a:rPr>
              <a:t> ulcer (MU)			Churg-Strauss (CS)</a:t>
            </a:r>
          </a:p>
        </p:txBody>
      </p:sp>
      <p:sp>
        <p:nvSpPr>
          <p:cNvPr id="9" name="TextBox 6">
            <a:extLst>
              <a:ext uri="{FF2B5EF4-FFF2-40B4-BE49-F238E27FC236}">
                <a16:creationId xmlns:a16="http://schemas.microsoft.com/office/drawing/2014/main" id="{2AE8DE10-654F-8F93-A0D0-E8EF0D6EBAB3}"/>
              </a:ext>
            </a:extLst>
          </p:cNvPr>
          <p:cNvSpPr txBox="1">
            <a:spLocks noChangeArrowheads="1"/>
          </p:cNvSpPr>
          <p:nvPr/>
        </p:nvSpPr>
        <p:spPr bwMode="auto">
          <a:xfrm>
            <a:off x="4038600" y="3257490"/>
            <a:ext cx="11336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dirty="0">
                <a:solidFill>
                  <a:srgbClr val="0000FF"/>
                </a:solidFill>
                <a:latin typeface="Segoe Script" panose="020B0504020000000003" pitchFamily="34" charset="0"/>
              </a:rPr>
              <a:t>; </a:t>
            </a:r>
            <a:r>
              <a:rPr lang="en-US" altLang="en-US" sz="2000" b="1" dirty="0">
                <a:solidFill>
                  <a:srgbClr val="0000FF"/>
                </a:solidFill>
                <a:latin typeface="Segoe Script" panose="020B0504020000000003" pitchFamily="34" charset="0"/>
              </a:rPr>
              <a:t>PAN?</a:t>
            </a:r>
          </a:p>
        </p:txBody>
      </p:sp>
    </p:spTree>
    <p:extLst>
      <p:ext uri="{BB962C8B-B14F-4D97-AF65-F5344CB8AC3E}">
        <p14:creationId xmlns:p14="http://schemas.microsoft.com/office/powerpoint/2010/main" val="397127439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11"/>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86019"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1883344-5FE9-4A33-BF3B-3B025227DD05}" type="slidenum">
              <a:rPr lang="en-US" altLang="en-US" sz="1000" smtClean="0"/>
              <a:pPr>
                <a:spcBef>
                  <a:spcPct val="0"/>
                </a:spcBef>
                <a:buClrTx/>
                <a:buSzTx/>
                <a:buFontTx/>
                <a:buNone/>
              </a:pPr>
              <a:t>139</a:t>
            </a:fld>
            <a:endParaRPr lang="en-US" altLang="en-US" sz="1000"/>
          </a:p>
        </p:txBody>
      </p:sp>
      <p:sp>
        <p:nvSpPr>
          <p:cNvPr id="86020" name="Content Placeholder 1"/>
          <p:cNvSpPr>
            <a:spLocks noGrp="1"/>
          </p:cNvSpPr>
          <p:nvPr>
            <p:ph idx="1"/>
          </p:nvPr>
        </p:nvSpPr>
        <p:spPr>
          <a:xfrm>
            <a:off x="457200" y="1379538"/>
            <a:ext cx="8229600" cy="4411662"/>
          </a:xfrm>
        </p:spPr>
        <p:txBody>
          <a:bodyPr/>
          <a:lstStyle/>
          <a:p>
            <a:r>
              <a:rPr lang="en-US" altLang="en-US" sz="2000" dirty="0"/>
              <a:t>Saddle-nose deformity (2): </a:t>
            </a:r>
            <a:r>
              <a:rPr lang="en-US" altLang="en-US" sz="2000" dirty="0">
                <a:solidFill>
                  <a:srgbClr val="0000FF"/>
                </a:solidFill>
              </a:rPr>
              <a:t>RP; </a:t>
            </a:r>
            <a:r>
              <a:rPr lang="en-US" altLang="en-US" sz="2000" dirty="0" err="1">
                <a:solidFill>
                  <a:srgbClr val="0000FF"/>
                </a:solidFill>
              </a:rPr>
              <a:t>GwP</a:t>
            </a:r>
            <a:endParaRPr lang="en-US" altLang="en-US" sz="2000" dirty="0">
              <a:solidFill>
                <a:srgbClr val="0000FF"/>
              </a:solidFill>
            </a:endParaRPr>
          </a:p>
          <a:p>
            <a:r>
              <a:rPr lang="en-US" altLang="en-US" sz="2000" dirty="0"/>
              <a:t>Asthma and eosinophilia: </a:t>
            </a:r>
            <a:r>
              <a:rPr lang="en-US" altLang="en-US" sz="2000" dirty="0">
                <a:solidFill>
                  <a:srgbClr val="0000FF"/>
                </a:solidFill>
              </a:rPr>
              <a:t>CS</a:t>
            </a:r>
          </a:p>
          <a:p>
            <a:r>
              <a:rPr lang="en-US" altLang="en-US" sz="2000" dirty="0"/>
              <a:t>Deformed auricular pinnae: </a:t>
            </a:r>
            <a:r>
              <a:rPr lang="en-US" altLang="en-US" sz="2000" dirty="0">
                <a:solidFill>
                  <a:srgbClr val="0000FF"/>
                </a:solidFill>
              </a:rPr>
              <a:t>RP</a:t>
            </a:r>
          </a:p>
          <a:p>
            <a:r>
              <a:rPr lang="en-US" altLang="en-US" sz="2000" dirty="0"/>
              <a:t>Ulcer has overhanging edge (2): </a:t>
            </a:r>
            <a:r>
              <a:rPr lang="en-US" altLang="en-US" sz="2000" dirty="0">
                <a:solidFill>
                  <a:srgbClr val="0000FF"/>
                </a:solidFill>
              </a:rPr>
              <a:t>MU; PAN</a:t>
            </a:r>
          </a:p>
          <a:p>
            <a:r>
              <a:rPr lang="en-US" altLang="en-US" sz="2000" dirty="0"/>
              <a:t>Sclera never involved: </a:t>
            </a:r>
            <a:r>
              <a:rPr lang="en-US" altLang="en-US" sz="2000" dirty="0">
                <a:solidFill>
                  <a:srgbClr val="0000FF"/>
                </a:solidFill>
              </a:rPr>
              <a:t>MU</a:t>
            </a:r>
          </a:p>
          <a:p>
            <a:r>
              <a:rPr lang="en-US" altLang="en-US" sz="2000" dirty="0"/>
              <a:t>ANCA positive (2): </a:t>
            </a:r>
            <a:r>
              <a:rPr lang="en-US" altLang="en-US" sz="2000" dirty="0" err="1">
                <a:solidFill>
                  <a:srgbClr val="0000FF"/>
                </a:solidFill>
              </a:rPr>
              <a:t>GwP</a:t>
            </a:r>
            <a:r>
              <a:rPr lang="en-US" altLang="en-US" sz="2000" dirty="0">
                <a:solidFill>
                  <a:srgbClr val="0000FF"/>
                </a:solidFill>
              </a:rPr>
              <a:t>; CS</a:t>
            </a:r>
          </a:p>
          <a:p>
            <a:endParaRPr lang="en-US" altLang="en-US" sz="2000" dirty="0"/>
          </a:p>
        </p:txBody>
      </p:sp>
      <p:sp>
        <p:nvSpPr>
          <p:cNvPr id="80902" name="TextBox 2"/>
          <p:cNvSpPr txBox="1">
            <a:spLocks noChangeArrowheads="1"/>
          </p:cNvSpPr>
          <p:nvPr/>
        </p:nvSpPr>
        <p:spPr bwMode="auto">
          <a:xfrm>
            <a:off x="228600" y="4038600"/>
            <a:ext cx="8686800" cy="1815882"/>
          </a:xfrm>
          <a:prstGeom prst="rect">
            <a:avLst/>
          </a:prstGeom>
          <a:noFill/>
          <a:ln>
            <a:noFill/>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chemeClr val="bg1">
                    <a:lumMod val="75000"/>
                  </a:schemeClr>
                </a:solidFill>
              </a:rPr>
              <a:t>What about PAN? I thought it was ANCA-positive as well.</a:t>
            </a:r>
          </a:p>
          <a:p>
            <a:pPr eaLnBrk="1" hangingPunct="1">
              <a:spcBef>
                <a:spcPct val="0"/>
              </a:spcBef>
              <a:buClrTx/>
              <a:buSzTx/>
              <a:buFontTx/>
              <a:buNone/>
              <a:defRPr/>
            </a:pPr>
            <a:r>
              <a:rPr lang="en-US" altLang="en-US" sz="1400" dirty="0">
                <a:solidFill>
                  <a:schemeClr val="bg1">
                    <a:lumMod val="75000"/>
                  </a:schemeClr>
                </a:solidFill>
              </a:rPr>
              <a:t>This is a sticky widget. In the 1990s, rheumatologists determined that the label </a:t>
            </a:r>
            <a:r>
              <a:rPr lang="en-US" altLang="en-US" sz="1400" i="1" dirty="0">
                <a:solidFill>
                  <a:schemeClr val="bg1">
                    <a:lumMod val="75000"/>
                  </a:schemeClr>
                </a:solidFill>
              </a:rPr>
              <a:t>PAN</a:t>
            </a:r>
            <a:r>
              <a:rPr lang="en-US" altLang="en-US" sz="1400" dirty="0">
                <a:solidFill>
                  <a:schemeClr val="bg1">
                    <a:lumMod val="75000"/>
                  </a:schemeClr>
                </a:solidFill>
              </a:rPr>
              <a:t> was being applied to conditions that were actually separate disease entities. Thus, PAN was subdivided into several conditions:  </a:t>
            </a:r>
          </a:p>
          <a:p>
            <a:pPr eaLnBrk="1" hangingPunct="1">
              <a:spcBef>
                <a:spcPct val="0"/>
              </a:spcBef>
              <a:buClrTx/>
              <a:buSzTx/>
              <a:buFontTx/>
              <a:buNone/>
              <a:defRPr/>
            </a:pPr>
            <a:r>
              <a:rPr lang="en-US" altLang="en-US" sz="1400" dirty="0">
                <a:solidFill>
                  <a:schemeClr val="bg1">
                    <a:lumMod val="75000"/>
                  </a:schemeClr>
                </a:solidFill>
              </a:rPr>
              <a:t>--</a:t>
            </a:r>
            <a:r>
              <a:rPr lang="en-US" altLang="en-US" sz="1400" i="1" dirty="0">
                <a:solidFill>
                  <a:schemeClr val="bg1">
                    <a:lumMod val="75000"/>
                  </a:schemeClr>
                </a:solidFill>
              </a:rPr>
              <a:t>Classic PAN</a:t>
            </a:r>
            <a:r>
              <a:rPr lang="en-US" altLang="en-US" sz="1400" dirty="0">
                <a:solidFill>
                  <a:schemeClr val="bg1">
                    <a:lumMod val="75000"/>
                  </a:schemeClr>
                </a:solidFill>
              </a:rPr>
              <a:t>, which affects…medium- and </a:t>
            </a:r>
            <a:r>
              <a:rPr lang="en-US" altLang="en-US" sz="1400" b="1" u="sng" dirty="0"/>
              <a:t>small-sized</a:t>
            </a:r>
            <a:r>
              <a:rPr lang="en-US" altLang="en-US" sz="1400" dirty="0"/>
              <a:t> ‘muscular’ arteries</a:t>
            </a:r>
            <a:r>
              <a:rPr lang="en-US" altLang="en-US" sz="1400" dirty="0">
                <a:solidFill>
                  <a:schemeClr val="bg1">
                    <a:lumMod val="75000"/>
                  </a:schemeClr>
                </a:solidFill>
              </a:rPr>
              <a:t>; and </a:t>
            </a:r>
          </a:p>
          <a:p>
            <a:pPr eaLnBrk="1" hangingPunct="1">
              <a:spcBef>
                <a:spcPct val="0"/>
              </a:spcBef>
              <a:buClrTx/>
              <a:buSzTx/>
              <a:buFontTx/>
              <a:buNone/>
              <a:defRPr/>
            </a:pPr>
            <a:r>
              <a:rPr lang="en-US" altLang="en-US" sz="1400" dirty="0">
                <a:solidFill>
                  <a:schemeClr val="bg1">
                    <a:lumMod val="75000"/>
                  </a:schemeClr>
                </a:solidFill>
              </a:rPr>
              <a:t>--</a:t>
            </a:r>
            <a:r>
              <a:rPr lang="en-US" altLang="en-US" sz="1400" i="1" dirty="0">
                <a:solidFill>
                  <a:schemeClr val="bg1">
                    <a:lumMod val="75000"/>
                  </a:schemeClr>
                </a:solidFill>
              </a:rPr>
              <a:t>Microscopic polyangiitis</a:t>
            </a:r>
            <a:r>
              <a:rPr lang="en-US" altLang="en-US" sz="1400" dirty="0">
                <a:solidFill>
                  <a:schemeClr val="bg1">
                    <a:lumMod val="75000"/>
                  </a:schemeClr>
                </a:solidFill>
              </a:rPr>
              <a:t>, which affects…</a:t>
            </a:r>
            <a:r>
              <a:rPr lang="en-US" altLang="en-US" sz="1400" b="1" u="sng" dirty="0"/>
              <a:t>smaller arteries</a:t>
            </a:r>
            <a:r>
              <a:rPr lang="en-US" altLang="en-US" sz="1400" dirty="0">
                <a:solidFill>
                  <a:schemeClr val="bg1">
                    <a:lumMod val="75000"/>
                  </a:schemeClr>
                </a:solidFill>
              </a:rPr>
              <a:t>, arterioles, capillaries and venules.</a:t>
            </a:r>
          </a:p>
          <a:p>
            <a:pPr eaLnBrk="1" hangingPunct="1">
              <a:spcBef>
                <a:spcPct val="0"/>
              </a:spcBef>
              <a:buClrTx/>
              <a:buSzTx/>
              <a:buFontTx/>
              <a:buNone/>
              <a:defRPr/>
            </a:pPr>
            <a:r>
              <a:rPr lang="en-US" altLang="en-US" sz="1400" dirty="0">
                <a:solidFill>
                  <a:schemeClr val="bg1">
                    <a:lumMod val="75000"/>
                  </a:schemeClr>
                </a:solidFill>
              </a:rPr>
              <a:t>It turns out microscopic </a:t>
            </a:r>
            <a:r>
              <a:rPr lang="en-US" altLang="en-US" sz="1400" dirty="0" err="1">
                <a:solidFill>
                  <a:schemeClr val="bg1">
                    <a:lumMod val="75000"/>
                  </a:schemeClr>
                </a:solidFill>
              </a:rPr>
              <a:t>polyangiitis</a:t>
            </a:r>
            <a:r>
              <a:rPr lang="en-US" altLang="en-US" sz="1400" dirty="0">
                <a:solidFill>
                  <a:schemeClr val="bg1">
                    <a:lumMod val="75000"/>
                  </a:schemeClr>
                </a:solidFill>
              </a:rPr>
              <a:t> is strongly ANCA-positive, but classic PAN is not. (Because of its ANCA-positivity, microscopic angiitis is now considered to be more closely related to Churg-Strauss, and especially granulomatosis with polyangiitis, than it is to PAN).</a:t>
            </a:r>
          </a:p>
        </p:txBody>
      </p:sp>
      <p:sp>
        <p:nvSpPr>
          <p:cNvPr id="86024" name="TextBox 7"/>
          <p:cNvSpPr txBox="1">
            <a:spLocks noChangeArrowheads="1"/>
          </p:cNvSpPr>
          <p:nvPr/>
        </p:nvSpPr>
        <p:spPr bwMode="auto">
          <a:xfrm>
            <a:off x="1943100" y="5231923"/>
            <a:ext cx="6134100" cy="738664"/>
          </a:xfrm>
          <a:prstGeom prst="rect">
            <a:avLst/>
          </a:prstGeom>
          <a:solidFill>
            <a:schemeClr val="accent6">
              <a:lumMod val="40000"/>
              <a:lumOff val="60000"/>
            </a:schemeClr>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dirty="0">
                <a:solidFill>
                  <a:srgbClr val="0000FF"/>
                </a:solidFill>
              </a:rPr>
              <a:t>What’s the difference between a ‘small-sized’ artery and a ‘smaller’ artery?</a:t>
            </a:r>
          </a:p>
          <a:p>
            <a:r>
              <a:rPr lang="en-US" altLang="en-US" sz="1400" dirty="0">
                <a:solidFill>
                  <a:schemeClr val="accent6">
                    <a:lumMod val="40000"/>
                    <a:lumOff val="60000"/>
                  </a:schemeClr>
                </a:solidFill>
              </a:rPr>
              <a:t>Rule of thumb: Classic PAN only affects arteries large enough to be named, whereas microscopic angiitis only affects vessels smaller than that.</a:t>
            </a:r>
          </a:p>
        </p:txBody>
      </p:sp>
      <p:sp>
        <p:nvSpPr>
          <p:cNvPr id="2" name="Text Box 4">
            <a:extLst>
              <a:ext uri="{FF2B5EF4-FFF2-40B4-BE49-F238E27FC236}">
                <a16:creationId xmlns:a16="http://schemas.microsoft.com/office/drawing/2014/main" id="{E79D7008-3F01-45C5-A00A-08EF596A8FB6}"/>
              </a:ext>
            </a:extLst>
          </p:cNvPr>
          <p:cNvSpPr txBox="1">
            <a:spLocks noChangeArrowheads="1"/>
          </p:cNvSpPr>
          <p:nvPr/>
        </p:nvSpPr>
        <p:spPr bwMode="auto">
          <a:xfrm>
            <a:off x="1295400" y="152400"/>
            <a:ext cx="6705600" cy="12095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1800" dirty="0"/>
              <a:t>For each statement, identify which of these causes of PUK is/are associated (some will more than one answer)</a:t>
            </a:r>
          </a:p>
          <a:p>
            <a:pPr eaLnBrk="1" hangingPunct="1">
              <a:spcBef>
                <a:spcPct val="0"/>
              </a:spcBef>
              <a:buClrTx/>
              <a:buSzTx/>
              <a:buFontTx/>
              <a:buNone/>
            </a:pPr>
            <a:r>
              <a:rPr lang="en-US" altLang="en-US" sz="1400" b="1" dirty="0">
                <a:solidFill>
                  <a:srgbClr val="0000FF"/>
                </a:solidFill>
              </a:rPr>
              <a:t>Polyarteritis nodosa (PAN)		Relapsing </a:t>
            </a:r>
            <a:r>
              <a:rPr lang="en-US" altLang="en-US" sz="1400" b="1" dirty="0" err="1">
                <a:solidFill>
                  <a:srgbClr val="0000FF"/>
                </a:solidFill>
              </a:rPr>
              <a:t>polychondritis</a:t>
            </a:r>
            <a:r>
              <a:rPr lang="en-US" altLang="en-US" sz="1400" b="1" dirty="0">
                <a:solidFill>
                  <a:srgbClr val="0000FF"/>
                </a:solidFill>
              </a:rPr>
              <a:t> (RP)</a:t>
            </a:r>
          </a:p>
          <a:p>
            <a:pPr eaLnBrk="1" hangingPunct="1">
              <a:spcBef>
                <a:spcPct val="0"/>
              </a:spcBef>
              <a:buClrTx/>
              <a:buSzTx/>
              <a:buFontTx/>
              <a:buNone/>
            </a:pPr>
            <a:r>
              <a:rPr lang="en-US" altLang="en-US" sz="1400" b="1" dirty="0">
                <a:solidFill>
                  <a:srgbClr val="0000FF"/>
                </a:solidFill>
              </a:rPr>
              <a:t>Rheumatoid arthritis (RA)	   Granulomatosis with polyangiitis (</a:t>
            </a:r>
            <a:r>
              <a:rPr lang="en-US" altLang="en-US" sz="1400" b="1" dirty="0" err="1">
                <a:solidFill>
                  <a:srgbClr val="0000FF"/>
                </a:solidFill>
              </a:rPr>
              <a:t>GwP</a:t>
            </a:r>
            <a:r>
              <a:rPr lang="en-US" altLang="en-US" sz="1400" b="1" dirty="0">
                <a:solidFill>
                  <a:srgbClr val="0000FF"/>
                </a:solidFill>
              </a:rPr>
              <a:t>)</a:t>
            </a:r>
          </a:p>
          <a:p>
            <a:pPr eaLnBrk="1" hangingPunct="1">
              <a:spcBef>
                <a:spcPct val="0"/>
              </a:spcBef>
              <a:buClrTx/>
              <a:buSzTx/>
              <a:buFontTx/>
              <a:buNone/>
            </a:pPr>
            <a:r>
              <a:rPr lang="en-US" altLang="en-US" sz="1400" b="1" dirty="0" err="1">
                <a:solidFill>
                  <a:srgbClr val="0000FF"/>
                </a:solidFill>
              </a:rPr>
              <a:t>Mooren’s</a:t>
            </a:r>
            <a:r>
              <a:rPr lang="en-US" altLang="en-US" sz="1400" b="1" dirty="0">
                <a:solidFill>
                  <a:srgbClr val="0000FF"/>
                </a:solidFill>
              </a:rPr>
              <a:t> ulcer (MU)			Churg-Strauss (CS)</a:t>
            </a:r>
          </a:p>
        </p:txBody>
      </p:sp>
      <p:sp>
        <p:nvSpPr>
          <p:cNvPr id="10" name="TextBox 6">
            <a:extLst>
              <a:ext uri="{FF2B5EF4-FFF2-40B4-BE49-F238E27FC236}">
                <a16:creationId xmlns:a16="http://schemas.microsoft.com/office/drawing/2014/main" id="{982FC4BD-D9EB-BEBA-779E-1E0E0BE2118C}"/>
              </a:ext>
            </a:extLst>
          </p:cNvPr>
          <p:cNvSpPr txBox="1">
            <a:spLocks noChangeArrowheads="1"/>
          </p:cNvSpPr>
          <p:nvPr/>
        </p:nvSpPr>
        <p:spPr bwMode="auto">
          <a:xfrm>
            <a:off x="4038600" y="3257490"/>
            <a:ext cx="11336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dirty="0">
                <a:solidFill>
                  <a:srgbClr val="0000FF"/>
                </a:solidFill>
                <a:latin typeface="Segoe Script" panose="020B0504020000000003" pitchFamily="34" charset="0"/>
              </a:rPr>
              <a:t>; </a:t>
            </a:r>
            <a:r>
              <a:rPr lang="en-US" altLang="en-US" sz="2000" b="1" dirty="0">
                <a:solidFill>
                  <a:srgbClr val="0000FF"/>
                </a:solidFill>
                <a:latin typeface="Segoe Script" panose="020B0504020000000003" pitchFamily="34" charset="0"/>
              </a:rPr>
              <a:t>PAN?</a:t>
            </a:r>
          </a:p>
        </p:txBody>
      </p:sp>
    </p:spTree>
    <p:extLst>
      <p:ext uri="{BB962C8B-B14F-4D97-AF65-F5344CB8AC3E}">
        <p14:creationId xmlns:p14="http://schemas.microsoft.com/office/powerpoint/2010/main" val="3775887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17411"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7412"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17413" name="Rectangle 4"/>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17414" name="Rectangle 5"/>
          <p:cNvSpPr>
            <a:spLocks noGrp="1" noChangeArrowheads="1"/>
          </p:cNvSpPr>
          <p:nvPr>
            <p:ph type="body" idx="1"/>
          </p:nvPr>
        </p:nvSpPr>
        <p:spPr>
          <a:xfrm>
            <a:off x="304800" y="1676400"/>
            <a:ext cx="8534400" cy="4876800"/>
          </a:xfrm>
        </p:spPr>
        <p:txBody>
          <a:bodyPr/>
          <a:lstStyle/>
          <a:p>
            <a:pPr eaLnBrk="1" hangingPunct="1"/>
            <a:r>
              <a:rPr lang="en-US" altLang="en-US" sz="2200" dirty="0">
                <a:solidFill>
                  <a:schemeClr val="bg1">
                    <a:lumMod val="75000"/>
                  </a:schemeClr>
                </a:solidFill>
              </a:rPr>
              <a:t>Autoimmune PUK is usually unilateral and sectoral                         </a:t>
            </a:r>
          </a:p>
          <a:p>
            <a:pPr eaLnBrk="1" hangingPunct="1"/>
            <a:r>
              <a:rPr lang="en-US" altLang="en-US" sz="2200" dirty="0">
                <a:solidFill>
                  <a:schemeClr val="bg1">
                    <a:lumMod val="75000"/>
                  </a:schemeClr>
                </a:solidFill>
              </a:rPr>
              <a:t>It often heralds exacerbation of </a:t>
            </a:r>
            <a:r>
              <a:rPr lang="en-US" altLang="en-US" sz="2200" b="1" dirty="0"/>
              <a:t>systemic disease </a:t>
            </a:r>
          </a:p>
        </p:txBody>
      </p:sp>
      <p:sp>
        <p:nvSpPr>
          <p:cNvPr id="1741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001FBC2-80F1-43A6-BAA7-3675B6881076}" type="slidenum">
              <a:rPr lang="en-US" altLang="en-US" sz="1000" smtClean="0"/>
              <a:pPr>
                <a:spcBef>
                  <a:spcPct val="0"/>
                </a:spcBef>
                <a:buClrTx/>
                <a:buSzTx/>
                <a:buFontTx/>
                <a:buNone/>
              </a:pPr>
              <a:t>14</a:t>
            </a:fld>
            <a:endParaRPr lang="en-US" altLang="en-US" sz="1000"/>
          </a:p>
        </p:txBody>
      </p:sp>
      <p:sp>
        <p:nvSpPr>
          <p:cNvPr id="2" name="Text Box 4">
            <a:extLst>
              <a:ext uri="{FF2B5EF4-FFF2-40B4-BE49-F238E27FC236}">
                <a16:creationId xmlns:a16="http://schemas.microsoft.com/office/drawing/2014/main" id="{5C96FC0D-CDB7-4350-8ADA-11FA8FC055A7}"/>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4" name="TextBox 3">
            <a:extLst>
              <a:ext uri="{FF2B5EF4-FFF2-40B4-BE49-F238E27FC236}">
                <a16:creationId xmlns:a16="http://schemas.microsoft.com/office/drawing/2014/main" id="{A0A56AA5-A875-4F9D-8E0C-EEF78F6CC7C4}"/>
              </a:ext>
            </a:extLst>
          </p:cNvPr>
          <p:cNvSpPr txBox="1"/>
          <p:nvPr/>
        </p:nvSpPr>
        <p:spPr>
          <a:xfrm>
            <a:off x="2313038" y="1524000"/>
            <a:ext cx="6194324" cy="584775"/>
          </a:xfrm>
          <a:prstGeom prst="rect">
            <a:avLst/>
          </a:prstGeom>
          <a:solidFill>
            <a:schemeClr val="accent5">
              <a:lumMod val="75000"/>
            </a:schemeClr>
          </a:solidFill>
        </p:spPr>
        <p:txBody>
          <a:bodyPr wrap="none" rtlCol="0">
            <a:spAutoFit/>
          </a:bodyPr>
          <a:lstStyle/>
          <a:p>
            <a:r>
              <a:rPr lang="en-US" sz="1600" i="1" dirty="0">
                <a:solidFill>
                  <a:schemeClr val="bg1">
                    <a:lumMod val="50000"/>
                  </a:schemeClr>
                </a:solidFill>
              </a:rPr>
              <a:t>With what general category of autoimmune </a:t>
            </a:r>
            <a:r>
              <a:rPr lang="en-US" sz="1600" i="1" dirty="0" err="1">
                <a:solidFill>
                  <a:schemeClr val="bg1">
                    <a:lumMod val="50000"/>
                  </a:schemeClr>
                </a:solidFill>
              </a:rPr>
              <a:t>dz</a:t>
            </a:r>
            <a:r>
              <a:rPr lang="en-US" sz="1600" i="1" dirty="0">
                <a:solidFill>
                  <a:schemeClr val="bg1">
                    <a:lumMod val="50000"/>
                  </a:schemeClr>
                </a:solidFill>
              </a:rPr>
              <a:t> is PUK associated?</a:t>
            </a:r>
          </a:p>
          <a:p>
            <a:r>
              <a:rPr lang="en-US" sz="1600" dirty="0">
                <a:solidFill>
                  <a:schemeClr val="bg1">
                    <a:lumMod val="50000"/>
                  </a:schemeClr>
                </a:solidFill>
              </a:rPr>
              <a:t>Connective-tissue </a:t>
            </a:r>
            <a:r>
              <a:rPr lang="en-US" sz="1600" dirty="0" err="1">
                <a:solidFill>
                  <a:schemeClr val="bg1">
                    <a:lumMod val="50000"/>
                  </a:schemeClr>
                </a:solidFill>
              </a:rPr>
              <a:t>dz</a:t>
            </a:r>
            <a:r>
              <a:rPr lang="en-US" sz="1600" dirty="0">
                <a:solidFill>
                  <a:schemeClr val="bg1">
                    <a:lumMod val="50000"/>
                  </a:schemeClr>
                </a:solidFill>
              </a:rPr>
              <a:t>, especially </a:t>
            </a:r>
            <a:r>
              <a:rPr lang="en-US" sz="1600" dirty="0" err="1">
                <a:solidFill>
                  <a:schemeClr val="bg1">
                    <a:lumMod val="50000"/>
                  </a:schemeClr>
                </a:solidFill>
              </a:rPr>
              <a:t>vasculitides</a:t>
            </a:r>
            <a:endParaRPr lang="en-US" sz="1600" dirty="0">
              <a:solidFill>
                <a:schemeClr val="bg1">
                  <a:lumMod val="50000"/>
                </a:schemeClr>
              </a:solidFill>
            </a:endParaRPr>
          </a:p>
        </p:txBody>
      </p:sp>
      <p:sp>
        <p:nvSpPr>
          <p:cNvPr id="5" name="TextBox 4">
            <a:extLst>
              <a:ext uri="{FF2B5EF4-FFF2-40B4-BE49-F238E27FC236}">
                <a16:creationId xmlns:a16="http://schemas.microsoft.com/office/drawing/2014/main" id="{4BABEE30-020F-470E-9BB8-332170594C4E}"/>
              </a:ext>
            </a:extLst>
          </p:cNvPr>
          <p:cNvSpPr txBox="1"/>
          <p:nvPr/>
        </p:nvSpPr>
        <p:spPr>
          <a:xfrm>
            <a:off x="1005284" y="4296205"/>
            <a:ext cx="6371432" cy="2308324"/>
          </a:xfrm>
          <a:prstGeom prst="rect">
            <a:avLst/>
          </a:prstGeom>
          <a:solidFill>
            <a:srgbClr val="D5D5D5"/>
          </a:solidFill>
        </p:spPr>
        <p:txBody>
          <a:bodyPr wrap="square">
            <a:spAutoFit/>
          </a:bodyPr>
          <a:lstStyle/>
          <a:p>
            <a:pPr eaLnBrk="1" hangingPunct="1">
              <a:defRPr/>
            </a:pPr>
            <a:r>
              <a:rPr lang="en-US" sz="1600" i="1" dirty="0">
                <a:solidFill>
                  <a:srgbClr val="0000FF"/>
                </a:solidFill>
                <a:latin typeface="Arial" charset="0"/>
              </a:rPr>
              <a:t>Of these three, which is most likely to be associated with PUK?</a:t>
            </a:r>
          </a:p>
          <a:p>
            <a:pPr eaLnBrk="1" hangingPunct="1">
              <a:defRPr/>
            </a:pPr>
            <a:r>
              <a:rPr lang="en-US" sz="1600" dirty="0">
                <a:solidFill>
                  <a:srgbClr val="0000FF"/>
                </a:solidFill>
                <a:latin typeface="Arial" charset="0"/>
              </a:rPr>
              <a:t>RA, by a substantial margin</a:t>
            </a:r>
          </a:p>
          <a:p>
            <a:pPr eaLnBrk="1" hangingPunct="1">
              <a:defRPr/>
            </a:pPr>
            <a:endParaRPr lang="en-US" sz="1600" dirty="0">
              <a:solidFill>
                <a:srgbClr val="0000FF"/>
              </a:solidFill>
              <a:latin typeface="Arial" charset="0"/>
            </a:endParaRPr>
          </a:p>
          <a:p>
            <a:pPr eaLnBrk="1" hangingPunct="1">
              <a:defRPr/>
            </a:pPr>
            <a:r>
              <a:rPr lang="en-US" sz="1600" i="1" dirty="0">
                <a:solidFill>
                  <a:srgbClr val="0000FF"/>
                </a:solidFill>
                <a:latin typeface="Arial" charset="0"/>
              </a:rPr>
              <a:t>What percentage of PUK </a:t>
            </a:r>
            <a:r>
              <a:rPr lang="en-US" sz="1600" i="1" dirty="0" err="1">
                <a:solidFill>
                  <a:srgbClr val="0000FF"/>
                </a:solidFill>
                <a:latin typeface="Arial" charset="0"/>
              </a:rPr>
              <a:t>pts</a:t>
            </a:r>
            <a:r>
              <a:rPr lang="en-US" sz="1600" i="1" dirty="0">
                <a:solidFill>
                  <a:srgbClr val="0000FF"/>
                </a:solidFill>
                <a:latin typeface="Arial" charset="0"/>
              </a:rPr>
              <a:t> have RA as their underlying condition?</a:t>
            </a:r>
          </a:p>
          <a:p>
            <a:pPr eaLnBrk="1" hangingPunct="1">
              <a:defRPr/>
            </a:pPr>
            <a:r>
              <a:rPr lang="en-US" sz="1600" dirty="0">
                <a:solidFill>
                  <a:srgbClr val="D5D5D5"/>
                </a:solidFill>
                <a:latin typeface="Arial" charset="0"/>
              </a:rPr>
              <a:t>30-40</a:t>
            </a:r>
          </a:p>
          <a:p>
            <a:pPr eaLnBrk="1" hangingPunct="1">
              <a:defRPr/>
            </a:pPr>
            <a:endParaRPr lang="en-US" sz="1600" dirty="0">
              <a:solidFill>
                <a:srgbClr val="D5D5D5"/>
              </a:solidFill>
              <a:latin typeface="Arial" charset="0"/>
            </a:endParaRPr>
          </a:p>
          <a:p>
            <a:pPr eaLnBrk="1" hangingPunct="1">
              <a:defRPr/>
            </a:pPr>
            <a:r>
              <a:rPr lang="en-US" sz="1600" i="1" dirty="0">
                <a:solidFill>
                  <a:srgbClr val="D5D5D5"/>
                </a:solidFill>
                <a:latin typeface="Arial" charset="0"/>
              </a:rPr>
              <a:t>In addition to the peripheral cornea, what other ocular structure is commonly affected in these </a:t>
            </a:r>
            <a:r>
              <a:rPr lang="en-US" sz="1600" i="1" dirty="0" err="1">
                <a:solidFill>
                  <a:srgbClr val="D5D5D5"/>
                </a:solidFill>
                <a:latin typeface="Arial" charset="0"/>
              </a:rPr>
              <a:t>pts</a:t>
            </a:r>
            <a:r>
              <a:rPr lang="en-US" sz="1600" i="1" dirty="0">
                <a:solidFill>
                  <a:srgbClr val="D5D5D5"/>
                </a:solidFill>
                <a:latin typeface="Arial" charset="0"/>
              </a:rPr>
              <a:t>?</a:t>
            </a:r>
          </a:p>
          <a:p>
            <a:pPr eaLnBrk="1" hangingPunct="1">
              <a:defRPr/>
            </a:pPr>
            <a:r>
              <a:rPr lang="en-US" sz="1600" dirty="0">
                <a:solidFill>
                  <a:srgbClr val="D5D5D5"/>
                </a:solidFill>
                <a:latin typeface="Arial" charset="0"/>
              </a:rPr>
              <a:t>The sclera </a:t>
            </a:r>
          </a:p>
        </p:txBody>
      </p:sp>
      <p:sp>
        <p:nvSpPr>
          <p:cNvPr id="3" name="TextBox 1">
            <a:extLst>
              <a:ext uri="{FF2B5EF4-FFF2-40B4-BE49-F238E27FC236}">
                <a16:creationId xmlns:a16="http://schemas.microsoft.com/office/drawing/2014/main" id="{E7B3D7B3-A02B-D77C-485B-BCE8F86544C4}"/>
              </a:ext>
            </a:extLst>
          </p:cNvPr>
          <p:cNvSpPr txBox="1">
            <a:spLocks noChangeArrowheads="1"/>
          </p:cNvSpPr>
          <p:nvPr/>
        </p:nvSpPr>
        <p:spPr bwMode="auto">
          <a:xfrm>
            <a:off x="228600" y="2895600"/>
            <a:ext cx="8683596" cy="1323439"/>
          </a:xfrm>
          <a:prstGeom prst="rect">
            <a:avLst/>
          </a:prstGeom>
          <a:noFill/>
          <a:ln>
            <a:noFill/>
          </a:ln>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r>
              <a:rPr lang="en-US" altLang="en-US" sz="1600" i="1" dirty="0">
                <a:solidFill>
                  <a:schemeClr val="bg1">
                    <a:lumMod val="75000"/>
                  </a:schemeClr>
                </a:solidFill>
              </a:rPr>
              <a:t>With which connective-tissue diseases (CTDs) and/or </a:t>
            </a:r>
            <a:r>
              <a:rPr lang="en-US" altLang="en-US" sz="1600" i="1" dirty="0" err="1">
                <a:solidFill>
                  <a:schemeClr val="bg1">
                    <a:lumMod val="75000"/>
                  </a:schemeClr>
                </a:solidFill>
              </a:rPr>
              <a:t>vasculitides</a:t>
            </a:r>
            <a:r>
              <a:rPr lang="en-US" altLang="en-US" sz="1600" i="1" dirty="0">
                <a:solidFill>
                  <a:schemeClr val="bg1">
                    <a:lumMod val="75000"/>
                  </a:schemeClr>
                </a:solidFill>
              </a:rPr>
              <a:t> has PUK been associated?</a:t>
            </a:r>
          </a:p>
          <a:p>
            <a:pPr eaLnBrk="1" hangingPunct="1">
              <a:spcBef>
                <a:spcPct val="0"/>
              </a:spcBef>
              <a:buClrTx/>
              <a:buSzTx/>
              <a:buFontTx/>
              <a:buNone/>
              <a:defRPr/>
            </a:pPr>
            <a:r>
              <a:rPr lang="en-US" altLang="en-US" sz="1600" dirty="0">
                <a:solidFill>
                  <a:schemeClr val="bg1">
                    <a:lumMod val="75000"/>
                  </a:schemeClr>
                </a:solidFill>
              </a:rPr>
              <a:t>Pretty much all of them</a:t>
            </a:r>
          </a:p>
          <a:p>
            <a:pPr eaLnBrk="1" hangingPunct="1">
              <a:spcBef>
                <a:spcPct val="0"/>
              </a:spcBef>
              <a:buClrTx/>
              <a:buSzTx/>
              <a:buFontTx/>
              <a:buNone/>
              <a:defRPr/>
            </a:pPr>
            <a:endParaRPr lang="en-US" altLang="en-US" sz="1600" dirty="0">
              <a:solidFill>
                <a:schemeClr val="bg1">
                  <a:lumMod val="75000"/>
                </a:schemeClr>
              </a:solidFill>
            </a:endParaRPr>
          </a:p>
          <a:p>
            <a:pPr eaLnBrk="1" hangingPunct="1">
              <a:spcBef>
                <a:spcPct val="0"/>
              </a:spcBef>
              <a:buClrTx/>
              <a:buSzTx/>
              <a:buFontTx/>
              <a:buNone/>
              <a:defRPr/>
            </a:pPr>
            <a:r>
              <a:rPr lang="en-US" altLang="en-US" sz="1600" i="1" dirty="0">
                <a:solidFill>
                  <a:schemeClr val="bg1">
                    <a:lumMod val="75000"/>
                  </a:schemeClr>
                </a:solidFill>
              </a:rPr>
              <a:t>Which three conditions are most likely to present with PUK?</a:t>
            </a:r>
          </a:p>
          <a:p>
            <a:pPr eaLnBrk="1" hangingPunct="1">
              <a:spcBef>
                <a:spcPct val="0"/>
              </a:spcBef>
              <a:buClrTx/>
              <a:buSzTx/>
              <a:buFontTx/>
              <a:buNone/>
              <a:defRPr/>
            </a:pPr>
            <a:r>
              <a:rPr lang="en-US" altLang="en-US" sz="1600" b="1" dirty="0">
                <a:solidFill>
                  <a:srgbClr val="0000FF"/>
                </a:solidFill>
              </a:rPr>
              <a:t>Rheumatoid arthritis</a:t>
            </a:r>
            <a:r>
              <a:rPr lang="en-US" altLang="en-US" sz="1600" dirty="0">
                <a:solidFill>
                  <a:schemeClr val="bg1">
                    <a:lumMod val="75000"/>
                  </a:schemeClr>
                </a:solidFill>
              </a:rPr>
              <a:t>, Wegener’s granulomatosis, and polyarteritis nodosa</a:t>
            </a:r>
            <a:endParaRPr lang="en-US" altLang="en-US" sz="1600" dirty="0">
              <a:solidFill>
                <a:srgbClr val="FFFF00"/>
              </a:solidFill>
            </a:endParaRPr>
          </a:p>
        </p:txBody>
      </p:sp>
    </p:spTree>
    <p:extLst>
      <p:ext uri="{BB962C8B-B14F-4D97-AF65-F5344CB8AC3E}">
        <p14:creationId xmlns:p14="http://schemas.microsoft.com/office/powerpoint/2010/main" val="404709431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11"/>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86019"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1883344-5FE9-4A33-BF3B-3B025227DD05}" type="slidenum">
              <a:rPr lang="en-US" altLang="en-US" sz="1000" smtClean="0"/>
              <a:pPr>
                <a:spcBef>
                  <a:spcPct val="0"/>
                </a:spcBef>
                <a:buClrTx/>
                <a:buSzTx/>
                <a:buFontTx/>
                <a:buNone/>
              </a:pPr>
              <a:t>140</a:t>
            </a:fld>
            <a:endParaRPr lang="en-US" altLang="en-US" sz="1000"/>
          </a:p>
        </p:txBody>
      </p:sp>
      <p:sp>
        <p:nvSpPr>
          <p:cNvPr id="86020" name="Content Placeholder 1"/>
          <p:cNvSpPr>
            <a:spLocks noGrp="1"/>
          </p:cNvSpPr>
          <p:nvPr>
            <p:ph idx="1"/>
          </p:nvPr>
        </p:nvSpPr>
        <p:spPr>
          <a:xfrm>
            <a:off x="457200" y="1379538"/>
            <a:ext cx="8229600" cy="4411662"/>
          </a:xfrm>
        </p:spPr>
        <p:txBody>
          <a:bodyPr/>
          <a:lstStyle/>
          <a:p>
            <a:r>
              <a:rPr lang="en-US" altLang="en-US" sz="2000" dirty="0"/>
              <a:t>Saddle-nose deformity (2): </a:t>
            </a:r>
            <a:r>
              <a:rPr lang="en-US" altLang="en-US" sz="2000" dirty="0">
                <a:solidFill>
                  <a:srgbClr val="0000FF"/>
                </a:solidFill>
              </a:rPr>
              <a:t>RP; </a:t>
            </a:r>
            <a:r>
              <a:rPr lang="en-US" altLang="en-US" sz="2000" dirty="0" err="1">
                <a:solidFill>
                  <a:srgbClr val="0000FF"/>
                </a:solidFill>
              </a:rPr>
              <a:t>GwP</a:t>
            </a:r>
            <a:endParaRPr lang="en-US" altLang="en-US" sz="2000" dirty="0">
              <a:solidFill>
                <a:srgbClr val="0000FF"/>
              </a:solidFill>
            </a:endParaRPr>
          </a:p>
          <a:p>
            <a:r>
              <a:rPr lang="en-US" altLang="en-US" sz="2000" dirty="0"/>
              <a:t>Asthma and eosinophilia: </a:t>
            </a:r>
            <a:r>
              <a:rPr lang="en-US" altLang="en-US" sz="2000" dirty="0">
                <a:solidFill>
                  <a:srgbClr val="0000FF"/>
                </a:solidFill>
              </a:rPr>
              <a:t>CS</a:t>
            </a:r>
          </a:p>
          <a:p>
            <a:r>
              <a:rPr lang="en-US" altLang="en-US" sz="2000" dirty="0"/>
              <a:t>Deformed auricular pinnae: </a:t>
            </a:r>
            <a:r>
              <a:rPr lang="en-US" altLang="en-US" sz="2000" dirty="0">
                <a:solidFill>
                  <a:srgbClr val="0000FF"/>
                </a:solidFill>
              </a:rPr>
              <a:t>RP</a:t>
            </a:r>
          </a:p>
          <a:p>
            <a:r>
              <a:rPr lang="en-US" altLang="en-US" sz="2000" dirty="0"/>
              <a:t>Ulcer has overhanging edge (2): </a:t>
            </a:r>
            <a:r>
              <a:rPr lang="en-US" altLang="en-US" sz="2000" dirty="0">
                <a:solidFill>
                  <a:srgbClr val="0000FF"/>
                </a:solidFill>
              </a:rPr>
              <a:t>MU; PAN</a:t>
            </a:r>
          </a:p>
          <a:p>
            <a:r>
              <a:rPr lang="en-US" altLang="en-US" sz="2000" dirty="0"/>
              <a:t>Sclera never involved: </a:t>
            </a:r>
            <a:r>
              <a:rPr lang="en-US" altLang="en-US" sz="2000" dirty="0">
                <a:solidFill>
                  <a:srgbClr val="0000FF"/>
                </a:solidFill>
              </a:rPr>
              <a:t>MU</a:t>
            </a:r>
          </a:p>
          <a:p>
            <a:r>
              <a:rPr lang="en-US" altLang="en-US" sz="2000" dirty="0"/>
              <a:t>ANCA positive (2): </a:t>
            </a:r>
            <a:r>
              <a:rPr lang="en-US" altLang="en-US" sz="2000" dirty="0" err="1">
                <a:solidFill>
                  <a:srgbClr val="0000FF"/>
                </a:solidFill>
              </a:rPr>
              <a:t>GwP</a:t>
            </a:r>
            <a:r>
              <a:rPr lang="en-US" altLang="en-US" sz="2000" dirty="0">
                <a:solidFill>
                  <a:srgbClr val="0000FF"/>
                </a:solidFill>
              </a:rPr>
              <a:t>; CS</a:t>
            </a:r>
          </a:p>
          <a:p>
            <a:endParaRPr lang="en-US" altLang="en-US" sz="2000" dirty="0"/>
          </a:p>
        </p:txBody>
      </p:sp>
      <p:sp>
        <p:nvSpPr>
          <p:cNvPr id="80902" name="TextBox 2"/>
          <p:cNvSpPr txBox="1">
            <a:spLocks noChangeArrowheads="1"/>
          </p:cNvSpPr>
          <p:nvPr/>
        </p:nvSpPr>
        <p:spPr bwMode="auto">
          <a:xfrm>
            <a:off x="228600" y="4038600"/>
            <a:ext cx="8686800" cy="1815882"/>
          </a:xfrm>
          <a:prstGeom prst="rect">
            <a:avLst/>
          </a:prstGeom>
          <a:noFill/>
          <a:ln>
            <a:noFill/>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chemeClr val="bg1">
                    <a:lumMod val="75000"/>
                  </a:schemeClr>
                </a:solidFill>
              </a:rPr>
              <a:t>What about PAN? I thought it was ANCA-positive as well.</a:t>
            </a:r>
          </a:p>
          <a:p>
            <a:pPr eaLnBrk="1" hangingPunct="1">
              <a:spcBef>
                <a:spcPct val="0"/>
              </a:spcBef>
              <a:buClrTx/>
              <a:buSzTx/>
              <a:buFontTx/>
              <a:buNone/>
              <a:defRPr/>
            </a:pPr>
            <a:r>
              <a:rPr lang="en-US" altLang="en-US" sz="1400" dirty="0">
                <a:solidFill>
                  <a:schemeClr val="bg1">
                    <a:lumMod val="75000"/>
                  </a:schemeClr>
                </a:solidFill>
              </a:rPr>
              <a:t>This is a sticky widget. In the 1990s, rheumatologists determined that the label </a:t>
            </a:r>
            <a:r>
              <a:rPr lang="en-US" altLang="en-US" sz="1400" i="1" dirty="0">
                <a:solidFill>
                  <a:schemeClr val="bg1">
                    <a:lumMod val="75000"/>
                  </a:schemeClr>
                </a:solidFill>
              </a:rPr>
              <a:t>PAN</a:t>
            </a:r>
            <a:r>
              <a:rPr lang="en-US" altLang="en-US" sz="1400" dirty="0">
                <a:solidFill>
                  <a:schemeClr val="bg1">
                    <a:lumMod val="75000"/>
                  </a:schemeClr>
                </a:solidFill>
              </a:rPr>
              <a:t> was being applied to conditions that were actually separate disease entities. Thus, PAN was subdivided into several conditions:  </a:t>
            </a:r>
          </a:p>
          <a:p>
            <a:pPr eaLnBrk="1" hangingPunct="1">
              <a:spcBef>
                <a:spcPct val="0"/>
              </a:spcBef>
              <a:buClrTx/>
              <a:buSzTx/>
              <a:buFontTx/>
              <a:buNone/>
              <a:defRPr/>
            </a:pPr>
            <a:r>
              <a:rPr lang="en-US" altLang="en-US" sz="1400" dirty="0">
                <a:solidFill>
                  <a:schemeClr val="bg1">
                    <a:lumMod val="75000"/>
                  </a:schemeClr>
                </a:solidFill>
              </a:rPr>
              <a:t>--</a:t>
            </a:r>
            <a:r>
              <a:rPr lang="en-US" altLang="en-US" sz="1400" i="1" dirty="0">
                <a:solidFill>
                  <a:schemeClr val="bg1">
                    <a:lumMod val="75000"/>
                  </a:schemeClr>
                </a:solidFill>
              </a:rPr>
              <a:t>Classic PAN</a:t>
            </a:r>
            <a:r>
              <a:rPr lang="en-US" altLang="en-US" sz="1400" dirty="0">
                <a:solidFill>
                  <a:schemeClr val="bg1">
                    <a:lumMod val="75000"/>
                  </a:schemeClr>
                </a:solidFill>
              </a:rPr>
              <a:t>, which affects…medium- and </a:t>
            </a:r>
            <a:r>
              <a:rPr lang="en-US" altLang="en-US" sz="1400" b="1" u="sng" dirty="0"/>
              <a:t>small-sized</a:t>
            </a:r>
            <a:r>
              <a:rPr lang="en-US" altLang="en-US" sz="1400" dirty="0"/>
              <a:t> ‘muscular’ arteries</a:t>
            </a:r>
            <a:r>
              <a:rPr lang="en-US" altLang="en-US" sz="1400" dirty="0">
                <a:solidFill>
                  <a:schemeClr val="bg1">
                    <a:lumMod val="75000"/>
                  </a:schemeClr>
                </a:solidFill>
              </a:rPr>
              <a:t>; and </a:t>
            </a:r>
          </a:p>
          <a:p>
            <a:pPr eaLnBrk="1" hangingPunct="1">
              <a:spcBef>
                <a:spcPct val="0"/>
              </a:spcBef>
              <a:buClrTx/>
              <a:buSzTx/>
              <a:buFontTx/>
              <a:buNone/>
              <a:defRPr/>
            </a:pPr>
            <a:r>
              <a:rPr lang="en-US" altLang="en-US" sz="1400" dirty="0">
                <a:solidFill>
                  <a:schemeClr val="bg1">
                    <a:lumMod val="75000"/>
                  </a:schemeClr>
                </a:solidFill>
              </a:rPr>
              <a:t>--</a:t>
            </a:r>
            <a:r>
              <a:rPr lang="en-US" altLang="en-US" sz="1400" i="1" dirty="0">
                <a:solidFill>
                  <a:schemeClr val="bg1">
                    <a:lumMod val="75000"/>
                  </a:schemeClr>
                </a:solidFill>
              </a:rPr>
              <a:t>Microscopic polyangiitis</a:t>
            </a:r>
            <a:r>
              <a:rPr lang="en-US" altLang="en-US" sz="1400" dirty="0">
                <a:solidFill>
                  <a:schemeClr val="bg1">
                    <a:lumMod val="75000"/>
                  </a:schemeClr>
                </a:solidFill>
              </a:rPr>
              <a:t>, which affects…</a:t>
            </a:r>
            <a:r>
              <a:rPr lang="en-US" altLang="en-US" sz="1400" b="1" u="sng" dirty="0"/>
              <a:t>smaller arteries</a:t>
            </a:r>
            <a:r>
              <a:rPr lang="en-US" altLang="en-US" sz="1400" dirty="0">
                <a:solidFill>
                  <a:schemeClr val="bg1">
                    <a:lumMod val="75000"/>
                  </a:schemeClr>
                </a:solidFill>
              </a:rPr>
              <a:t>, arterioles, capillaries and venules.</a:t>
            </a:r>
          </a:p>
          <a:p>
            <a:pPr eaLnBrk="1" hangingPunct="1">
              <a:spcBef>
                <a:spcPct val="0"/>
              </a:spcBef>
              <a:buClrTx/>
              <a:buSzTx/>
              <a:buFontTx/>
              <a:buNone/>
              <a:defRPr/>
            </a:pPr>
            <a:r>
              <a:rPr lang="en-US" altLang="en-US" sz="1400" dirty="0">
                <a:solidFill>
                  <a:schemeClr val="bg1">
                    <a:lumMod val="75000"/>
                  </a:schemeClr>
                </a:solidFill>
              </a:rPr>
              <a:t>It turns out microscopic </a:t>
            </a:r>
            <a:r>
              <a:rPr lang="en-US" altLang="en-US" sz="1400" dirty="0" err="1">
                <a:solidFill>
                  <a:schemeClr val="bg1">
                    <a:lumMod val="75000"/>
                  </a:schemeClr>
                </a:solidFill>
              </a:rPr>
              <a:t>polyangiitis</a:t>
            </a:r>
            <a:r>
              <a:rPr lang="en-US" altLang="en-US" sz="1400" dirty="0">
                <a:solidFill>
                  <a:schemeClr val="bg1">
                    <a:lumMod val="75000"/>
                  </a:schemeClr>
                </a:solidFill>
              </a:rPr>
              <a:t> is strongly ANCA-positive, but classic PAN is not. (Because of its ANCA-positivity, microscopic angiitis is now considered to be more closely related to Churg-Strauss, and especially granulomatosis with polyangiitis, than it is to PAN).</a:t>
            </a:r>
          </a:p>
        </p:txBody>
      </p:sp>
      <p:sp>
        <p:nvSpPr>
          <p:cNvPr id="86024" name="TextBox 7"/>
          <p:cNvSpPr txBox="1">
            <a:spLocks noChangeArrowheads="1"/>
          </p:cNvSpPr>
          <p:nvPr/>
        </p:nvSpPr>
        <p:spPr bwMode="auto">
          <a:xfrm>
            <a:off x="1943100" y="5231923"/>
            <a:ext cx="6134100" cy="738664"/>
          </a:xfrm>
          <a:prstGeom prst="rect">
            <a:avLst/>
          </a:prstGeom>
          <a:solidFill>
            <a:schemeClr val="accent6">
              <a:lumMod val="40000"/>
              <a:lumOff val="60000"/>
            </a:schemeClr>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dirty="0">
                <a:solidFill>
                  <a:srgbClr val="0000FF"/>
                </a:solidFill>
              </a:rPr>
              <a:t>What’s the difference between a ‘small-sized’ artery and a ‘smaller’ artery?</a:t>
            </a:r>
          </a:p>
          <a:p>
            <a:r>
              <a:rPr lang="en-US" altLang="en-US" sz="1400" dirty="0">
                <a:solidFill>
                  <a:srgbClr val="0000FF"/>
                </a:solidFill>
              </a:rPr>
              <a:t>Rule of thumb: </a:t>
            </a:r>
            <a:r>
              <a:rPr lang="en-US" altLang="en-US" sz="1400" dirty="0"/>
              <a:t>Classic PAN </a:t>
            </a:r>
            <a:r>
              <a:rPr lang="en-US" altLang="en-US" sz="1400" dirty="0">
                <a:solidFill>
                  <a:srgbClr val="0000FF"/>
                </a:solidFill>
              </a:rPr>
              <a:t>only affects arteries large enough to be named, whereas </a:t>
            </a:r>
            <a:r>
              <a:rPr lang="en-US" altLang="en-US" sz="1400" dirty="0"/>
              <a:t>microscopic angiitis </a:t>
            </a:r>
            <a:r>
              <a:rPr lang="en-US" altLang="en-US" sz="1400" dirty="0">
                <a:solidFill>
                  <a:srgbClr val="0000FF"/>
                </a:solidFill>
              </a:rPr>
              <a:t>only affects vessels smaller than that.</a:t>
            </a:r>
          </a:p>
        </p:txBody>
      </p:sp>
      <p:sp>
        <p:nvSpPr>
          <p:cNvPr id="2" name="Text Box 4">
            <a:extLst>
              <a:ext uri="{FF2B5EF4-FFF2-40B4-BE49-F238E27FC236}">
                <a16:creationId xmlns:a16="http://schemas.microsoft.com/office/drawing/2014/main" id="{E79D7008-3F01-45C5-A00A-08EF596A8FB6}"/>
              </a:ext>
            </a:extLst>
          </p:cNvPr>
          <p:cNvSpPr txBox="1">
            <a:spLocks noChangeArrowheads="1"/>
          </p:cNvSpPr>
          <p:nvPr/>
        </p:nvSpPr>
        <p:spPr bwMode="auto">
          <a:xfrm>
            <a:off x="1295400" y="152400"/>
            <a:ext cx="6705600" cy="12095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1800" dirty="0"/>
              <a:t>For each statement, identify which of these causes of PUK is/are associated (some will more than one answer)</a:t>
            </a:r>
          </a:p>
          <a:p>
            <a:pPr eaLnBrk="1" hangingPunct="1">
              <a:spcBef>
                <a:spcPct val="0"/>
              </a:spcBef>
              <a:buClrTx/>
              <a:buSzTx/>
              <a:buFontTx/>
              <a:buNone/>
            </a:pPr>
            <a:r>
              <a:rPr lang="en-US" altLang="en-US" sz="1400" b="1" dirty="0">
                <a:solidFill>
                  <a:srgbClr val="0000FF"/>
                </a:solidFill>
              </a:rPr>
              <a:t>Polyarteritis nodosa (PAN)		Relapsing </a:t>
            </a:r>
            <a:r>
              <a:rPr lang="en-US" altLang="en-US" sz="1400" b="1" dirty="0" err="1">
                <a:solidFill>
                  <a:srgbClr val="0000FF"/>
                </a:solidFill>
              </a:rPr>
              <a:t>polychondritis</a:t>
            </a:r>
            <a:r>
              <a:rPr lang="en-US" altLang="en-US" sz="1400" b="1" dirty="0">
                <a:solidFill>
                  <a:srgbClr val="0000FF"/>
                </a:solidFill>
              </a:rPr>
              <a:t> (RP)</a:t>
            </a:r>
          </a:p>
          <a:p>
            <a:pPr eaLnBrk="1" hangingPunct="1">
              <a:spcBef>
                <a:spcPct val="0"/>
              </a:spcBef>
              <a:buClrTx/>
              <a:buSzTx/>
              <a:buFontTx/>
              <a:buNone/>
            </a:pPr>
            <a:r>
              <a:rPr lang="en-US" altLang="en-US" sz="1400" b="1" dirty="0">
                <a:solidFill>
                  <a:srgbClr val="0000FF"/>
                </a:solidFill>
              </a:rPr>
              <a:t>Rheumatoid arthritis (RA)	   Granulomatosis with polyangiitis (</a:t>
            </a:r>
            <a:r>
              <a:rPr lang="en-US" altLang="en-US" sz="1400" b="1" dirty="0" err="1">
                <a:solidFill>
                  <a:srgbClr val="0000FF"/>
                </a:solidFill>
              </a:rPr>
              <a:t>GwP</a:t>
            </a:r>
            <a:r>
              <a:rPr lang="en-US" altLang="en-US" sz="1400" b="1" dirty="0">
                <a:solidFill>
                  <a:srgbClr val="0000FF"/>
                </a:solidFill>
              </a:rPr>
              <a:t>)</a:t>
            </a:r>
          </a:p>
          <a:p>
            <a:pPr eaLnBrk="1" hangingPunct="1">
              <a:spcBef>
                <a:spcPct val="0"/>
              </a:spcBef>
              <a:buClrTx/>
              <a:buSzTx/>
              <a:buFontTx/>
              <a:buNone/>
            </a:pPr>
            <a:r>
              <a:rPr lang="en-US" altLang="en-US" sz="1400" b="1" dirty="0" err="1">
                <a:solidFill>
                  <a:srgbClr val="0000FF"/>
                </a:solidFill>
              </a:rPr>
              <a:t>Mooren’s</a:t>
            </a:r>
            <a:r>
              <a:rPr lang="en-US" altLang="en-US" sz="1400" b="1" dirty="0">
                <a:solidFill>
                  <a:srgbClr val="0000FF"/>
                </a:solidFill>
              </a:rPr>
              <a:t> ulcer (MU)			Churg-Strauss (CS)</a:t>
            </a:r>
          </a:p>
        </p:txBody>
      </p:sp>
      <p:sp>
        <p:nvSpPr>
          <p:cNvPr id="10" name="TextBox 6">
            <a:extLst>
              <a:ext uri="{FF2B5EF4-FFF2-40B4-BE49-F238E27FC236}">
                <a16:creationId xmlns:a16="http://schemas.microsoft.com/office/drawing/2014/main" id="{982FC4BD-D9EB-BEBA-779E-1E0E0BE2118C}"/>
              </a:ext>
            </a:extLst>
          </p:cNvPr>
          <p:cNvSpPr txBox="1">
            <a:spLocks noChangeArrowheads="1"/>
          </p:cNvSpPr>
          <p:nvPr/>
        </p:nvSpPr>
        <p:spPr bwMode="auto">
          <a:xfrm>
            <a:off x="4038600" y="3257490"/>
            <a:ext cx="11336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dirty="0">
                <a:solidFill>
                  <a:srgbClr val="0000FF"/>
                </a:solidFill>
                <a:latin typeface="Segoe Script" panose="020B0504020000000003" pitchFamily="34" charset="0"/>
              </a:rPr>
              <a:t>; </a:t>
            </a:r>
            <a:r>
              <a:rPr lang="en-US" altLang="en-US" sz="2000" b="1" dirty="0">
                <a:solidFill>
                  <a:srgbClr val="0000FF"/>
                </a:solidFill>
                <a:latin typeface="Segoe Script" panose="020B0504020000000003" pitchFamily="34" charset="0"/>
              </a:rPr>
              <a:t>PAN?</a:t>
            </a:r>
          </a:p>
        </p:txBody>
      </p:sp>
    </p:spTree>
    <p:extLst>
      <p:ext uri="{BB962C8B-B14F-4D97-AF65-F5344CB8AC3E}">
        <p14:creationId xmlns:p14="http://schemas.microsoft.com/office/powerpoint/2010/main" val="264977214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1"/>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8806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07BF03D-A62B-40DD-8377-FA234D025FEE}" type="slidenum">
              <a:rPr lang="en-US" altLang="en-US" sz="1000" smtClean="0"/>
              <a:pPr>
                <a:spcBef>
                  <a:spcPct val="0"/>
                </a:spcBef>
                <a:buClrTx/>
                <a:buSzTx/>
                <a:buFontTx/>
                <a:buNone/>
              </a:pPr>
              <a:t>141</a:t>
            </a:fld>
            <a:endParaRPr lang="en-US" altLang="en-US" sz="1000"/>
          </a:p>
        </p:txBody>
      </p:sp>
      <p:sp>
        <p:nvSpPr>
          <p:cNvPr id="88068" name="Content Placeholder 1"/>
          <p:cNvSpPr>
            <a:spLocks noGrp="1"/>
          </p:cNvSpPr>
          <p:nvPr>
            <p:ph idx="1"/>
          </p:nvPr>
        </p:nvSpPr>
        <p:spPr>
          <a:xfrm>
            <a:off x="457200" y="1379538"/>
            <a:ext cx="8229600" cy="4411662"/>
          </a:xfrm>
        </p:spPr>
        <p:txBody>
          <a:bodyPr/>
          <a:lstStyle/>
          <a:p>
            <a:r>
              <a:rPr lang="en-US" altLang="en-US" sz="2000" dirty="0"/>
              <a:t>Saddle-nose deformity (2): </a:t>
            </a:r>
            <a:r>
              <a:rPr lang="en-US" altLang="en-US" sz="2000" dirty="0">
                <a:solidFill>
                  <a:srgbClr val="0000FF"/>
                </a:solidFill>
              </a:rPr>
              <a:t>RP; </a:t>
            </a:r>
            <a:r>
              <a:rPr lang="en-US" altLang="en-US" sz="2000" dirty="0" err="1">
                <a:solidFill>
                  <a:srgbClr val="0000FF"/>
                </a:solidFill>
              </a:rPr>
              <a:t>GwP</a:t>
            </a:r>
            <a:endParaRPr lang="en-US" altLang="en-US" sz="2000" dirty="0">
              <a:solidFill>
                <a:srgbClr val="0000FF"/>
              </a:solidFill>
            </a:endParaRPr>
          </a:p>
          <a:p>
            <a:r>
              <a:rPr lang="en-US" altLang="en-US" sz="2000" dirty="0"/>
              <a:t>Asthma and eosinophilia: </a:t>
            </a:r>
            <a:r>
              <a:rPr lang="en-US" altLang="en-US" sz="2000" dirty="0">
                <a:solidFill>
                  <a:srgbClr val="0000FF"/>
                </a:solidFill>
              </a:rPr>
              <a:t>CS</a:t>
            </a:r>
          </a:p>
          <a:p>
            <a:r>
              <a:rPr lang="en-US" altLang="en-US" sz="2000" dirty="0"/>
              <a:t>Deformed auricular pinnae: </a:t>
            </a:r>
            <a:r>
              <a:rPr lang="en-US" altLang="en-US" sz="2000" dirty="0">
                <a:solidFill>
                  <a:srgbClr val="0000FF"/>
                </a:solidFill>
              </a:rPr>
              <a:t>RP</a:t>
            </a:r>
          </a:p>
          <a:p>
            <a:r>
              <a:rPr lang="en-US" altLang="en-US" sz="2000" dirty="0"/>
              <a:t>Ulcer has overhanging edge (2): </a:t>
            </a:r>
            <a:r>
              <a:rPr lang="en-US" altLang="en-US" sz="2000" dirty="0">
                <a:solidFill>
                  <a:srgbClr val="0000FF"/>
                </a:solidFill>
              </a:rPr>
              <a:t>MU; PAN</a:t>
            </a:r>
          </a:p>
          <a:p>
            <a:r>
              <a:rPr lang="en-US" altLang="en-US" sz="2000" dirty="0"/>
              <a:t>Sclera never involved: </a:t>
            </a:r>
            <a:r>
              <a:rPr lang="en-US" altLang="en-US" sz="2000" dirty="0">
                <a:solidFill>
                  <a:srgbClr val="0000FF"/>
                </a:solidFill>
              </a:rPr>
              <a:t>MU</a:t>
            </a:r>
          </a:p>
          <a:p>
            <a:r>
              <a:rPr lang="en-US" altLang="en-US" sz="2000" dirty="0"/>
              <a:t>ANCA positive (2): </a:t>
            </a:r>
            <a:r>
              <a:rPr lang="en-US" altLang="en-US" sz="2000" dirty="0" err="1">
                <a:solidFill>
                  <a:srgbClr val="0000FF"/>
                </a:solidFill>
              </a:rPr>
              <a:t>GwP</a:t>
            </a:r>
            <a:r>
              <a:rPr lang="en-US" altLang="en-US" sz="2000" dirty="0">
                <a:solidFill>
                  <a:srgbClr val="0000FF"/>
                </a:solidFill>
              </a:rPr>
              <a:t>; CS</a:t>
            </a:r>
          </a:p>
          <a:p>
            <a:endParaRPr lang="en-US" altLang="en-US" sz="2000" dirty="0"/>
          </a:p>
        </p:txBody>
      </p:sp>
      <p:sp>
        <p:nvSpPr>
          <p:cNvPr id="88070" name="TextBox 2"/>
          <p:cNvSpPr txBox="1">
            <a:spLocks noChangeArrowheads="1"/>
          </p:cNvSpPr>
          <p:nvPr/>
        </p:nvSpPr>
        <p:spPr bwMode="auto">
          <a:xfrm>
            <a:off x="228600" y="4038600"/>
            <a:ext cx="8686800" cy="2246769"/>
          </a:xfrm>
          <a:prstGeom prst="rect">
            <a:avLst/>
          </a:prstGeom>
          <a:noFill/>
          <a:ln>
            <a:noFill/>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about PAN? I thought it was ANCA-positive as well.</a:t>
            </a:r>
          </a:p>
          <a:p>
            <a:pPr eaLnBrk="1" hangingPunct="1">
              <a:spcBef>
                <a:spcPct val="0"/>
              </a:spcBef>
              <a:buClrTx/>
              <a:buSzTx/>
              <a:buFontTx/>
              <a:buNone/>
            </a:pPr>
            <a:r>
              <a:rPr lang="en-US" altLang="en-US" sz="1400" dirty="0">
                <a:solidFill>
                  <a:srgbClr val="0000FF"/>
                </a:solidFill>
              </a:rPr>
              <a:t>This is a sticky widget. In the 1990s, rheumatologists determined that the label </a:t>
            </a:r>
            <a:r>
              <a:rPr lang="en-US" altLang="en-US" sz="1400" i="1" dirty="0">
                <a:solidFill>
                  <a:srgbClr val="0000FF"/>
                </a:solidFill>
              </a:rPr>
              <a:t>PAN</a:t>
            </a:r>
            <a:r>
              <a:rPr lang="en-US" altLang="en-US" sz="1400" dirty="0">
                <a:solidFill>
                  <a:srgbClr val="0000FF"/>
                </a:solidFill>
              </a:rPr>
              <a:t> was being applied to conditions that were actually separate disease entities. Thus, PAN was subdivided into several conditions:  </a:t>
            </a:r>
          </a:p>
          <a:p>
            <a:pPr eaLnBrk="1" hangingPunct="1">
              <a:spcBef>
                <a:spcPct val="0"/>
              </a:spcBef>
              <a:buClrTx/>
              <a:buSzTx/>
              <a:buFontTx/>
              <a:buNone/>
            </a:pPr>
            <a:r>
              <a:rPr lang="en-US" altLang="en-US" sz="1400" dirty="0">
                <a:solidFill>
                  <a:srgbClr val="0000FF"/>
                </a:solidFill>
              </a:rPr>
              <a:t>--</a:t>
            </a:r>
            <a:r>
              <a:rPr lang="en-US" altLang="en-US" sz="1400" i="1" dirty="0">
                <a:solidFill>
                  <a:srgbClr val="0000FF"/>
                </a:solidFill>
              </a:rPr>
              <a:t>Classic PAN</a:t>
            </a:r>
            <a:r>
              <a:rPr lang="en-US" altLang="en-US" sz="1400" dirty="0">
                <a:solidFill>
                  <a:srgbClr val="0000FF"/>
                </a:solidFill>
              </a:rPr>
              <a:t>, which affects only medium- and small-sized ‘muscular’ arteries; and </a:t>
            </a:r>
          </a:p>
          <a:p>
            <a:pPr eaLnBrk="1" hangingPunct="1">
              <a:spcBef>
                <a:spcPct val="0"/>
              </a:spcBef>
              <a:buClrTx/>
              <a:buSzTx/>
              <a:buFontTx/>
              <a:buNone/>
            </a:pPr>
            <a:r>
              <a:rPr lang="en-US" altLang="en-US" sz="1400" dirty="0">
                <a:solidFill>
                  <a:srgbClr val="0000FF"/>
                </a:solidFill>
              </a:rPr>
              <a:t>--</a:t>
            </a:r>
            <a:r>
              <a:rPr lang="en-US" altLang="en-US" sz="1400" i="1" dirty="0">
                <a:solidFill>
                  <a:srgbClr val="0000FF"/>
                </a:solidFill>
              </a:rPr>
              <a:t>Microscopic </a:t>
            </a:r>
            <a:r>
              <a:rPr lang="en-US" altLang="en-US" sz="1400" i="1" dirty="0" err="1">
                <a:solidFill>
                  <a:srgbClr val="0000FF"/>
                </a:solidFill>
              </a:rPr>
              <a:t>polyangiitis</a:t>
            </a:r>
            <a:r>
              <a:rPr lang="en-US" altLang="en-US" sz="1400" dirty="0">
                <a:solidFill>
                  <a:srgbClr val="0000FF"/>
                </a:solidFill>
              </a:rPr>
              <a:t>, which affects smaller arteries, arterioles, capillaries and </a:t>
            </a:r>
            <a:r>
              <a:rPr lang="en-US" altLang="en-US" sz="1400" dirty="0" err="1">
                <a:solidFill>
                  <a:srgbClr val="0000FF"/>
                </a:solidFill>
              </a:rPr>
              <a:t>venules</a:t>
            </a:r>
            <a:r>
              <a:rPr lang="en-US" altLang="en-US" sz="1400" dirty="0">
                <a:solidFill>
                  <a:srgbClr val="0000FF"/>
                </a:solidFill>
              </a:rPr>
              <a:t>.</a:t>
            </a:r>
          </a:p>
          <a:p>
            <a:pPr eaLnBrk="1" hangingPunct="1">
              <a:spcBef>
                <a:spcPct val="0"/>
              </a:spcBef>
              <a:buClrTx/>
              <a:buSzTx/>
              <a:buFontTx/>
              <a:buNone/>
            </a:pPr>
            <a:r>
              <a:rPr lang="en-US" altLang="en-US" sz="1400" dirty="0"/>
              <a:t>It turns out microscopic polyangiitis is strongly ANCA-positive, but classic PAN is not. Because of its ANCA-positivity, microscopic angiitis is now considered to be more closely related to Churg-Strauss, and especially granulomatosis with polyangiitis, than it is to PAN.</a:t>
            </a:r>
          </a:p>
          <a:p>
            <a:pPr eaLnBrk="1" hangingPunct="1">
              <a:spcBef>
                <a:spcPct val="0"/>
              </a:spcBef>
              <a:buClrTx/>
              <a:buSzTx/>
              <a:buFontTx/>
              <a:buNone/>
            </a:pPr>
            <a:endParaRPr lang="en-US" altLang="en-US" sz="1400" i="1" dirty="0">
              <a:solidFill>
                <a:srgbClr val="0000FF"/>
              </a:solidFill>
            </a:endParaRPr>
          </a:p>
          <a:p>
            <a:pPr eaLnBrk="1" hangingPunct="1">
              <a:spcBef>
                <a:spcPct val="0"/>
              </a:spcBef>
              <a:buClrTx/>
              <a:buSzTx/>
              <a:buFontTx/>
              <a:buNone/>
            </a:pPr>
            <a:r>
              <a:rPr lang="en-US" altLang="en-US" sz="1400" i="1" dirty="0">
                <a:solidFill>
                  <a:srgbClr val="0000FF"/>
                </a:solidFill>
              </a:rPr>
              <a:t>Got it. So if it’s ANCA+ it’s not PAN, right?</a:t>
            </a:r>
            <a:endParaRPr lang="en-US" altLang="en-US" sz="1400" dirty="0">
              <a:solidFill>
                <a:srgbClr val="0000FF"/>
              </a:solidFill>
            </a:endParaRPr>
          </a:p>
        </p:txBody>
      </p:sp>
      <p:sp>
        <p:nvSpPr>
          <p:cNvPr id="2" name="Text Box 4">
            <a:extLst>
              <a:ext uri="{FF2B5EF4-FFF2-40B4-BE49-F238E27FC236}">
                <a16:creationId xmlns:a16="http://schemas.microsoft.com/office/drawing/2014/main" id="{8B145B82-1D2F-4BE7-B133-39F85E738FA6}"/>
              </a:ext>
            </a:extLst>
          </p:cNvPr>
          <p:cNvSpPr txBox="1">
            <a:spLocks noChangeArrowheads="1"/>
          </p:cNvSpPr>
          <p:nvPr/>
        </p:nvSpPr>
        <p:spPr bwMode="auto">
          <a:xfrm>
            <a:off x="1295400" y="152400"/>
            <a:ext cx="6705600" cy="12095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1800" dirty="0"/>
              <a:t>For each statement, identify which of these causes of PUK is/are associated (some will more than one answer)</a:t>
            </a:r>
          </a:p>
          <a:p>
            <a:pPr eaLnBrk="1" hangingPunct="1">
              <a:spcBef>
                <a:spcPct val="0"/>
              </a:spcBef>
              <a:buClrTx/>
              <a:buSzTx/>
              <a:buFontTx/>
              <a:buNone/>
            </a:pPr>
            <a:r>
              <a:rPr lang="en-US" altLang="en-US" sz="1400" b="1" dirty="0">
                <a:solidFill>
                  <a:srgbClr val="0000FF"/>
                </a:solidFill>
              </a:rPr>
              <a:t>Polyarteritis nodosa (PAN)		Relapsing </a:t>
            </a:r>
            <a:r>
              <a:rPr lang="en-US" altLang="en-US" sz="1400" b="1" dirty="0" err="1">
                <a:solidFill>
                  <a:srgbClr val="0000FF"/>
                </a:solidFill>
              </a:rPr>
              <a:t>polychondritis</a:t>
            </a:r>
            <a:r>
              <a:rPr lang="en-US" altLang="en-US" sz="1400" b="1" dirty="0">
                <a:solidFill>
                  <a:srgbClr val="0000FF"/>
                </a:solidFill>
              </a:rPr>
              <a:t> (RP)</a:t>
            </a:r>
          </a:p>
          <a:p>
            <a:pPr eaLnBrk="1" hangingPunct="1">
              <a:spcBef>
                <a:spcPct val="0"/>
              </a:spcBef>
              <a:buClrTx/>
              <a:buSzTx/>
              <a:buFontTx/>
              <a:buNone/>
            </a:pPr>
            <a:r>
              <a:rPr lang="en-US" altLang="en-US" sz="1400" b="1" dirty="0">
                <a:solidFill>
                  <a:srgbClr val="0000FF"/>
                </a:solidFill>
              </a:rPr>
              <a:t>Rheumatoid arthritis (RA)	   Granulomatosis with polyangiitis (</a:t>
            </a:r>
            <a:r>
              <a:rPr lang="en-US" altLang="en-US" sz="1400" b="1" dirty="0" err="1">
                <a:solidFill>
                  <a:srgbClr val="0000FF"/>
                </a:solidFill>
              </a:rPr>
              <a:t>GwP</a:t>
            </a:r>
            <a:r>
              <a:rPr lang="en-US" altLang="en-US" sz="1400" b="1" dirty="0">
                <a:solidFill>
                  <a:srgbClr val="0000FF"/>
                </a:solidFill>
              </a:rPr>
              <a:t>)</a:t>
            </a:r>
          </a:p>
          <a:p>
            <a:pPr eaLnBrk="1" hangingPunct="1">
              <a:spcBef>
                <a:spcPct val="0"/>
              </a:spcBef>
              <a:buClrTx/>
              <a:buSzTx/>
              <a:buFontTx/>
              <a:buNone/>
            </a:pPr>
            <a:r>
              <a:rPr lang="en-US" altLang="en-US" sz="1400" b="1" dirty="0" err="1">
                <a:solidFill>
                  <a:srgbClr val="0000FF"/>
                </a:solidFill>
              </a:rPr>
              <a:t>Mooren’s</a:t>
            </a:r>
            <a:r>
              <a:rPr lang="en-US" altLang="en-US" sz="1400" b="1" dirty="0">
                <a:solidFill>
                  <a:srgbClr val="0000FF"/>
                </a:solidFill>
              </a:rPr>
              <a:t> ulcer (MU)			Churg-Strauss (CS)</a:t>
            </a:r>
          </a:p>
        </p:txBody>
      </p:sp>
      <p:sp>
        <p:nvSpPr>
          <p:cNvPr id="8" name="TextBox 6">
            <a:extLst>
              <a:ext uri="{FF2B5EF4-FFF2-40B4-BE49-F238E27FC236}">
                <a16:creationId xmlns:a16="http://schemas.microsoft.com/office/drawing/2014/main" id="{0BD2E541-B013-0093-2857-CB995BD1936F}"/>
              </a:ext>
            </a:extLst>
          </p:cNvPr>
          <p:cNvSpPr txBox="1">
            <a:spLocks noChangeArrowheads="1"/>
          </p:cNvSpPr>
          <p:nvPr/>
        </p:nvSpPr>
        <p:spPr bwMode="auto">
          <a:xfrm>
            <a:off x="4038600" y="3257490"/>
            <a:ext cx="29722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dirty="0">
                <a:solidFill>
                  <a:srgbClr val="0000FF"/>
                </a:solidFill>
                <a:latin typeface="Segoe Script" panose="020B0504020000000003" pitchFamily="34" charset="0"/>
              </a:rPr>
              <a:t>; PAN (10% of cases)</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1"/>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8806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07BF03D-A62B-40DD-8377-FA234D025FEE}" type="slidenum">
              <a:rPr lang="en-US" altLang="en-US" sz="1000" smtClean="0"/>
              <a:pPr>
                <a:spcBef>
                  <a:spcPct val="0"/>
                </a:spcBef>
                <a:buClrTx/>
                <a:buSzTx/>
                <a:buFontTx/>
                <a:buNone/>
              </a:pPr>
              <a:t>142</a:t>
            </a:fld>
            <a:endParaRPr lang="en-US" altLang="en-US" sz="1000"/>
          </a:p>
        </p:txBody>
      </p:sp>
      <p:sp>
        <p:nvSpPr>
          <p:cNvPr id="88068" name="Content Placeholder 1"/>
          <p:cNvSpPr>
            <a:spLocks noGrp="1"/>
          </p:cNvSpPr>
          <p:nvPr>
            <p:ph idx="1"/>
          </p:nvPr>
        </p:nvSpPr>
        <p:spPr>
          <a:xfrm>
            <a:off x="457200" y="1379538"/>
            <a:ext cx="8229600" cy="4411662"/>
          </a:xfrm>
        </p:spPr>
        <p:txBody>
          <a:bodyPr/>
          <a:lstStyle/>
          <a:p>
            <a:r>
              <a:rPr lang="en-US" altLang="en-US" sz="2000" dirty="0"/>
              <a:t>Saddle-nose deformity (2): </a:t>
            </a:r>
            <a:r>
              <a:rPr lang="en-US" altLang="en-US" sz="2000" dirty="0">
                <a:solidFill>
                  <a:srgbClr val="0000FF"/>
                </a:solidFill>
              </a:rPr>
              <a:t>RP; </a:t>
            </a:r>
            <a:r>
              <a:rPr lang="en-US" altLang="en-US" sz="2000" dirty="0" err="1">
                <a:solidFill>
                  <a:srgbClr val="0000FF"/>
                </a:solidFill>
              </a:rPr>
              <a:t>GwP</a:t>
            </a:r>
            <a:endParaRPr lang="en-US" altLang="en-US" sz="2000" dirty="0">
              <a:solidFill>
                <a:srgbClr val="0000FF"/>
              </a:solidFill>
            </a:endParaRPr>
          </a:p>
          <a:p>
            <a:r>
              <a:rPr lang="en-US" altLang="en-US" sz="2000" dirty="0"/>
              <a:t>Asthma and eosinophilia: </a:t>
            </a:r>
            <a:r>
              <a:rPr lang="en-US" altLang="en-US" sz="2000" dirty="0">
                <a:solidFill>
                  <a:srgbClr val="0000FF"/>
                </a:solidFill>
              </a:rPr>
              <a:t>CS</a:t>
            </a:r>
          </a:p>
          <a:p>
            <a:r>
              <a:rPr lang="en-US" altLang="en-US" sz="2000" dirty="0"/>
              <a:t>Deformed auricular pinnae: </a:t>
            </a:r>
            <a:r>
              <a:rPr lang="en-US" altLang="en-US" sz="2000" dirty="0">
                <a:solidFill>
                  <a:srgbClr val="0000FF"/>
                </a:solidFill>
              </a:rPr>
              <a:t>RP</a:t>
            </a:r>
          </a:p>
          <a:p>
            <a:r>
              <a:rPr lang="en-US" altLang="en-US" sz="2000" dirty="0"/>
              <a:t>Ulcer has overhanging edge (2): </a:t>
            </a:r>
            <a:r>
              <a:rPr lang="en-US" altLang="en-US" sz="2000" dirty="0">
                <a:solidFill>
                  <a:srgbClr val="0000FF"/>
                </a:solidFill>
              </a:rPr>
              <a:t>MU; PAN</a:t>
            </a:r>
          </a:p>
          <a:p>
            <a:r>
              <a:rPr lang="en-US" altLang="en-US" sz="2000" dirty="0"/>
              <a:t>Sclera never involved: </a:t>
            </a:r>
            <a:r>
              <a:rPr lang="en-US" altLang="en-US" sz="2000" dirty="0">
                <a:solidFill>
                  <a:srgbClr val="0000FF"/>
                </a:solidFill>
              </a:rPr>
              <a:t>MU</a:t>
            </a:r>
          </a:p>
          <a:p>
            <a:r>
              <a:rPr lang="en-US" altLang="en-US" sz="2000" dirty="0"/>
              <a:t>ANCA positive (2): </a:t>
            </a:r>
            <a:r>
              <a:rPr lang="en-US" altLang="en-US" sz="2000" dirty="0" err="1">
                <a:solidFill>
                  <a:srgbClr val="0000FF"/>
                </a:solidFill>
              </a:rPr>
              <a:t>GwP</a:t>
            </a:r>
            <a:r>
              <a:rPr lang="en-US" altLang="en-US" sz="2000" dirty="0">
                <a:solidFill>
                  <a:srgbClr val="0000FF"/>
                </a:solidFill>
              </a:rPr>
              <a:t>; CS</a:t>
            </a:r>
          </a:p>
          <a:p>
            <a:endParaRPr lang="en-US" altLang="en-US" sz="2000" dirty="0"/>
          </a:p>
        </p:txBody>
      </p:sp>
      <p:sp>
        <p:nvSpPr>
          <p:cNvPr id="88070" name="TextBox 2"/>
          <p:cNvSpPr txBox="1">
            <a:spLocks noChangeArrowheads="1"/>
          </p:cNvSpPr>
          <p:nvPr/>
        </p:nvSpPr>
        <p:spPr bwMode="auto">
          <a:xfrm>
            <a:off x="228600" y="4038600"/>
            <a:ext cx="8686800" cy="2462213"/>
          </a:xfrm>
          <a:prstGeom prst="rect">
            <a:avLst/>
          </a:prstGeom>
          <a:noFill/>
          <a:ln>
            <a:noFill/>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about PAN? I thought it was ANCA-positive as well.</a:t>
            </a:r>
          </a:p>
          <a:p>
            <a:pPr eaLnBrk="1" hangingPunct="1">
              <a:spcBef>
                <a:spcPct val="0"/>
              </a:spcBef>
              <a:buClrTx/>
              <a:buSzTx/>
              <a:buFontTx/>
              <a:buNone/>
            </a:pPr>
            <a:r>
              <a:rPr lang="en-US" altLang="en-US" sz="1400" dirty="0">
                <a:solidFill>
                  <a:srgbClr val="0000FF"/>
                </a:solidFill>
              </a:rPr>
              <a:t>This is a sticky widget. In the 1990s, rheumatologists determined that the label </a:t>
            </a:r>
            <a:r>
              <a:rPr lang="en-US" altLang="en-US" sz="1400" i="1" dirty="0">
                <a:solidFill>
                  <a:srgbClr val="0000FF"/>
                </a:solidFill>
              </a:rPr>
              <a:t>PAN</a:t>
            </a:r>
            <a:r>
              <a:rPr lang="en-US" altLang="en-US" sz="1400" dirty="0">
                <a:solidFill>
                  <a:srgbClr val="0000FF"/>
                </a:solidFill>
              </a:rPr>
              <a:t> was being applied to conditions that were actually separate disease entities. Thus, PAN was subdivided into several conditions:  </a:t>
            </a:r>
          </a:p>
          <a:p>
            <a:pPr eaLnBrk="1" hangingPunct="1">
              <a:spcBef>
                <a:spcPct val="0"/>
              </a:spcBef>
              <a:buClrTx/>
              <a:buSzTx/>
              <a:buFontTx/>
              <a:buNone/>
            </a:pPr>
            <a:r>
              <a:rPr lang="en-US" altLang="en-US" sz="1400" dirty="0">
                <a:solidFill>
                  <a:srgbClr val="0000FF"/>
                </a:solidFill>
              </a:rPr>
              <a:t>--</a:t>
            </a:r>
            <a:r>
              <a:rPr lang="en-US" altLang="en-US" sz="1400" i="1" dirty="0">
                <a:solidFill>
                  <a:srgbClr val="0000FF"/>
                </a:solidFill>
              </a:rPr>
              <a:t>Classic PAN</a:t>
            </a:r>
            <a:r>
              <a:rPr lang="en-US" altLang="en-US" sz="1400" dirty="0">
                <a:solidFill>
                  <a:srgbClr val="0000FF"/>
                </a:solidFill>
              </a:rPr>
              <a:t>, which affects only medium- and small-sized ‘muscular’ arteries; and </a:t>
            </a:r>
          </a:p>
          <a:p>
            <a:pPr eaLnBrk="1" hangingPunct="1">
              <a:spcBef>
                <a:spcPct val="0"/>
              </a:spcBef>
              <a:buClrTx/>
              <a:buSzTx/>
              <a:buFontTx/>
              <a:buNone/>
            </a:pPr>
            <a:r>
              <a:rPr lang="en-US" altLang="en-US" sz="1400" dirty="0">
                <a:solidFill>
                  <a:srgbClr val="0000FF"/>
                </a:solidFill>
              </a:rPr>
              <a:t>--</a:t>
            </a:r>
            <a:r>
              <a:rPr lang="en-US" altLang="en-US" sz="1400" i="1" dirty="0">
                <a:solidFill>
                  <a:srgbClr val="0000FF"/>
                </a:solidFill>
              </a:rPr>
              <a:t>Microscopic </a:t>
            </a:r>
            <a:r>
              <a:rPr lang="en-US" altLang="en-US" sz="1400" i="1" dirty="0" err="1">
                <a:solidFill>
                  <a:srgbClr val="0000FF"/>
                </a:solidFill>
              </a:rPr>
              <a:t>polyangiitis</a:t>
            </a:r>
            <a:r>
              <a:rPr lang="en-US" altLang="en-US" sz="1400" dirty="0">
                <a:solidFill>
                  <a:srgbClr val="0000FF"/>
                </a:solidFill>
              </a:rPr>
              <a:t>, which affects smaller arteries, arterioles, capillaries and </a:t>
            </a:r>
            <a:r>
              <a:rPr lang="en-US" altLang="en-US" sz="1400" dirty="0" err="1">
                <a:solidFill>
                  <a:srgbClr val="0000FF"/>
                </a:solidFill>
              </a:rPr>
              <a:t>venules</a:t>
            </a:r>
            <a:r>
              <a:rPr lang="en-US" altLang="en-US" sz="1400" dirty="0">
                <a:solidFill>
                  <a:srgbClr val="0000FF"/>
                </a:solidFill>
              </a:rPr>
              <a:t>.</a:t>
            </a:r>
          </a:p>
          <a:p>
            <a:pPr eaLnBrk="1" hangingPunct="1">
              <a:spcBef>
                <a:spcPct val="0"/>
              </a:spcBef>
              <a:buClrTx/>
              <a:buSzTx/>
              <a:buFontTx/>
              <a:buNone/>
            </a:pPr>
            <a:r>
              <a:rPr lang="en-US" altLang="en-US" sz="1400" dirty="0"/>
              <a:t>It turns out microscopic polyangiitis is strongly ANCA-positive, but classic PAN is not. Because of its ANCA-positivity, microscopic angiitis is now considered to be more closely related to Churg-Strauss, and especially granulomatosis with polyangiitis, than it is to PAN.</a:t>
            </a:r>
          </a:p>
          <a:p>
            <a:pPr eaLnBrk="1" hangingPunct="1">
              <a:spcBef>
                <a:spcPct val="0"/>
              </a:spcBef>
              <a:buClrTx/>
              <a:buSzTx/>
              <a:buFontTx/>
              <a:buNone/>
            </a:pPr>
            <a:endParaRPr lang="en-US" altLang="en-US" sz="1400" i="1" dirty="0">
              <a:solidFill>
                <a:srgbClr val="0000FF"/>
              </a:solidFill>
            </a:endParaRPr>
          </a:p>
          <a:p>
            <a:pPr eaLnBrk="1" hangingPunct="1">
              <a:spcBef>
                <a:spcPct val="0"/>
              </a:spcBef>
              <a:buClrTx/>
              <a:buSzTx/>
              <a:buFontTx/>
              <a:buNone/>
            </a:pPr>
            <a:r>
              <a:rPr lang="en-US" altLang="en-US" sz="1400" i="1" dirty="0">
                <a:solidFill>
                  <a:srgbClr val="0000FF"/>
                </a:solidFill>
              </a:rPr>
              <a:t>Got it. So if it’s ANCA+ it’s not PAN, right?</a:t>
            </a:r>
          </a:p>
          <a:p>
            <a:pPr eaLnBrk="1" hangingPunct="1">
              <a:spcBef>
                <a:spcPct val="0"/>
              </a:spcBef>
              <a:buClrTx/>
              <a:buSzTx/>
              <a:buFontTx/>
              <a:buNone/>
            </a:pPr>
            <a:r>
              <a:rPr lang="en-US" altLang="en-US" sz="1400" dirty="0">
                <a:solidFill>
                  <a:srgbClr val="0000FF"/>
                </a:solidFill>
              </a:rPr>
              <a:t>Unfortunately, no. Per the BCSC </a:t>
            </a:r>
            <a:r>
              <a:rPr lang="en-US" altLang="en-US" sz="1400" i="1" dirty="0">
                <a:solidFill>
                  <a:srgbClr val="0000FF"/>
                </a:solidFill>
              </a:rPr>
              <a:t>Uveitis</a:t>
            </a:r>
            <a:r>
              <a:rPr lang="en-US" altLang="en-US" sz="1400" dirty="0">
                <a:solidFill>
                  <a:srgbClr val="0000FF"/>
                </a:solidFill>
              </a:rPr>
              <a:t> book, ~10% of PAN pts will be c- or p-ANCA positive. </a:t>
            </a:r>
          </a:p>
        </p:txBody>
      </p:sp>
      <p:sp>
        <p:nvSpPr>
          <p:cNvPr id="2" name="Text Box 4">
            <a:extLst>
              <a:ext uri="{FF2B5EF4-FFF2-40B4-BE49-F238E27FC236}">
                <a16:creationId xmlns:a16="http://schemas.microsoft.com/office/drawing/2014/main" id="{8B145B82-1D2F-4BE7-B133-39F85E738FA6}"/>
              </a:ext>
            </a:extLst>
          </p:cNvPr>
          <p:cNvSpPr txBox="1">
            <a:spLocks noChangeArrowheads="1"/>
          </p:cNvSpPr>
          <p:nvPr/>
        </p:nvSpPr>
        <p:spPr bwMode="auto">
          <a:xfrm>
            <a:off x="1295400" y="152400"/>
            <a:ext cx="6705600" cy="12095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1800" dirty="0"/>
              <a:t>For each statement, identify which of these causes of PUK is/are associated (some will more than one answer)</a:t>
            </a:r>
          </a:p>
          <a:p>
            <a:pPr eaLnBrk="1" hangingPunct="1">
              <a:spcBef>
                <a:spcPct val="0"/>
              </a:spcBef>
              <a:buClrTx/>
              <a:buSzTx/>
              <a:buFontTx/>
              <a:buNone/>
            </a:pPr>
            <a:r>
              <a:rPr lang="en-US" altLang="en-US" sz="1400" b="1" dirty="0">
                <a:solidFill>
                  <a:srgbClr val="0000FF"/>
                </a:solidFill>
              </a:rPr>
              <a:t>Polyarteritis nodosa (PAN)		Relapsing </a:t>
            </a:r>
            <a:r>
              <a:rPr lang="en-US" altLang="en-US" sz="1400" b="1" dirty="0" err="1">
                <a:solidFill>
                  <a:srgbClr val="0000FF"/>
                </a:solidFill>
              </a:rPr>
              <a:t>polychondritis</a:t>
            </a:r>
            <a:r>
              <a:rPr lang="en-US" altLang="en-US" sz="1400" b="1" dirty="0">
                <a:solidFill>
                  <a:srgbClr val="0000FF"/>
                </a:solidFill>
              </a:rPr>
              <a:t> (RP)</a:t>
            </a:r>
          </a:p>
          <a:p>
            <a:pPr eaLnBrk="1" hangingPunct="1">
              <a:spcBef>
                <a:spcPct val="0"/>
              </a:spcBef>
              <a:buClrTx/>
              <a:buSzTx/>
              <a:buFontTx/>
              <a:buNone/>
            </a:pPr>
            <a:r>
              <a:rPr lang="en-US" altLang="en-US" sz="1400" b="1" dirty="0">
                <a:solidFill>
                  <a:srgbClr val="0000FF"/>
                </a:solidFill>
              </a:rPr>
              <a:t>Rheumatoid arthritis (RA)	   Granulomatosis with polyangiitis (</a:t>
            </a:r>
            <a:r>
              <a:rPr lang="en-US" altLang="en-US" sz="1400" b="1" dirty="0" err="1">
                <a:solidFill>
                  <a:srgbClr val="0000FF"/>
                </a:solidFill>
              </a:rPr>
              <a:t>GwP</a:t>
            </a:r>
            <a:r>
              <a:rPr lang="en-US" altLang="en-US" sz="1400" b="1" dirty="0">
                <a:solidFill>
                  <a:srgbClr val="0000FF"/>
                </a:solidFill>
              </a:rPr>
              <a:t>)</a:t>
            </a:r>
          </a:p>
          <a:p>
            <a:pPr eaLnBrk="1" hangingPunct="1">
              <a:spcBef>
                <a:spcPct val="0"/>
              </a:spcBef>
              <a:buClrTx/>
              <a:buSzTx/>
              <a:buFontTx/>
              <a:buNone/>
            </a:pPr>
            <a:r>
              <a:rPr lang="en-US" altLang="en-US" sz="1400" b="1" dirty="0" err="1">
                <a:solidFill>
                  <a:srgbClr val="0000FF"/>
                </a:solidFill>
              </a:rPr>
              <a:t>Mooren’s</a:t>
            </a:r>
            <a:r>
              <a:rPr lang="en-US" altLang="en-US" sz="1400" b="1" dirty="0">
                <a:solidFill>
                  <a:srgbClr val="0000FF"/>
                </a:solidFill>
              </a:rPr>
              <a:t> ulcer (MU)			Churg-Strauss (CS)</a:t>
            </a:r>
          </a:p>
        </p:txBody>
      </p:sp>
      <p:sp>
        <p:nvSpPr>
          <p:cNvPr id="8" name="TextBox 6">
            <a:extLst>
              <a:ext uri="{FF2B5EF4-FFF2-40B4-BE49-F238E27FC236}">
                <a16:creationId xmlns:a16="http://schemas.microsoft.com/office/drawing/2014/main" id="{0BD2E541-B013-0093-2857-CB995BD1936F}"/>
              </a:ext>
            </a:extLst>
          </p:cNvPr>
          <p:cNvSpPr txBox="1">
            <a:spLocks noChangeArrowheads="1"/>
          </p:cNvSpPr>
          <p:nvPr/>
        </p:nvSpPr>
        <p:spPr bwMode="auto">
          <a:xfrm>
            <a:off x="4038600" y="3257490"/>
            <a:ext cx="29722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dirty="0">
                <a:solidFill>
                  <a:srgbClr val="0000FF"/>
                </a:solidFill>
                <a:latin typeface="Segoe Script" panose="020B0504020000000003" pitchFamily="34" charset="0"/>
              </a:rPr>
              <a:t>; PAN (10% of cases)</a:t>
            </a:r>
          </a:p>
        </p:txBody>
      </p:sp>
    </p:spTree>
    <p:extLst>
      <p:ext uri="{BB962C8B-B14F-4D97-AF65-F5344CB8AC3E}">
        <p14:creationId xmlns:p14="http://schemas.microsoft.com/office/powerpoint/2010/main" val="85469270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1"/>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90115"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32E9EA59-333E-4D99-B7AB-5DA3DF69ACD2}" type="slidenum">
              <a:rPr lang="en-US" altLang="en-US" sz="1000" smtClean="0"/>
              <a:pPr>
                <a:spcBef>
                  <a:spcPct val="0"/>
                </a:spcBef>
                <a:buClrTx/>
                <a:buSzTx/>
                <a:buFontTx/>
                <a:buNone/>
              </a:pPr>
              <a:t>143</a:t>
            </a:fld>
            <a:endParaRPr lang="en-US" altLang="en-US" sz="1000"/>
          </a:p>
        </p:txBody>
      </p:sp>
      <p:sp>
        <p:nvSpPr>
          <p:cNvPr id="90116" name="Content Placeholder 1"/>
          <p:cNvSpPr>
            <a:spLocks noGrp="1"/>
          </p:cNvSpPr>
          <p:nvPr>
            <p:ph idx="1"/>
          </p:nvPr>
        </p:nvSpPr>
        <p:spPr>
          <a:xfrm>
            <a:off x="457200" y="1379538"/>
            <a:ext cx="8229600" cy="4411662"/>
          </a:xfrm>
        </p:spPr>
        <p:txBody>
          <a:bodyPr/>
          <a:lstStyle/>
          <a:p>
            <a:r>
              <a:rPr lang="en-US" altLang="en-US" sz="2000" dirty="0"/>
              <a:t>Saddle-nose deformity (2): </a:t>
            </a:r>
            <a:r>
              <a:rPr lang="en-US" altLang="en-US" sz="2000" dirty="0">
                <a:solidFill>
                  <a:srgbClr val="0000FF"/>
                </a:solidFill>
              </a:rPr>
              <a:t>RP; </a:t>
            </a:r>
            <a:r>
              <a:rPr lang="en-US" altLang="en-US" sz="2000" dirty="0" err="1">
                <a:solidFill>
                  <a:srgbClr val="0000FF"/>
                </a:solidFill>
              </a:rPr>
              <a:t>GwP</a:t>
            </a:r>
            <a:endParaRPr lang="en-US" altLang="en-US" sz="2000" dirty="0">
              <a:solidFill>
                <a:srgbClr val="0000FF"/>
              </a:solidFill>
            </a:endParaRPr>
          </a:p>
          <a:p>
            <a:r>
              <a:rPr lang="en-US" altLang="en-US" sz="2000" dirty="0"/>
              <a:t>Asthma and eosinophilia: </a:t>
            </a:r>
            <a:r>
              <a:rPr lang="en-US" altLang="en-US" sz="2000" dirty="0">
                <a:solidFill>
                  <a:srgbClr val="0000FF"/>
                </a:solidFill>
              </a:rPr>
              <a:t>CS</a:t>
            </a:r>
          </a:p>
          <a:p>
            <a:r>
              <a:rPr lang="en-US" altLang="en-US" sz="2000" dirty="0"/>
              <a:t>Deformed auricular pinnae: </a:t>
            </a:r>
            <a:r>
              <a:rPr lang="en-US" altLang="en-US" sz="2000" dirty="0">
                <a:solidFill>
                  <a:srgbClr val="0000FF"/>
                </a:solidFill>
              </a:rPr>
              <a:t>RP</a:t>
            </a:r>
          </a:p>
          <a:p>
            <a:r>
              <a:rPr lang="en-US" altLang="en-US" sz="2000" dirty="0"/>
              <a:t>Ulcer has overhanging edge (2): </a:t>
            </a:r>
            <a:r>
              <a:rPr lang="en-US" altLang="en-US" sz="2000" dirty="0">
                <a:solidFill>
                  <a:srgbClr val="0000FF"/>
                </a:solidFill>
              </a:rPr>
              <a:t>MU; PAN</a:t>
            </a:r>
          </a:p>
          <a:p>
            <a:r>
              <a:rPr lang="en-US" altLang="en-US" sz="2000" dirty="0"/>
              <a:t>Sclera never involved: </a:t>
            </a:r>
            <a:r>
              <a:rPr lang="en-US" altLang="en-US" sz="2000" dirty="0">
                <a:solidFill>
                  <a:srgbClr val="0000FF"/>
                </a:solidFill>
              </a:rPr>
              <a:t>MU</a:t>
            </a:r>
          </a:p>
          <a:p>
            <a:r>
              <a:rPr lang="en-US" altLang="en-US" sz="2000" dirty="0"/>
              <a:t>ANCA positive (2): </a:t>
            </a:r>
            <a:r>
              <a:rPr lang="en-US" altLang="en-US" sz="2000" dirty="0" err="1">
                <a:solidFill>
                  <a:srgbClr val="0000FF"/>
                </a:solidFill>
              </a:rPr>
              <a:t>GwP</a:t>
            </a:r>
            <a:r>
              <a:rPr lang="en-US" altLang="en-US" sz="2000" dirty="0">
                <a:solidFill>
                  <a:srgbClr val="0000FF"/>
                </a:solidFill>
              </a:rPr>
              <a:t>; CS</a:t>
            </a:r>
          </a:p>
          <a:p>
            <a:endParaRPr lang="en-US" altLang="en-US" sz="2000" dirty="0"/>
          </a:p>
        </p:txBody>
      </p:sp>
      <p:sp>
        <p:nvSpPr>
          <p:cNvPr id="80902" name="TextBox 2"/>
          <p:cNvSpPr txBox="1">
            <a:spLocks noChangeArrowheads="1"/>
          </p:cNvSpPr>
          <p:nvPr/>
        </p:nvSpPr>
        <p:spPr bwMode="auto">
          <a:xfrm>
            <a:off x="228600" y="4038600"/>
            <a:ext cx="8686800" cy="2462213"/>
          </a:xfrm>
          <a:prstGeom prst="rect">
            <a:avLst/>
          </a:prstGeom>
          <a:noFill/>
          <a:ln>
            <a:noFill/>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chemeClr val="bg1">
                    <a:lumMod val="75000"/>
                  </a:schemeClr>
                </a:solidFill>
              </a:rPr>
              <a:t>What about PAN? I thought it was ANCA-positive as well.</a:t>
            </a:r>
          </a:p>
          <a:p>
            <a:pPr eaLnBrk="1" hangingPunct="1">
              <a:spcBef>
                <a:spcPct val="0"/>
              </a:spcBef>
              <a:buClrTx/>
              <a:buSzTx/>
              <a:buFontTx/>
              <a:buNone/>
              <a:defRPr/>
            </a:pPr>
            <a:r>
              <a:rPr lang="en-US" altLang="en-US" sz="1400" dirty="0">
                <a:solidFill>
                  <a:schemeClr val="bg1">
                    <a:lumMod val="75000"/>
                  </a:schemeClr>
                </a:solidFill>
              </a:rPr>
              <a:t>This is a sticky widget. In the 1990s, rheumatologists determined that the label </a:t>
            </a:r>
            <a:r>
              <a:rPr lang="en-US" altLang="en-US" sz="1400" i="1" dirty="0">
                <a:solidFill>
                  <a:schemeClr val="bg1">
                    <a:lumMod val="75000"/>
                  </a:schemeClr>
                </a:solidFill>
              </a:rPr>
              <a:t>PAN</a:t>
            </a:r>
            <a:r>
              <a:rPr lang="en-US" altLang="en-US" sz="1400" dirty="0">
                <a:solidFill>
                  <a:schemeClr val="bg1">
                    <a:lumMod val="75000"/>
                  </a:schemeClr>
                </a:solidFill>
              </a:rPr>
              <a:t> was being applied to conditions that were actually separate disease entities. Thus, PAN was subdivided into several conditions:  </a:t>
            </a:r>
          </a:p>
          <a:p>
            <a:pPr eaLnBrk="1" hangingPunct="1">
              <a:spcBef>
                <a:spcPct val="0"/>
              </a:spcBef>
              <a:buClrTx/>
              <a:buSzTx/>
              <a:buFontTx/>
              <a:buNone/>
              <a:defRPr/>
            </a:pPr>
            <a:r>
              <a:rPr lang="en-US" altLang="en-US" sz="1400" dirty="0">
                <a:solidFill>
                  <a:srgbClr val="0000FF"/>
                </a:solidFill>
              </a:rPr>
              <a:t>--</a:t>
            </a:r>
            <a:r>
              <a:rPr lang="en-US" altLang="en-US" sz="1400" b="1" i="1" dirty="0">
                <a:solidFill>
                  <a:srgbClr val="0000FF"/>
                </a:solidFill>
              </a:rPr>
              <a:t>Classic PAN</a:t>
            </a:r>
            <a:r>
              <a:rPr lang="en-US" altLang="en-US" sz="1400" dirty="0">
                <a:solidFill>
                  <a:schemeClr val="bg1">
                    <a:lumMod val="75000"/>
                  </a:schemeClr>
                </a:solidFill>
              </a:rPr>
              <a:t>, which affects only medium- and small-sized ‘muscular’ arteries; and </a:t>
            </a:r>
          </a:p>
          <a:p>
            <a:pPr eaLnBrk="1" hangingPunct="1">
              <a:spcBef>
                <a:spcPct val="0"/>
              </a:spcBef>
              <a:buClrTx/>
              <a:buSzTx/>
              <a:buFontTx/>
              <a:buNone/>
              <a:defRPr/>
            </a:pPr>
            <a:r>
              <a:rPr lang="en-US" altLang="en-US" sz="1400" dirty="0">
                <a:solidFill>
                  <a:srgbClr val="0000FF"/>
                </a:solidFill>
              </a:rPr>
              <a:t>--</a:t>
            </a:r>
            <a:r>
              <a:rPr lang="en-US" altLang="en-US" sz="1400" b="1" i="1" dirty="0">
                <a:solidFill>
                  <a:srgbClr val="0000FF"/>
                </a:solidFill>
              </a:rPr>
              <a:t>Microscopic </a:t>
            </a:r>
            <a:r>
              <a:rPr lang="en-US" altLang="en-US" sz="1400" b="1" i="1" dirty="0" err="1">
                <a:solidFill>
                  <a:srgbClr val="0000FF"/>
                </a:solidFill>
              </a:rPr>
              <a:t>polyangiitis</a:t>
            </a:r>
            <a:r>
              <a:rPr lang="en-US" altLang="en-US" sz="1400" dirty="0">
                <a:solidFill>
                  <a:schemeClr val="bg1">
                    <a:lumMod val="75000"/>
                  </a:schemeClr>
                </a:solidFill>
              </a:rPr>
              <a:t>, which affects smaller arteries, arterioles, capillaries and </a:t>
            </a:r>
            <a:r>
              <a:rPr lang="en-US" altLang="en-US" sz="1400" dirty="0" err="1">
                <a:solidFill>
                  <a:schemeClr val="bg1">
                    <a:lumMod val="75000"/>
                  </a:schemeClr>
                </a:solidFill>
              </a:rPr>
              <a:t>venules</a:t>
            </a:r>
            <a:r>
              <a:rPr lang="en-US" altLang="en-US" sz="1400" dirty="0">
                <a:solidFill>
                  <a:schemeClr val="bg1">
                    <a:lumMod val="75000"/>
                  </a:schemeClr>
                </a:solidFill>
              </a:rPr>
              <a:t>.</a:t>
            </a:r>
          </a:p>
          <a:p>
            <a:pPr eaLnBrk="1" hangingPunct="1">
              <a:spcBef>
                <a:spcPct val="0"/>
              </a:spcBef>
              <a:buClrTx/>
              <a:buSzTx/>
              <a:buFontTx/>
              <a:buNone/>
              <a:defRPr/>
            </a:pPr>
            <a:r>
              <a:rPr lang="en-US" altLang="en-US" sz="1400" dirty="0">
                <a:solidFill>
                  <a:schemeClr val="bg1">
                    <a:lumMod val="75000"/>
                  </a:schemeClr>
                </a:solidFill>
              </a:rPr>
              <a:t>It turns out microscopic polyangiitis is strongly ANCA-positive, but classic PAN is not. Because of its ANCA-positivity, microscopic angiitis is now considered to be more closely related to Churg-Strauss, and especially granulomatosis with polyangiitis, than it is to PAN.</a:t>
            </a:r>
          </a:p>
          <a:p>
            <a:pPr eaLnBrk="1" hangingPunct="1">
              <a:spcBef>
                <a:spcPct val="0"/>
              </a:spcBef>
              <a:buClrTx/>
              <a:buSzTx/>
              <a:buFontTx/>
              <a:buNone/>
              <a:defRPr/>
            </a:pPr>
            <a:endParaRPr lang="en-US" altLang="en-US" sz="1400" i="1" dirty="0">
              <a:solidFill>
                <a:schemeClr val="bg1">
                  <a:lumMod val="75000"/>
                </a:schemeClr>
              </a:solidFill>
            </a:endParaRPr>
          </a:p>
          <a:p>
            <a:pPr eaLnBrk="1" hangingPunct="1">
              <a:spcBef>
                <a:spcPct val="0"/>
              </a:spcBef>
              <a:buClrTx/>
              <a:buSzTx/>
              <a:buFontTx/>
              <a:buNone/>
              <a:defRPr/>
            </a:pPr>
            <a:r>
              <a:rPr lang="en-US" altLang="en-US" sz="1400" i="1" dirty="0">
                <a:solidFill>
                  <a:schemeClr val="bg1">
                    <a:lumMod val="75000"/>
                  </a:schemeClr>
                </a:solidFill>
              </a:rPr>
              <a:t>Got it. So if it’s ANCA+ it’s not PAN, right?</a:t>
            </a:r>
          </a:p>
          <a:p>
            <a:pPr eaLnBrk="1" hangingPunct="1">
              <a:spcBef>
                <a:spcPct val="0"/>
              </a:spcBef>
              <a:buClrTx/>
              <a:buSzTx/>
              <a:buFontTx/>
              <a:buNone/>
              <a:defRPr/>
            </a:pPr>
            <a:r>
              <a:rPr lang="en-US" altLang="en-US" sz="1400" dirty="0">
                <a:solidFill>
                  <a:schemeClr val="bg1">
                    <a:lumMod val="75000"/>
                  </a:schemeClr>
                </a:solidFill>
              </a:rPr>
              <a:t>Unfortunately, no. Per the BCSC </a:t>
            </a:r>
            <a:r>
              <a:rPr lang="en-US" altLang="en-US" sz="1400" i="1" dirty="0">
                <a:solidFill>
                  <a:schemeClr val="bg1">
                    <a:lumMod val="75000"/>
                  </a:schemeClr>
                </a:solidFill>
              </a:rPr>
              <a:t>Uveitis</a:t>
            </a:r>
            <a:r>
              <a:rPr lang="en-US" altLang="en-US" sz="1400" dirty="0">
                <a:solidFill>
                  <a:schemeClr val="bg1">
                    <a:lumMod val="75000"/>
                  </a:schemeClr>
                </a:solidFill>
              </a:rPr>
              <a:t> book, ~10% of PAN pts will be c- or p-ANCA positive. </a:t>
            </a:r>
          </a:p>
        </p:txBody>
      </p:sp>
      <p:sp>
        <p:nvSpPr>
          <p:cNvPr id="90119" name="TextBox 7"/>
          <p:cNvSpPr txBox="1">
            <a:spLocks noChangeArrowheads="1"/>
          </p:cNvSpPr>
          <p:nvPr/>
        </p:nvSpPr>
        <p:spPr bwMode="auto">
          <a:xfrm>
            <a:off x="2667000" y="4531042"/>
            <a:ext cx="4648200" cy="738664"/>
          </a:xfrm>
          <a:prstGeom prst="rect">
            <a:avLst/>
          </a:prstGeom>
          <a:solidFill>
            <a:srgbClr val="E4E3AB"/>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dirty="0">
                <a:solidFill>
                  <a:srgbClr val="0000FF"/>
                </a:solidFill>
              </a:rPr>
              <a:t>OK, tell me this much at least--are both classic PAN and microscopic angiitis associated with PUK?</a:t>
            </a:r>
          </a:p>
          <a:p>
            <a:r>
              <a:rPr lang="en-US" altLang="en-US" sz="1400" b="1" dirty="0">
                <a:solidFill>
                  <a:srgbClr val="E4E3AB"/>
                </a:solidFill>
              </a:rPr>
              <a:t>Yes</a:t>
            </a:r>
          </a:p>
        </p:txBody>
      </p:sp>
      <p:sp>
        <p:nvSpPr>
          <p:cNvPr id="2" name="Text Box 4">
            <a:extLst>
              <a:ext uri="{FF2B5EF4-FFF2-40B4-BE49-F238E27FC236}">
                <a16:creationId xmlns:a16="http://schemas.microsoft.com/office/drawing/2014/main" id="{F9D6C3F3-EF3F-4112-8351-1C3740EA2A70}"/>
              </a:ext>
            </a:extLst>
          </p:cNvPr>
          <p:cNvSpPr txBox="1">
            <a:spLocks noChangeArrowheads="1"/>
          </p:cNvSpPr>
          <p:nvPr/>
        </p:nvSpPr>
        <p:spPr bwMode="auto">
          <a:xfrm>
            <a:off x="1295400" y="152400"/>
            <a:ext cx="6705600" cy="12095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1800" dirty="0"/>
              <a:t>For each statement, identify which of these causes of PUK is/are associated (some will more than one answer)</a:t>
            </a:r>
          </a:p>
          <a:p>
            <a:pPr eaLnBrk="1" hangingPunct="1">
              <a:spcBef>
                <a:spcPct val="0"/>
              </a:spcBef>
              <a:buClrTx/>
              <a:buSzTx/>
              <a:buFontTx/>
              <a:buNone/>
            </a:pPr>
            <a:r>
              <a:rPr lang="en-US" altLang="en-US" sz="1400" b="1" dirty="0">
                <a:solidFill>
                  <a:srgbClr val="0000FF"/>
                </a:solidFill>
              </a:rPr>
              <a:t>Polyarteritis nodosa (PAN)		Relapsing </a:t>
            </a:r>
            <a:r>
              <a:rPr lang="en-US" altLang="en-US" sz="1400" b="1" dirty="0" err="1">
                <a:solidFill>
                  <a:srgbClr val="0000FF"/>
                </a:solidFill>
              </a:rPr>
              <a:t>polychondritis</a:t>
            </a:r>
            <a:r>
              <a:rPr lang="en-US" altLang="en-US" sz="1400" b="1" dirty="0">
                <a:solidFill>
                  <a:srgbClr val="0000FF"/>
                </a:solidFill>
              </a:rPr>
              <a:t> (RP)</a:t>
            </a:r>
          </a:p>
          <a:p>
            <a:pPr eaLnBrk="1" hangingPunct="1">
              <a:spcBef>
                <a:spcPct val="0"/>
              </a:spcBef>
              <a:buClrTx/>
              <a:buSzTx/>
              <a:buFontTx/>
              <a:buNone/>
            </a:pPr>
            <a:r>
              <a:rPr lang="en-US" altLang="en-US" sz="1400" b="1" dirty="0">
                <a:solidFill>
                  <a:srgbClr val="0000FF"/>
                </a:solidFill>
              </a:rPr>
              <a:t>Rheumatoid arthritis (RA)	   Granulomatosis with polyangiitis (</a:t>
            </a:r>
            <a:r>
              <a:rPr lang="en-US" altLang="en-US" sz="1400" b="1" dirty="0" err="1">
                <a:solidFill>
                  <a:srgbClr val="0000FF"/>
                </a:solidFill>
              </a:rPr>
              <a:t>GwP</a:t>
            </a:r>
            <a:r>
              <a:rPr lang="en-US" altLang="en-US" sz="1400" b="1" dirty="0">
                <a:solidFill>
                  <a:srgbClr val="0000FF"/>
                </a:solidFill>
              </a:rPr>
              <a:t>)</a:t>
            </a:r>
          </a:p>
          <a:p>
            <a:pPr eaLnBrk="1" hangingPunct="1">
              <a:spcBef>
                <a:spcPct val="0"/>
              </a:spcBef>
              <a:buClrTx/>
              <a:buSzTx/>
              <a:buFontTx/>
              <a:buNone/>
            </a:pPr>
            <a:r>
              <a:rPr lang="en-US" altLang="en-US" sz="1400" b="1" dirty="0" err="1">
                <a:solidFill>
                  <a:srgbClr val="0000FF"/>
                </a:solidFill>
              </a:rPr>
              <a:t>Mooren’s</a:t>
            </a:r>
            <a:r>
              <a:rPr lang="en-US" altLang="en-US" sz="1400" b="1" dirty="0">
                <a:solidFill>
                  <a:srgbClr val="0000FF"/>
                </a:solidFill>
              </a:rPr>
              <a:t> ulcer (MU)			Churg-Strauss (CS)</a:t>
            </a:r>
          </a:p>
        </p:txBody>
      </p:sp>
      <p:sp>
        <p:nvSpPr>
          <p:cNvPr id="10" name="TextBox 6">
            <a:extLst>
              <a:ext uri="{FF2B5EF4-FFF2-40B4-BE49-F238E27FC236}">
                <a16:creationId xmlns:a16="http://schemas.microsoft.com/office/drawing/2014/main" id="{DAE9E95D-1EFD-622D-EBBA-0013BA4C892E}"/>
              </a:ext>
            </a:extLst>
          </p:cNvPr>
          <p:cNvSpPr txBox="1">
            <a:spLocks noChangeArrowheads="1"/>
          </p:cNvSpPr>
          <p:nvPr/>
        </p:nvSpPr>
        <p:spPr bwMode="auto">
          <a:xfrm>
            <a:off x="4038600" y="3257490"/>
            <a:ext cx="29722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dirty="0">
                <a:solidFill>
                  <a:srgbClr val="0000FF"/>
                </a:solidFill>
                <a:latin typeface="Segoe Script" panose="020B0504020000000003" pitchFamily="34" charset="0"/>
              </a:rPr>
              <a:t>; PAN (10% of cases)</a:t>
            </a:r>
          </a:p>
        </p:txBody>
      </p:sp>
    </p:spTree>
    <p:extLst>
      <p:ext uri="{BB962C8B-B14F-4D97-AF65-F5344CB8AC3E}">
        <p14:creationId xmlns:p14="http://schemas.microsoft.com/office/powerpoint/2010/main" val="191015719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1"/>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90115"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32E9EA59-333E-4D99-B7AB-5DA3DF69ACD2}" type="slidenum">
              <a:rPr lang="en-US" altLang="en-US" sz="1000" smtClean="0"/>
              <a:pPr>
                <a:spcBef>
                  <a:spcPct val="0"/>
                </a:spcBef>
                <a:buClrTx/>
                <a:buSzTx/>
                <a:buFontTx/>
                <a:buNone/>
              </a:pPr>
              <a:t>144</a:t>
            </a:fld>
            <a:endParaRPr lang="en-US" altLang="en-US" sz="1000"/>
          </a:p>
        </p:txBody>
      </p:sp>
      <p:sp>
        <p:nvSpPr>
          <p:cNvPr id="90116" name="Content Placeholder 1"/>
          <p:cNvSpPr>
            <a:spLocks noGrp="1"/>
          </p:cNvSpPr>
          <p:nvPr>
            <p:ph idx="1"/>
          </p:nvPr>
        </p:nvSpPr>
        <p:spPr>
          <a:xfrm>
            <a:off x="457200" y="1379538"/>
            <a:ext cx="8229600" cy="4411662"/>
          </a:xfrm>
        </p:spPr>
        <p:txBody>
          <a:bodyPr/>
          <a:lstStyle/>
          <a:p>
            <a:r>
              <a:rPr lang="en-US" altLang="en-US" sz="2000" dirty="0"/>
              <a:t>Saddle-nose deformity (2): </a:t>
            </a:r>
            <a:r>
              <a:rPr lang="en-US" altLang="en-US" sz="2000" dirty="0">
                <a:solidFill>
                  <a:srgbClr val="0000FF"/>
                </a:solidFill>
              </a:rPr>
              <a:t>RP; </a:t>
            </a:r>
            <a:r>
              <a:rPr lang="en-US" altLang="en-US" sz="2000" dirty="0" err="1">
                <a:solidFill>
                  <a:srgbClr val="0000FF"/>
                </a:solidFill>
              </a:rPr>
              <a:t>GwP</a:t>
            </a:r>
            <a:endParaRPr lang="en-US" altLang="en-US" sz="2000" dirty="0">
              <a:solidFill>
                <a:srgbClr val="0000FF"/>
              </a:solidFill>
            </a:endParaRPr>
          </a:p>
          <a:p>
            <a:r>
              <a:rPr lang="en-US" altLang="en-US" sz="2000" dirty="0"/>
              <a:t>Asthma and eosinophilia: </a:t>
            </a:r>
            <a:r>
              <a:rPr lang="en-US" altLang="en-US" sz="2000" dirty="0">
                <a:solidFill>
                  <a:srgbClr val="0000FF"/>
                </a:solidFill>
              </a:rPr>
              <a:t>CS</a:t>
            </a:r>
          </a:p>
          <a:p>
            <a:r>
              <a:rPr lang="en-US" altLang="en-US" sz="2000" dirty="0"/>
              <a:t>Deformed auricular pinnae: </a:t>
            </a:r>
            <a:r>
              <a:rPr lang="en-US" altLang="en-US" sz="2000" dirty="0">
                <a:solidFill>
                  <a:srgbClr val="0000FF"/>
                </a:solidFill>
              </a:rPr>
              <a:t>RP</a:t>
            </a:r>
          </a:p>
          <a:p>
            <a:r>
              <a:rPr lang="en-US" altLang="en-US" sz="2000" dirty="0"/>
              <a:t>Ulcer has overhanging edge (2): </a:t>
            </a:r>
            <a:r>
              <a:rPr lang="en-US" altLang="en-US" sz="2000" dirty="0">
                <a:solidFill>
                  <a:srgbClr val="0000FF"/>
                </a:solidFill>
              </a:rPr>
              <a:t>MU; PAN</a:t>
            </a:r>
          </a:p>
          <a:p>
            <a:r>
              <a:rPr lang="en-US" altLang="en-US" sz="2000" dirty="0"/>
              <a:t>Sclera never involved: </a:t>
            </a:r>
            <a:r>
              <a:rPr lang="en-US" altLang="en-US" sz="2000" dirty="0">
                <a:solidFill>
                  <a:srgbClr val="0000FF"/>
                </a:solidFill>
              </a:rPr>
              <a:t>MU</a:t>
            </a:r>
          </a:p>
          <a:p>
            <a:r>
              <a:rPr lang="en-US" altLang="en-US" sz="2000" dirty="0"/>
              <a:t>ANCA positive (2): </a:t>
            </a:r>
            <a:r>
              <a:rPr lang="en-US" altLang="en-US" sz="2000" dirty="0" err="1">
                <a:solidFill>
                  <a:srgbClr val="0000FF"/>
                </a:solidFill>
              </a:rPr>
              <a:t>GwP</a:t>
            </a:r>
            <a:r>
              <a:rPr lang="en-US" altLang="en-US" sz="2000" dirty="0">
                <a:solidFill>
                  <a:srgbClr val="0000FF"/>
                </a:solidFill>
              </a:rPr>
              <a:t>; CS</a:t>
            </a:r>
          </a:p>
          <a:p>
            <a:endParaRPr lang="en-US" altLang="en-US" sz="2000" dirty="0"/>
          </a:p>
        </p:txBody>
      </p:sp>
      <p:sp>
        <p:nvSpPr>
          <p:cNvPr id="80902" name="TextBox 2"/>
          <p:cNvSpPr txBox="1">
            <a:spLocks noChangeArrowheads="1"/>
          </p:cNvSpPr>
          <p:nvPr/>
        </p:nvSpPr>
        <p:spPr bwMode="auto">
          <a:xfrm>
            <a:off x="228600" y="4038600"/>
            <a:ext cx="8686800" cy="2462213"/>
          </a:xfrm>
          <a:prstGeom prst="rect">
            <a:avLst/>
          </a:prstGeom>
          <a:noFill/>
          <a:ln>
            <a:noFill/>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chemeClr val="bg1">
                    <a:lumMod val="75000"/>
                  </a:schemeClr>
                </a:solidFill>
              </a:rPr>
              <a:t>What about PAN? I thought it was ANCA-positive as well.</a:t>
            </a:r>
          </a:p>
          <a:p>
            <a:pPr eaLnBrk="1" hangingPunct="1">
              <a:spcBef>
                <a:spcPct val="0"/>
              </a:spcBef>
              <a:buClrTx/>
              <a:buSzTx/>
              <a:buFontTx/>
              <a:buNone/>
              <a:defRPr/>
            </a:pPr>
            <a:r>
              <a:rPr lang="en-US" altLang="en-US" sz="1400" dirty="0">
                <a:solidFill>
                  <a:schemeClr val="bg1">
                    <a:lumMod val="75000"/>
                  </a:schemeClr>
                </a:solidFill>
              </a:rPr>
              <a:t>This is a sticky widget. In the 1990s, rheumatologists determined that the label </a:t>
            </a:r>
            <a:r>
              <a:rPr lang="en-US" altLang="en-US" sz="1400" i="1" dirty="0">
                <a:solidFill>
                  <a:schemeClr val="bg1">
                    <a:lumMod val="75000"/>
                  </a:schemeClr>
                </a:solidFill>
              </a:rPr>
              <a:t>PAN</a:t>
            </a:r>
            <a:r>
              <a:rPr lang="en-US" altLang="en-US" sz="1400" dirty="0">
                <a:solidFill>
                  <a:schemeClr val="bg1">
                    <a:lumMod val="75000"/>
                  </a:schemeClr>
                </a:solidFill>
              </a:rPr>
              <a:t> was being applied to conditions that were actually separate disease entities. Thus, PAN was subdivided into several conditions:  </a:t>
            </a:r>
          </a:p>
          <a:p>
            <a:pPr eaLnBrk="1" hangingPunct="1">
              <a:spcBef>
                <a:spcPct val="0"/>
              </a:spcBef>
              <a:buClrTx/>
              <a:buSzTx/>
              <a:buFontTx/>
              <a:buNone/>
              <a:defRPr/>
            </a:pPr>
            <a:r>
              <a:rPr lang="en-US" altLang="en-US" sz="1400" dirty="0">
                <a:solidFill>
                  <a:srgbClr val="0000FF"/>
                </a:solidFill>
              </a:rPr>
              <a:t>--</a:t>
            </a:r>
            <a:r>
              <a:rPr lang="en-US" altLang="en-US" sz="1400" b="1" i="1" dirty="0">
                <a:solidFill>
                  <a:srgbClr val="0000FF"/>
                </a:solidFill>
              </a:rPr>
              <a:t>Classic PAN</a:t>
            </a:r>
            <a:r>
              <a:rPr lang="en-US" altLang="en-US" sz="1400" dirty="0">
                <a:solidFill>
                  <a:schemeClr val="bg1">
                    <a:lumMod val="75000"/>
                  </a:schemeClr>
                </a:solidFill>
              </a:rPr>
              <a:t>, which affects only medium- and small-sized ‘muscular’ arteries; and </a:t>
            </a:r>
          </a:p>
          <a:p>
            <a:pPr eaLnBrk="1" hangingPunct="1">
              <a:spcBef>
                <a:spcPct val="0"/>
              </a:spcBef>
              <a:buClrTx/>
              <a:buSzTx/>
              <a:buFontTx/>
              <a:buNone/>
              <a:defRPr/>
            </a:pPr>
            <a:r>
              <a:rPr lang="en-US" altLang="en-US" sz="1400" dirty="0">
                <a:solidFill>
                  <a:srgbClr val="0000FF"/>
                </a:solidFill>
              </a:rPr>
              <a:t>--</a:t>
            </a:r>
            <a:r>
              <a:rPr lang="en-US" altLang="en-US" sz="1400" b="1" i="1" dirty="0">
                <a:solidFill>
                  <a:srgbClr val="0000FF"/>
                </a:solidFill>
              </a:rPr>
              <a:t>Microscopic </a:t>
            </a:r>
            <a:r>
              <a:rPr lang="en-US" altLang="en-US" sz="1400" b="1" i="1" dirty="0" err="1">
                <a:solidFill>
                  <a:srgbClr val="0000FF"/>
                </a:solidFill>
              </a:rPr>
              <a:t>polyangiitis</a:t>
            </a:r>
            <a:r>
              <a:rPr lang="en-US" altLang="en-US" sz="1400" dirty="0">
                <a:solidFill>
                  <a:schemeClr val="bg1">
                    <a:lumMod val="75000"/>
                  </a:schemeClr>
                </a:solidFill>
              </a:rPr>
              <a:t>, which affects smaller arteries, arterioles, capillaries and </a:t>
            </a:r>
            <a:r>
              <a:rPr lang="en-US" altLang="en-US" sz="1400" dirty="0" err="1">
                <a:solidFill>
                  <a:schemeClr val="bg1">
                    <a:lumMod val="75000"/>
                  </a:schemeClr>
                </a:solidFill>
              </a:rPr>
              <a:t>venules</a:t>
            </a:r>
            <a:r>
              <a:rPr lang="en-US" altLang="en-US" sz="1400" dirty="0">
                <a:solidFill>
                  <a:schemeClr val="bg1">
                    <a:lumMod val="75000"/>
                  </a:schemeClr>
                </a:solidFill>
              </a:rPr>
              <a:t>.</a:t>
            </a:r>
          </a:p>
          <a:p>
            <a:pPr eaLnBrk="1" hangingPunct="1">
              <a:spcBef>
                <a:spcPct val="0"/>
              </a:spcBef>
              <a:buClrTx/>
              <a:buSzTx/>
              <a:buFontTx/>
              <a:buNone/>
              <a:defRPr/>
            </a:pPr>
            <a:r>
              <a:rPr lang="en-US" altLang="en-US" sz="1400" dirty="0">
                <a:solidFill>
                  <a:schemeClr val="bg1">
                    <a:lumMod val="75000"/>
                  </a:schemeClr>
                </a:solidFill>
              </a:rPr>
              <a:t>It turns out microscopic polyangiitis is strongly ANCA-positive, but classic PAN is not. Because of its ANCA-positivity, microscopic angiitis is now considered to be more closely related to Churg-Strauss, and especially granulomatosis with polyangiitis, than it is to PAN.</a:t>
            </a:r>
          </a:p>
          <a:p>
            <a:pPr eaLnBrk="1" hangingPunct="1">
              <a:spcBef>
                <a:spcPct val="0"/>
              </a:spcBef>
              <a:buClrTx/>
              <a:buSzTx/>
              <a:buFontTx/>
              <a:buNone/>
              <a:defRPr/>
            </a:pPr>
            <a:endParaRPr lang="en-US" altLang="en-US" sz="1400" i="1" dirty="0">
              <a:solidFill>
                <a:schemeClr val="bg1">
                  <a:lumMod val="75000"/>
                </a:schemeClr>
              </a:solidFill>
            </a:endParaRPr>
          </a:p>
          <a:p>
            <a:pPr eaLnBrk="1" hangingPunct="1">
              <a:spcBef>
                <a:spcPct val="0"/>
              </a:spcBef>
              <a:buClrTx/>
              <a:buSzTx/>
              <a:buFontTx/>
              <a:buNone/>
              <a:defRPr/>
            </a:pPr>
            <a:r>
              <a:rPr lang="en-US" altLang="en-US" sz="1400" i="1" dirty="0">
                <a:solidFill>
                  <a:schemeClr val="bg1">
                    <a:lumMod val="75000"/>
                  </a:schemeClr>
                </a:solidFill>
              </a:rPr>
              <a:t>Got it. So if it’s ANCA+ it’s not PAN, right?</a:t>
            </a:r>
          </a:p>
          <a:p>
            <a:pPr eaLnBrk="1" hangingPunct="1">
              <a:spcBef>
                <a:spcPct val="0"/>
              </a:spcBef>
              <a:buClrTx/>
              <a:buSzTx/>
              <a:buFontTx/>
              <a:buNone/>
              <a:defRPr/>
            </a:pPr>
            <a:r>
              <a:rPr lang="en-US" altLang="en-US" sz="1400" dirty="0">
                <a:solidFill>
                  <a:schemeClr val="bg1">
                    <a:lumMod val="75000"/>
                  </a:schemeClr>
                </a:solidFill>
              </a:rPr>
              <a:t>Unfortunately, no. Per the BCSC </a:t>
            </a:r>
            <a:r>
              <a:rPr lang="en-US" altLang="en-US" sz="1400" i="1" dirty="0">
                <a:solidFill>
                  <a:schemeClr val="bg1">
                    <a:lumMod val="75000"/>
                  </a:schemeClr>
                </a:solidFill>
              </a:rPr>
              <a:t>Uveitis</a:t>
            </a:r>
            <a:r>
              <a:rPr lang="en-US" altLang="en-US" sz="1400" dirty="0">
                <a:solidFill>
                  <a:schemeClr val="bg1">
                    <a:lumMod val="75000"/>
                  </a:schemeClr>
                </a:solidFill>
              </a:rPr>
              <a:t> book, ~10% of PAN pts will be c- or p-ANCA positive. </a:t>
            </a:r>
          </a:p>
        </p:txBody>
      </p:sp>
      <p:sp>
        <p:nvSpPr>
          <p:cNvPr id="90119" name="TextBox 7"/>
          <p:cNvSpPr txBox="1">
            <a:spLocks noChangeArrowheads="1"/>
          </p:cNvSpPr>
          <p:nvPr/>
        </p:nvSpPr>
        <p:spPr bwMode="auto">
          <a:xfrm>
            <a:off x="2667000" y="4531042"/>
            <a:ext cx="4648200" cy="738664"/>
          </a:xfrm>
          <a:prstGeom prst="rect">
            <a:avLst/>
          </a:prstGeom>
          <a:solidFill>
            <a:srgbClr val="E4E3AB"/>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dirty="0">
                <a:solidFill>
                  <a:srgbClr val="0000FF"/>
                </a:solidFill>
              </a:rPr>
              <a:t>OK, tell me this much at least--are both classic PAN and microscopic angiitis associated with PUK?</a:t>
            </a:r>
          </a:p>
          <a:p>
            <a:r>
              <a:rPr lang="en-US" altLang="en-US" sz="1400" b="1" dirty="0">
                <a:solidFill>
                  <a:srgbClr val="0000FF"/>
                </a:solidFill>
              </a:rPr>
              <a:t>Yes</a:t>
            </a:r>
          </a:p>
        </p:txBody>
      </p:sp>
      <p:sp>
        <p:nvSpPr>
          <p:cNvPr id="2" name="Text Box 4">
            <a:extLst>
              <a:ext uri="{FF2B5EF4-FFF2-40B4-BE49-F238E27FC236}">
                <a16:creationId xmlns:a16="http://schemas.microsoft.com/office/drawing/2014/main" id="{F9D6C3F3-EF3F-4112-8351-1C3740EA2A70}"/>
              </a:ext>
            </a:extLst>
          </p:cNvPr>
          <p:cNvSpPr txBox="1">
            <a:spLocks noChangeArrowheads="1"/>
          </p:cNvSpPr>
          <p:nvPr/>
        </p:nvSpPr>
        <p:spPr bwMode="auto">
          <a:xfrm>
            <a:off x="1295400" y="152400"/>
            <a:ext cx="6705600" cy="12095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1800" dirty="0"/>
              <a:t>For each statement, identify which of these causes of PUK is/are associated (some will more than one answer)</a:t>
            </a:r>
          </a:p>
          <a:p>
            <a:pPr eaLnBrk="1" hangingPunct="1">
              <a:spcBef>
                <a:spcPct val="0"/>
              </a:spcBef>
              <a:buClrTx/>
              <a:buSzTx/>
              <a:buFontTx/>
              <a:buNone/>
            </a:pPr>
            <a:r>
              <a:rPr lang="en-US" altLang="en-US" sz="1400" b="1" dirty="0">
                <a:solidFill>
                  <a:srgbClr val="0000FF"/>
                </a:solidFill>
              </a:rPr>
              <a:t>Polyarteritis nodosa (PAN)		Relapsing </a:t>
            </a:r>
            <a:r>
              <a:rPr lang="en-US" altLang="en-US" sz="1400" b="1" dirty="0" err="1">
                <a:solidFill>
                  <a:srgbClr val="0000FF"/>
                </a:solidFill>
              </a:rPr>
              <a:t>polychondritis</a:t>
            </a:r>
            <a:r>
              <a:rPr lang="en-US" altLang="en-US" sz="1400" b="1" dirty="0">
                <a:solidFill>
                  <a:srgbClr val="0000FF"/>
                </a:solidFill>
              </a:rPr>
              <a:t> (RP)</a:t>
            </a:r>
          </a:p>
          <a:p>
            <a:pPr eaLnBrk="1" hangingPunct="1">
              <a:spcBef>
                <a:spcPct val="0"/>
              </a:spcBef>
              <a:buClrTx/>
              <a:buSzTx/>
              <a:buFontTx/>
              <a:buNone/>
            </a:pPr>
            <a:r>
              <a:rPr lang="en-US" altLang="en-US" sz="1400" b="1" dirty="0">
                <a:solidFill>
                  <a:srgbClr val="0000FF"/>
                </a:solidFill>
              </a:rPr>
              <a:t>Rheumatoid arthritis (RA)	   Granulomatosis with polyangiitis (</a:t>
            </a:r>
            <a:r>
              <a:rPr lang="en-US" altLang="en-US" sz="1400" b="1" dirty="0" err="1">
                <a:solidFill>
                  <a:srgbClr val="0000FF"/>
                </a:solidFill>
              </a:rPr>
              <a:t>GwP</a:t>
            </a:r>
            <a:r>
              <a:rPr lang="en-US" altLang="en-US" sz="1400" b="1" dirty="0">
                <a:solidFill>
                  <a:srgbClr val="0000FF"/>
                </a:solidFill>
              </a:rPr>
              <a:t>)</a:t>
            </a:r>
          </a:p>
          <a:p>
            <a:pPr eaLnBrk="1" hangingPunct="1">
              <a:spcBef>
                <a:spcPct val="0"/>
              </a:spcBef>
              <a:buClrTx/>
              <a:buSzTx/>
              <a:buFontTx/>
              <a:buNone/>
            </a:pPr>
            <a:r>
              <a:rPr lang="en-US" altLang="en-US" sz="1400" b="1" dirty="0" err="1">
                <a:solidFill>
                  <a:srgbClr val="0000FF"/>
                </a:solidFill>
              </a:rPr>
              <a:t>Mooren’s</a:t>
            </a:r>
            <a:r>
              <a:rPr lang="en-US" altLang="en-US" sz="1400" b="1" dirty="0">
                <a:solidFill>
                  <a:srgbClr val="0000FF"/>
                </a:solidFill>
              </a:rPr>
              <a:t> ulcer (MU)			Churg-Strauss (CS)</a:t>
            </a:r>
          </a:p>
        </p:txBody>
      </p:sp>
      <p:sp>
        <p:nvSpPr>
          <p:cNvPr id="10" name="TextBox 6">
            <a:extLst>
              <a:ext uri="{FF2B5EF4-FFF2-40B4-BE49-F238E27FC236}">
                <a16:creationId xmlns:a16="http://schemas.microsoft.com/office/drawing/2014/main" id="{DAE9E95D-1EFD-622D-EBBA-0013BA4C892E}"/>
              </a:ext>
            </a:extLst>
          </p:cNvPr>
          <p:cNvSpPr txBox="1">
            <a:spLocks noChangeArrowheads="1"/>
          </p:cNvSpPr>
          <p:nvPr/>
        </p:nvSpPr>
        <p:spPr bwMode="auto">
          <a:xfrm>
            <a:off x="4038600" y="3257490"/>
            <a:ext cx="29722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dirty="0">
                <a:solidFill>
                  <a:srgbClr val="0000FF"/>
                </a:solidFill>
                <a:latin typeface="Segoe Script" panose="020B0504020000000003" pitchFamily="34" charset="0"/>
              </a:rPr>
              <a:t>; PAN (10% of cases)</a:t>
            </a:r>
          </a:p>
        </p:txBody>
      </p:sp>
    </p:spTree>
    <p:extLst>
      <p:ext uri="{BB962C8B-B14F-4D97-AF65-F5344CB8AC3E}">
        <p14:creationId xmlns:p14="http://schemas.microsoft.com/office/powerpoint/2010/main" val="143261546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1"/>
          <p:cNvSpPr>
            <a:spLocks noGrp="1" noChangeArrowheads="1"/>
          </p:cNvSpPr>
          <p:nvPr>
            <p:ph type="title"/>
          </p:nvPr>
        </p:nvSpPr>
        <p:spPr>
          <a:xfrm>
            <a:off x="457200" y="122238"/>
            <a:ext cx="7543800" cy="792162"/>
          </a:xfrm>
        </p:spPr>
        <p:txBody>
          <a:bodyPr/>
          <a:lstStyle/>
          <a:p>
            <a:pPr eaLnBrk="1" hangingPunct="1"/>
            <a:r>
              <a:rPr lang="en-US" altLang="en-US"/>
              <a:t>Q</a:t>
            </a:r>
          </a:p>
        </p:txBody>
      </p:sp>
      <p:sp>
        <p:nvSpPr>
          <p:cNvPr id="91139"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5B790C2-6D8F-4724-8D77-78D36D9D5C4F}" type="slidenum">
              <a:rPr lang="en-US" altLang="en-US" sz="1000" smtClean="0"/>
              <a:pPr>
                <a:spcBef>
                  <a:spcPct val="0"/>
                </a:spcBef>
                <a:buClrTx/>
                <a:buSzTx/>
                <a:buFontTx/>
                <a:buNone/>
              </a:pPr>
              <a:t>145</a:t>
            </a:fld>
            <a:endParaRPr lang="en-US" altLang="en-US" sz="1000"/>
          </a:p>
        </p:txBody>
      </p:sp>
      <p:sp>
        <p:nvSpPr>
          <p:cNvPr id="91140" name="Content Placeholder 1"/>
          <p:cNvSpPr>
            <a:spLocks noGrp="1"/>
          </p:cNvSpPr>
          <p:nvPr>
            <p:ph idx="1"/>
          </p:nvPr>
        </p:nvSpPr>
        <p:spPr>
          <a:xfrm>
            <a:off x="457200" y="1379538"/>
            <a:ext cx="8229600" cy="4411662"/>
          </a:xfrm>
        </p:spPr>
        <p:txBody>
          <a:bodyPr/>
          <a:lstStyle/>
          <a:p>
            <a:r>
              <a:rPr lang="en-US" altLang="en-US" sz="2000" dirty="0"/>
              <a:t>Saddle-nose deformity (2): </a:t>
            </a:r>
            <a:r>
              <a:rPr lang="en-US" altLang="en-US" sz="2000" dirty="0">
                <a:solidFill>
                  <a:srgbClr val="0000FF"/>
                </a:solidFill>
              </a:rPr>
              <a:t>RP; </a:t>
            </a:r>
            <a:r>
              <a:rPr lang="en-US" altLang="en-US" sz="2000" dirty="0" err="1">
                <a:solidFill>
                  <a:srgbClr val="0000FF"/>
                </a:solidFill>
              </a:rPr>
              <a:t>GwP</a:t>
            </a:r>
            <a:endParaRPr lang="en-US" altLang="en-US" sz="2000" dirty="0">
              <a:solidFill>
                <a:srgbClr val="0000FF"/>
              </a:solidFill>
            </a:endParaRPr>
          </a:p>
          <a:p>
            <a:r>
              <a:rPr lang="en-US" altLang="en-US" sz="2000" dirty="0"/>
              <a:t>Asthma and eosinophilia: </a:t>
            </a:r>
            <a:r>
              <a:rPr lang="en-US" altLang="en-US" sz="2000" dirty="0">
                <a:solidFill>
                  <a:srgbClr val="0000FF"/>
                </a:solidFill>
              </a:rPr>
              <a:t>CS</a:t>
            </a:r>
          </a:p>
          <a:p>
            <a:r>
              <a:rPr lang="en-US" altLang="en-US" sz="2000" dirty="0"/>
              <a:t>Deformed auricular pinnae: </a:t>
            </a:r>
            <a:r>
              <a:rPr lang="en-US" altLang="en-US" sz="2000" dirty="0">
                <a:solidFill>
                  <a:srgbClr val="0000FF"/>
                </a:solidFill>
              </a:rPr>
              <a:t>RP</a:t>
            </a:r>
          </a:p>
          <a:p>
            <a:r>
              <a:rPr lang="en-US" altLang="en-US" sz="2000" dirty="0"/>
              <a:t>Ulcer has overhanging edge (2): </a:t>
            </a:r>
            <a:r>
              <a:rPr lang="en-US" altLang="en-US" sz="2000" dirty="0">
                <a:solidFill>
                  <a:srgbClr val="0000FF"/>
                </a:solidFill>
              </a:rPr>
              <a:t>MU; PAN</a:t>
            </a:r>
          </a:p>
          <a:p>
            <a:r>
              <a:rPr lang="en-US" altLang="en-US" sz="2000" dirty="0"/>
              <a:t>Sclera never involved: </a:t>
            </a:r>
            <a:r>
              <a:rPr lang="en-US" altLang="en-US" sz="2000" dirty="0">
                <a:solidFill>
                  <a:srgbClr val="0000FF"/>
                </a:solidFill>
              </a:rPr>
              <a:t>MU</a:t>
            </a:r>
          </a:p>
          <a:p>
            <a:r>
              <a:rPr lang="en-US" altLang="en-US" sz="2000" dirty="0"/>
              <a:t>ANCA positive (2): </a:t>
            </a:r>
            <a:r>
              <a:rPr lang="en-US" altLang="en-US" sz="2000" dirty="0" err="1">
                <a:solidFill>
                  <a:srgbClr val="0000FF"/>
                </a:solidFill>
              </a:rPr>
              <a:t>GwP</a:t>
            </a:r>
            <a:r>
              <a:rPr lang="en-US" altLang="en-US" sz="2000" dirty="0">
                <a:solidFill>
                  <a:srgbClr val="0000FF"/>
                </a:solidFill>
              </a:rPr>
              <a:t>; CS</a:t>
            </a:r>
          </a:p>
          <a:p>
            <a:r>
              <a:rPr lang="en-US" altLang="en-US" sz="2000" dirty="0"/>
              <a:t>Is a diagnosis of exclusion:</a:t>
            </a:r>
          </a:p>
        </p:txBody>
      </p:sp>
      <p:sp>
        <p:nvSpPr>
          <p:cNvPr id="2" name="Text Box 4">
            <a:extLst>
              <a:ext uri="{FF2B5EF4-FFF2-40B4-BE49-F238E27FC236}">
                <a16:creationId xmlns:a16="http://schemas.microsoft.com/office/drawing/2014/main" id="{13B9E8A8-A006-4C08-8454-C1C0BDA92349}"/>
              </a:ext>
            </a:extLst>
          </p:cNvPr>
          <p:cNvSpPr txBox="1">
            <a:spLocks noChangeArrowheads="1"/>
          </p:cNvSpPr>
          <p:nvPr/>
        </p:nvSpPr>
        <p:spPr bwMode="auto">
          <a:xfrm>
            <a:off x="1295400" y="152400"/>
            <a:ext cx="6705600" cy="12095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1800" dirty="0"/>
              <a:t>For each statement, identify which of these causes of PUK is/are associated (some will more than one answer)</a:t>
            </a:r>
          </a:p>
          <a:p>
            <a:pPr eaLnBrk="1" hangingPunct="1">
              <a:spcBef>
                <a:spcPct val="0"/>
              </a:spcBef>
              <a:buClrTx/>
              <a:buSzTx/>
              <a:buFontTx/>
              <a:buNone/>
            </a:pPr>
            <a:r>
              <a:rPr lang="en-US" altLang="en-US" sz="1400" b="1" dirty="0">
                <a:solidFill>
                  <a:srgbClr val="0000FF"/>
                </a:solidFill>
              </a:rPr>
              <a:t>Polyarteritis nodosa (PAN)		Relapsing </a:t>
            </a:r>
            <a:r>
              <a:rPr lang="en-US" altLang="en-US" sz="1400" b="1" dirty="0" err="1">
                <a:solidFill>
                  <a:srgbClr val="0000FF"/>
                </a:solidFill>
              </a:rPr>
              <a:t>polychondritis</a:t>
            </a:r>
            <a:r>
              <a:rPr lang="en-US" altLang="en-US" sz="1400" b="1" dirty="0">
                <a:solidFill>
                  <a:srgbClr val="0000FF"/>
                </a:solidFill>
              </a:rPr>
              <a:t> (RP)</a:t>
            </a:r>
          </a:p>
          <a:p>
            <a:pPr eaLnBrk="1" hangingPunct="1">
              <a:spcBef>
                <a:spcPct val="0"/>
              </a:spcBef>
              <a:buClrTx/>
              <a:buSzTx/>
              <a:buFontTx/>
              <a:buNone/>
            </a:pPr>
            <a:r>
              <a:rPr lang="en-US" altLang="en-US" sz="1400" b="1" dirty="0">
                <a:solidFill>
                  <a:srgbClr val="0000FF"/>
                </a:solidFill>
              </a:rPr>
              <a:t>Rheumatoid arthritis (RA)	   Granulomatosis with polyangiitis (</a:t>
            </a:r>
            <a:r>
              <a:rPr lang="en-US" altLang="en-US" sz="1400" b="1" dirty="0" err="1">
                <a:solidFill>
                  <a:srgbClr val="0000FF"/>
                </a:solidFill>
              </a:rPr>
              <a:t>GwP</a:t>
            </a:r>
            <a:r>
              <a:rPr lang="en-US" altLang="en-US" sz="1400" b="1" dirty="0">
                <a:solidFill>
                  <a:srgbClr val="0000FF"/>
                </a:solidFill>
              </a:rPr>
              <a:t>)</a:t>
            </a:r>
          </a:p>
          <a:p>
            <a:pPr eaLnBrk="1" hangingPunct="1">
              <a:spcBef>
                <a:spcPct val="0"/>
              </a:spcBef>
              <a:buClrTx/>
              <a:buSzTx/>
              <a:buFontTx/>
              <a:buNone/>
            </a:pPr>
            <a:r>
              <a:rPr lang="en-US" altLang="en-US" sz="1400" b="1" dirty="0" err="1">
                <a:solidFill>
                  <a:srgbClr val="0000FF"/>
                </a:solidFill>
              </a:rPr>
              <a:t>Mooren’s</a:t>
            </a:r>
            <a:r>
              <a:rPr lang="en-US" altLang="en-US" sz="1400" b="1" dirty="0">
                <a:solidFill>
                  <a:srgbClr val="0000FF"/>
                </a:solidFill>
              </a:rPr>
              <a:t> ulcer (MU)			Churg-Strauss (CS)</a:t>
            </a:r>
          </a:p>
        </p:txBody>
      </p:sp>
      <p:sp>
        <p:nvSpPr>
          <p:cNvPr id="7" name="TextBox 6">
            <a:extLst>
              <a:ext uri="{FF2B5EF4-FFF2-40B4-BE49-F238E27FC236}">
                <a16:creationId xmlns:a16="http://schemas.microsoft.com/office/drawing/2014/main" id="{E9BA6E38-9155-7E38-B35C-A0BB5BA46F4E}"/>
              </a:ext>
            </a:extLst>
          </p:cNvPr>
          <p:cNvSpPr txBox="1">
            <a:spLocks noChangeArrowheads="1"/>
          </p:cNvSpPr>
          <p:nvPr/>
        </p:nvSpPr>
        <p:spPr bwMode="auto">
          <a:xfrm>
            <a:off x="4038600" y="3257490"/>
            <a:ext cx="10021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dirty="0">
                <a:solidFill>
                  <a:srgbClr val="0000FF"/>
                </a:solidFill>
                <a:latin typeface="Segoe Script" panose="020B0504020000000003" pitchFamily="34" charset="0"/>
              </a:rPr>
              <a:t>; PAN</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1"/>
          <p:cNvSpPr>
            <a:spLocks noGrp="1" noChangeArrowheads="1"/>
          </p:cNvSpPr>
          <p:nvPr>
            <p:ph type="title"/>
          </p:nvPr>
        </p:nvSpPr>
        <p:spPr>
          <a:xfrm>
            <a:off x="457200" y="122238"/>
            <a:ext cx="7543800" cy="792162"/>
          </a:xfrm>
        </p:spPr>
        <p:txBody>
          <a:bodyPr/>
          <a:lstStyle/>
          <a:p>
            <a:pPr eaLnBrk="1" hangingPunct="1"/>
            <a:r>
              <a:rPr lang="en-US" altLang="en-US"/>
              <a:t>A</a:t>
            </a:r>
          </a:p>
        </p:txBody>
      </p:sp>
      <p:sp>
        <p:nvSpPr>
          <p:cNvPr id="9216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CAD91CF-BA3A-49C6-BFE2-79024FCAB3A3}" type="slidenum">
              <a:rPr lang="en-US" altLang="en-US" sz="1000" smtClean="0"/>
              <a:pPr>
                <a:spcBef>
                  <a:spcPct val="0"/>
                </a:spcBef>
                <a:buClrTx/>
                <a:buSzTx/>
                <a:buFontTx/>
                <a:buNone/>
              </a:pPr>
              <a:t>146</a:t>
            </a:fld>
            <a:endParaRPr lang="en-US" altLang="en-US" sz="1000"/>
          </a:p>
        </p:txBody>
      </p:sp>
      <p:sp>
        <p:nvSpPr>
          <p:cNvPr id="92164" name="Content Placeholder 1"/>
          <p:cNvSpPr>
            <a:spLocks noGrp="1"/>
          </p:cNvSpPr>
          <p:nvPr>
            <p:ph idx="1"/>
          </p:nvPr>
        </p:nvSpPr>
        <p:spPr>
          <a:xfrm>
            <a:off x="457200" y="1379538"/>
            <a:ext cx="8229600" cy="4411662"/>
          </a:xfrm>
        </p:spPr>
        <p:txBody>
          <a:bodyPr/>
          <a:lstStyle/>
          <a:p>
            <a:r>
              <a:rPr lang="en-US" altLang="en-US" sz="2000" dirty="0"/>
              <a:t>Saddle-nose deformity (2): </a:t>
            </a:r>
            <a:r>
              <a:rPr lang="en-US" altLang="en-US" sz="2000" dirty="0">
                <a:solidFill>
                  <a:srgbClr val="0000FF"/>
                </a:solidFill>
              </a:rPr>
              <a:t>RP; </a:t>
            </a:r>
            <a:r>
              <a:rPr lang="en-US" altLang="en-US" sz="2000" dirty="0" err="1">
                <a:solidFill>
                  <a:srgbClr val="0000FF"/>
                </a:solidFill>
              </a:rPr>
              <a:t>GwP</a:t>
            </a:r>
            <a:endParaRPr lang="en-US" altLang="en-US" sz="2000" dirty="0">
              <a:solidFill>
                <a:srgbClr val="0000FF"/>
              </a:solidFill>
            </a:endParaRPr>
          </a:p>
          <a:p>
            <a:r>
              <a:rPr lang="en-US" altLang="en-US" sz="2000" dirty="0"/>
              <a:t>Asthma and eosinophilia: </a:t>
            </a:r>
            <a:r>
              <a:rPr lang="en-US" altLang="en-US" sz="2000" dirty="0">
                <a:solidFill>
                  <a:srgbClr val="0000FF"/>
                </a:solidFill>
              </a:rPr>
              <a:t>CS</a:t>
            </a:r>
          </a:p>
          <a:p>
            <a:r>
              <a:rPr lang="en-US" altLang="en-US" sz="2000" dirty="0"/>
              <a:t>Deformed auricular pinnae: </a:t>
            </a:r>
            <a:r>
              <a:rPr lang="en-US" altLang="en-US" sz="2000" dirty="0">
                <a:solidFill>
                  <a:srgbClr val="0000FF"/>
                </a:solidFill>
              </a:rPr>
              <a:t>RP</a:t>
            </a:r>
          </a:p>
          <a:p>
            <a:r>
              <a:rPr lang="en-US" altLang="en-US" sz="2000" dirty="0"/>
              <a:t>Ulcer has overhanging edge (2): </a:t>
            </a:r>
            <a:r>
              <a:rPr lang="en-US" altLang="en-US" sz="2000" dirty="0">
                <a:solidFill>
                  <a:srgbClr val="0000FF"/>
                </a:solidFill>
              </a:rPr>
              <a:t>MU; PAN</a:t>
            </a:r>
          </a:p>
          <a:p>
            <a:r>
              <a:rPr lang="en-US" altLang="en-US" sz="2000" dirty="0"/>
              <a:t>Sclera never involved: </a:t>
            </a:r>
            <a:r>
              <a:rPr lang="en-US" altLang="en-US" sz="2000" dirty="0">
                <a:solidFill>
                  <a:srgbClr val="0000FF"/>
                </a:solidFill>
              </a:rPr>
              <a:t>MU</a:t>
            </a:r>
          </a:p>
          <a:p>
            <a:r>
              <a:rPr lang="en-US" altLang="en-US" sz="2000" dirty="0"/>
              <a:t>ANCA positive (2): </a:t>
            </a:r>
            <a:r>
              <a:rPr lang="en-US" altLang="en-US" sz="2000" dirty="0" err="1">
                <a:solidFill>
                  <a:srgbClr val="0000FF"/>
                </a:solidFill>
              </a:rPr>
              <a:t>GwP</a:t>
            </a:r>
            <a:r>
              <a:rPr lang="en-US" altLang="en-US" sz="2000" dirty="0">
                <a:solidFill>
                  <a:srgbClr val="0000FF"/>
                </a:solidFill>
              </a:rPr>
              <a:t>; CS</a:t>
            </a:r>
          </a:p>
          <a:p>
            <a:r>
              <a:rPr lang="en-US" altLang="en-US" sz="2000" dirty="0"/>
              <a:t>Is a diagnosis of exclusion: </a:t>
            </a:r>
            <a:r>
              <a:rPr lang="en-US" altLang="en-US" sz="2000" dirty="0">
                <a:solidFill>
                  <a:srgbClr val="0000FF"/>
                </a:solidFill>
              </a:rPr>
              <a:t>MU</a:t>
            </a:r>
          </a:p>
          <a:p>
            <a:endParaRPr lang="en-US" altLang="en-US" sz="2000" dirty="0"/>
          </a:p>
          <a:p>
            <a:endParaRPr lang="en-US" altLang="en-US" sz="2000" dirty="0"/>
          </a:p>
        </p:txBody>
      </p:sp>
      <p:sp>
        <p:nvSpPr>
          <p:cNvPr id="2" name="Text Box 4">
            <a:extLst>
              <a:ext uri="{FF2B5EF4-FFF2-40B4-BE49-F238E27FC236}">
                <a16:creationId xmlns:a16="http://schemas.microsoft.com/office/drawing/2014/main" id="{96C9A13C-A27E-4D6B-BBD6-36F0AE7866C8}"/>
              </a:ext>
            </a:extLst>
          </p:cNvPr>
          <p:cNvSpPr txBox="1">
            <a:spLocks noChangeArrowheads="1"/>
          </p:cNvSpPr>
          <p:nvPr/>
        </p:nvSpPr>
        <p:spPr bwMode="auto">
          <a:xfrm>
            <a:off x="1295400" y="152400"/>
            <a:ext cx="6705600" cy="12095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1800" dirty="0"/>
              <a:t>For each statement, identify which of these causes of PUK is/are associated (some will more than one answer)</a:t>
            </a:r>
          </a:p>
          <a:p>
            <a:pPr eaLnBrk="1" hangingPunct="1">
              <a:spcBef>
                <a:spcPct val="0"/>
              </a:spcBef>
              <a:buClrTx/>
              <a:buSzTx/>
              <a:buFontTx/>
              <a:buNone/>
            </a:pPr>
            <a:r>
              <a:rPr lang="en-US" altLang="en-US" sz="1400" b="1" dirty="0">
                <a:solidFill>
                  <a:srgbClr val="0000FF"/>
                </a:solidFill>
              </a:rPr>
              <a:t>Polyarteritis nodosa (PAN)		Relapsing </a:t>
            </a:r>
            <a:r>
              <a:rPr lang="en-US" altLang="en-US" sz="1400" b="1" dirty="0" err="1">
                <a:solidFill>
                  <a:srgbClr val="0000FF"/>
                </a:solidFill>
              </a:rPr>
              <a:t>polychondritis</a:t>
            </a:r>
            <a:r>
              <a:rPr lang="en-US" altLang="en-US" sz="1400" b="1" dirty="0">
                <a:solidFill>
                  <a:srgbClr val="0000FF"/>
                </a:solidFill>
              </a:rPr>
              <a:t> (RP)</a:t>
            </a:r>
          </a:p>
          <a:p>
            <a:pPr eaLnBrk="1" hangingPunct="1">
              <a:spcBef>
                <a:spcPct val="0"/>
              </a:spcBef>
              <a:buClrTx/>
              <a:buSzTx/>
              <a:buFontTx/>
              <a:buNone/>
            </a:pPr>
            <a:r>
              <a:rPr lang="en-US" altLang="en-US" sz="1400" b="1" dirty="0">
                <a:solidFill>
                  <a:srgbClr val="0000FF"/>
                </a:solidFill>
              </a:rPr>
              <a:t>Rheumatoid arthritis (RA)	   Granulomatosis with polyangiitis (</a:t>
            </a:r>
            <a:r>
              <a:rPr lang="en-US" altLang="en-US" sz="1400" b="1" dirty="0" err="1">
                <a:solidFill>
                  <a:srgbClr val="0000FF"/>
                </a:solidFill>
              </a:rPr>
              <a:t>GwP</a:t>
            </a:r>
            <a:r>
              <a:rPr lang="en-US" altLang="en-US" sz="1400" b="1" dirty="0">
                <a:solidFill>
                  <a:srgbClr val="0000FF"/>
                </a:solidFill>
              </a:rPr>
              <a:t>)</a:t>
            </a:r>
          </a:p>
          <a:p>
            <a:pPr eaLnBrk="1" hangingPunct="1">
              <a:spcBef>
                <a:spcPct val="0"/>
              </a:spcBef>
              <a:buClrTx/>
              <a:buSzTx/>
              <a:buFontTx/>
              <a:buNone/>
            </a:pPr>
            <a:r>
              <a:rPr lang="en-US" altLang="en-US" sz="1400" b="1" dirty="0" err="1">
                <a:solidFill>
                  <a:srgbClr val="0000FF"/>
                </a:solidFill>
              </a:rPr>
              <a:t>Mooren’s</a:t>
            </a:r>
            <a:r>
              <a:rPr lang="en-US" altLang="en-US" sz="1400" b="1" dirty="0">
                <a:solidFill>
                  <a:srgbClr val="0000FF"/>
                </a:solidFill>
              </a:rPr>
              <a:t> ulcer (MU)			Churg-Strauss (CS)</a:t>
            </a:r>
          </a:p>
        </p:txBody>
      </p:sp>
      <p:sp>
        <p:nvSpPr>
          <p:cNvPr id="7" name="TextBox 6">
            <a:extLst>
              <a:ext uri="{FF2B5EF4-FFF2-40B4-BE49-F238E27FC236}">
                <a16:creationId xmlns:a16="http://schemas.microsoft.com/office/drawing/2014/main" id="{6EF8BBE4-FD5B-04EB-3B4B-A5A6AD3511F6}"/>
              </a:ext>
            </a:extLst>
          </p:cNvPr>
          <p:cNvSpPr txBox="1">
            <a:spLocks noChangeArrowheads="1"/>
          </p:cNvSpPr>
          <p:nvPr/>
        </p:nvSpPr>
        <p:spPr bwMode="auto">
          <a:xfrm>
            <a:off x="4038600" y="3257490"/>
            <a:ext cx="10021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dirty="0">
                <a:solidFill>
                  <a:srgbClr val="0000FF"/>
                </a:solidFill>
                <a:latin typeface="Segoe Script" panose="020B0504020000000003" pitchFamily="34" charset="0"/>
              </a:rPr>
              <a:t>; PAN</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1"/>
          <p:cNvSpPr>
            <a:spLocks noGrp="1" noChangeArrowheads="1"/>
          </p:cNvSpPr>
          <p:nvPr>
            <p:ph type="title"/>
          </p:nvPr>
        </p:nvSpPr>
        <p:spPr>
          <a:xfrm>
            <a:off x="457200" y="122238"/>
            <a:ext cx="7543800" cy="792162"/>
          </a:xfrm>
        </p:spPr>
        <p:txBody>
          <a:bodyPr/>
          <a:lstStyle/>
          <a:p>
            <a:pPr eaLnBrk="1" hangingPunct="1"/>
            <a:r>
              <a:rPr lang="en-US" altLang="en-US"/>
              <a:t>Q</a:t>
            </a:r>
          </a:p>
        </p:txBody>
      </p:sp>
      <p:sp>
        <p:nvSpPr>
          <p:cNvPr id="9318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3B4AEF2-F7CB-4E8D-9EBB-8081B5AAEDED}" type="slidenum">
              <a:rPr lang="en-US" altLang="en-US" sz="1000" smtClean="0"/>
              <a:pPr>
                <a:spcBef>
                  <a:spcPct val="0"/>
                </a:spcBef>
                <a:buClrTx/>
                <a:buSzTx/>
                <a:buFontTx/>
                <a:buNone/>
              </a:pPr>
              <a:t>147</a:t>
            </a:fld>
            <a:endParaRPr lang="en-US" altLang="en-US" sz="1000"/>
          </a:p>
        </p:txBody>
      </p:sp>
      <p:sp>
        <p:nvSpPr>
          <p:cNvPr id="93188" name="Content Placeholder 1"/>
          <p:cNvSpPr>
            <a:spLocks noGrp="1"/>
          </p:cNvSpPr>
          <p:nvPr>
            <p:ph idx="1"/>
          </p:nvPr>
        </p:nvSpPr>
        <p:spPr>
          <a:xfrm>
            <a:off x="457200" y="1379538"/>
            <a:ext cx="8229600" cy="4411662"/>
          </a:xfrm>
        </p:spPr>
        <p:txBody>
          <a:bodyPr/>
          <a:lstStyle/>
          <a:p>
            <a:r>
              <a:rPr lang="en-US" altLang="en-US" sz="2000" dirty="0"/>
              <a:t>Saddle-nose deformity (2): </a:t>
            </a:r>
            <a:r>
              <a:rPr lang="en-US" altLang="en-US" sz="2000" dirty="0">
                <a:solidFill>
                  <a:srgbClr val="0000FF"/>
                </a:solidFill>
              </a:rPr>
              <a:t>RP; </a:t>
            </a:r>
            <a:r>
              <a:rPr lang="en-US" altLang="en-US" sz="2000" dirty="0" err="1">
                <a:solidFill>
                  <a:srgbClr val="0000FF"/>
                </a:solidFill>
              </a:rPr>
              <a:t>GwP</a:t>
            </a:r>
            <a:endParaRPr lang="en-US" altLang="en-US" sz="2000" dirty="0">
              <a:solidFill>
                <a:srgbClr val="0000FF"/>
              </a:solidFill>
            </a:endParaRPr>
          </a:p>
          <a:p>
            <a:r>
              <a:rPr lang="en-US" altLang="en-US" sz="2000" dirty="0"/>
              <a:t>Asthma and eosinophilia: </a:t>
            </a:r>
            <a:r>
              <a:rPr lang="en-US" altLang="en-US" sz="2000" dirty="0">
                <a:solidFill>
                  <a:srgbClr val="0000FF"/>
                </a:solidFill>
              </a:rPr>
              <a:t>CS</a:t>
            </a:r>
          </a:p>
          <a:p>
            <a:r>
              <a:rPr lang="en-US" altLang="en-US" sz="2000" dirty="0"/>
              <a:t>Deformed auricular pinnae: </a:t>
            </a:r>
            <a:r>
              <a:rPr lang="en-US" altLang="en-US" sz="2000" dirty="0">
                <a:solidFill>
                  <a:srgbClr val="0000FF"/>
                </a:solidFill>
              </a:rPr>
              <a:t>RP</a:t>
            </a:r>
          </a:p>
          <a:p>
            <a:r>
              <a:rPr lang="en-US" altLang="en-US" sz="2000" dirty="0"/>
              <a:t>Ulcer has overhanging edge (2): </a:t>
            </a:r>
            <a:r>
              <a:rPr lang="en-US" altLang="en-US" sz="2000" dirty="0">
                <a:solidFill>
                  <a:srgbClr val="0000FF"/>
                </a:solidFill>
              </a:rPr>
              <a:t>MU; PAN</a:t>
            </a:r>
          </a:p>
          <a:p>
            <a:r>
              <a:rPr lang="en-US" altLang="en-US" sz="2000" dirty="0"/>
              <a:t>Sclera never involved: </a:t>
            </a:r>
            <a:r>
              <a:rPr lang="en-US" altLang="en-US" sz="2000" dirty="0">
                <a:solidFill>
                  <a:srgbClr val="0000FF"/>
                </a:solidFill>
              </a:rPr>
              <a:t>MU</a:t>
            </a:r>
          </a:p>
          <a:p>
            <a:r>
              <a:rPr lang="en-US" altLang="en-US" sz="2000" dirty="0"/>
              <a:t>ANCA positive (2): </a:t>
            </a:r>
            <a:r>
              <a:rPr lang="en-US" altLang="en-US" sz="2000" dirty="0" err="1">
                <a:solidFill>
                  <a:srgbClr val="0000FF"/>
                </a:solidFill>
              </a:rPr>
              <a:t>GwP</a:t>
            </a:r>
            <a:r>
              <a:rPr lang="en-US" altLang="en-US" sz="2000" dirty="0">
                <a:solidFill>
                  <a:srgbClr val="0000FF"/>
                </a:solidFill>
              </a:rPr>
              <a:t>; CS</a:t>
            </a:r>
          </a:p>
          <a:p>
            <a:r>
              <a:rPr lang="en-US" altLang="en-US" sz="2000" dirty="0"/>
              <a:t>Is a diagnosis of exclusion: </a:t>
            </a:r>
            <a:r>
              <a:rPr lang="en-US" altLang="en-US" sz="2000" dirty="0">
                <a:solidFill>
                  <a:srgbClr val="0000FF"/>
                </a:solidFill>
              </a:rPr>
              <a:t>MU</a:t>
            </a:r>
          </a:p>
          <a:p>
            <a:r>
              <a:rPr lang="en-US" altLang="en-US" sz="2000" dirty="0"/>
              <a:t>Chest X-ray likely abnormal (3):</a:t>
            </a:r>
          </a:p>
          <a:p>
            <a:endParaRPr lang="en-US" altLang="en-US" sz="2000" dirty="0"/>
          </a:p>
        </p:txBody>
      </p:sp>
      <p:sp>
        <p:nvSpPr>
          <p:cNvPr id="2" name="Text Box 4">
            <a:extLst>
              <a:ext uri="{FF2B5EF4-FFF2-40B4-BE49-F238E27FC236}">
                <a16:creationId xmlns:a16="http://schemas.microsoft.com/office/drawing/2014/main" id="{D7083F99-A336-4821-B89E-3CA1F1138C93}"/>
              </a:ext>
            </a:extLst>
          </p:cNvPr>
          <p:cNvSpPr txBox="1">
            <a:spLocks noChangeArrowheads="1"/>
          </p:cNvSpPr>
          <p:nvPr/>
        </p:nvSpPr>
        <p:spPr bwMode="auto">
          <a:xfrm>
            <a:off x="1295400" y="152400"/>
            <a:ext cx="6705600" cy="12095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1800" dirty="0"/>
              <a:t>For each statement, identify which of these causes of PUK is/are associated (some will more than one answer)</a:t>
            </a:r>
          </a:p>
          <a:p>
            <a:pPr eaLnBrk="1" hangingPunct="1">
              <a:spcBef>
                <a:spcPct val="0"/>
              </a:spcBef>
              <a:buClrTx/>
              <a:buSzTx/>
              <a:buFontTx/>
              <a:buNone/>
            </a:pPr>
            <a:r>
              <a:rPr lang="en-US" altLang="en-US" sz="1400" b="1" dirty="0">
                <a:solidFill>
                  <a:srgbClr val="0000FF"/>
                </a:solidFill>
              </a:rPr>
              <a:t>Polyarteritis nodosa (PAN)		Relapsing </a:t>
            </a:r>
            <a:r>
              <a:rPr lang="en-US" altLang="en-US" sz="1400" b="1" dirty="0" err="1">
                <a:solidFill>
                  <a:srgbClr val="0000FF"/>
                </a:solidFill>
              </a:rPr>
              <a:t>polychondritis</a:t>
            </a:r>
            <a:r>
              <a:rPr lang="en-US" altLang="en-US" sz="1400" b="1" dirty="0">
                <a:solidFill>
                  <a:srgbClr val="0000FF"/>
                </a:solidFill>
              </a:rPr>
              <a:t> (RP)</a:t>
            </a:r>
          </a:p>
          <a:p>
            <a:pPr eaLnBrk="1" hangingPunct="1">
              <a:spcBef>
                <a:spcPct val="0"/>
              </a:spcBef>
              <a:buClrTx/>
              <a:buSzTx/>
              <a:buFontTx/>
              <a:buNone/>
            </a:pPr>
            <a:r>
              <a:rPr lang="en-US" altLang="en-US" sz="1400" b="1" dirty="0">
                <a:solidFill>
                  <a:srgbClr val="0000FF"/>
                </a:solidFill>
              </a:rPr>
              <a:t>Rheumatoid arthritis (RA)	   Granulomatosis with polyangiitis (</a:t>
            </a:r>
            <a:r>
              <a:rPr lang="en-US" altLang="en-US" sz="1400" b="1" dirty="0" err="1">
                <a:solidFill>
                  <a:srgbClr val="0000FF"/>
                </a:solidFill>
              </a:rPr>
              <a:t>GwP</a:t>
            </a:r>
            <a:r>
              <a:rPr lang="en-US" altLang="en-US" sz="1400" b="1" dirty="0">
                <a:solidFill>
                  <a:srgbClr val="0000FF"/>
                </a:solidFill>
              </a:rPr>
              <a:t>)</a:t>
            </a:r>
          </a:p>
          <a:p>
            <a:pPr eaLnBrk="1" hangingPunct="1">
              <a:spcBef>
                <a:spcPct val="0"/>
              </a:spcBef>
              <a:buClrTx/>
              <a:buSzTx/>
              <a:buFontTx/>
              <a:buNone/>
            </a:pPr>
            <a:r>
              <a:rPr lang="en-US" altLang="en-US" sz="1400" b="1" dirty="0" err="1">
                <a:solidFill>
                  <a:srgbClr val="0000FF"/>
                </a:solidFill>
              </a:rPr>
              <a:t>Mooren’s</a:t>
            </a:r>
            <a:r>
              <a:rPr lang="en-US" altLang="en-US" sz="1400" b="1" dirty="0">
                <a:solidFill>
                  <a:srgbClr val="0000FF"/>
                </a:solidFill>
              </a:rPr>
              <a:t> ulcer (MU)			Churg-Strauss (CS)</a:t>
            </a:r>
          </a:p>
        </p:txBody>
      </p:sp>
      <p:sp>
        <p:nvSpPr>
          <p:cNvPr id="7" name="TextBox 6">
            <a:extLst>
              <a:ext uri="{FF2B5EF4-FFF2-40B4-BE49-F238E27FC236}">
                <a16:creationId xmlns:a16="http://schemas.microsoft.com/office/drawing/2014/main" id="{65E9A600-BE5B-DB44-9A84-38627A999851}"/>
              </a:ext>
            </a:extLst>
          </p:cNvPr>
          <p:cNvSpPr txBox="1">
            <a:spLocks noChangeArrowheads="1"/>
          </p:cNvSpPr>
          <p:nvPr/>
        </p:nvSpPr>
        <p:spPr bwMode="auto">
          <a:xfrm>
            <a:off x="4038600" y="3257490"/>
            <a:ext cx="10021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dirty="0">
                <a:solidFill>
                  <a:srgbClr val="0000FF"/>
                </a:solidFill>
                <a:latin typeface="Segoe Script" panose="020B0504020000000003" pitchFamily="34" charset="0"/>
              </a:rPr>
              <a:t>; PAN</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1"/>
          <p:cNvSpPr>
            <a:spLocks noGrp="1" noChangeArrowheads="1"/>
          </p:cNvSpPr>
          <p:nvPr>
            <p:ph type="title"/>
          </p:nvPr>
        </p:nvSpPr>
        <p:spPr>
          <a:xfrm>
            <a:off x="457200" y="122238"/>
            <a:ext cx="7543800" cy="792162"/>
          </a:xfrm>
        </p:spPr>
        <p:txBody>
          <a:bodyPr/>
          <a:lstStyle/>
          <a:p>
            <a:pPr eaLnBrk="1" hangingPunct="1"/>
            <a:r>
              <a:rPr lang="en-US" altLang="en-US"/>
              <a:t>A</a:t>
            </a:r>
          </a:p>
        </p:txBody>
      </p:sp>
      <p:sp>
        <p:nvSpPr>
          <p:cNvPr id="9421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AE95681-994C-4C76-9C33-4BE6C50465E5}" type="slidenum">
              <a:rPr lang="en-US" altLang="en-US" sz="1000" smtClean="0"/>
              <a:pPr>
                <a:spcBef>
                  <a:spcPct val="0"/>
                </a:spcBef>
                <a:buClrTx/>
                <a:buSzTx/>
                <a:buFontTx/>
                <a:buNone/>
              </a:pPr>
              <a:t>148</a:t>
            </a:fld>
            <a:endParaRPr lang="en-US" altLang="en-US" sz="1000"/>
          </a:p>
        </p:txBody>
      </p:sp>
      <p:sp>
        <p:nvSpPr>
          <p:cNvPr id="94212" name="Content Placeholder 1"/>
          <p:cNvSpPr>
            <a:spLocks noGrp="1"/>
          </p:cNvSpPr>
          <p:nvPr>
            <p:ph idx="1"/>
          </p:nvPr>
        </p:nvSpPr>
        <p:spPr>
          <a:xfrm>
            <a:off x="457200" y="1379538"/>
            <a:ext cx="8229600" cy="4411662"/>
          </a:xfrm>
        </p:spPr>
        <p:txBody>
          <a:bodyPr/>
          <a:lstStyle/>
          <a:p>
            <a:r>
              <a:rPr lang="en-US" altLang="en-US" sz="2000" dirty="0"/>
              <a:t>Saddle-nose deformity (2): </a:t>
            </a:r>
            <a:r>
              <a:rPr lang="en-US" altLang="en-US" sz="2000" dirty="0">
                <a:solidFill>
                  <a:srgbClr val="0000FF"/>
                </a:solidFill>
              </a:rPr>
              <a:t>RP; </a:t>
            </a:r>
            <a:r>
              <a:rPr lang="en-US" altLang="en-US" sz="2000" dirty="0" err="1">
                <a:solidFill>
                  <a:srgbClr val="0000FF"/>
                </a:solidFill>
              </a:rPr>
              <a:t>GwP</a:t>
            </a:r>
            <a:endParaRPr lang="en-US" altLang="en-US" sz="2000" dirty="0">
              <a:solidFill>
                <a:srgbClr val="0000FF"/>
              </a:solidFill>
            </a:endParaRPr>
          </a:p>
          <a:p>
            <a:r>
              <a:rPr lang="en-US" altLang="en-US" sz="2000" dirty="0"/>
              <a:t>Asthma and eosinophilia: </a:t>
            </a:r>
            <a:r>
              <a:rPr lang="en-US" altLang="en-US" sz="2000" dirty="0">
                <a:solidFill>
                  <a:srgbClr val="0000FF"/>
                </a:solidFill>
              </a:rPr>
              <a:t>CS</a:t>
            </a:r>
          </a:p>
          <a:p>
            <a:r>
              <a:rPr lang="en-US" altLang="en-US" sz="2000" dirty="0"/>
              <a:t>Deformed auricular pinnae: </a:t>
            </a:r>
            <a:r>
              <a:rPr lang="en-US" altLang="en-US" sz="2000" dirty="0">
                <a:solidFill>
                  <a:srgbClr val="0000FF"/>
                </a:solidFill>
              </a:rPr>
              <a:t>RP</a:t>
            </a:r>
          </a:p>
          <a:p>
            <a:r>
              <a:rPr lang="en-US" altLang="en-US" sz="2000" dirty="0"/>
              <a:t>Ulcer has overhanging edge (2): </a:t>
            </a:r>
            <a:r>
              <a:rPr lang="en-US" altLang="en-US" sz="2000" dirty="0">
                <a:solidFill>
                  <a:srgbClr val="0000FF"/>
                </a:solidFill>
              </a:rPr>
              <a:t>MU; PAN</a:t>
            </a:r>
          </a:p>
          <a:p>
            <a:r>
              <a:rPr lang="en-US" altLang="en-US" sz="2000" dirty="0"/>
              <a:t>Sclera never involved: </a:t>
            </a:r>
            <a:r>
              <a:rPr lang="en-US" altLang="en-US" sz="2000" dirty="0">
                <a:solidFill>
                  <a:srgbClr val="0000FF"/>
                </a:solidFill>
              </a:rPr>
              <a:t>MU</a:t>
            </a:r>
          </a:p>
          <a:p>
            <a:r>
              <a:rPr lang="en-US" altLang="en-US" sz="2000" dirty="0"/>
              <a:t>ANCA positive (2): </a:t>
            </a:r>
            <a:r>
              <a:rPr lang="en-US" altLang="en-US" sz="2000" dirty="0" err="1">
                <a:solidFill>
                  <a:srgbClr val="0000FF"/>
                </a:solidFill>
              </a:rPr>
              <a:t>GwP</a:t>
            </a:r>
            <a:r>
              <a:rPr lang="en-US" altLang="en-US" sz="2000" dirty="0">
                <a:solidFill>
                  <a:srgbClr val="0000FF"/>
                </a:solidFill>
              </a:rPr>
              <a:t>; CS</a:t>
            </a:r>
          </a:p>
          <a:p>
            <a:r>
              <a:rPr lang="en-US" altLang="en-US" sz="2000" dirty="0"/>
              <a:t>Is a diagnosis of exclusion: </a:t>
            </a:r>
            <a:r>
              <a:rPr lang="en-US" altLang="en-US" sz="2000" dirty="0">
                <a:solidFill>
                  <a:srgbClr val="0000FF"/>
                </a:solidFill>
              </a:rPr>
              <a:t>MU</a:t>
            </a:r>
          </a:p>
          <a:p>
            <a:r>
              <a:rPr lang="en-US" altLang="en-US" sz="2000" dirty="0"/>
              <a:t>Chest X-ray likely abnormal (3): </a:t>
            </a:r>
            <a:r>
              <a:rPr lang="en-US" altLang="en-US" sz="2000" dirty="0" err="1">
                <a:solidFill>
                  <a:srgbClr val="0000FF"/>
                </a:solidFill>
              </a:rPr>
              <a:t>GwP</a:t>
            </a:r>
            <a:r>
              <a:rPr lang="en-US" altLang="en-US" sz="2000" dirty="0">
                <a:solidFill>
                  <a:srgbClr val="0000FF"/>
                </a:solidFill>
              </a:rPr>
              <a:t>; CS; RP</a:t>
            </a:r>
          </a:p>
          <a:p>
            <a:endParaRPr lang="en-US" altLang="en-US" sz="2000" dirty="0"/>
          </a:p>
          <a:p>
            <a:endParaRPr lang="en-US" altLang="en-US" sz="2000" dirty="0"/>
          </a:p>
        </p:txBody>
      </p:sp>
      <p:sp>
        <p:nvSpPr>
          <p:cNvPr id="2" name="Text Box 4">
            <a:extLst>
              <a:ext uri="{FF2B5EF4-FFF2-40B4-BE49-F238E27FC236}">
                <a16:creationId xmlns:a16="http://schemas.microsoft.com/office/drawing/2014/main" id="{096A9CC5-43BD-424B-8C5F-7004E0221677}"/>
              </a:ext>
            </a:extLst>
          </p:cNvPr>
          <p:cNvSpPr txBox="1">
            <a:spLocks noChangeArrowheads="1"/>
          </p:cNvSpPr>
          <p:nvPr/>
        </p:nvSpPr>
        <p:spPr bwMode="auto">
          <a:xfrm>
            <a:off x="1295400" y="152400"/>
            <a:ext cx="6705600" cy="12095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1800" dirty="0"/>
              <a:t>For each statement, identify which of these causes of PUK is/are associated (some will more than one answer)</a:t>
            </a:r>
          </a:p>
          <a:p>
            <a:pPr eaLnBrk="1" hangingPunct="1">
              <a:spcBef>
                <a:spcPct val="0"/>
              </a:spcBef>
              <a:buClrTx/>
              <a:buSzTx/>
              <a:buFontTx/>
              <a:buNone/>
            </a:pPr>
            <a:r>
              <a:rPr lang="en-US" altLang="en-US" sz="1400" b="1" dirty="0">
                <a:solidFill>
                  <a:srgbClr val="0000FF"/>
                </a:solidFill>
              </a:rPr>
              <a:t>Polyarteritis nodosa (PAN)		Relapsing </a:t>
            </a:r>
            <a:r>
              <a:rPr lang="en-US" altLang="en-US" sz="1400" b="1" dirty="0" err="1">
                <a:solidFill>
                  <a:srgbClr val="0000FF"/>
                </a:solidFill>
              </a:rPr>
              <a:t>polychondritis</a:t>
            </a:r>
            <a:r>
              <a:rPr lang="en-US" altLang="en-US" sz="1400" b="1" dirty="0">
                <a:solidFill>
                  <a:srgbClr val="0000FF"/>
                </a:solidFill>
              </a:rPr>
              <a:t> (RP)</a:t>
            </a:r>
          </a:p>
          <a:p>
            <a:pPr eaLnBrk="1" hangingPunct="1">
              <a:spcBef>
                <a:spcPct val="0"/>
              </a:spcBef>
              <a:buClrTx/>
              <a:buSzTx/>
              <a:buFontTx/>
              <a:buNone/>
            </a:pPr>
            <a:r>
              <a:rPr lang="en-US" altLang="en-US" sz="1400" b="1" dirty="0">
                <a:solidFill>
                  <a:srgbClr val="0000FF"/>
                </a:solidFill>
              </a:rPr>
              <a:t>Rheumatoid arthritis (RA)	   Granulomatosis with polyangiitis (</a:t>
            </a:r>
            <a:r>
              <a:rPr lang="en-US" altLang="en-US" sz="1400" b="1" dirty="0" err="1">
                <a:solidFill>
                  <a:srgbClr val="0000FF"/>
                </a:solidFill>
              </a:rPr>
              <a:t>GwP</a:t>
            </a:r>
            <a:r>
              <a:rPr lang="en-US" altLang="en-US" sz="1400" b="1" dirty="0">
                <a:solidFill>
                  <a:srgbClr val="0000FF"/>
                </a:solidFill>
              </a:rPr>
              <a:t>)</a:t>
            </a:r>
          </a:p>
          <a:p>
            <a:pPr eaLnBrk="1" hangingPunct="1">
              <a:spcBef>
                <a:spcPct val="0"/>
              </a:spcBef>
              <a:buClrTx/>
              <a:buSzTx/>
              <a:buFontTx/>
              <a:buNone/>
            </a:pPr>
            <a:r>
              <a:rPr lang="en-US" altLang="en-US" sz="1400" b="1" dirty="0" err="1">
                <a:solidFill>
                  <a:srgbClr val="0000FF"/>
                </a:solidFill>
              </a:rPr>
              <a:t>Mooren’s</a:t>
            </a:r>
            <a:r>
              <a:rPr lang="en-US" altLang="en-US" sz="1400" b="1" dirty="0">
                <a:solidFill>
                  <a:srgbClr val="0000FF"/>
                </a:solidFill>
              </a:rPr>
              <a:t> ulcer (MU)			Churg-Strauss (CS)</a:t>
            </a:r>
          </a:p>
        </p:txBody>
      </p:sp>
      <p:sp>
        <p:nvSpPr>
          <p:cNvPr id="7" name="TextBox 6">
            <a:extLst>
              <a:ext uri="{FF2B5EF4-FFF2-40B4-BE49-F238E27FC236}">
                <a16:creationId xmlns:a16="http://schemas.microsoft.com/office/drawing/2014/main" id="{990A496D-22ED-6B19-D0D4-E759BD0DAD43}"/>
              </a:ext>
            </a:extLst>
          </p:cNvPr>
          <p:cNvSpPr txBox="1">
            <a:spLocks noChangeArrowheads="1"/>
          </p:cNvSpPr>
          <p:nvPr/>
        </p:nvSpPr>
        <p:spPr bwMode="auto">
          <a:xfrm>
            <a:off x="4038600" y="3257490"/>
            <a:ext cx="10021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dirty="0">
                <a:solidFill>
                  <a:srgbClr val="0000FF"/>
                </a:solidFill>
                <a:latin typeface="Segoe Script" panose="020B0504020000000003" pitchFamily="34" charset="0"/>
              </a:rPr>
              <a:t>; PAN</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11"/>
          <p:cNvSpPr>
            <a:spLocks noGrp="1" noChangeArrowheads="1"/>
          </p:cNvSpPr>
          <p:nvPr>
            <p:ph type="title"/>
          </p:nvPr>
        </p:nvSpPr>
        <p:spPr>
          <a:xfrm>
            <a:off x="457200" y="122238"/>
            <a:ext cx="7543800" cy="792162"/>
          </a:xfrm>
        </p:spPr>
        <p:txBody>
          <a:bodyPr/>
          <a:lstStyle/>
          <a:p>
            <a:pPr eaLnBrk="1" hangingPunct="1"/>
            <a:r>
              <a:rPr lang="en-US" altLang="en-US"/>
              <a:t>Q</a:t>
            </a:r>
          </a:p>
        </p:txBody>
      </p:sp>
      <p:sp>
        <p:nvSpPr>
          <p:cNvPr id="95235"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AD2D2A-ECBE-4BB5-BCA5-80897C366043}" type="slidenum">
              <a:rPr lang="en-US" altLang="en-US" sz="1000" smtClean="0"/>
              <a:pPr>
                <a:spcBef>
                  <a:spcPct val="0"/>
                </a:spcBef>
                <a:buClrTx/>
                <a:buSzTx/>
                <a:buFontTx/>
                <a:buNone/>
              </a:pPr>
              <a:t>149</a:t>
            </a:fld>
            <a:endParaRPr lang="en-US" altLang="en-US" sz="1000"/>
          </a:p>
        </p:txBody>
      </p:sp>
      <p:sp>
        <p:nvSpPr>
          <p:cNvPr id="95236" name="Content Placeholder 1"/>
          <p:cNvSpPr>
            <a:spLocks noGrp="1"/>
          </p:cNvSpPr>
          <p:nvPr>
            <p:ph idx="1"/>
          </p:nvPr>
        </p:nvSpPr>
        <p:spPr>
          <a:xfrm>
            <a:off x="457200" y="1379538"/>
            <a:ext cx="8229600" cy="4411662"/>
          </a:xfrm>
        </p:spPr>
        <p:txBody>
          <a:bodyPr/>
          <a:lstStyle/>
          <a:p>
            <a:r>
              <a:rPr lang="en-US" altLang="en-US" sz="2000" dirty="0"/>
              <a:t>Saddle-nose deformity (2): </a:t>
            </a:r>
            <a:r>
              <a:rPr lang="en-US" altLang="en-US" sz="2000" dirty="0">
                <a:solidFill>
                  <a:srgbClr val="0000FF"/>
                </a:solidFill>
              </a:rPr>
              <a:t>RP; </a:t>
            </a:r>
            <a:r>
              <a:rPr lang="en-US" altLang="en-US" sz="2000" dirty="0" err="1">
                <a:solidFill>
                  <a:srgbClr val="0000FF"/>
                </a:solidFill>
              </a:rPr>
              <a:t>GwP</a:t>
            </a:r>
            <a:endParaRPr lang="en-US" altLang="en-US" sz="2000" dirty="0">
              <a:solidFill>
                <a:srgbClr val="0000FF"/>
              </a:solidFill>
            </a:endParaRPr>
          </a:p>
          <a:p>
            <a:r>
              <a:rPr lang="en-US" altLang="en-US" sz="2000" dirty="0"/>
              <a:t>Asthma and eosinophilia: </a:t>
            </a:r>
            <a:r>
              <a:rPr lang="en-US" altLang="en-US" sz="2000" dirty="0">
                <a:solidFill>
                  <a:srgbClr val="0000FF"/>
                </a:solidFill>
              </a:rPr>
              <a:t>CS</a:t>
            </a:r>
          </a:p>
          <a:p>
            <a:r>
              <a:rPr lang="en-US" altLang="en-US" sz="2000" dirty="0"/>
              <a:t>Deformed auricular pinnae: </a:t>
            </a:r>
            <a:r>
              <a:rPr lang="en-US" altLang="en-US" sz="2000" dirty="0">
                <a:solidFill>
                  <a:srgbClr val="0000FF"/>
                </a:solidFill>
              </a:rPr>
              <a:t>RP</a:t>
            </a:r>
          </a:p>
          <a:p>
            <a:r>
              <a:rPr lang="en-US" altLang="en-US" sz="2000" dirty="0"/>
              <a:t>Ulcer has overhanging edge (2): </a:t>
            </a:r>
            <a:r>
              <a:rPr lang="en-US" altLang="en-US" sz="2000" dirty="0">
                <a:solidFill>
                  <a:srgbClr val="0000FF"/>
                </a:solidFill>
              </a:rPr>
              <a:t>MU; PAN</a:t>
            </a:r>
          </a:p>
          <a:p>
            <a:r>
              <a:rPr lang="en-US" altLang="en-US" sz="2000" dirty="0"/>
              <a:t>Sclera never involved: </a:t>
            </a:r>
            <a:r>
              <a:rPr lang="en-US" altLang="en-US" sz="2000" dirty="0">
                <a:solidFill>
                  <a:srgbClr val="0000FF"/>
                </a:solidFill>
              </a:rPr>
              <a:t>MU</a:t>
            </a:r>
          </a:p>
          <a:p>
            <a:r>
              <a:rPr lang="en-US" altLang="en-US" sz="2000" dirty="0"/>
              <a:t>ANCA positive (2): </a:t>
            </a:r>
            <a:r>
              <a:rPr lang="en-US" altLang="en-US" sz="2000" dirty="0" err="1">
                <a:solidFill>
                  <a:srgbClr val="0000FF"/>
                </a:solidFill>
              </a:rPr>
              <a:t>GwP</a:t>
            </a:r>
            <a:r>
              <a:rPr lang="en-US" altLang="en-US" sz="2000" dirty="0">
                <a:solidFill>
                  <a:srgbClr val="0000FF"/>
                </a:solidFill>
              </a:rPr>
              <a:t>; CS</a:t>
            </a:r>
          </a:p>
          <a:p>
            <a:r>
              <a:rPr lang="en-US" altLang="en-US" sz="2000" dirty="0"/>
              <a:t>Is a diagnosis of exclusion: </a:t>
            </a:r>
            <a:r>
              <a:rPr lang="en-US" altLang="en-US" sz="2000" dirty="0">
                <a:solidFill>
                  <a:srgbClr val="0000FF"/>
                </a:solidFill>
              </a:rPr>
              <a:t>MU</a:t>
            </a:r>
          </a:p>
          <a:p>
            <a:r>
              <a:rPr lang="en-US" altLang="en-US" sz="2000" dirty="0"/>
              <a:t>Chest X-ray likely abnormal (3): </a:t>
            </a:r>
            <a:r>
              <a:rPr lang="en-US" altLang="en-US" sz="2000" dirty="0" err="1">
                <a:solidFill>
                  <a:srgbClr val="0000FF"/>
                </a:solidFill>
              </a:rPr>
              <a:t>GwP</a:t>
            </a:r>
            <a:r>
              <a:rPr lang="en-US" altLang="en-US" sz="2000" dirty="0">
                <a:solidFill>
                  <a:srgbClr val="0000FF"/>
                </a:solidFill>
              </a:rPr>
              <a:t>; CS; RP</a:t>
            </a:r>
          </a:p>
          <a:p>
            <a:r>
              <a:rPr lang="en-US" altLang="en-US" sz="2000" dirty="0"/>
              <a:t>Associated with hepatitis seropositivity:</a:t>
            </a:r>
          </a:p>
        </p:txBody>
      </p:sp>
      <p:sp>
        <p:nvSpPr>
          <p:cNvPr id="2" name="Text Box 4">
            <a:extLst>
              <a:ext uri="{FF2B5EF4-FFF2-40B4-BE49-F238E27FC236}">
                <a16:creationId xmlns:a16="http://schemas.microsoft.com/office/drawing/2014/main" id="{37354757-C694-49CF-80C2-11B1A6002DFA}"/>
              </a:ext>
            </a:extLst>
          </p:cNvPr>
          <p:cNvSpPr txBox="1">
            <a:spLocks noChangeArrowheads="1"/>
          </p:cNvSpPr>
          <p:nvPr/>
        </p:nvSpPr>
        <p:spPr bwMode="auto">
          <a:xfrm>
            <a:off x="1295400" y="152400"/>
            <a:ext cx="6705600" cy="12095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1800" dirty="0"/>
              <a:t>For each statement, identify which of these causes of PUK is/are associated (some will more than one answer)</a:t>
            </a:r>
          </a:p>
          <a:p>
            <a:pPr eaLnBrk="1" hangingPunct="1">
              <a:spcBef>
                <a:spcPct val="0"/>
              </a:spcBef>
              <a:buClrTx/>
              <a:buSzTx/>
              <a:buFontTx/>
              <a:buNone/>
            </a:pPr>
            <a:r>
              <a:rPr lang="en-US" altLang="en-US" sz="1400" b="1" dirty="0">
                <a:solidFill>
                  <a:srgbClr val="0000FF"/>
                </a:solidFill>
              </a:rPr>
              <a:t>Polyarteritis nodosa (PAN)		Relapsing </a:t>
            </a:r>
            <a:r>
              <a:rPr lang="en-US" altLang="en-US" sz="1400" b="1" dirty="0" err="1">
                <a:solidFill>
                  <a:srgbClr val="0000FF"/>
                </a:solidFill>
              </a:rPr>
              <a:t>polychondritis</a:t>
            </a:r>
            <a:r>
              <a:rPr lang="en-US" altLang="en-US" sz="1400" b="1" dirty="0">
                <a:solidFill>
                  <a:srgbClr val="0000FF"/>
                </a:solidFill>
              </a:rPr>
              <a:t> (RP)</a:t>
            </a:r>
          </a:p>
          <a:p>
            <a:pPr eaLnBrk="1" hangingPunct="1">
              <a:spcBef>
                <a:spcPct val="0"/>
              </a:spcBef>
              <a:buClrTx/>
              <a:buSzTx/>
              <a:buFontTx/>
              <a:buNone/>
            </a:pPr>
            <a:r>
              <a:rPr lang="en-US" altLang="en-US" sz="1400" b="1" dirty="0">
                <a:solidFill>
                  <a:srgbClr val="0000FF"/>
                </a:solidFill>
              </a:rPr>
              <a:t>Rheumatoid arthritis (RA)	   Granulomatosis with polyangiitis (</a:t>
            </a:r>
            <a:r>
              <a:rPr lang="en-US" altLang="en-US" sz="1400" b="1" dirty="0" err="1">
                <a:solidFill>
                  <a:srgbClr val="0000FF"/>
                </a:solidFill>
              </a:rPr>
              <a:t>GwP</a:t>
            </a:r>
            <a:r>
              <a:rPr lang="en-US" altLang="en-US" sz="1400" b="1" dirty="0">
                <a:solidFill>
                  <a:srgbClr val="0000FF"/>
                </a:solidFill>
              </a:rPr>
              <a:t>)</a:t>
            </a:r>
          </a:p>
          <a:p>
            <a:pPr eaLnBrk="1" hangingPunct="1">
              <a:spcBef>
                <a:spcPct val="0"/>
              </a:spcBef>
              <a:buClrTx/>
              <a:buSzTx/>
              <a:buFontTx/>
              <a:buNone/>
            </a:pPr>
            <a:r>
              <a:rPr lang="en-US" altLang="en-US" sz="1400" b="1" dirty="0" err="1">
                <a:solidFill>
                  <a:srgbClr val="0000FF"/>
                </a:solidFill>
              </a:rPr>
              <a:t>Mooren’s</a:t>
            </a:r>
            <a:r>
              <a:rPr lang="en-US" altLang="en-US" sz="1400" b="1" dirty="0">
                <a:solidFill>
                  <a:srgbClr val="0000FF"/>
                </a:solidFill>
              </a:rPr>
              <a:t> ulcer (MU)			Churg-Strauss (CS)</a:t>
            </a:r>
          </a:p>
        </p:txBody>
      </p:sp>
      <p:sp>
        <p:nvSpPr>
          <p:cNvPr id="7" name="TextBox 6">
            <a:extLst>
              <a:ext uri="{FF2B5EF4-FFF2-40B4-BE49-F238E27FC236}">
                <a16:creationId xmlns:a16="http://schemas.microsoft.com/office/drawing/2014/main" id="{B7A92E97-A892-BA94-A645-4493783E7AB6}"/>
              </a:ext>
            </a:extLst>
          </p:cNvPr>
          <p:cNvSpPr txBox="1">
            <a:spLocks noChangeArrowheads="1"/>
          </p:cNvSpPr>
          <p:nvPr/>
        </p:nvSpPr>
        <p:spPr bwMode="auto">
          <a:xfrm>
            <a:off x="4038600" y="3257490"/>
            <a:ext cx="10021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dirty="0">
                <a:solidFill>
                  <a:srgbClr val="0000FF"/>
                </a:solidFill>
                <a:latin typeface="Segoe Script" panose="020B0504020000000003" pitchFamily="34" charset="0"/>
              </a:rPr>
              <a:t>; PAN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17411"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7412"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17413" name="Rectangle 4"/>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17414" name="Rectangle 5"/>
          <p:cNvSpPr>
            <a:spLocks noGrp="1" noChangeArrowheads="1"/>
          </p:cNvSpPr>
          <p:nvPr>
            <p:ph type="body" idx="1"/>
          </p:nvPr>
        </p:nvSpPr>
        <p:spPr>
          <a:xfrm>
            <a:off x="304800" y="1676400"/>
            <a:ext cx="8534400" cy="4876800"/>
          </a:xfrm>
        </p:spPr>
        <p:txBody>
          <a:bodyPr/>
          <a:lstStyle/>
          <a:p>
            <a:pPr eaLnBrk="1" hangingPunct="1"/>
            <a:r>
              <a:rPr lang="en-US" altLang="en-US" sz="2200" dirty="0">
                <a:solidFill>
                  <a:schemeClr val="bg1">
                    <a:lumMod val="75000"/>
                  </a:schemeClr>
                </a:solidFill>
              </a:rPr>
              <a:t>Autoimmune PUK is usually unilateral and sectoral                         </a:t>
            </a:r>
          </a:p>
          <a:p>
            <a:pPr eaLnBrk="1" hangingPunct="1"/>
            <a:r>
              <a:rPr lang="en-US" altLang="en-US" sz="2200" dirty="0">
                <a:solidFill>
                  <a:schemeClr val="bg1">
                    <a:lumMod val="75000"/>
                  </a:schemeClr>
                </a:solidFill>
              </a:rPr>
              <a:t>It often heralds exacerbation of </a:t>
            </a:r>
            <a:r>
              <a:rPr lang="en-US" altLang="en-US" sz="2200" b="1" dirty="0"/>
              <a:t>systemic disease </a:t>
            </a:r>
          </a:p>
        </p:txBody>
      </p:sp>
      <p:sp>
        <p:nvSpPr>
          <p:cNvPr id="1741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001FBC2-80F1-43A6-BAA7-3675B6881076}" type="slidenum">
              <a:rPr lang="en-US" altLang="en-US" sz="1000" smtClean="0"/>
              <a:pPr>
                <a:spcBef>
                  <a:spcPct val="0"/>
                </a:spcBef>
                <a:buClrTx/>
                <a:buSzTx/>
                <a:buFontTx/>
                <a:buNone/>
              </a:pPr>
              <a:t>15</a:t>
            </a:fld>
            <a:endParaRPr lang="en-US" altLang="en-US" sz="1000"/>
          </a:p>
        </p:txBody>
      </p:sp>
      <p:sp>
        <p:nvSpPr>
          <p:cNvPr id="2" name="Text Box 4">
            <a:extLst>
              <a:ext uri="{FF2B5EF4-FFF2-40B4-BE49-F238E27FC236}">
                <a16:creationId xmlns:a16="http://schemas.microsoft.com/office/drawing/2014/main" id="{5C96FC0D-CDB7-4350-8ADA-11FA8FC055A7}"/>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4" name="TextBox 3">
            <a:extLst>
              <a:ext uri="{FF2B5EF4-FFF2-40B4-BE49-F238E27FC236}">
                <a16:creationId xmlns:a16="http://schemas.microsoft.com/office/drawing/2014/main" id="{A0A56AA5-A875-4F9D-8E0C-EEF78F6CC7C4}"/>
              </a:ext>
            </a:extLst>
          </p:cNvPr>
          <p:cNvSpPr txBox="1"/>
          <p:nvPr/>
        </p:nvSpPr>
        <p:spPr>
          <a:xfrm>
            <a:off x="2313038" y="1524000"/>
            <a:ext cx="6194324" cy="584775"/>
          </a:xfrm>
          <a:prstGeom prst="rect">
            <a:avLst/>
          </a:prstGeom>
          <a:solidFill>
            <a:schemeClr val="accent5">
              <a:lumMod val="75000"/>
            </a:schemeClr>
          </a:solidFill>
        </p:spPr>
        <p:txBody>
          <a:bodyPr wrap="none" rtlCol="0">
            <a:spAutoFit/>
          </a:bodyPr>
          <a:lstStyle/>
          <a:p>
            <a:r>
              <a:rPr lang="en-US" sz="1600" i="1" dirty="0">
                <a:solidFill>
                  <a:schemeClr val="bg1">
                    <a:lumMod val="50000"/>
                  </a:schemeClr>
                </a:solidFill>
              </a:rPr>
              <a:t>With what general category of autoimmune </a:t>
            </a:r>
            <a:r>
              <a:rPr lang="en-US" sz="1600" i="1" dirty="0" err="1">
                <a:solidFill>
                  <a:schemeClr val="bg1">
                    <a:lumMod val="50000"/>
                  </a:schemeClr>
                </a:solidFill>
              </a:rPr>
              <a:t>dz</a:t>
            </a:r>
            <a:r>
              <a:rPr lang="en-US" sz="1600" i="1" dirty="0">
                <a:solidFill>
                  <a:schemeClr val="bg1">
                    <a:lumMod val="50000"/>
                  </a:schemeClr>
                </a:solidFill>
              </a:rPr>
              <a:t> is PUK associated?</a:t>
            </a:r>
          </a:p>
          <a:p>
            <a:r>
              <a:rPr lang="en-US" sz="1600" dirty="0">
                <a:solidFill>
                  <a:schemeClr val="bg1">
                    <a:lumMod val="50000"/>
                  </a:schemeClr>
                </a:solidFill>
              </a:rPr>
              <a:t>Connective-tissue </a:t>
            </a:r>
            <a:r>
              <a:rPr lang="en-US" sz="1600" dirty="0" err="1">
                <a:solidFill>
                  <a:schemeClr val="bg1">
                    <a:lumMod val="50000"/>
                  </a:schemeClr>
                </a:solidFill>
              </a:rPr>
              <a:t>dz</a:t>
            </a:r>
            <a:r>
              <a:rPr lang="en-US" sz="1600" dirty="0">
                <a:solidFill>
                  <a:schemeClr val="bg1">
                    <a:lumMod val="50000"/>
                  </a:schemeClr>
                </a:solidFill>
              </a:rPr>
              <a:t>, especially </a:t>
            </a:r>
            <a:r>
              <a:rPr lang="en-US" sz="1600" dirty="0" err="1">
                <a:solidFill>
                  <a:schemeClr val="bg1">
                    <a:lumMod val="50000"/>
                  </a:schemeClr>
                </a:solidFill>
              </a:rPr>
              <a:t>vasculitides</a:t>
            </a:r>
            <a:endParaRPr lang="en-US" sz="1600" dirty="0">
              <a:solidFill>
                <a:schemeClr val="bg1">
                  <a:lumMod val="50000"/>
                </a:schemeClr>
              </a:solidFill>
            </a:endParaRPr>
          </a:p>
        </p:txBody>
      </p:sp>
      <p:sp>
        <p:nvSpPr>
          <p:cNvPr id="5" name="TextBox 4">
            <a:extLst>
              <a:ext uri="{FF2B5EF4-FFF2-40B4-BE49-F238E27FC236}">
                <a16:creationId xmlns:a16="http://schemas.microsoft.com/office/drawing/2014/main" id="{4BABEE30-020F-470E-9BB8-332170594C4E}"/>
              </a:ext>
            </a:extLst>
          </p:cNvPr>
          <p:cNvSpPr txBox="1"/>
          <p:nvPr/>
        </p:nvSpPr>
        <p:spPr>
          <a:xfrm>
            <a:off x="1005284" y="4296205"/>
            <a:ext cx="6371432" cy="2308324"/>
          </a:xfrm>
          <a:prstGeom prst="rect">
            <a:avLst/>
          </a:prstGeom>
          <a:solidFill>
            <a:srgbClr val="D5D5D5"/>
          </a:solidFill>
        </p:spPr>
        <p:txBody>
          <a:bodyPr wrap="square">
            <a:spAutoFit/>
          </a:bodyPr>
          <a:lstStyle/>
          <a:p>
            <a:pPr eaLnBrk="1" hangingPunct="1">
              <a:defRPr/>
            </a:pPr>
            <a:r>
              <a:rPr lang="en-US" sz="1600" i="1" dirty="0">
                <a:solidFill>
                  <a:srgbClr val="0000FF"/>
                </a:solidFill>
                <a:latin typeface="Arial" charset="0"/>
              </a:rPr>
              <a:t>Of these three, which is most likely to be associated with PUK?</a:t>
            </a:r>
          </a:p>
          <a:p>
            <a:pPr eaLnBrk="1" hangingPunct="1">
              <a:defRPr/>
            </a:pPr>
            <a:r>
              <a:rPr lang="en-US" sz="1600" dirty="0">
                <a:solidFill>
                  <a:srgbClr val="0000FF"/>
                </a:solidFill>
                <a:latin typeface="Arial" charset="0"/>
              </a:rPr>
              <a:t>RA, by a substantial margin</a:t>
            </a:r>
          </a:p>
          <a:p>
            <a:pPr eaLnBrk="1" hangingPunct="1">
              <a:defRPr/>
            </a:pPr>
            <a:endParaRPr lang="en-US" sz="1600" dirty="0">
              <a:solidFill>
                <a:srgbClr val="0000FF"/>
              </a:solidFill>
              <a:latin typeface="Arial" charset="0"/>
            </a:endParaRPr>
          </a:p>
          <a:p>
            <a:pPr eaLnBrk="1" hangingPunct="1">
              <a:defRPr/>
            </a:pPr>
            <a:r>
              <a:rPr lang="en-US" sz="1600" i="1" dirty="0">
                <a:solidFill>
                  <a:srgbClr val="0000FF"/>
                </a:solidFill>
                <a:latin typeface="Arial" charset="0"/>
              </a:rPr>
              <a:t>What percentage of PUK </a:t>
            </a:r>
            <a:r>
              <a:rPr lang="en-US" sz="1600" i="1" dirty="0" err="1">
                <a:solidFill>
                  <a:srgbClr val="0000FF"/>
                </a:solidFill>
                <a:latin typeface="Arial" charset="0"/>
              </a:rPr>
              <a:t>pts</a:t>
            </a:r>
            <a:r>
              <a:rPr lang="en-US" sz="1600" i="1" dirty="0">
                <a:solidFill>
                  <a:srgbClr val="0000FF"/>
                </a:solidFill>
                <a:latin typeface="Arial" charset="0"/>
              </a:rPr>
              <a:t> have RA as their underlying condition?</a:t>
            </a:r>
          </a:p>
          <a:p>
            <a:pPr eaLnBrk="1" hangingPunct="1">
              <a:defRPr/>
            </a:pPr>
            <a:r>
              <a:rPr lang="en-US" sz="1600" dirty="0">
                <a:solidFill>
                  <a:srgbClr val="0000FF"/>
                </a:solidFill>
                <a:latin typeface="Arial" charset="0"/>
              </a:rPr>
              <a:t>Up to 40</a:t>
            </a:r>
            <a:endParaRPr lang="en-US" sz="1600" dirty="0">
              <a:solidFill>
                <a:srgbClr val="D5D5D5"/>
              </a:solidFill>
              <a:latin typeface="Arial" charset="0"/>
            </a:endParaRPr>
          </a:p>
          <a:p>
            <a:pPr eaLnBrk="1" hangingPunct="1">
              <a:defRPr/>
            </a:pPr>
            <a:endParaRPr lang="en-US" sz="1600" dirty="0">
              <a:solidFill>
                <a:srgbClr val="D5D5D5"/>
              </a:solidFill>
              <a:latin typeface="Arial" charset="0"/>
            </a:endParaRPr>
          </a:p>
          <a:p>
            <a:pPr eaLnBrk="1" hangingPunct="1">
              <a:defRPr/>
            </a:pPr>
            <a:r>
              <a:rPr lang="en-US" sz="1600" i="1" dirty="0">
                <a:solidFill>
                  <a:srgbClr val="D5D5D5"/>
                </a:solidFill>
                <a:latin typeface="Arial" charset="0"/>
              </a:rPr>
              <a:t>In addition to the peripheral cornea, what other ocular structure is commonly affected in these </a:t>
            </a:r>
            <a:r>
              <a:rPr lang="en-US" sz="1600" i="1" dirty="0" err="1">
                <a:solidFill>
                  <a:srgbClr val="D5D5D5"/>
                </a:solidFill>
                <a:latin typeface="Arial" charset="0"/>
              </a:rPr>
              <a:t>pts</a:t>
            </a:r>
            <a:r>
              <a:rPr lang="en-US" sz="1600" i="1" dirty="0">
                <a:solidFill>
                  <a:srgbClr val="D5D5D5"/>
                </a:solidFill>
                <a:latin typeface="Arial" charset="0"/>
              </a:rPr>
              <a:t>?</a:t>
            </a:r>
          </a:p>
          <a:p>
            <a:pPr eaLnBrk="1" hangingPunct="1">
              <a:defRPr/>
            </a:pPr>
            <a:r>
              <a:rPr lang="en-US" sz="1600" dirty="0">
                <a:solidFill>
                  <a:srgbClr val="D5D5D5"/>
                </a:solidFill>
                <a:latin typeface="Arial" charset="0"/>
              </a:rPr>
              <a:t>The sclera </a:t>
            </a:r>
          </a:p>
        </p:txBody>
      </p:sp>
      <p:sp>
        <p:nvSpPr>
          <p:cNvPr id="3" name="TextBox 1">
            <a:extLst>
              <a:ext uri="{FF2B5EF4-FFF2-40B4-BE49-F238E27FC236}">
                <a16:creationId xmlns:a16="http://schemas.microsoft.com/office/drawing/2014/main" id="{4C87EA2C-3877-079F-0D93-F8D2E7437CA7}"/>
              </a:ext>
            </a:extLst>
          </p:cNvPr>
          <p:cNvSpPr txBox="1">
            <a:spLocks noChangeArrowheads="1"/>
          </p:cNvSpPr>
          <p:nvPr/>
        </p:nvSpPr>
        <p:spPr bwMode="auto">
          <a:xfrm>
            <a:off x="228600" y="2895600"/>
            <a:ext cx="8683596" cy="1323439"/>
          </a:xfrm>
          <a:prstGeom prst="rect">
            <a:avLst/>
          </a:prstGeom>
          <a:noFill/>
          <a:ln>
            <a:noFill/>
          </a:ln>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r>
              <a:rPr lang="en-US" altLang="en-US" sz="1600" i="1" dirty="0">
                <a:solidFill>
                  <a:schemeClr val="bg1">
                    <a:lumMod val="75000"/>
                  </a:schemeClr>
                </a:solidFill>
              </a:rPr>
              <a:t>With which connective-tissue diseases (CTDs) and/or </a:t>
            </a:r>
            <a:r>
              <a:rPr lang="en-US" altLang="en-US" sz="1600" i="1" dirty="0" err="1">
                <a:solidFill>
                  <a:schemeClr val="bg1">
                    <a:lumMod val="75000"/>
                  </a:schemeClr>
                </a:solidFill>
              </a:rPr>
              <a:t>vasculitides</a:t>
            </a:r>
            <a:r>
              <a:rPr lang="en-US" altLang="en-US" sz="1600" i="1" dirty="0">
                <a:solidFill>
                  <a:schemeClr val="bg1">
                    <a:lumMod val="75000"/>
                  </a:schemeClr>
                </a:solidFill>
              </a:rPr>
              <a:t> has PUK been associated?</a:t>
            </a:r>
          </a:p>
          <a:p>
            <a:pPr eaLnBrk="1" hangingPunct="1">
              <a:spcBef>
                <a:spcPct val="0"/>
              </a:spcBef>
              <a:buClrTx/>
              <a:buSzTx/>
              <a:buFontTx/>
              <a:buNone/>
              <a:defRPr/>
            </a:pPr>
            <a:r>
              <a:rPr lang="en-US" altLang="en-US" sz="1600" dirty="0">
                <a:solidFill>
                  <a:schemeClr val="bg1">
                    <a:lumMod val="75000"/>
                  </a:schemeClr>
                </a:solidFill>
              </a:rPr>
              <a:t>Pretty much all of them</a:t>
            </a:r>
          </a:p>
          <a:p>
            <a:pPr eaLnBrk="1" hangingPunct="1">
              <a:spcBef>
                <a:spcPct val="0"/>
              </a:spcBef>
              <a:buClrTx/>
              <a:buSzTx/>
              <a:buFontTx/>
              <a:buNone/>
              <a:defRPr/>
            </a:pPr>
            <a:endParaRPr lang="en-US" altLang="en-US" sz="1600" dirty="0">
              <a:solidFill>
                <a:schemeClr val="bg1">
                  <a:lumMod val="75000"/>
                </a:schemeClr>
              </a:solidFill>
            </a:endParaRPr>
          </a:p>
          <a:p>
            <a:pPr eaLnBrk="1" hangingPunct="1">
              <a:spcBef>
                <a:spcPct val="0"/>
              </a:spcBef>
              <a:buClrTx/>
              <a:buSzTx/>
              <a:buFontTx/>
              <a:buNone/>
              <a:defRPr/>
            </a:pPr>
            <a:r>
              <a:rPr lang="en-US" altLang="en-US" sz="1600" i="1" dirty="0">
                <a:solidFill>
                  <a:schemeClr val="bg1">
                    <a:lumMod val="75000"/>
                  </a:schemeClr>
                </a:solidFill>
              </a:rPr>
              <a:t>Which three conditions are most likely to present with PUK?</a:t>
            </a:r>
          </a:p>
          <a:p>
            <a:pPr eaLnBrk="1" hangingPunct="1">
              <a:spcBef>
                <a:spcPct val="0"/>
              </a:spcBef>
              <a:buClrTx/>
              <a:buSzTx/>
              <a:buFontTx/>
              <a:buNone/>
              <a:defRPr/>
            </a:pPr>
            <a:r>
              <a:rPr lang="en-US" altLang="en-US" sz="1600" b="1" dirty="0">
                <a:solidFill>
                  <a:srgbClr val="0000FF"/>
                </a:solidFill>
              </a:rPr>
              <a:t>Rheumatoid arthritis</a:t>
            </a:r>
            <a:r>
              <a:rPr lang="en-US" altLang="en-US" sz="1600" dirty="0">
                <a:solidFill>
                  <a:schemeClr val="bg1">
                    <a:lumMod val="75000"/>
                  </a:schemeClr>
                </a:solidFill>
              </a:rPr>
              <a:t>, Wegener’s granulomatosis, and polyarteritis nodosa</a:t>
            </a:r>
            <a:endParaRPr lang="en-US" altLang="en-US" sz="1600" dirty="0">
              <a:solidFill>
                <a:srgbClr val="FFFF00"/>
              </a:solidFill>
            </a:endParaRPr>
          </a:p>
        </p:txBody>
      </p:sp>
    </p:spTree>
    <p:extLst>
      <p:ext uri="{BB962C8B-B14F-4D97-AF65-F5344CB8AC3E}">
        <p14:creationId xmlns:p14="http://schemas.microsoft.com/office/powerpoint/2010/main" val="55657472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1"/>
          <p:cNvSpPr>
            <a:spLocks noGrp="1" noChangeArrowheads="1"/>
          </p:cNvSpPr>
          <p:nvPr>
            <p:ph type="title"/>
          </p:nvPr>
        </p:nvSpPr>
        <p:spPr>
          <a:xfrm>
            <a:off x="457200" y="122238"/>
            <a:ext cx="7543800" cy="792162"/>
          </a:xfrm>
        </p:spPr>
        <p:txBody>
          <a:bodyPr/>
          <a:lstStyle/>
          <a:p>
            <a:pPr eaLnBrk="1" hangingPunct="1"/>
            <a:r>
              <a:rPr lang="en-US" altLang="en-US"/>
              <a:t>A</a:t>
            </a:r>
          </a:p>
        </p:txBody>
      </p:sp>
      <p:sp>
        <p:nvSpPr>
          <p:cNvPr id="96259"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5637055-A651-442E-BD67-9044C30D8C3D}" type="slidenum">
              <a:rPr lang="en-US" altLang="en-US" sz="1000" smtClean="0"/>
              <a:pPr>
                <a:spcBef>
                  <a:spcPct val="0"/>
                </a:spcBef>
                <a:buClrTx/>
                <a:buSzTx/>
                <a:buFontTx/>
                <a:buNone/>
              </a:pPr>
              <a:t>150</a:t>
            </a:fld>
            <a:endParaRPr lang="en-US" altLang="en-US" sz="1000"/>
          </a:p>
        </p:txBody>
      </p:sp>
      <p:sp>
        <p:nvSpPr>
          <p:cNvPr id="96260" name="Content Placeholder 1"/>
          <p:cNvSpPr>
            <a:spLocks noGrp="1"/>
          </p:cNvSpPr>
          <p:nvPr>
            <p:ph idx="1"/>
          </p:nvPr>
        </p:nvSpPr>
        <p:spPr>
          <a:xfrm>
            <a:off x="457200" y="1379538"/>
            <a:ext cx="8229600" cy="4411662"/>
          </a:xfrm>
        </p:spPr>
        <p:txBody>
          <a:bodyPr/>
          <a:lstStyle/>
          <a:p>
            <a:r>
              <a:rPr lang="en-US" altLang="en-US" sz="2000" dirty="0"/>
              <a:t>Saddle-nose deformity (2): </a:t>
            </a:r>
            <a:r>
              <a:rPr lang="en-US" altLang="en-US" sz="2000" dirty="0">
                <a:solidFill>
                  <a:srgbClr val="0000FF"/>
                </a:solidFill>
              </a:rPr>
              <a:t>RP; </a:t>
            </a:r>
            <a:r>
              <a:rPr lang="en-US" altLang="en-US" sz="2000" dirty="0" err="1">
                <a:solidFill>
                  <a:srgbClr val="0000FF"/>
                </a:solidFill>
              </a:rPr>
              <a:t>GwP</a:t>
            </a:r>
            <a:endParaRPr lang="en-US" altLang="en-US" sz="2000" dirty="0">
              <a:solidFill>
                <a:srgbClr val="0000FF"/>
              </a:solidFill>
            </a:endParaRPr>
          </a:p>
          <a:p>
            <a:r>
              <a:rPr lang="en-US" altLang="en-US" sz="2000" dirty="0"/>
              <a:t>Asthma and eosinophilia: </a:t>
            </a:r>
            <a:r>
              <a:rPr lang="en-US" altLang="en-US" sz="2000" dirty="0">
                <a:solidFill>
                  <a:srgbClr val="0000FF"/>
                </a:solidFill>
              </a:rPr>
              <a:t>CS</a:t>
            </a:r>
          </a:p>
          <a:p>
            <a:r>
              <a:rPr lang="en-US" altLang="en-US" sz="2000" dirty="0"/>
              <a:t>Deformed auricular pinnae: </a:t>
            </a:r>
            <a:r>
              <a:rPr lang="en-US" altLang="en-US" sz="2000" dirty="0">
                <a:solidFill>
                  <a:srgbClr val="0000FF"/>
                </a:solidFill>
              </a:rPr>
              <a:t>RP</a:t>
            </a:r>
          </a:p>
          <a:p>
            <a:r>
              <a:rPr lang="en-US" altLang="en-US" sz="2000" dirty="0"/>
              <a:t>Ulcer has overhanging edge (2): </a:t>
            </a:r>
            <a:r>
              <a:rPr lang="en-US" altLang="en-US" sz="2000" dirty="0">
                <a:solidFill>
                  <a:srgbClr val="0000FF"/>
                </a:solidFill>
              </a:rPr>
              <a:t>MU; PAN</a:t>
            </a:r>
          </a:p>
          <a:p>
            <a:r>
              <a:rPr lang="en-US" altLang="en-US" sz="2000" dirty="0"/>
              <a:t>Sclera never involved: </a:t>
            </a:r>
            <a:r>
              <a:rPr lang="en-US" altLang="en-US" sz="2000" dirty="0">
                <a:solidFill>
                  <a:srgbClr val="0000FF"/>
                </a:solidFill>
              </a:rPr>
              <a:t>MU</a:t>
            </a:r>
          </a:p>
          <a:p>
            <a:r>
              <a:rPr lang="en-US" altLang="en-US" sz="2000" dirty="0"/>
              <a:t>ANCA positive (2): </a:t>
            </a:r>
            <a:r>
              <a:rPr lang="en-US" altLang="en-US" sz="2000" dirty="0" err="1">
                <a:solidFill>
                  <a:srgbClr val="0000FF"/>
                </a:solidFill>
              </a:rPr>
              <a:t>GwP</a:t>
            </a:r>
            <a:r>
              <a:rPr lang="en-US" altLang="en-US" sz="2000" dirty="0">
                <a:solidFill>
                  <a:srgbClr val="0000FF"/>
                </a:solidFill>
              </a:rPr>
              <a:t>; CS</a:t>
            </a:r>
          </a:p>
          <a:p>
            <a:r>
              <a:rPr lang="en-US" altLang="en-US" sz="2000" dirty="0"/>
              <a:t>Is a diagnosis of exclusion: </a:t>
            </a:r>
            <a:r>
              <a:rPr lang="en-US" altLang="en-US" sz="2000" dirty="0">
                <a:solidFill>
                  <a:srgbClr val="0000FF"/>
                </a:solidFill>
              </a:rPr>
              <a:t>MU</a:t>
            </a:r>
          </a:p>
          <a:p>
            <a:r>
              <a:rPr lang="en-US" altLang="en-US" sz="2000" dirty="0"/>
              <a:t>Chest X-ray likely abnormal (3): </a:t>
            </a:r>
            <a:r>
              <a:rPr lang="en-US" altLang="en-US" sz="2000" dirty="0" err="1">
                <a:solidFill>
                  <a:srgbClr val="0000FF"/>
                </a:solidFill>
              </a:rPr>
              <a:t>GwP</a:t>
            </a:r>
            <a:r>
              <a:rPr lang="en-US" altLang="en-US" sz="2000" dirty="0">
                <a:solidFill>
                  <a:srgbClr val="0000FF"/>
                </a:solidFill>
              </a:rPr>
              <a:t>; CS; RP</a:t>
            </a:r>
          </a:p>
          <a:p>
            <a:r>
              <a:rPr lang="en-US" altLang="en-US" sz="2000" dirty="0"/>
              <a:t>Associated with hepatitis seropositivity: </a:t>
            </a:r>
            <a:r>
              <a:rPr lang="en-US" altLang="en-US" sz="2000" dirty="0">
                <a:solidFill>
                  <a:srgbClr val="0000FF"/>
                </a:solidFill>
              </a:rPr>
              <a:t>PAN</a:t>
            </a:r>
          </a:p>
          <a:p>
            <a:endParaRPr lang="en-US" altLang="en-US" sz="2000" dirty="0"/>
          </a:p>
          <a:p>
            <a:endParaRPr lang="en-US" altLang="en-US" sz="2000" dirty="0"/>
          </a:p>
        </p:txBody>
      </p:sp>
      <p:sp>
        <p:nvSpPr>
          <p:cNvPr id="2" name="Text Box 4">
            <a:extLst>
              <a:ext uri="{FF2B5EF4-FFF2-40B4-BE49-F238E27FC236}">
                <a16:creationId xmlns:a16="http://schemas.microsoft.com/office/drawing/2014/main" id="{82E02A6D-0B0A-46D2-BE62-F84DB776C8A5}"/>
              </a:ext>
            </a:extLst>
          </p:cNvPr>
          <p:cNvSpPr txBox="1">
            <a:spLocks noChangeArrowheads="1"/>
          </p:cNvSpPr>
          <p:nvPr/>
        </p:nvSpPr>
        <p:spPr bwMode="auto">
          <a:xfrm>
            <a:off x="1295400" y="152400"/>
            <a:ext cx="6705600" cy="12095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1800" dirty="0"/>
              <a:t>For each statement, identify which of these causes of PUK is/are associated (some will more than one answer)</a:t>
            </a:r>
          </a:p>
          <a:p>
            <a:pPr eaLnBrk="1" hangingPunct="1">
              <a:spcBef>
                <a:spcPct val="0"/>
              </a:spcBef>
              <a:buClrTx/>
              <a:buSzTx/>
              <a:buFontTx/>
              <a:buNone/>
            </a:pPr>
            <a:r>
              <a:rPr lang="en-US" altLang="en-US" sz="1400" b="1" dirty="0">
                <a:solidFill>
                  <a:srgbClr val="0000FF"/>
                </a:solidFill>
              </a:rPr>
              <a:t>Polyarteritis nodosa (PAN)		Relapsing </a:t>
            </a:r>
            <a:r>
              <a:rPr lang="en-US" altLang="en-US" sz="1400" b="1" dirty="0" err="1">
                <a:solidFill>
                  <a:srgbClr val="0000FF"/>
                </a:solidFill>
              </a:rPr>
              <a:t>polychondritis</a:t>
            </a:r>
            <a:r>
              <a:rPr lang="en-US" altLang="en-US" sz="1400" b="1" dirty="0">
                <a:solidFill>
                  <a:srgbClr val="0000FF"/>
                </a:solidFill>
              </a:rPr>
              <a:t> (RP)</a:t>
            </a:r>
          </a:p>
          <a:p>
            <a:pPr eaLnBrk="1" hangingPunct="1">
              <a:spcBef>
                <a:spcPct val="0"/>
              </a:spcBef>
              <a:buClrTx/>
              <a:buSzTx/>
              <a:buFontTx/>
              <a:buNone/>
            </a:pPr>
            <a:r>
              <a:rPr lang="en-US" altLang="en-US" sz="1400" b="1" dirty="0">
                <a:solidFill>
                  <a:srgbClr val="0000FF"/>
                </a:solidFill>
              </a:rPr>
              <a:t>Rheumatoid arthritis (RA)	   Granulomatosis with polyangiitis (</a:t>
            </a:r>
            <a:r>
              <a:rPr lang="en-US" altLang="en-US" sz="1400" b="1" dirty="0" err="1">
                <a:solidFill>
                  <a:srgbClr val="0000FF"/>
                </a:solidFill>
              </a:rPr>
              <a:t>GwP</a:t>
            </a:r>
            <a:r>
              <a:rPr lang="en-US" altLang="en-US" sz="1400" b="1" dirty="0">
                <a:solidFill>
                  <a:srgbClr val="0000FF"/>
                </a:solidFill>
              </a:rPr>
              <a:t>)</a:t>
            </a:r>
          </a:p>
          <a:p>
            <a:pPr eaLnBrk="1" hangingPunct="1">
              <a:spcBef>
                <a:spcPct val="0"/>
              </a:spcBef>
              <a:buClrTx/>
              <a:buSzTx/>
              <a:buFontTx/>
              <a:buNone/>
            </a:pPr>
            <a:r>
              <a:rPr lang="en-US" altLang="en-US" sz="1400" b="1" dirty="0" err="1">
                <a:solidFill>
                  <a:srgbClr val="0000FF"/>
                </a:solidFill>
              </a:rPr>
              <a:t>Mooren’s</a:t>
            </a:r>
            <a:r>
              <a:rPr lang="en-US" altLang="en-US" sz="1400" b="1" dirty="0">
                <a:solidFill>
                  <a:srgbClr val="0000FF"/>
                </a:solidFill>
              </a:rPr>
              <a:t> ulcer (MU)			Churg-Strauss (CS)</a:t>
            </a:r>
          </a:p>
        </p:txBody>
      </p:sp>
      <p:sp>
        <p:nvSpPr>
          <p:cNvPr id="7" name="TextBox 6">
            <a:extLst>
              <a:ext uri="{FF2B5EF4-FFF2-40B4-BE49-F238E27FC236}">
                <a16:creationId xmlns:a16="http://schemas.microsoft.com/office/drawing/2014/main" id="{058A81C1-6E52-0408-148D-EC6D7AFA9D41}"/>
              </a:ext>
            </a:extLst>
          </p:cNvPr>
          <p:cNvSpPr txBox="1">
            <a:spLocks noChangeArrowheads="1"/>
          </p:cNvSpPr>
          <p:nvPr/>
        </p:nvSpPr>
        <p:spPr bwMode="auto">
          <a:xfrm>
            <a:off x="4038600" y="3257490"/>
            <a:ext cx="10021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dirty="0">
                <a:solidFill>
                  <a:srgbClr val="0000FF"/>
                </a:solidFill>
                <a:latin typeface="Segoe Script" panose="020B0504020000000003" pitchFamily="34" charset="0"/>
              </a:rPr>
              <a:t>; PAN</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1"/>
          <p:cNvSpPr>
            <a:spLocks noGrp="1" noChangeArrowheads="1"/>
          </p:cNvSpPr>
          <p:nvPr>
            <p:ph type="title"/>
          </p:nvPr>
        </p:nvSpPr>
        <p:spPr>
          <a:xfrm>
            <a:off x="457200" y="122238"/>
            <a:ext cx="7543800" cy="792162"/>
          </a:xfrm>
        </p:spPr>
        <p:txBody>
          <a:bodyPr/>
          <a:lstStyle/>
          <a:p>
            <a:pPr eaLnBrk="1" hangingPunct="1"/>
            <a:r>
              <a:rPr lang="en-US" altLang="en-US"/>
              <a:t>Q</a:t>
            </a:r>
          </a:p>
        </p:txBody>
      </p:sp>
      <p:sp>
        <p:nvSpPr>
          <p:cNvPr id="9728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1489E68-95B1-43C9-85E5-B187A430B641}" type="slidenum">
              <a:rPr lang="en-US" altLang="en-US" sz="1000" smtClean="0"/>
              <a:pPr>
                <a:spcBef>
                  <a:spcPct val="0"/>
                </a:spcBef>
                <a:buClrTx/>
                <a:buSzTx/>
                <a:buFontTx/>
                <a:buNone/>
              </a:pPr>
              <a:t>151</a:t>
            </a:fld>
            <a:endParaRPr lang="en-US" altLang="en-US" sz="1000"/>
          </a:p>
        </p:txBody>
      </p:sp>
      <p:sp>
        <p:nvSpPr>
          <p:cNvPr id="97284" name="Content Placeholder 1"/>
          <p:cNvSpPr>
            <a:spLocks noGrp="1"/>
          </p:cNvSpPr>
          <p:nvPr>
            <p:ph idx="1"/>
          </p:nvPr>
        </p:nvSpPr>
        <p:spPr>
          <a:xfrm>
            <a:off x="457200" y="1379538"/>
            <a:ext cx="8229600" cy="4411662"/>
          </a:xfrm>
        </p:spPr>
        <p:txBody>
          <a:bodyPr/>
          <a:lstStyle/>
          <a:p>
            <a:r>
              <a:rPr lang="en-US" altLang="en-US" sz="2000" dirty="0">
                <a:solidFill>
                  <a:schemeClr val="bg1">
                    <a:lumMod val="75000"/>
                  </a:schemeClr>
                </a:solidFill>
              </a:rPr>
              <a:t>Saddle-nose deformity (2): RP; </a:t>
            </a:r>
            <a:r>
              <a:rPr lang="en-US" altLang="en-US" sz="2000" dirty="0" err="1">
                <a:solidFill>
                  <a:schemeClr val="bg1">
                    <a:lumMod val="75000"/>
                  </a:schemeClr>
                </a:solidFill>
              </a:rPr>
              <a:t>GwP</a:t>
            </a:r>
            <a:endParaRPr lang="en-US" altLang="en-US" sz="2000" dirty="0">
              <a:solidFill>
                <a:schemeClr val="bg1">
                  <a:lumMod val="75000"/>
                </a:schemeClr>
              </a:solidFill>
            </a:endParaRPr>
          </a:p>
          <a:p>
            <a:r>
              <a:rPr lang="en-US" altLang="en-US" sz="2000" dirty="0">
                <a:solidFill>
                  <a:schemeClr val="bg1">
                    <a:lumMod val="75000"/>
                  </a:schemeClr>
                </a:solidFill>
              </a:rPr>
              <a:t>Asthma and eosinophilia: CS</a:t>
            </a:r>
          </a:p>
          <a:p>
            <a:r>
              <a:rPr lang="en-US" altLang="en-US" sz="2000" dirty="0">
                <a:solidFill>
                  <a:schemeClr val="bg1">
                    <a:lumMod val="75000"/>
                  </a:schemeClr>
                </a:solidFill>
              </a:rPr>
              <a:t>Deformed auricular pinnae: RP</a:t>
            </a:r>
          </a:p>
          <a:p>
            <a:r>
              <a:rPr lang="en-US" altLang="en-US" sz="2000" dirty="0">
                <a:solidFill>
                  <a:schemeClr val="bg1">
                    <a:lumMod val="75000"/>
                  </a:schemeClr>
                </a:solidFill>
              </a:rPr>
              <a:t>Ulcer has overhanging edge (2): MU; PAN</a:t>
            </a:r>
          </a:p>
          <a:p>
            <a:r>
              <a:rPr lang="en-US" altLang="en-US" sz="2000" dirty="0">
                <a:solidFill>
                  <a:schemeClr val="bg1">
                    <a:lumMod val="75000"/>
                  </a:schemeClr>
                </a:solidFill>
              </a:rPr>
              <a:t>Sclera never involved: MU</a:t>
            </a:r>
          </a:p>
          <a:p>
            <a:r>
              <a:rPr lang="en-US" altLang="en-US" sz="2000" dirty="0">
                <a:solidFill>
                  <a:schemeClr val="bg1">
                    <a:lumMod val="75000"/>
                  </a:schemeClr>
                </a:solidFill>
              </a:rPr>
              <a:t>ANCA positive (2): </a:t>
            </a:r>
            <a:r>
              <a:rPr lang="en-US" altLang="en-US" sz="2000" dirty="0" err="1">
                <a:solidFill>
                  <a:schemeClr val="bg1">
                    <a:lumMod val="75000"/>
                  </a:schemeClr>
                </a:solidFill>
              </a:rPr>
              <a:t>GwP</a:t>
            </a:r>
            <a:r>
              <a:rPr lang="en-US" altLang="en-US" sz="2000" dirty="0">
                <a:solidFill>
                  <a:schemeClr val="bg1">
                    <a:lumMod val="75000"/>
                  </a:schemeClr>
                </a:solidFill>
              </a:rPr>
              <a:t>; CS</a:t>
            </a:r>
          </a:p>
          <a:p>
            <a:r>
              <a:rPr lang="en-US" altLang="en-US" sz="2000" dirty="0">
                <a:solidFill>
                  <a:schemeClr val="bg1">
                    <a:lumMod val="75000"/>
                  </a:schemeClr>
                </a:solidFill>
              </a:rPr>
              <a:t>Is a diagnosis of exclusion: MU</a:t>
            </a:r>
          </a:p>
          <a:p>
            <a:r>
              <a:rPr lang="en-US" altLang="en-US" sz="2000" dirty="0">
                <a:solidFill>
                  <a:schemeClr val="bg1">
                    <a:lumMod val="75000"/>
                  </a:schemeClr>
                </a:solidFill>
              </a:rPr>
              <a:t>Chest X-ray likely abnormal (3): </a:t>
            </a:r>
            <a:r>
              <a:rPr lang="en-US" altLang="en-US" sz="2000" dirty="0" err="1">
                <a:solidFill>
                  <a:schemeClr val="bg1">
                    <a:lumMod val="75000"/>
                  </a:schemeClr>
                </a:solidFill>
              </a:rPr>
              <a:t>GwP</a:t>
            </a:r>
            <a:r>
              <a:rPr lang="en-US" altLang="en-US" sz="2000" dirty="0">
                <a:solidFill>
                  <a:schemeClr val="bg1">
                    <a:lumMod val="75000"/>
                  </a:schemeClr>
                </a:solidFill>
              </a:rPr>
              <a:t>; CS; RP</a:t>
            </a:r>
          </a:p>
          <a:p>
            <a:r>
              <a:rPr lang="en-US" altLang="en-US" sz="2000" dirty="0">
                <a:solidFill>
                  <a:schemeClr val="bg1">
                    <a:lumMod val="75000"/>
                  </a:schemeClr>
                </a:solidFill>
              </a:rPr>
              <a:t>Associated with </a:t>
            </a:r>
            <a:r>
              <a:rPr lang="en-US" altLang="en-US" sz="2000" b="1" dirty="0"/>
              <a:t>hepatitis seropositivity: </a:t>
            </a:r>
            <a:r>
              <a:rPr lang="en-US" altLang="en-US" sz="2000" b="1" dirty="0">
                <a:solidFill>
                  <a:srgbClr val="0000FF"/>
                </a:solidFill>
              </a:rPr>
              <a:t>PAN</a:t>
            </a:r>
          </a:p>
          <a:p>
            <a:endParaRPr lang="en-US" altLang="en-US" sz="2000" dirty="0"/>
          </a:p>
          <a:p>
            <a:endParaRPr lang="en-US" altLang="en-US" sz="2000" dirty="0"/>
          </a:p>
        </p:txBody>
      </p:sp>
      <p:sp>
        <p:nvSpPr>
          <p:cNvPr id="97286" name="TextBox 5"/>
          <p:cNvSpPr txBox="1">
            <a:spLocks noChangeArrowheads="1"/>
          </p:cNvSpPr>
          <p:nvPr/>
        </p:nvSpPr>
        <p:spPr bwMode="auto">
          <a:xfrm>
            <a:off x="990600" y="5181600"/>
            <a:ext cx="4544321" cy="307777"/>
          </a:xfrm>
          <a:prstGeom prst="rect">
            <a:avLst/>
          </a:prstGeom>
          <a:noFill/>
          <a:ln>
            <a:noFill/>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Which hepatitis virus is </a:t>
            </a:r>
            <a:r>
              <a:rPr lang="en-US" altLang="en-US" sz="1400" dirty="0">
                <a:solidFill>
                  <a:srgbClr val="0000FF"/>
                </a:solidFill>
              </a:rPr>
              <a:t>definitely</a:t>
            </a:r>
            <a:r>
              <a:rPr lang="en-US" altLang="en-US" sz="1400" i="1" dirty="0">
                <a:solidFill>
                  <a:srgbClr val="0000FF"/>
                </a:solidFill>
              </a:rPr>
              <a:t> associated with PAN?</a:t>
            </a:r>
            <a:endParaRPr lang="en-US" altLang="en-US" sz="1400" dirty="0">
              <a:solidFill>
                <a:srgbClr val="99FF99"/>
              </a:solidFill>
            </a:endParaRPr>
          </a:p>
        </p:txBody>
      </p:sp>
      <p:sp>
        <p:nvSpPr>
          <p:cNvPr id="2" name="Text Box 4">
            <a:extLst>
              <a:ext uri="{FF2B5EF4-FFF2-40B4-BE49-F238E27FC236}">
                <a16:creationId xmlns:a16="http://schemas.microsoft.com/office/drawing/2014/main" id="{85F5B18E-7830-4DE5-B3BB-A2D0559EC93F}"/>
              </a:ext>
            </a:extLst>
          </p:cNvPr>
          <p:cNvSpPr txBox="1">
            <a:spLocks noChangeArrowheads="1"/>
          </p:cNvSpPr>
          <p:nvPr/>
        </p:nvSpPr>
        <p:spPr bwMode="auto">
          <a:xfrm>
            <a:off x="1295400" y="152400"/>
            <a:ext cx="6705600" cy="12095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1800" dirty="0"/>
              <a:t>For each statement, identify which of these causes of PUK is/are associated (some will more than one answer)</a:t>
            </a:r>
          </a:p>
          <a:p>
            <a:pPr eaLnBrk="1" hangingPunct="1">
              <a:spcBef>
                <a:spcPct val="0"/>
              </a:spcBef>
              <a:buClrTx/>
              <a:buSzTx/>
              <a:buFontTx/>
              <a:buNone/>
            </a:pPr>
            <a:r>
              <a:rPr lang="en-US" altLang="en-US" sz="1400" b="1" dirty="0">
                <a:solidFill>
                  <a:srgbClr val="0000FF"/>
                </a:solidFill>
              </a:rPr>
              <a:t>Polyarteritis nodosa (PAN)		Relapsing </a:t>
            </a:r>
            <a:r>
              <a:rPr lang="en-US" altLang="en-US" sz="1400" b="1" dirty="0" err="1">
                <a:solidFill>
                  <a:srgbClr val="0000FF"/>
                </a:solidFill>
              </a:rPr>
              <a:t>polychondritis</a:t>
            </a:r>
            <a:r>
              <a:rPr lang="en-US" altLang="en-US" sz="1400" b="1" dirty="0">
                <a:solidFill>
                  <a:srgbClr val="0000FF"/>
                </a:solidFill>
              </a:rPr>
              <a:t> (RP)</a:t>
            </a:r>
          </a:p>
          <a:p>
            <a:pPr eaLnBrk="1" hangingPunct="1">
              <a:spcBef>
                <a:spcPct val="0"/>
              </a:spcBef>
              <a:buClrTx/>
              <a:buSzTx/>
              <a:buFontTx/>
              <a:buNone/>
            </a:pPr>
            <a:r>
              <a:rPr lang="en-US" altLang="en-US" sz="1400" b="1" dirty="0">
                <a:solidFill>
                  <a:srgbClr val="0000FF"/>
                </a:solidFill>
              </a:rPr>
              <a:t>Rheumatoid arthritis (RA)	   Granulomatosis with polyangiitis (</a:t>
            </a:r>
            <a:r>
              <a:rPr lang="en-US" altLang="en-US" sz="1400" b="1" dirty="0" err="1">
                <a:solidFill>
                  <a:srgbClr val="0000FF"/>
                </a:solidFill>
              </a:rPr>
              <a:t>GwP</a:t>
            </a:r>
            <a:r>
              <a:rPr lang="en-US" altLang="en-US" sz="1400" b="1" dirty="0">
                <a:solidFill>
                  <a:srgbClr val="0000FF"/>
                </a:solidFill>
              </a:rPr>
              <a:t>)</a:t>
            </a:r>
          </a:p>
          <a:p>
            <a:pPr eaLnBrk="1" hangingPunct="1">
              <a:spcBef>
                <a:spcPct val="0"/>
              </a:spcBef>
              <a:buClrTx/>
              <a:buSzTx/>
              <a:buFontTx/>
              <a:buNone/>
            </a:pPr>
            <a:r>
              <a:rPr lang="en-US" altLang="en-US" sz="1400" b="1" dirty="0" err="1">
                <a:solidFill>
                  <a:srgbClr val="0000FF"/>
                </a:solidFill>
              </a:rPr>
              <a:t>Mooren’s</a:t>
            </a:r>
            <a:r>
              <a:rPr lang="en-US" altLang="en-US" sz="1400" b="1" dirty="0">
                <a:solidFill>
                  <a:srgbClr val="0000FF"/>
                </a:solidFill>
              </a:rPr>
              <a:t> ulcer (MU)			Churg-Strauss (CS)</a:t>
            </a:r>
          </a:p>
        </p:txBody>
      </p:sp>
      <p:sp>
        <p:nvSpPr>
          <p:cNvPr id="8" name="TextBox 7">
            <a:extLst>
              <a:ext uri="{FF2B5EF4-FFF2-40B4-BE49-F238E27FC236}">
                <a16:creationId xmlns:a16="http://schemas.microsoft.com/office/drawing/2014/main" id="{BCE78AD7-928A-D517-E35D-FC05917E2D26}"/>
              </a:ext>
            </a:extLst>
          </p:cNvPr>
          <p:cNvSpPr txBox="1">
            <a:spLocks noChangeArrowheads="1"/>
          </p:cNvSpPr>
          <p:nvPr/>
        </p:nvSpPr>
        <p:spPr bwMode="auto">
          <a:xfrm>
            <a:off x="4038600" y="3257490"/>
            <a:ext cx="10021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dirty="0">
                <a:solidFill>
                  <a:schemeClr val="bg1">
                    <a:lumMod val="75000"/>
                  </a:schemeClr>
                </a:solidFill>
                <a:latin typeface="Segoe Script" panose="020B0504020000000003" pitchFamily="34" charset="0"/>
              </a:rPr>
              <a:t>; PAN</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1"/>
          <p:cNvSpPr>
            <a:spLocks noGrp="1" noChangeArrowheads="1"/>
          </p:cNvSpPr>
          <p:nvPr>
            <p:ph type="title"/>
          </p:nvPr>
        </p:nvSpPr>
        <p:spPr>
          <a:xfrm>
            <a:off x="457200" y="122238"/>
            <a:ext cx="7543800" cy="792162"/>
          </a:xfrm>
        </p:spPr>
        <p:txBody>
          <a:bodyPr/>
          <a:lstStyle/>
          <a:p>
            <a:pPr eaLnBrk="1" hangingPunct="1"/>
            <a:r>
              <a:rPr lang="en-US" altLang="en-US"/>
              <a:t>A</a:t>
            </a:r>
          </a:p>
        </p:txBody>
      </p:sp>
      <p:sp>
        <p:nvSpPr>
          <p:cNvPr id="9830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7481C65-F281-4B5A-9D05-B0962B4687F3}" type="slidenum">
              <a:rPr lang="en-US" altLang="en-US" sz="1000" smtClean="0"/>
              <a:pPr>
                <a:spcBef>
                  <a:spcPct val="0"/>
                </a:spcBef>
                <a:buClrTx/>
                <a:buSzTx/>
                <a:buFontTx/>
                <a:buNone/>
              </a:pPr>
              <a:t>152</a:t>
            </a:fld>
            <a:endParaRPr lang="en-US" altLang="en-US" sz="1000"/>
          </a:p>
        </p:txBody>
      </p:sp>
      <p:sp>
        <p:nvSpPr>
          <p:cNvPr id="98308" name="Content Placeholder 1"/>
          <p:cNvSpPr>
            <a:spLocks noGrp="1"/>
          </p:cNvSpPr>
          <p:nvPr>
            <p:ph idx="1"/>
          </p:nvPr>
        </p:nvSpPr>
        <p:spPr>
          <a:xfrm>
            <a:off x="457200" y="1379538"/>
            <a:ext cx="8229600" cy="4411662"/>
          </a:xfrm>
        </p:spPr>
        <p:txBody>
          <a:bodyPr/>
          <a:lstStyle/>
          <a:p>
            <a:r>
              <a:rPr lang="en-US" altLang="en-US" sz="2000" dirty="0">
                <a:solidFill>
                  <a:schemeClr val="bg1">
                    <a:lumMod val="75000"/>
                  </a:schemeClr>
                </a:solidFill>
              </a:rPr>
              <a:t>Saddle-nose deformity (2): RP; </a:t>
            </a:r>
            <a:r>
              <a:rPr lang="en-US" altLang="en-US" sz="2000" dirty="0" err="1">
                <a:solidFill>
                  <a:schemeClr val="bg1">
                    <a:lumMod val="75000"/>
                  </a:schemeClr>
                </a:solidFill>
              </a:rPr>
              <a:t>GwP</a:t>
            </a:r>
            <a:endParaRPr lang="en-US" altLang="en-US" sz="2000" dirty="0">
              <a:solidFill>
                <a:schemeClr val="bg1">
                  <a:lumMod val="75000"/>
                </a:schemeClr>
              </a:solidFill>
            </a:endParaRPr>
          </a:p>
          <a:p>
            <a:r>
              <a:rPr lang="en-US" altLang="en-US" sz="2000" dirty="0">
                <a:solidFill>
                  <a:schemeClr val="bg1">
                    <a:lumMod val="75000"/>
                  </a:schemeClr>
                </a:solidFill>
              </a:rPr>
              <a:t>Asthma and eosinophilia: CS</a:t>
            </a:r>
          </a:p>
          <a:p>
            <a:r>
              <a:rPr lang="en-US" altLang="en-US" sz="2000" dirty="0">
                <a:solidFill>
                  <a:schemeClr val="bg1">
                    <a:lumMod val="75000"/>
                  </a:schemeClr>
                </a:solidFill>
              </a:rPr>
              <a:t>Deformed auricular pinnae: RP</a:t>
            </a:r>
          </a:p>
          <a:p>
            <a:r>
              <a:rPr lang="en-US" altLang="en-US" sz="2000" dirty="0">
                <a:solidFill>
                  <a:schemeClr val="bg1">
                    <a:lumMod val="75000"/>
                  </a:schemeClr>
                </a:solidFill>
              </a:rPr>
              <a:t>Ulcer has overhanging edge (2): MU; PAN</a:t>
            </a:r>
          </a:p>
          <a:p>
            <a:r>
              <a:rPr lang="en-US" altLang="en-US" sz="2000" dirty="0">
                <a:solidFill>
                  <a:schemeClr val="bg1">
                    <a:lumMod val="75000"/>
                  </a:schemeClr>
                </a:solidFill>
              </a:rPr>
              <a:t>Sclera never involved: MU</a:t>
            </a:r>
          </a:p>
          <a:p>
            <a:r>
              <a:rPr lang="en-US" altLang="en-US" sz="2000" dirty="0">
                <a:solidFill>
                  <a:schemeClr val="bg1">
                    <a:lumMod val="75000"/>
                  </a:schemeClr>
                </a:solidFill>
              </a:rPr>
              <a:t>ANCA positive (2): </a:t>
            </a:r>
            <a:r>
              <a:rPr lang="en-US" altLang="en-US" sz="2000" dirty="0" err="1">
                <a:solidFill>
                  <a:schemeClr val="bg1">
                    <a:lumMod val="75000"/>
                  </a:schemeClr>
                </a:solidFill>
              </a:rPr>
              <a:t>GwP</a:t>
            </a:r>
            <a:r>
              <a:rPr lang="en-US" altLang="en-US" sz="2000" dirty="0">
                <a:solidFill>
                  <a:schemeClr val="bg1">
                    <a:lumMod val="75000"/>
                  </a:schemeClr>
                </a:solidFill>
              </a:rPr>
              <a:t>; CS</a:t>
            </a:r>
          </a:p>
          <a:p>
            <a:r>
              <a:rPr lang="en-US" altLang="en-US" sz="2000" dirty="0">
                <a:solidFill>
                  <a:schemeClr val="bg1">
                    <a:lumMod val="75000"/>
                  </a:schemeClr>
                </a:solidFill>
              </a:rPr>
              <a:t>Is a diagnosis of exclusion: MU</a:t>
            </a:r>
          </a:p>
          <a:p>
            <a:r>
              <a:rPr lang="en-US" altLang="en-US" sz="2000" dirty="0">
                <a:solidFill>
                  <a:schemeClr val="bg1">
                    <a:lumMod val="75000"/>
                  </a:schemeClr>
                </a:solidFill>
              </a:rPr>
              <a:t>Chest X-ray likely abnormal (3): </a:t>
            </a:r>
            <a:r>
              <a:rPr lang="en-US" altLang="en-US" sz="2000" dirty="0" err="1">
                <a:solidFill>
                  <a:schemeClr val="bg1">
                    <a:lumMod val="75000"/>
                  </a:schemeClr>
                </a:solidFill>
              </a:rPr>
              <a:t>GwP</a:t>
            </a:r>
            <a:r>
              <a:rPr lang="en-US" altLang="en-US" sz="2000" dirty="0">
                <a:solidFill>
                  <a:schemeClr val="bg1">
                    <a:lumMod val="75000"/>
                  </a:schemeClr>
                </a:solidFill>
              </a:rPr>
              <a:t>; CS; RP</a:t>
            </a:r>
          </a:p>
          <a:p>
            <a:r>
              <a:rPr lang="en-US" altLang="en-US" sz="2000" dirty="0">
                <a:solidFill>
                  <a:schemeClr val="bg1">
                    <a:lumMod val="75000"/>
                  </a:schemeClr>
                </a:solidFill>
              </a:rPr>
              <a:t>Associated with </a:t>
            </a:r>
            <a:r>
              <a:rPr lang="en-US" altLang="en-US" sz="2000" b="1" dirty="0"/>
              <a:t>hepatitis seropositivity: </a:t>
            </a:r>
            <a:r>
              <a:rPr lang="en-US" altLang="en-US" sz="2000" b="1" dirty="0">
                <a:solidFill>
                  <a:srgbClr val="0000FF"/>
                </a:solidFill>
              </a:rPr>
              <a:t>PAN</a:t>
            </a:r>
          </a:p>
          <a:p>
            <a:endParaRPr lang="en-US" altLang="en-US" sz="2000" dirty="0"/>
          </a:p>
          <a:p>
            <a:endParaRPr lang="en-US" altLang="en-US" sz="2000" dirty="0"/>
          </a:p>
        </p:txBody>
      </p:sp>
      <p:sp>
        <p:nvSpPr>
          <p:cNvPr id="98310" name="TextBox 5"/>
          <p:cNvSpPr txBox="1">
            <a:spLocks noChangeArrowheads="1"/>
          </p:cNvSpPr>
          <p:nvPr/>
        </p:nvSpPr>
        <p:spPr bwMode="auto">
          <a:xfrm>
            <a:off x="990600" y="5181600"/>
            <a:ext cx="4544321" cy="523220"/>
          </a:xfrm>
          <a:prstGeom prst="rect">
            <a:avLst/>
          </a:prstGeom>
          <a:noFill/>
          <a:ln>
            <a:noFill/>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Which hepatitis virus is </a:t>
            </a:r>
            <a:r>
              <a:rPr lang="en-US" altLang="en-US" sz="1400" dirty="0">
                <a:solidFill>
                  <a:srgbClr val="0000FF"/>
                </a:solidFill>
              </a:rPr>
              <a:t>definitely</a:t>
            </a:r>
            <a:r>
              <a:rPr lang="en-US" altLang="en-US" sz="1400" i="1" dirty="0">
                <a:solidFill>
                  <a:srgbClr val="0000FF"/>
                </a:solidFill>
              </a:rPr>
              <a:t> associated with PAN?</a:t>
            </a:r>
          </a:p>
          <a:p>
            <a:pPr eaLnBrk="1" hangingPunct="1">
              <a:spcBef>
                <a:spcPct val="0"/>
              </a:spcBef>
              <a:buClrTx/>
              <a:buSzTx/>
              <a:buFontTx/>
              <a:buNone/>
            </a:pPr>
            <a:r>
              <a:rPr lang="en-US" altLang="en-US" sz="1400" dirty="0">
                <a:solidFill>
                  <a:srgbClr val="0000FF"/>
                </a:solidFill>
              </a:rPr>
              <a:t>Hepatitis B</a:t>
            </a:r>
            <a:endParaRPr lang="en-US" altLang="en-US" sz="1400" dirty="0">
              <a:solidFill>
                <a:srgbClr val="99FF99"/>
              </a:solidFill>
            </a:endParaRPr>
          </a:p>
        </p:txBody>
      </p:sp>
      <p:sp>
        <p:nvSpPr>
          <p:cNvPr id="2" name="Text Box 4">
            <a:extLst>
              <a:ext uri="{FF2B5EF4-FFF2-40B4-BE49-F238E27FC236}">
                <a16:creationId xmlns:a16="http://schemas.microsoft.com/office/drawing/2014/main" id="{E002DE3D-BD03-4493-AD27-52BA2926CF2A}"/>
              </a:ext>
            </a:extLst>
          </p:cNvPr>
          <p:cNvSpPr txBox="1">
            <a:spLocks noChangeArrowheads="1"/>
          </p:cNvSpPr>
          <p:nvPr/>
        </p:nvSpPr>
        <p:spPr bwMode="auto">
          <a:xfrm>
            <a:off x="1295400" y="152400"/>
            <a:ext cx="6705600" cy="12095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1800" dirty="0"/>
              <a:t>For each statement, identify which of these causes of PUK is/are associated (some will more than one answer)</a:t>
            </a:r>
          </a:p>
          <a:p>
            <a:pPr eaLnBrk="1" hangingPunct="1">
              <a:spcBef>
                <a:spcPct val="0"/>
              </a:spcBef>
              <a:buClrTx/>
              <a:buSzTx/>
              <a:buFontTx/>
              <a:buNone/>
            </a:pPr>
            <a:r>
              <a:rPr lang="en-US" altLang="en-US" sz="1400" b="1" dirty="0">
                <a:solidFill>
                  <a:srgbClr val="0000FF"/>
                </a:solidFill>
              </a:rPr>
              <a:t>Polyarteritis nodosa (PAN)		Relapsing </a:t>
            </a:r>
            <a:r>
              <a:rPr lang="en-US" altLang="en-US" sz="1400" b="1" dirty="0" err="1">
                <a:solidFill>
                  <a:srgbClr val="0000FF"/>
                </a:solidFill>
              </a:rPr>
              <a:t>polychondritis</a:t>
            </a:r>
            <a:r>
              <a:rPr lang="en-US" altLang="en-US" sz="1400" b="1" dirty="0">
                <a:solidFill>
                  <a:srgbClr val="0000FF"/>
                </a:solidFill>
              </a:rPr>
              <a:t> (RP)</a:t>
            </a:r>
          </a:p>
          <a:p>
            <a:pPr eaLnBrk="1" hangingPunct="1">
              <a:spcBef>
                <a:spcPct val="0"/>
              </a:spcBef>
              <a:buClrTx/>
              <a:buSzTx/>
              <a:buFontTx/>
              <a:buNone/>
            </a:pPr>
            <a:r>
              <a:rPr lang="en-US" altLang="en-US" sz="1400" b="1" dirty="0">
                <a:solidFill>
                  <a:srgbClr val="0000FF"/>
                </a:solidFill>
              </a:rPr>
              <a:t>Rheumatoid arthritis (RA)	   Granulomatosis with polyangiitis (</a:t>
            </a:r>
            <a:r>
              <a:rPr lang="en-US" altLang="en-US" sz="1400" b="1" dirty="0" err="1">
                <a:solidFill>
                  <a:srgbClr val="0000FF"/>
                </a:solidFill>
              </a:rPr>
              <a:t>GwP</a:t>
            </a:r>
            <a:r>
              <a:rPr lang="en-US" altLang="en-US" sz="1400" b="1" dirty="0">
                <a:solidFill>
                  <a:srgbClr val="0000FF"/>
                </a:solidFill>
              </a:rPr>
              <a:t>)</a:t>
            </a:r>
          </a:p>
          <a:p>
            <a:pPr eaLnBrk="1" hangingPunct="1">
              <a:spcBef>
                <a:spcPct val="0"/>
              </a:spcBef>
              <a:buClrTx/>
              <a:buSzTx/>
              <a:buFontTx/>
              <a:buNone/>
            </a:pPr>
            <a:r>
              <a:rPr lang="en-US" altLang="en-US" sz="1400" b="1" dirty="0" err="1">
                <a:solidFill>
                  <a:srgbClr val="0000FF"/>
                </a:solidFill>
              </a:rPr>
              <a:t>Mooren’s</a:t>
            </a:r>
            <a:r>
              <a:rPr lang="en-US" altLang="en-US" sz="1400" b="1" dirty="0">
                <a:solidFill>
                  <a:srgbClr val="0000FF"/>
                </a:solidFill>
              </a:rPr>
              <a:t> ulcer (MU)			Churg-Strauss (CS)</a:t>
            </a:r>
          </a:p>
        </p:txBody>
      </p:sp>
      <p:sp>
        <p:nvSpPr>
          <p:cNvPr id="8" name="TextBox 7">
            <a:extLst>
              <a:ext uri="{FF2B5EF4-FFF2-40B4-BE49-F238E27FC236}">
                <a16:creationId xmlns:a16="http://schemas.microsoft.com/office/drawing/2014/main" id="{AAD91F5C-146A-E5A1-46B7-6494DED0BCD3}"/>
              </a:ext>
            </a:extLst>
          </p:cNvPr>
          <p:cNvSpPr txBox="1">
            <a:spLocks noChangeArrowheads="1"/>
          </p:cNvSpPr>
          <p:nvPr/>
        </p:nvSpPr>
        <p:spPr bwMode="auto">
          <a:xfrm>
            <a:off x="4038600" y="3257490"/>
            <a:ext cx="10021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dirty="0">
                <a:solidFill>
                  <a:schemeClr val="bg1">
                    <a:lumMod val="75000"/>
                  </a:schemeClr>
                </a:solidFill>
                <a:latin typeface="Segoe Script" panose="020B0504020000000003" pitchFamily="34" charset="0"/>
              </a:rPr>
              <a:t>; PAN</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11"/>
          <p:cNvSpPr>
            <a:spLocks noGrp="1" noChangeArrowheads="1"/>
          </p:cNvSpPr>
          <p:nvPr>
            <p:ph type="title"/>
          </p:nvPr>
        </p:nvSpPr>
        <p:spPr>
          <a:xfrm>
            <a:off x="457200" y="122238"/>
            <a:ext cx="7543800" cy="792162"/>
          </a:xfrm>
        </p:spPr>
        <p:txBody>
          <a:bodyPr/>
          <a:lstStyle/>
          <a:p>
            <a:pPr eaLnBrk="1" hangingPunct="1"/>
            <a:r>
              <a:rPr lang="en-US" altLang="en-US"/>
              <a:t>Q</a:t>
            </a:r>
          </a:p>
        </p:txBody>
      </p:sp>
      <p:sp>
        <p:nvSpPr>
          <p:cNvPr id="9933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16255CF-7030-4993-B203-171B2A72AC2F}" type="slidenum">
              <a:rPr lang="en-US" altLang="en-US" sz="1000" smtClean="0"/>
              <a:pPr>
                <a:spcBef>
                  <a:spcPct val="0"/>
                </a:spcBef>
                <a:buClrTx/>
                <a:buSzTx/>
                <a:buFontTx/>
                <a:buNone/>
              </a:pPr>
              <a:t>153</a:t>
            </a:fld>
            <a:endParaRPr lang="en-US" altLang="en-US" sz="1000"/>
          </a:p>
        </p:txBody>
      </p:sp>
      <p:sp>
        <p:nvSpPr>
          <p:cNvPr id="99332" name="Content Placeholder 1"/>
          <p:cNvSpPr>
            <a:spLocks noGrp="1"/>
          </p:cNvSpPr>
          <p:nvPr>
            <p:ph idx="1"/>
          </p:nvPr>
        </p:nvSpPr>
        <p:spPr>
          <a:xfrm>
            <a:off x="457200" y="1379538"/>
            <a:ext cx="8229600" cy="4411662"/>
          </a:xfrm>
        </p:spPr>
        <p:txBody>
          <a:bodyPr/>
          <a:lstStyle/>
          <a:p>
            <a:r>
              <a:rPr lang="en-US" altLang="en-US" sz="2000" dirty="0">
                <a:solidFill>
                  <a:schemeClr val="bg1">
                    <a:lumMod val="75000"/>
                  </a:schemeClr>
                </a:solidFill>
              </a:rPr>
              <a:t>Saddle-nose deformity (2): RP; </a:t>
            </a:r>
            <a:r>
              <a:rPr lang="en-US" altLang="en-US" sz="2000" dirty="0" err="1">
                <a:solidFill>
                  <a:schemeClr val="bg1">
                    <a:lumMod val="75000"/>
                  </a:schemeClr>
                </a:solidFill>
              </a:rPr>
              <a:t>GwP</a:t>
            </a:r>
            <a:endParaRPr lang="en-US" altLang="en-US" sz="2000" dirty="0">
              <a:solidFill>
                <a:schemeClr val="bg1">
                  <a:lumMod val="75000"/>
                </a:schemeClr>
              </a:solidFill>
            </a:endParaRPr>
          </a:p>
          <a:p>
            <a:r>
              <a:rPr lang="en-US" altLang="en-US" sz="2000" dirty="0">
                <a:solidFill>
                  <a:schemeClr val="bg1">
                    <a:lumMod val="75000"/>
                  </a:schemeClr>
                </a:solidFill>
              </a:rPr>
              <a:t>Asthma and eosinophilia: CS</a:t>
            </a:r>
          </a:p>
          <a:p>
            <a:r>
              <a:rPr lang="en-US" altLang="en-US" sz="2000" dirty="0">
                <a:solidFill>
                  <a:schemeClr val="bg1">
                    <a:lumMod val="75000"/>
                  </a:schemeClr>
                </a:solidFill>
              </a:rPr>
              <a:t>Deformed auricular pinnae: RP</a:t>
            </a:r>
          </a:p>
          <a:p>
            <a:r>
              <a:rPr lang="en-US" altLang="en-US" sz="2000" dirty="0">
                <a:solidFill>
                  <a:schemeClr val="bg1">
                    <a:lumMod val="75000"/>
                  </a:schemeClr>
                </a:solidFill>
              </a:rPr>
              <a:t>Ulcer has overhanging edge (2): MU; PAN</a:t>
            </a:r>
          </a:p>
          <a:p>
            <a:r>
              <a:rPr lang="en-US" altLang="en-US" sz="2000" dirty="0">
                <a:solidFill>
                  <a:schemeClr val="bg1">
                    <a:lumMod val="75000"/>
                  </a:schemeClr>
                </a:solidFill>
              </a:rPr>
              <a:t>Sclera never involved: MU</a:t>
            </a:r>
          </a:p>
          <a:p>
            <a:r>
              <a:rPr lang="en-US" altLang="en-US" sz="2000" dirty="0">
                <a:solidFill>
                  <a:schemeClr val="bg1">
                    <a:lumMod val="75000"/>
                  </a:schemeClr>
                </a:solidFill>
              </a:rPr>
              <a:t>ANCA positive (2): </a:t>
            </a:r>
            <a:r>
              <a:rPr lang="en-US" altLang="en-US" sz="2000" dirty="0" err="1">
                <a:solidFill>
                  <a:schemeClr val="bg1">
                    <a:lumMod val="75000"/>
                  </a:schemeClr>
                </a:solidFill>
              </a:rPr>
              <a:t>GwP</a:t>
            </a:r>
            <a:r>
              <a:rPr lang="en-US" altLang="en-US" sz="2000" dirty="0">
                <a:solidFill>
                  <a:schemeClr val="bg1">
                    <a:lumMod val="75000"/>
                  </a:schemeClr>
                </a:solidFill>
              </a:rPr>
              <a:t>; CS</a:t>
            </a:r>
          </a:p>
          <a:p>
            <a:r>
              <a:rPr lang="en-US" altLang="en-US" sz="2000" dirty="0">
                <a:solidFill>
                  <a:schemeClr val="bg1">
                    <a:lumMod val="75000"/>
                  </a:schemeClr>
                </a:solidFill>
              </a:rPr>
              <a:t>Is a diagnosis of exclusion: MU</a:t>
            </a:r>
          </a:p>
          <a:p>
            <a:r>
              <a:rPr lang="en-US" altLang="en-US" sz="2000" dirty="0">
                <a:solidFill>
                  <a:schemeClr val="bg1">
                    <a:lumMod val="75000"/>
                  </a:schemeClr>
                </a:solidFill>
              </a:rPr>
              <a:t>Chest X-ray likely abnormal (3): </a:t>
            </a:r>
            <a:r>
              <a:rPr lang="en-US" altLang="en-US" sz="2000" dirty="0" err="1">
                <a:solidFill>
                  <a:schemeClr val="bg1">
                    <a:lumMod val="75000"/>
                  </a:schemeClr>
                </a:solidFill>
              </a:rPr>
              <a:t>GwP</a:t>
            </a:r>
            <a:r>
              <a:rPr lang="en-US" altLang="en-US" sz="2000" dirty="0">
                <a:solidFill>
                  <a:schemeClr val="bg1">
                    <a:lumMod val="75000"/>
                  </a:schemeClr>
                </a:solidFill>
              </a:rPr>
              <a:t>; CS; RP</a:t>
            </a:r>
          </a:p>
          <a:p>
            <a:r>
              <a:rPr lang="en-US" altLang="en-US" sz="2000" dirty="0">
                <a:solidFill>
                  <a:schemeClr val="bg1">
                    <a:lumMod val="75000"/>
                  </a:schemeClr>
                </a:solidFill>
              </a:rPr>
              <a:t>Associated with </a:t>
            </a:r>
            <a:r>
              <a:rPr lang="en-US" altLang="en-US" sz="2000" b="1" dirty="0"/>
              <a:t>hepatitis seropositivity: </a:t>
            </a:r>
            <a:r>
              <a:rPr lang="en-US" altLang="en-US" sz="2000" b="1" dirty="0">
                <a:solidFill>
                  <a:srgbClr val="0000FF"/>
                </a:solidFill>
              </a:rPr>
              <a:t>PAN</a:t>
            </a:r>
          </a:p>
          <a:p>
            <a:endParaRPr lang="en-US" altLang="en-US" sz="2000" dirty="0"/>
          </a:p>
          <a:p>
            <a:endParaRPr lang="en-US" altLang="en-US" sz="2000" dirty="0"/>
          </a:p>
        </p:txBody>
      </p:sp>
      <p:sp>
        <p:nvSpPr>
          <p:cNvPr id="99334" name="TextBox 5"/>
          <p:cNvSpPr txBox="1">
            <a:spLocks noChangeArrowheads="1"/>
          </p:cNvSpPr>
          <p:nvPr/>
        </p:nvSpPr>
        <p:spPr bwMode="auto">
          <a:xfrm>
            <a:off x="990600" y="5181600"/>
            <a:ext cx="4544321" cy="523220"/>
          </a:xfrm>
          <a:prstGeom prst="rect">
            <a:avLst/>
          </a:prstGeom>
          <a:noFill/>
          <a:ln>
            <a:noFill/>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lumMod val="75000"/>
                  </a:schemeClr>
                </a:solidFill>
              </a:rPr>
              <a:t>Which hepatitis virus is </a:t>
            </a:r>
            <a:r>
              <a:rPr lang="en-US" altLang="en-US" sz="1400" dirty="0">
                <a:solidFill>
                  <a:schemeClr val="bg1">
                    <a:lumMod val="75000"/>
                  </a:schemeClr>
                </a:solidFill>
              </a:rPr>
              <a:t>definitely</a:t>
            </a:r>
            <a:r>
              <a:rPr lang="en-US" altLang="en-US" sz="1400" i="1" dirty="0">
                <a:solidFill>
                  <a:schemeClr val="bg1">
                    <a:lumMod val="75000"/>
                  </a:schemeClr>
                </a:solidFill>
              </a:rPr>
              <a:t> associated with PAN?</a:t>
            </a:r>
          </a:p>
          <a:p>
            <a:pPr eaLnBrk="1" hangingPunct="1">
              <a:spcBef>
                <a:spcPct val="0"/>
              </a:spcBef>
              <a:buClrTx/>
              <a:buSzTx/>
              <a:buFontTx/>
              <a:buNone/>
            </a:pPr>
            <a:r>
              <a:rPr lang="en-US" altLang="en-US" sz="1400" b="1" dirty="0">
                <a:solidFill>
                  <a:srgbClr val="0000FF"/>
                </a:solidFill>
              </a:rPr>
              <a:t>Hepatitis B</a:t>
            </a:r>
            <a:endParaRPr lang="en-US" altLang="en-US" sz="1400" b="1" dirty="0">
              <a:solidFill>
                <a:srgbClr val="99FF99"/>
              </a:solidFill>
            </a:endParaRPr>
          </a:p>
        </p:txBody>
      </p:sp>
      <p:sp>
        <p:nvSpPr>
          <p:cNvPr id="99335" name="TextBox 1"/>
          <p:cNvSpPr txBox="1">
            <a:spLocks noChangeArrowheads="1"/>
          </p:cNvSpPr>
          <p:nvPr/>
        </p:nvSpPr>
        <p:spPr bwMode="auto">
          <a:xfrm>
            <a:off x="2000250" y="5815013"/>
            <a:ext cx="5300682" cy="307777"/>
          </a:xfrm>
          <a:prstGeom prst="rect">
            <a:avLst/>
          </a:prstGeom>
          <a:no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i="1" dirty="0"/>
              <a:t>What percent of PAN pts test positive for are Hep B surface Ag ?</a:t>
            </a:r>
          </a:p>
        </p:txBody>
      </p:sp>
      <p:sp>
        <p:nvSpPr>
          <p:cNvPr id="2" name="Text Box 4">
            <a:extLst>
              <a:ext uri="{FF2B5EF4-FFF2-40B4-BE49-F238E27FC236}">
                <a16:creationId xmlns:a16="http://schemas.microsoft.com/office/drawing/2014/main" id="{C7EDEA14-F368-470F-82BA-1FE2ABC76CFB}"/>
              </a:ext>
            </a:extLst>
          </p:cNvPr>
          <p:cNvSpPr txBox="1">
            <a:spLocks noChangeArrowheads="1"/>
          </p:cNvSpPr>
          <p:nvPr/>
        </p:nvSpPr>
        <p:spPr bwMode="auto">
          <a:xfrm>
            <a:off x="1295400" y="152400"/>
            <a:ext cx="6705600" cy="12095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1800" dirty="0"/>
              <a:t>For each statement, identify which of these causes of PUK is/are associated (some will more than one answer)</a:t>
            </a:r>
          </a:p>
          <a:p>
            <a:pPr eaLnBrk="1" hangingPunct="1">
              <a:spcBef>
                <a:spcPct val="0"/>
              </a:spcBef>
              <a:buClrTx/>
              <a:buSzTx/>
              <a:buFontTx/>
              <a:buNone/>
            </a:pPr>
            <a:r>
              <a:rPr lang="en-US" altLang="en-US" sz="1400" b="1" dirty="0">
                <a:solidFill>
                  <a:srgbClr val="0000FF"/>
                </a:solidFill>
              </a:rPr>
              <a:t>Polyarteritis nodosa (PAN)		Relapsing </a:t>
            </a:r>
            <a:r>
              <a:rPr lang="en-US" altLang="en-US" sz="1400" b="1" dirty="0" err="1">
                <a:solidFill>
                  <a:srgbClr val="0000FF"/>
                </a:solidFill>
              </a:rPr>
              <a:t>polychondritis</a:t>
            </a:r>
            <a:r>
              <a:rPr lang="en-US" altLang="en-US" sz="1400" b="1" dirty="0">
                <a:solidFill>
                  <a:srgbClr val="0000FF"/>
                </a:solidFill>
              </a:rPr>
              <a:t> (RP)</a:t>
            </a:r>
          </a:p>
          <a:p>
            <a:pPr eaLnBrk="1" hangingPunct="1">
              <a:spcBef>
                <a:spcPct val="0"/>
              </a:spcBef>
              <a:buClrTx/>
              <a:buSzTx/>
              <a:buFontTx/>
              <a:buNone/>
            </a:pPr>
            <a:r>
              <a:rPr lang="en-US" altLang="en-US" sz="1400" b="1" dirty="0">
                <a:solidFill>
                  <a:srgbClr val="0000FF"/>
                </a:solidFill>
              </a:rPr>
              <a:t>Rheumatoid arthritis (RA)	   Granulomatosis with polyangiitis (</a:t>
            </a:r>
            <a:r>
              <a:rPr lang="en-US" altLang="en-US" sz="1400" b="1" dirty="0" err="1">
                <a:solidFill>
                  <a:srgbClr val="0000FF"/>
                </a:solidFill>
              </a:rPr>
              <a:t>GwP</a:t>
            </a:r>
            <a:r>
              <a:rPr lang="en-US" altLang="en-US" sz="1400" b="1" dirty="0">
                <a:solidFill>
                  <a:srgbClr val="0000FF"/>
                </a:solidFill>
              </a:rPr>
              <a:t>)</a:t>
            </a:r>
          </a:p>
          <a:p>
            <a:pPr eaLnBrk="1" hangingPunct="1">
              <a:spcBef>
                <a:spcPct val="0"/>
              </a:spcBef>
              <a:buClrTx/>
              <a:buSzTx/>
              <a:buFontTx/>
              <a:buNone/>
            </a:pPr>
            <a:r>
              <a:rPr lang="en-US" altLang="en-US" sz="1400" b="1" dirty="0" err="1">
                <a:solidFill>
                  <a:srgbClr val="0000FF"/>
                </a:solidFill>
              </a:rPr>
              <a:t>Mooren’s</a:t>
            </a:r>
            <a:r>
              <a:rPr lang="en-US" altLang="en-US" sz="1400" b="1" dirty="0">
                <a:solidFill>
                  <a:srgbClr val="0000FF"/>
                </a:solidFill>
              </a:rPr>
              <a:t> ulcer (MU)			Churg-Strauss (CS)</a:t>
            </a:r>
          </a:p>
        </p:txBody>
      </p:sp>
      <p:sp>
        <p:nvSpPr>
          <p:cNvPr id="9" name="TextBox 8">
            <a:extLst>
              <a:ext uri="{FF2B5EF4-FFF2-40B4-BE49-F238E27FC236}">
                <a16:creationId xmlns:a16="http://schemas.microsoft.com/office/drawing/2014/main" id="{E4EE47C0-EBD8-3256-7496-692AF6B112D8}"/>
              </a:ext>
            </a:extLst>
          </p:cNvPr>
          <p:cNvSpPr txBox="1">
            <a:spLocks noChangeArrowheads="1"/>
          </p:cNvSpPr>
          <p:nvPr/>
        </p:nvSpPr>
        <p:spPr bwMode="auto">
          <a:xfrm>
            <a:off x="4038600" y="3257490"/>
            <a:ext cx="10021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dirty="0">
                <a:solidFill>
                  <a:schemeClr val="bg1">
                    <a:lumMod val="75000"/>
                  </a:schemeClr>
                </a:solidFill>
                <a:latin typeface="Segoe Script" panose="020B0504020000000003" pitchFamily="34" charset="0"/>
              </a:rPr>
              <a:t>; PAN</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11"/>
          <p:cNvSpPr>
            <a:spLocks noGrp="1" noChangeArrowheads="1"/>
          </p:cNvSpPr>
          <p:nvPr>
            <p:ph type="title"/>
          </p:nvPr>
        </p:nvSpPr>
        <p:spPr>
          <a:xfrm>
            <a:off x="457200" y="122238"/>
            <a:ext cx="7543800" cy="792162"/>
          </a:xfrm>
        </p:spPr>
        <p:txBody>
          <a:bodyPr/>
          <a:lstStyle/>
          <a:p>
            <a:pPr eaLnBrk="1" hangingPunct="1"/>
            <a:r>
              <a:rPr lang="en-US" altLang="en-US"/>
              <a:t>A</a:t>
            </a:r>
          </a:p>
        </p:txBody>
      </p:sp>
      <p:sp>
        <p:nvSpPr>
          <p:cNvPr id="100355"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A0D72CE-1A2D-40B3-AF29-B5EEAD2AE953}" type="slidenum">
              <a:rPr lang="en-US" altLang="en-US" sz="1000" smtClean="0"/>
              <a:pPr>
                <a:spcBef>
                  <a:spcPct val="0"/>
                </a:spcBef>
                <a:buClrTx/>
                <a:buSzTx/>
                <a:buFontTx/>
                <a:buNone/>
              </a:pPr>
              <a:t>154</a:t>
            </a:fld>
            <a:endParaRPr lang="en-US" altLang="en-US" sz="1000"/>
          </a:p>
        </p:txBody>
      </p:sp>
      <p:sp>
        <p:nvSpPr>
          <p:cNvPr id="100356" name="Content Placeholder 1"/>
          <p:cNvSpPr>
            <a:spLocks noGrp="1"/>
          </p:cNvSpPr>
          <p:nvPr>
            <p:ph idx="1"/>
          </p:nvPr>
        </p:nvSpPr>
        <p:spPr>
          <a:xfrm>
            <a:off x="457200" y="1379538"/>
            <a:ext cx="8229600" cy="4411662"/>
          </a:xfrm>
        </p:spPr>
        <p:txBody>
          <a:bodyPr/>
          <a:lstStyle/>
          <a:p>
            <a:r>
              <a:rPr lang="en-US" altLang="en-US" sz="2000" dirty="0">
                <a:solidFill>
                  <a:schemeClr val="bg1">
                    <a:lumMod val="75000"/>
                  </a:schemeClr>
                </a:solidFill>
              </a:rPr>
              <a:t>Saddle-nose deformity (2): RP; </a:t>
            </a:r>
            <a:r>
              <a:rPr lang="en-US" altLang="en-US" sz="2000" dirty="0" err="1">
                <a:solidFill>
                  <a:schemeClr val="bg1">
                    <a:lumMod val="75000"/>
                  </a:schemeClr>
                </a:solidFill>
              </a:rPr>
              <a:t>GwP</a:t>
            </a:r>
            <a:endParaRPr lang="en-US" altLang="en-US" sz="2000" dirty="0">
              <a:solidFill>
                <a:schemeClr val="bg1">
                  <a:lumMod val="75000"/>
                </a:schemeClr>
              </a:solidFill>
            </a:endParaRPr>
          </a:p>
          <a:p>
            <a:r>
              <a:rPr lang="en-US" altLang="en-US" sz="2000" dirty="0">
                <a:solidFill>
                  <a:schemeClr val="bg1">
                    <a:lumMod val="75000"/>
                  </a:schemeClr>
                </a:solidFill>
              </a:rPr>
              <a:t>Asthma and eosinophilia: CS</a:t>
            </a:r>
          </a:p>
          <a:p>
            <a:r>
              <a:rPr lang="en-US" altLang="en-US" sz="2000" dirty="0">
                <a:solidFill>
                  <a:schemeClr val="bg1">
                    <a:lumMod val="75000"/>
                  </a:schemeClr>
                </a:solidFill>
              </a:rPr>
              <a:t>Deformed auricular pinnae: RP</a:t>
            </a:r>
          </a:p>
          <a:p>
            <a:r>
              <a:rPr lang="en-US" altLang="en-US" sz="2000" dirty="0">
                <a:solidFill>
                  <a:schemeClr val="bg1">
                    <a:lumMod val="75000"/>
                  </a:schemeClr>
                </a:solidFill>
              </a:rPr>
              <a:t>Ulcer has overhanging edge (2): MU; PAN</a:t>
            </a:r>
          </a:p>
          <a:p>
            <a:r>
              <a:rPr lang="en-US" altLang="en-US" sz="2000" dirty="0">
                <a:solidFill>
                  <a:schemeClr val="bg1">
                    <a:lumMod val="75000"/>
                  </a:schemeClr>
                </a:solidFill>
              </a:rPr>
              <a:t>Sclera never involved: MU</a:t>
            </a:r>
          </a:p>
          <a:p>
            <a:r>
              <a:rPr lang="en-US" altLang="en-US" sz="2000" dirty="0">
                <a:solidFill>
                  <a:schemeClr val="bg1">
                    <a:lumMod val="75000"/>
                  </a:schemeClr>
                </a:solidFill>
              </a:rPr>
              <a:t>ANCA positive (2): </a:t>
            </a:r>
            <a:r>
              <a:rPr lang="en-US" altLang="en-US" sz="2000" dirty="0" err="1">
                <a:solidFill>
                  <a:schemeClr val="bg1">
                    <a:lumMod val="75000"/>
                  </a:schemeClr>
                </a:solidFill>
              </a:rPr>
              <a:t>GwP</a:t>
            </a:r>
            <a:r>
              <a:rPr lang="en-US" altLang="en-US" sz="2000" dirty="0">
                <a:solidFill>
                  <a:schemeClr val="bg1">
                    <a:lumMod val="75000"/>
                  </a:schemeClr>
                </a:solidFill>
              </a:rPr>
              <a:t>; CS</a:t>
            </a:r>
          </a:p>
          <a:p>
            <a:r>
              <a:rPr lang="en-US" altLang="en-US" sz="2000" dirty="0">
                <a:solidFill>
                  <a:schemeClr val="bg1">
                    <a:lumMod val="75000"/>
                  </a:schemeClr>
                </a:solidFill>
              </a:rPr>
              <a:t>Is a diagnosis of exclusion: MU</a:t>
            </a:r>
          </a:p>
          <a:p>
            <a:r>
              <a:rPr lang="en-US" altLang="en-US" sz="2000" dirty="0">
                <a:solidFill>
                  <a:schemeClr val="bg1">
                    <a:lumMod val="75000"/>
                  </a:schemeClr>
                </a:solidFill>
              </a:rPr>
              <a:t>Chest X-ray likely abnormal (3): </a:t>
            </a:r>
            <a:r>
              <a:rPr lang="en-US" altLang="en-US" sz="2000" dirty="0" err="1">
                <a:solidFill>
                  <a:schemeClr val="bg1">
                    <a:lumMod val="75000"/>
                  </a:schemeClr>
                </a:solidFill>
              </a:rPr>
              <a:t>GwP</a:t>
            </a:r>
            <a:r>
              <a:rPr lang="en-US" altLang="en-US" sz="2000" dirty="0">
                <a:solidFill>
                  <a:schemeClr val="bg1">
                    <a:lumMod val="75000"/>
                  </a:schemeClr>
                </a:solidFill>
              </a:rPr>
              <a:t>; CS; RP</a:t>
            </a:r>
          </a:p>
          <a:p>
            <a:r>
              <a:rPr lang="en-US" altLang="en-US" sz="2000" dirty="0">
                <a:solidFill>
                  <a:schemeClr val="bg1">
                    <a:lumMod val="75000"/>
                  </a:schemeClr>
                </a:solidFill>
              </a:rPr>
              <a:t>Associated with </a:t>
            </a:r>
            <a:r>
              <a:rPr lang="en-US" altLang="en-US" sz="2000" b="1" dirty="0"/>
              <a:t>hepatitis seropositivity: </a:t>
            </a:r>
            <a:r>
              <a:rPr lang="en-US" altLang="en-US" sz="2000" b="1" dirty="0">
                <a:solidFill>
                  <a:srgbClr val="0000FF"/>
                </a:solidFill>
              </a:rPr>
              <a:t>PAN</a:t>
            </a:r>
          </a:p>
          <a:p>
            <a:endParaRPr lang="en-US" altLang="en-US" sz="2000" dirty="0"/>
          </a:p>
          <a:p>
            <a:endParaRPr lang="en-US" altLang="en-US" sz="2000" dirty="0"/>
          </a:p>
        </p:txBody>
      </p:sp>
      <p:sp>
        <p:nvSpPr>
          <p:cNvPr id="100358" name="TextBox 5"/>
          <p:cNvSpPr txBox="1">
            <a:spLocks noChangeArrowheads="1"/>
          </p:cNvSpPr>
          <p:nvPr/>
        </p:nvSpPr>
        <p:spPr bwMode="auto">
          <a:xfrm>
            <a:off x="990600" y="5181600"/>
            <a:ext cx="4544321" cy="523220"/>
          </a:xfrm>
          <a:prstGeom prst="rect">
            <a:avLst/>
          </a:prstGeom>
          <a:noFill/>
          <a:ln>
            <a:noFill/>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lumMod val="75000"/>
                  </a:schemeClr>
                </a:solidFill>
              </a:rPr>
              <a:t>Which hepatitis virus is </a:t>
            </a:r>
            <a:r>
              <a:rPr lang="en-US" altLang="en-US" sz="1400" dirty="0">
                <a:solidFill>
                  <a:schemeClr val="bg1">
                    <a:lumMod val="75000"/>
                  </a:schemeClr>
                </a:solidFill>
              </a:rPr>
              <a:t>definitely</a:t>
            </a:r>
            <a:r>
              <a:rPr lang="en-US" altLang="en-US" sz="1400" i="1" dirty="0">
                <a:solidFill>
                  <a:schemeClr val="bg1">
                    <a:lumMod val="75000"/>
                  </a:schemeClr>
                </a:solidFill>
              </a:rPr>
              <a:t> associated with PAN?</a:t>
            </a:r>
          </a:p>
          <a:p>
            <a:pPr eaLnBrk="1" hangingPunct="1">
              <a:spcBef>
                <a:spcPct val="0"/>
              </a:spcBef>
              <a:buClrTx/>
              <a:buSzTx/>
              <a:buFontTx/>
              <a:buNone/>
            </a:pPr>
            <a:r>
              <a:rPr lang="en-US" altLang="en-US" sz="1400" b="1" dirty="0">
                <a:solidFill>
                  <a:srgbClr val="0000FF"/>
                </a:solidFill>
              </a:rPr>
              <a:t>Hepatitis B</a:t>
            </a:r>
            <a:endParaRPr lang="en-US" altLang="en-US" sz="1400" b="1" dirty="0">
              <a:solidFill>
                <a:srgbClr val="99FF99"/>
              </a:solidFill>
            </a:endParaRPr>
          </a:p>
        </p:txBody>
      </p:sp>
      <p:sp>
        <p:nvSpPr>
          <p:cNvPr id="100359" name="TextBox 1"/>
          <p:cNvSpPr txBox="1">
            <a:spLocks noChangeArrowheads="1"/>
          </p:cNvSpPr>
          <p:nvPr/>
        </p:nvSpPr>
        <p:spPr bwMode="auto">
          <a:xfrm>
            <a:off x="2000250" y="5815013"/>
            <a:ext cx="5300682" cy="523220"/>
          </a:xfrm>
          <a:prstGeom prst="rect">
            <a:avLst/>
          </a:prstGeom>
          <a:no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i="1" dirty="0"/>
              <a:t>What percent of PAN pts test positive for are Hep B surface Ag ?</a:t>
            </a:r>
          </a:p>
          <a:p>
            <a:pPr eaLnBrk="1" hangingPunct="1"/>
            <a:r>
              <a:rPr lang="en-US" altLang="en-US" sz="1400" dirty="0"/>
              <a:t>About 10</a:t>
            </a:r>
          </a:p>
        </p:txBody>
      </p:sp>
      <p:sp>
        <p:nvSpPr>
          <p:cNvPr id="2" name="Text Box 4">
            <a:extLst>
              <a:ext uri="{FF2B5EF4-FFF2-40B4-BE49-F238E27FC236}">
                <a16:creationId xmlns:a16="http://schemas.microsoft.com/office/drawing/2014/main" id="{5699B6C4-A1DD-43C2-854F-4BD6B2FF1C43}"/>
              </a:ext>
            </a:extLst>
          </p:cNvPr>
          <p:cNvSpPr txBox="1">
            <a:spLocks noChangeArrowheads="1"/>
          </p:cNvSpPr>
          <p:nvPr/>
        </p:nvSpPr>
        <p:spPr bwMode="auto">
          <a:xfrm>
            <a:off x="1295400" y="152400"/>
            <a:ext cx="6705600" cy="12095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1800" dirty="0"/>
              <a:t>For each statement, identify which of these causes of PUK is/are associated (some will more than one answer)</a:t>
            </a:r>
          </a:p>
          <a:p>
            <a:pPr eaLnBrk="1" hangingPunct="1">
              <a:spcBef>
                <a:spcPct val="0"/>
              </a:spcBef>
              <a:buClrTx/>
              <a:buSzTx/>
              <a:buFontTx/>
              <a:buNone/>
            </a:pPr>
            <a:r>
              <a:rPr lang="en-US" altLang="en-US" sz="1400" b="1" dirty="0">
                <a:solidFill>
                  <a:srgbClr val="0000FF"/>
                </a:solidFill>
              </a:rPr>
              <a:t>Polyarteritis nodosa (PAN)		Relapsing </a:t>
            </a:r>
            <a:r>
              <a:rPr lang="en-US" altLang="en-US" sz="1400" b="1" dirty="0" err="1">
                <a:solidFill>
                  <a:srgbClr val="0000FF"/>
                </a:solidFill>
              </a:rPr>
              <a:t>polychondritis</a:t>
            </a:r>
            <a:r>
              <a:rPr lang="en-US" altLang="en-US" sz="1400" b="1" dirty="0">
                <a:solidFill>
                  <a:srgbClr val="0000FF"/>
                </a:solidFill>
              </a:rPr>
              <a:t> (RP)</a:t>
            </a:r>
          </a:p>
          <a:p>
            <a:pPr eaLnBrk="1" hangingPunct="1">
              <a:spcBef>
                <a:spcPct val="0"/>
              </a:spcBef>
              <a:buClrTx/>
              <a:buSzTx/>
              <a:buFontTx/>
              <a:buNone/>
            </a:pPr>
            <a:r>
              <a:rPr lang="en-US" altLang="en-US" sz="1400" b="1" dirty="0">
                <a:solidFill>
                  <a:srgbClr val="0000FF"/>
                </a:solidFill>
              </a:rPr>
              <a:t>Rheumatoid arthritis (RA)	   Granulomatosis with polyangiitis (</a:t>
            </a:r>
            <a:r>
              <a:rPr lang="en-US" altLang="en-US" sz="1400" b="1" dirty="0" err="1">
                <a:solidFill>
                  <a:srgbClr val="0000FF"/>
                </a:solidFill>
              </a:rPr>
              <a:t>GwP</a:t>
            </a:r>
            <a:r>
              <a:rPr lang="en-US" altLang="en-US" sz="1400" b="1" dirty="0">
                <a:solidFill>
                  <a:srgbClr val="0000FF"/>
                </a:solidFill>
              </a:rPr>
              <a:t>)</a:t>
            </a:r>
          </a:p>
          <a:p>
            <a:pPr eaLnBrk="1" hangingPunct="1">
              <a:spcBef>
                <a:spcPct val="0"/>
              </a:spcBef>
              <a:buClrTx/>
              <a:buSzTx/>
              <a:buFontTx/>
              <a:buNone/>
            </a:pPr>
            <a:r>
              <a:rPr lang="en-US" altLang="en-US" sz="1400" b="1" dirty="0" err="1">
                <a:solidFill>
                  <a:srgbClr val="0000FF"/>
                </a:solidFill>
              </a:rPr>
              <a:t>Mooren’s</a:t>
            </a:r>
            <a:r>
              <a:rPr lang="en-US" altLang="en-US" sz="1400" b="1" dirty="0">
                <a:solidFill>
                  <a:srgbClr val="0000FF"/>
                </a:solidFill>
              </a:rPr>
              <a:t> ulcer (MU)			Churg-Strauss (CS)</a:t>
            </a:r>
          </a:p>
        </p:txBody>
      </p:sp>
      <p:sp>
        <p:nvSpPr>
          <p:cNvPr id="9" name="TextBox 8">
            <a:extLst>
              <a:ext uri="{FF2B5EF4-FFF2-40B4-BE49-F238E27FC236}">
                <a16:creationId xmlns:a16="http://schemas.microsoft.com/office/drawing/2014/main" id="{22D6F861-906A-23FB-423A-BC48BE239FC1}"/>
              </a:ext>
            </a:extLst>
          </p:cNvPr>
          <p:cNvSpPr txBox="1">
            <a:spLocks noChangeArrowheads="1"/>
          </p:cNvSpPr>
          <p:nvPr/>
        </p:nvSpPr>
        <p:spPr bwMode="auto">
          <a:xfrm>
            <a:off x="4038600" y="3257490"/>
            <a:ext cx="10021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dirty="0">
                <a:solidFill>
                  <a:schemeClr val="bg1">
                    <a:lumMod val="75000"/>
                  </a:schemeClr>
                </a:solidFill>
                <a:latin typeface="Segoe Script" panose="020B0504020000000003" pitchFamily="34" charset="0"/>
              </a:rPr>
              <a:t>; PAN</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1"/>
          <p:cNvSpPr>
            <a:spLocks noGrp="1" noChangeArrowheads="1"/>
          </p:cNvSpPr>
          <p:nvPr>
            <p:ph type="title"/>
          </p:nvPr>
        </p:nvSpPr>
        <p:spPr>
          <a:xfrm>
            <a:off x="457200" y="122238"/>
            <a:ext cx="7543800" cy="792162"/>
          </a:xfrm>
        </p:spPr>
        <p:txBody>
          <a:bodyPr/>
          <a:lstStyle/>
          <a:p>
            <a:pPr eaLnBrk="1" hangingPunct="1"/>
            <a:r>
              <a:rPr lang="en-US" altLang="en-US"/>
              <a:t>Q</a:t>
            </a:r>
          </a:p>
        </p:txBody>
      </p:sp>
      <p:sp>
        <p:nvSpPr>
          <p:cNvPr id="101379"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C9E0C82-3F2E-40FC-A87B-46B80ADD8FBE}" type="slidenum">
              <a:rPr lang="en-US" altLang="en-US" sz="1000" smtClean="0"/>
              <a:pPr>
                <a:spcBef>
                  <a:spcPct val="0"/>
                </a:spcBef>
                <a:buClrTx/>
                <a:buSzTx/>
                <a:buFontTx/>
                <a:buNone/>
              </a:pPr>
              <a:t>155</a:t>
            </a:fld>
            <a:endParaRPr lang="en-US" altLang="en-US" sz="1000"/>
          </a:p>
        </p:txBody>
      </p:sp>
      <p:sp>
        <p:nvSpPr>
          <p:cNvPr id="101380" name="Content Placeholder 1"/>
          <p:cNvSpPr>
            <a:spLocks noGrp="1"/>
          </p:cNvSpPr>
          <p:nvPr>
            <p:ph idx="1"/>
          </p:nvPr>
        </p:nvSpPr>
        <p:spPr>
          <a:xfrm>
            <a:off x="457200" y="1379538"/>
            <a:ext cx="8229600" cy="4411662"/>
          </a:xfrm>
        </p:spPr>
        <p:txBody>
          <a:bodyPr/>
          <a:lstStyle/>
          <a:p>
            <a:r>
              <a:rPr lang="en-US" altLang="en-US" sz="2000" dirty="0">
                <a:solidFill>
                  <a:schemeClr val="bg1">
                    <a:lumMod val="75000"/>
                  </a:schemeClr>
                </a:solidFill>
              </a:rPr>
              <a:t>Saddle-nose deformity (2): RP; </a:t>
            </a:r>
            <a:r>
              <a:rPr lang="en-US" altLang="en-US" sz="2000" dirty="0" err="1">
                <a:solidFill>
                  <a:schemeClr val="bg1">
                    <a:lumMod val="75000"/>
                  </a:schemeClr>
                </a:solidFill>
              </a:rPr>
              <a:t>GwP</a:t>
            </a:r>
            <a:endParaRPr lang="en-US" altLang="en-US" sz="2000" dirty="0">
              <a:solidFill>
                <a:schemeClr val="bg1">
                  <a:lumMod val="75000"/>
                </a:schemeClr>
              </a:solidFill>
            </a:endParaRPr>
          </a:p>
          <a:p>
            <a:r>
              <a:rPr lang="en-US" altLang="en-US" sz="2000" dirty="0">
                <a:solidFill>
                  <a:schemeClr val="bg1">
                    <a:lumMod val="75000"/>
                  </a:schemeClr>
                </a:solidFill>
              </a:rPr>
              <a:t>Asthma and eosinophilia: CS</a:t>
            </a:r>
          </a:p>
          <a:p>
            <a:r>
              <a:rPr lang="en-US" altLang="en-US" sz="2000" dirty="0">
                <a:solidFill>
                  <a:schemeClr val="bg1">
                    <a:lumMod val="75000"/>
                  </a:schemeClr>
                </a:solidFill>
              </a:rPr>
              <a:t>Deformed auricular pinnae: RP</a:t>
            </a:r>
          </a:p>
          <a:p>
            <a:r>
              <a:rPr lang="en-US" altLang="en-US" sz="2000" dirty="0">
                <a:solidFill>
                  <a:schemeClr val="bg1">
                    <a:lumMod val="75000"/>
                  </a:schemeClr>
                </a:solidFill>
              </a:rPr>
              <a:t>Ulcer has overhanging edge (2): MU; PAN</a:t>
            </a:r>
          </a:p>
          <a:p>
            <a:r>
              <a:rPr lang="en-US" altLang="en-US" sz="2000" dirty="0">
                <a:solidFill>
                  <a:schemeClr val="bg1">
                    <a:lumMod val="75000"/>
                  </a:schemeClr>
                </a:solidFill>
              </a:rPr>
              <a:t>Sclera never involved: MU</a:t>
            </a:r>
          </a:p>
          <a:p>
            <a:r>
              <a:rPr lang="en-US" altLang="en-US" sz="2000" dirty="0">
                <a:solidFill>
                  <a:schemeClr val="bg1">
                    <a:lumMod val="75000"/>
                  </a:schemeClr>
                </a:solidFill>
              </a:rPr>
              <a:t>ANCA positive (2): </a:t>
            </a:r>
            <a:r>
              <a:rPr lang="en-US" altLang="en-US" sz="2000" dirty="0" err="1">
                <a:solidFill>
                  <a:schemeClr val="bg1">
                    <a:lumMod val="75000"/>
                  </a:schemeClr>
                </a:solidFill>
              </a:rPr>
              <a:t>GwP</a:t>
            </a:r>
            <a:r>
              <a:rPr lang="en-US" altLang="en-US" sz="2000" dirty="0">
                <a:solidFill>
                  <a:schemeClr val="bg1">
                    <a:lumMod val="75000"/>
                  </a:schemeClr>
                </a:solidFill>
              </a:rPr>
              <a:t>; CS</a:t>
            </a:r>
          </a:p>
          <a:p>
            <a:r>
              <a:rPr lang="en-US" altLang="en-US" sz="2000" dirty="0">
                <a:solidFill>
                  <a:schemeClr val="bg1">
                    <a:lumMod val="75000"/>
                  </a:schemeClr>
                </a:solidFill>
              </a:rPr>
              <a:t>Is a diagnosis of exclusion: MU</a:t>
            </a:r>
          </a:p>
          <a:p>
            <a:r>
              <a:rPr lang="en-US" altLang="en-US" sz="2000" dirty="0">
                <a:solidFill>
                  <a:schemeClr val="bg1">
                    <a:lumMod val="75000"/>
                  </a:schemeClr>
                </a:solidFill>
              </a:rPr>
              <a:t>Chest X-ray likely abnormal (3): </a:t>
            </a:r>
            <a:r>
              <a:rPr lang="en-US" altLang="en-US" sz="2000" dirty="0" err="1">
                <a:solidFill>
                  <a:schemeClr val="bg1">
                    <a:lumMod val="75000"/>
                  </a:schemeClr>
                </a:solidFill>
              </a:rPr>
              <a:t>GwP</a:t>
            </a:r>
            <a:r>
              <a:rPr lang="en-US" altLang="en-US" sz="2000" dirty="0">
                <a:solidFill>
                  <a:schemeClr val="bg1">
                    <a:lumMod val="75000"/>
                  </a:schemeClr>
                </a:solidFill>
              </a:rPr>
              <a:t>; CS; RP</a:t>
            </a:r>
          </a:p>
          <a:p>
            <a:r>
              <a:rPr lang="en-US" altLang="en-US" sz="2000" dirty="0">
                <a:solidFill>
                  <a:schemeClr val="bg1">
                    <a:lumMod val="75000"/>
                  </a:schemeClr>
                </a:solidFill>
              </a:rPr>
              <a:t>Associated with </a:t>
            </a:r>
            <a:r>
              <a:rPr lang="en-US" altLang="en-US" sz="2000" b="1" dirty="0"/>
              <a:t>hepatitis seropositivity: </a:t>
            </a:r>
            <a:r>
              <a:rPr lang="en-US" altLang="en-US" sz="2000" b="1" dirty="0">
                <a:solidFill>
                  <a:srgbClr val="0000FF"/>
                </a:solidFill>
              </a:rPr>
              <a:t>PAN</a:t>
            </a:r>
          </a:p>
          <a:p>
            <a:endParaRPr lang="en-US" altLang="en-US" sz="2000" dirty="0"/>
          </a:p>
          <a:p>
            <a:endParaRPr lang="en-US" altLang="en-US" sz="2000" dirty="0"/>
          </a:p>
        </p:txBody>
      </p:sp>
      <p:sp>
        <p:nvSpPr>
          <p:cNvPr id="101382" name="TextBox 5"/>
          <p:cNvSpPr txBox="1">
            <a:spLocks noChangeArrowheads="1"/>
          </p:cNvSpPr>
          <p:nvPr/>
        </p:nvSpPr>
        <p:spPr bwMode="auto">
          <a:xfrm>
            <a:off x="990600" y="5181600"/>
            <a:ext cx="6353021" cy="954107"/>
          </a:xfrm>
          <a:prstGeom prst="rect">
            <a:avLst/>
          </a:prstGeom>
          <a:noFill/>
          <a:ln>
            <a:noFill/>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Which hepatitis virus is </a:t>
            </a:r>
            <a:r>
              <a:rPr lang="en-US" altLang="en-US" sz="1400" dirty="0">
                <a:solidFill>
                  <a:srgbClr val="0000FF"/>
                </a:solidFill>
              </a:rPr>
              <a:t>definitely</a:t>
            </a:r>
            <a:r>
              <a:rPr lang="en-US" altLang="en-US" sz="1400" i="1" dirty="0">
                <a:solidFill>
                  <a:srgbClr val="0000FF"/>
                </a:solidFill>
              </a:rPr>
              <a:t> associated with PAN?</a:t>
            </a:r>
          </a:p>
          <a:p>
            <a:pPr eaLnBrk="1" hangingPunct="1">
              <a:spcBef>
                <a:spcPct val="0"/>
              </a:spcBef>
              <a:buClrTx/>
              <a:buSzTx/>
              <a:buFontTx/>
              <a:buNone/>
            </a:pPr>
            <a:r>
              <a:rPr lang="en-US" altLang="en-US" sz="1400" dirty="0">
                <a:solidFill>
                  <a:srgbClr val="0000FF"/>
                </a:solidFill>
              </a:rPr>
              <a:t>Hepatitis B</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Which form is </a:t>
            </a:r>
            <a:r>
              <a:rPr lang="en-US" altLang="en-US" sz="1400" dirty="0">
                <a:solidFill>
                  <a:srgbClr val="0000FF"/>
                </a:solidFill>
              </a:rPr>
              <a:t>probably</a:t>
            </a:r>
            <a:r>
              <a:rPr lang="en-US" altLang="en-US" sz="1400" i="1" dirty="0">
                <a:solidFill>
                  <a:srgbClr val="0000FF"/>
                </a:solidFill>
              </a:rPr>
              <a:t> associated, but the evidence is not as strong as for B?</a:t>
            </a:r>
          </a:p>
        </p:txBody>
      </p:sp>
      <p:sp>
        <p:nvSpPr>
          <p:cNvPr id="2" name="Text Box 4">
            <a:extLst>
              <a:ext uri="{FF2B5EF4-FFF2-40B4-BE49-F238E27FC236}">
                <a16:creationId xmlns:a16="http://schemas.microsoft.com/office/drawing/2014/main" id="{60E3AED8-3989-4F05-8E52-49761B80DA08}"/>
              </a:ext>
            </a:extLst>
          </p:cNvPr>
          <p:cNvSpPr txBox="1">
            <a:spLocks noChangeArrowheads="1"/>
          </p:cNvSpPr>
          <p:nvPr/>
        </p:nvSpPr>
        <p:spPr bwMode="auto">
          <a:xfrm>
            <a:off x="1295400" y="152400"/>
            <a:ext cx="6705600" cy="12095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1800" dirty="0"/>
              <a:t>For each statement, identify which of these causes of PUK is/are associated (some will more than one answer)</a:t>
            </a:r>
          </a:p>
          <a:p>
            <a:pPr eaLnBrk="1" hangingPunct="1">
              <a:spcBef>
                <a:spcPct val="0"/>
              </a:spcBef>
              <a:buClrTx/>
              <a:buSzTx/>
              <a:buFontTx/>
              <a:buNone/>
            </a:pPr>
            <a:r>
              <a:rPr lang="en-US" altLang="en-US" sz="1400" b="1" dirty="0">
                <a:solidFill>
                  <a:srgbClr val="0000FF"/>
                </a:solidFill>
              </a:rPr>
              <a:t>Polyarteritis nodosa (PAN)		Relapsing </a:t>
            </a:r>
            <a:r>
              <a:rPr lang="en-US" altLang="en-US" sz="1400" b="1" dirty="0" err="1">
                <a:solidFill>
                  <a:srgbClr val="0000FF"/>
                </a:solidFill>
              </a:rPr>
              <a:t>polychondritis</a:t>
            </a:r>
            <a:r>
              <a:rPr lang="en-US" altLang="en-US" sz="1400" b="1" dirty="0">
                <a:solidFill>
                  <a:srgbClr val="0000FF"/>
                </a:solidFill>
              </a:rPr>
              <a:t> (RP)</a:t>
            </a:r>
          </a:p>
          <a:p>
            <a:pPr eaLnBrk="1" hangingPunct="1">
              <a:spcBef>
                <a:spcPct val="0"/>
              </a:spcBef>
              <a:buClrTx/>
              <a:buSzTx/>
              <a:buFontTx/>
              <a:buNone/>
            </a:pPr>
            <a:r>
              <a:rPr lang="en-US" altLang="en-US" sz="1400" b="1" dirty="0">
                <a:solidFill>
                  <a:srgbClr val="0000FF"/>
                </a:solidFill>
              </a:rPr>
              <a:t>Rheumatoid arthritis (RA)	   Granulomatosis with polyangiitis (</a:t>
            </a:r>
            <a:r>
              <a:rPr lang="en-US" altLang="en-US" sz="1400" b="1" dirty="0" err="1">
                <a:solidFill>
                  <a:srgbClr val="0000FF"/>
                </a:solidFill>
              </a:rPr>
              <a:t>GwP</a:t>
            </a:r>
            <a:r>
              <a:rPr lang="en-US" altLang="en-US" sz="1400" b="1" dirty="0">
                <a:solidFill>
                  <a:srgbClr val="0000FF"/>
                </a:solidFill>
              </a:rPr>
              <a:t>)</a:t>
            </a:r>
          </a:p>
          <a:p>
            <a:pPr eaLnBrk="1" hangingPunct="1">
              <a:spcBef>
                <a:spcPct val="0"/>
              </a:spcBef>
              <a:buClrTx/>
              <a:buSzTx/>
              <a:buFontTx/>
              <a:buNone/>
            </a:pPr>
            <a:r>
              <a:rPr lang="en-US" altLang="en-US" sz="1400" b="1" dirty="0" err="1">
                <a:solidFill>
                  <a:srgbClr val="0000FF"/>
                </a:solidFill>
              </a:rPr>
              <a:t>Mooren’s</a:t>
            </a:r>
            <a:r>
              <a:rPr lang="en-US" altLang="en-US" sz="1400" b="1" dirty="0">
                <a:solidFill>
                  <a:srgbClr val="0000FF"/>
                </a:solidFill>
              </a:rPr>
              <a:t> ulcer (MU)			Churg-Strauss (CS)</a:t>
            </a:r>
          </a:p>
        </p:txBody>
      </p:sp>
      <p:sp>
        <p:nvSpPr>
          <p:cNvPr id="8" name="TextBox 7">
            <a:extLst>
              <a:ext uri="{FF2B5EF4-FFF2-40B4-BE49-F238E27FC236}">
                <a16:creationId xmlns:a16="http://schemas.microsoft.com/office/drawing/2014/main" id="{D4F7ABDE-91A9-228D-18A0-A89E54668157}"/>
              </a:ext>
            </a:extLst>
          </p:cNvPr>
          <p:cNvSpPr txBox="1">
            <a:spLocks noChangeArrowheads="1"/>
          </p:cNvSpPr>
          <p:nvPr/>
        </p:nvSpPr>
        <p:spPr bwMode="auto">
          <a:xfrm>
            <a:off x="4038600" y="3257490"/>
            <a:ext cx="10021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dirty="0">
                <a:solidFill>
                  <a:schemeClr val="bg1">
                    <a:lumMod val="75000"/>
                  </a:schemeClr>
                </a:solidFill>
                <a:latin typeface="Segoe Script" panose="020B0504020000000003" pitchFamily="34" charset="0"/>
              </a:rPr>
              <a:t>; PAN</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11"/>
          <p:cNvSpPr>
            <a:spLocks noGrp="1" noChangeArrowheads="1"/>
          </p:cNvSpPr>
          <p:nvPr>
            <p:ph type="title"/>
          </p:nvPr>
        </p:nvSpPr>
        <p:spPr>
          <a:xfrm>
            <a:off x="457200" y="122238"/>
            <a:ext cx="7543800" cy="792162"/>
          </a:xfrm>
        </p:spPr>
        <p:txBody>
          <a:bodyPr/>
          <a:lstStyle/>
          <a:p>
            <a:pPr eaLnBrk="1" hangingPunct="1"/>
            <a:r>
              <a:rPr lang="en-US" altLang="en-US"/>
              <a:t>A</a:t>
            </a:r>
          </a:p>
        </p:txBody>
      </p:sp>
      <p:sp>
        <p:nvSpPr>
          <p:cNvPr id="10240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583C4E2-E768-4D4B-AF8A-AECF1ACB6A5C}" type="slidenum">
              <a:rPr lang="en-US" altLang="en-US" sz="1000" smtClean="0"/>
              <a:pPr>
                <a:spcBef>
                  <a:spcPct val="0"/>
                </a:spcBef>
                <a:buClrTx/>
                <a:buSzTx/>
                <a:buFontTx/>
                <a:buNone/>
              </a:pPr>
              <a:t>156</a:t>
            </a:fld>
            <a:endParaRPr lang="en-US" altLang="en-US" sz="1000"/>
          </a:p>
        </p:txBody>
      </p:sp>
      <p:sp>
        <p:nvSpPr>
          <p:cNvPr id="102404" name="Content Placeholder 1"/>
          <p:cNvSpPr>
            <a:spLocks noGrp="1"/>
          </p:cNvSpPr>
          <p:nvPr>
            <p:ph idx="1"/>
          </p:nvPr>
        </p:nvSpPr>
        <p:spPr>
          <a:xfrm>
            <a:off x="457200" y="1379538"/>
            <a:ext cx="8229600" cy="4411662"/>
          </a:xfrm>
        </p:spPr>
        <p:txBody>
          <a:bodyPr/>
          <a:lstStyle/>
          <a:p>
            <a:r>
              <a:rPr lang="en-US" altLang="en-US" sz="2000" dirty="0">
                <a:solidFill>
                  <a:schemeClr val="bg1">
                    <a:lumMod val="75000"/>
                  </a:schemeClr>
                </a:solidFill>
              </a:rPr>
              <a:t>Saddle-nose deformity (2): RP; </a:t>
            </a:r>
            <a:r>
              <a:rPr lang="en-US" altLang="en-US" sz="2000" dirty="0" err="1">
                <a:solidFill>
                  <a:schemeClr val="bg1">
                    <a:lumMod val="75000"/>
                  </a:schemeClr>
                </a:solidFill>
              </a:rPr>
              <a:t>GwP</a:t>
            </a:r>
            <a:endParaRPr lang="en-US" altLang="en-US" sz="2000" dirty="0">
              <a:solidFill>
                <a:schemeClr val="bg1">
                  <a:lumMod val="75000"/>
                </a:schemeClr>
              </a:solidFill>
            </a:endParaRPr>
          </a:p>
          <a:p>
            <a:r>
              <a:rPr lang="en-US" altLang="en-US" sz="2000" dirty="0">
                <a:solidFill>
                  <a:schemeClr val="bg1">
                    <a:lumMod val="75000"/>
                  </a:schemeClr>
                </a:solidFill>
              </a:rPr>
              <a:t>Asthma and eosinophilia: CS</a:t>
            </a:r>
          </a:p>
          <a:p>
            <a:r>
              <a:rPr lang="en-US" altLang="en-US" sz="2000" dirty="0">
                <a:solidFill>
                  <a:schemeClr val="bg1">
                    <a:lumMod val="75000"/>
                  </a:schemeClr>
                </a:solidFill>
              </a:rPr>
              <a:t>Deformed auricular pinnae: RP</a:t>
            </a:r>
          </a:p>
          <a:p>
            <a:r>
              <a:rPr lang="en-US" altLang="en-US" sz="2000" dirty="0">
                <a:solidFill>
                  <a:schemeClr val="bg1">
                    <a:lumMod val="75000"/>
                  </a:schemeClr>
                </a:solidFill>
              </a:rPr>
              <a:t>Ulcer has overhanging edge (2): MU; PAN</a:t>
            </a:r>
          </a:p>
          <a:p>
            <a:r>
              <a:rPr lang="en-US" altLang="en-US" sz="2000" dirty="0">
                <a:solidFill>
                  <a:schemeClr val="bg1">
                    <a:lumMod val="75000"/>
                  </a:schemeClr>
                </a:solidFill>
              </a:rPr>
              <a:t>Sclera never involved: MU</a:t>
            </a:r>
          </a:p>
          <a:p>
            <a:r>
              <a:rPr lang="en-US" altLang="en-US" sz="2000" dirty="0">
                <a:solidFill>
                  <a:schemeClr val="bg1">
                    <a:lumMod val="75000"/>
                  </a:schemeClr>
                </a:solidFill>
              </a:rPr>
              <a:t>ANCA positive (2): </a:t>
            </a:r>
            <a:r>
              <a:rPr lang="en-US" altLang="en-US" sz="2000" dirty="0" err="1">
                <a:solidFill>
                  <a:schemeClr val="bg1">
                    <a:lumMod val="75000"/>
                  </a:schemeClr>
                </a:solidFill>
              </a:rPr>
              <a:t>GwP</a:t>
            </a:r>
            <a:r>
              <a:rPr lang="en-US" altLang="en-US" sz="2000" dirty="0">
                <a:solidFill>
                  <a:schemeClr val="bg1">
                    <a:lumMod val="75000"/>
                  </a:schemeClr>
                </a:solidFill>
              </a:rPr>
              <a:t>; CS</a:t>
            </a:r>
          </a:p>
          <a:p>
            <a:r>
              <a:rPr lang="en-US" altLang="en-US" sz="2000" dirty="0">
                <a:solidFill>
                  <a:schemeClr val="bg1">
                    <a:lumMod val="75000"/>
                  </a:schemeClr>
                </a:solidFill>
              </a:rPr>
              <a:t>Is a diagnosis of exclusion: MU</a:t>
            </a:r>
          </a:p>
          <a:p>
            <a:r>
              <a:rPr lang="en-US" altLang="en-US" sz="2000" dirty="0">
                <a:solidFill>
                  <a:schemeClr val="bg1">
                    <a:lumMod val="75000"/>
                  </a:schemeClr>
                </a:solidFill>
              </a:rPr>
              <a:t>Chest X-ray likely abnormal (3): </a:t>
            </a:r>
            <a:r>
              <a:rPr lang="en-US" altLang="en-US" sz="2000" dirty="0" err="1">
                <a:solidFill>
                  <a:schemeClr val="bg1">
                    <a:lumMod val="75000"/>
                  </a:schemeClr>
                </a:solidFill>
              </a:rPr>
              <a:t>GwP</a:t>
            </a:r>
            <a:r>
              <a:rPr lang="en-US" altLang="en-US" sz="2000" dirty="0">
                <a:solidFill>
                  <a:schemeClr val="bg1">
                    <a:lumMod val="75000"/>
                  </a:schemeClr>
                </a:solidFill>
              </a:rPr>
              <a:t>; CS; RP</a:t>
            </a:r>
          </a:p>
          <a:p>
            <a:r>
              <a:rPr lang="en-US" altLang="en-US" sz="2000" dirty="0">
                <a:solidFill>
                  <a:schemeClr val="bg1">
                    <a:lumMod val="75000"/>
                  </a:schemeClr>
                </a:solidFill>
              </a:rPr>
              <a:t>Associated with </a:t>
            </a:r>
            <a:r>
              <a:rPr lang="en-US" altLang="en-US" sz="2000" b="1" dirty="0"/>
              <a:t>hepatitis seropositivity: </a:t>
            </a:r>
            <a:r>
              <a:rPr lang="en-US" altLang="en-US" sz="2000" b="1" dirty="0">
                <a:solidFill>
                  <a:srgbClr val="0000FF"/>
                </a:solidFill>
              </a:rPr>
              <a:t>PAN</a:t>
            </a:r>
          </a:p>
          <a:p>
            <a:endParaRPr lang="en-US" altLang="en-US" sz="2000" dirty="0"/>
          </a:p>
          <a:p>
            <a:endParaRPr lang="en-US" altLang="en-US" sz="2000" dirty="0"/>
          </a:p>
        </p:txBody>
      </p:sp>
      <p:sp>
        <p:nvSpPr>
          <p:cNvPr id="102406" name="TextBox 5"/>
          <p:cNvSpPr txBox="1">
            <a:spLocks noChangeArrowheads="1"/>
          </p:cNvSpPr>
          <p:nvPr/>
        </p:nvSpPr>
        <p:spPr bwMode="auto">
          <a:xfrm>
            <a:off x="990600" y="5181600"/>
            <a:ext cx="6353175" cy="1169988"/>
          </a:xfrm>
          <a:prstGeom prst="rect">
            <a:avLst/>
          </a:prstGeom>
          <a:noFill/>
          <a:ln>
            <a:noFill/>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Which hepatitis virus is </a:t>
            </a:r>
            <a:r>
              <a:rPr lang="en-US" altLang="en-US" sz="1400" dirty="0">
                <a:solidFill>
                  <a:srgbClr val="0000FF"/>
                </a:solidFill>
              </a:rPr>
              <a:t>definitely</a:t>
            </a:r>
            <a:r>
              <a:rPr lang="en-US" altLang="en-US" sz="1400" i="1" dirty="0">
                <a:solidFill>
                  <a:srgbClr val="0000FF"/>
                </a:solidFill>
              </a:rPr>
              <a:t> associated with PAN?</a:t>
            </a:r>
          </a:p>
          <a:p>
            <a:pPr eaLnBrk="1" hangingPunct="1">
              <a:spcBef>
                <a:spcPct val="0"/>
              </a:spcBef>
              <a:buClrTx/>
              <a:buSzTx/>
              <a:buFontTx/>
              <a:buNone/>
            </a:pPr>
            <a:r>
              <a:rPr lang="en-US" altLang="en-US" sz="1400" dirty="0">
                <a:solidFill>
                  <a:srgbClr val="0000FF"/>
                </a:solidFill>
              </a:rPr>
              <a:t>Hepatitis B</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Which form is </a:t>
            </a:r>
            <a:r>
              <a:rPr lang="en-US" altLang="en-US" sz="1400" dirty="0">
                <a:solidFill>
                  <a:srgbClr val="0000FF"/>
                </a:solidFill>
              </a:rPr>
              <a:t>probably</a:t>
            </a:r>
            <a:r>
              <a:rPr lang="en-US" altLang="en-US" sz="1400" i="1" dirty="0">
                <a:solidFill>
                  <a:srgbClr val="0000FF"/>
                </a:solidFill>
              </a:rPr>
              <a:t> associated, but the evidence is not as strong as for B?</a:t>
            </a:r>
          </a:p>
          <a:p>
            <a:pPr eaLnBrk="1" hangingPunct="1">
              <a:spcBef>
                <a:spcPct val="0"/>
              </a:spcBef>
              <a:buClrTx/>
              <a:buSzTx/>
              <a:buFontTx/>
              <a:buNone/>
            </a:pPr>
            <a:r>
              <a:rPr lang="en-US" altLang="en-US" sz="1400" dirty="0">
                <a:solidFill>
                  <a:srgbClr val="0000FF"/>
                </a:solidFill>
              </a:rPr>
              <a:t>Hepatitis C</a:t>
            </a:r>
          </a:p>
        </p:txBody>
      </p:sp>
      <p:sp>
        <p:nvSpPr>
          <p:cNvPr id="2" name="Text Box 4">
            <a:extLst>
              <a:ext uri="{FF2B5EF4-FFF2-40B4-BE49-F238E27FC236}">
                <a16:creationId xmlns:a16="http://schemas.microsoft.com/office/drawing/2014/main" id="{33861571-4E12-4932-A56D-4CD36507411B}"/>
              </a:ext>
            </a:extLst>
          </p:cNvPr>
          <p:cNvSpPr txBox="1">
            <a:spLocks noChangeArrowheads="1"/>
          </p:cNvSpPr>
          <p:nvPr/>
        </p:nvSpPr>
        <p:spPr bwMode="auto">
          <a:xfrm>
            <a:off x="1295400" y="152400"/>
            <a:ext cx="6705600" cy="12095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1800" dirty="0"/>
              <a:t>For each statement, identify which of these causes of PUK is/are associated (some will more than one answer)</a:t>
            </a:r>
          </a:p>
          <a:p>
            <a:pPr eaLnBrk="1" hangingPunct="1">
              <a:spcBef>
                <a:spcPct val="0"/>
              </a:spcBef>
              <a:buClrTx/>
              <a:buSzTx/>
              <a:buFontTx/>
              <a:buNone/>
            </a:pPr>
            <a:r>
              <a:rPr lang="en-US" altLang="en-US" sz="1400" b="1" dirty="0">
                <a:solidFill>
                  <a:srgbClr val="0000FF"/>
                </a:solidFill>
              </a:rPr>
              <a:t>Polyarteritis nodosa (PAN)		Relapsing </a:t>
            </a:r>
            <a:r>
              <a:rPr lang="en-US" altLang="en-US" sz="1400" b="1" dirty="0" err="1">
                <a:solidFill>
                  <a:srgbClr val="0000FF"/>
                </a:solidFill>
              </a:rPr>
              <a:t>polychondritis</a:t>
            </a:r>
            <a:r>
              <a:rPr lang="en-US" altLang="en-US" sz="1400" b="1" dirty="0">
                <a:solidFill>
                  <a:srgbClr val="0000FF"/>
                </a:solidFill>
              </a:rPr>
              <a:t> (RP)</a:t>
            </a:r>
          </a:p>
          <a:p>
            <a:pPr eaLnBrk="1" hangingPunct="1">
              <a:spcBef>
                <a:spcPct val="0"/>
              </a:spcBef>
              <a:buClrTx/>
              <a:buSzTx/>
              <a:buFontTx/>
              <a:buNone/>
            </a:pPr>
            <a:r>
              <a:rPr lang="en-US" altLang="en-US" sz="1400" b="1" dirty="0">
                <a:solidFill>
                  <a:srgbClr val="0000FF"/>
                </a:solidFill>
              </a:rPr>
              <a:t>Rheumatoid arthritis (RA)	   Granulomatosis with polyangiitis (</a:t>
            </a:r>
            <a:r>
              <a:rPr lang="en-US" altLang="en-US" sz="1400" b="1" dirty="0" err="1">
                <a:solidFill>
                  <a:srgbClr val="0000FF"/>
                </a:solidFill>
              </a:rPr>
              <a:t>GwP</a:t>
            </a:r>
            <a:r>
              <a:rPr lang="en-US" altLang="en-US" sz="1400" b="1" dirty="0">
                <a:solidFill>
                  <a:srgbClr val="0000FF"/>
                </a:solidFill>
              </a:rPr>
              <a:t>)</a:t>
            </a:r>
          </a:p>
          <a:p>
            <a:pPr eaLnBrk="1" hangingPunct="1">
              <a:spcBef>
                <a:spcPct val="0"/>
              </a:spcBef>
              <a:buClrTx/>
              <a:buSzTx/>
              <a:buFontTx/>
              <a:buNone/>
            </a:pPr>
            <a:r>
              <a:rPr lang="en-US" altLang="en-US" sz="1400" b="1" dirty="0" err="1">
                <a:solidFill>
                  <a:srgbClr val="0000FF"/>
                </a:solidFill>
              </a:rPr>
              <a:t>Mooren’s</a:t>
            </a:r>
            <a:r>
              <a:rPr lang="en-US" altLang="en-US" sz="1400" b="1" dirty="0">
                <a:solidFill>
                  <a:srgbClr val="0000FF"/>
                </a:solidFill>
              </a:rPr>
              <a:t> ulcer (MU)			Churg-Strauss (CS)</a:t>
            </a:r>
          </a:p>
        </p:txBody>
      </p:sp>
      <p:sp>
        <p:nvSpPr>
          <p:cNvPr id="8" name="TextBox 6">
            <a:extLst>
              <a:ext uri="{FF2B5EF4-FFF2-40B4-BE49-F238E27FC236}">
                <a16:creationId xmlns:a16="http://schemas.microsoft.com/office/drawing/2014/main" id="{E176331C-A5FE-223B-A4C9-619E2A49F932}"/>
              </a:ext>
            </a:extLst>
          </p:cNvPr>
          <p:cNvSpPr txBox="1">
            <a:spLocks noChangeArrowheads="1"/>
          </p:cNvSpPr>
          <p:nvPr/>
        </p:nvSpPr>
        <p:spPr bwMode="auto">
          <a:xfrm>
            <a:off x="4038600" y="3257490"/>
            <a:ext cx="10021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dirty="0">
                <a:solidFill>
                  <a:schemeClr val="bg1">
                    <a:lumMod val="75000"/>
                  </a:schemeClr>
                </a:solidFill>
                <a:latin typeface="Segoe Script" panose="020B0504020000000003" pitchFamily="34" charset="0"/>
              </a:rPr>
              <a:t>; PAN</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1"/>
          <p:cNvSpPr>
            <a:spLocks noGrp="1" noChangeArrowheads="1"/>
          </p:cNvSpPr>
          <p:nvPr>
            <p:ph type="title"/>
          </p:nvPr>
        </p:nvSpPr>
        <p:spPr>
          <a:xfrm>
            <a:off x="457200" y="122238"/>
            <a:ext cx="7543800" cy="792162"/>
          </a:xfrm>
        </p:spPr>
        <p:txBody>
          <a:bodyPr/>
          <a:lstStyle/>
          <a:p>
            <a:pPr eaLnBrk="1" hangingPunct="1"/>
            <a:r>
              <a:rPr lang="en-US" altLang="en-US"/>
              <a:t>Q</a:t>
            </a:r>
          </a:p>
        </p:txBody>
      </p:sp>
      <p:sp>
        <p:nvSpPr>
          <p:cNvPr id="10342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6BFFE6E-EA62-4A71-A132-DF7C11764E45}" type="slidenum">
              <a:rPr lang="en-US" altLang="en-US" sz="1000" smtClean="0"/>
              <a:pPr>
                <a:spcBef>
                  <a:spcPct val="0"/>
                </a:spcBef>
                <a:buClrTx/>
                <a:buSzTx/>
                <a:buFontTx/>
                <a:buNone/>
              </a:pPr>
              <a:t>157</a:t>
            </a:fld>
            <a:endParaRPr lang="en-US" altLang="en-US" sz="1000"/>
          </a:p>
        </p:txBody>
      </p:sp>
      <p:sp>
        <p:nvSpPr>
          <p:cNvPr id="103428" name="Content Placeholder 1"/>
          <p:cNvSpPr>
            <a:spLocks noGrp="1"/>
          </p:cNvSpPr>
          <p:nvPr>
            <p:ph idx="1"/>
          </p:nvPr>
        </p:nvSpPr>
        <p:spPr>
          <a:xfrm>
            <a:off x="457200" y="1379538"/>
            <a:ext cx="8229600" cy="4411662"/>
          </a:xfrm>
        </p:spPr>
        <p:txBody>
          <a:bodyPr/>
          <a:lstStyle/>
          <a:p>
            <a:r>
              <a:rPr lang="en-US" altLang="en-US" sz="2000" dirty="0"/>
              <a:t>Saddle-nose deformity (2): </a:t>
            </a:r>
            <a:r>
              <a:rPr lang="en-US" altLang="en-US" sz="2000" dirty="0">
                <a:solidFill>
                  <a:srgbClr val="0000FF"/>
                </a:solidFill>
              </a:rPr>
              <a:t>RP; </a:t>
            </a:r>
            <a:r>
              <a:rPr lang="en-US" altLang="en-US" sz="2000" dirty="0" err="1">
                <a:solidFill>
                  <a:srgbClr val="0000FF"/>
                </a:solidFill>
              </a:rPr>
              <a:t>GwP</a:t>
            </a:r>
            <a:endParaRPr lang="en-US" altLang="en-US" sz="2000" dirty="0">
              <a:solidFill>
                <a:srgbClr val="0000FF"/>
              </a:solidFill>
            </a:endParaRPr>
          </a:p>
          <a:p>
            <a:r>
              <a:rPr lang="en-US" altLang="en-US" sz="2000" dirty="0"/>
              <a:t>Asthma and eosinophilia: </a:t>
            </a:r>
            <a:r>
              <a:rPr lang="en-US" altLang="en-US" sz="2000" dirty="0">
                <a:solidFill>
                  <a:srgbClr val="0000FF"/>
                </a:solidFill>
              </a:rPr>
              <a:t>CS</a:t>
            </a:r>
          </a:p>
          <a:p>
            <a:r>
              <a:rPr lang="en-US" altLang="en-US" sz="2000" dirty="0"/>
              <a:t>Deformed auricular pinnae: </a:t>
            </a:r>
            <a:r>
              <a:rPr lang="en-US" altLang="en-US" sz="2000" dirty="0">
                <a:solidFill>
                  <a:srgbClr val="0000FF"/>
                </a:solidFill>
              </a:rPr>
              <a:t>RP</a:t>
            </a:r>
          </a:p>
          <a:p>
            <a:r>
              <a:rPr lang="en-US" altLang="en-US" sz="2000" dirty="0"/>
              <a:t>Ulcer has overhanging edge (2): </a:t>
            </a:r>
            <a:r>
              <a:rPr lang="en-US" altLang="en-US" sz="2000" dirty="0">
                <a:solidFill>
                  <a:srgbClr val="0000FF"/>
                </a:solidFill>
              </a:rPr>
              <a:t>MU; PAN</a:t>
            </a:r>
          </a:p>
          <a:p>
            <a:r>
              <a:rPr lang="en-US" altLang="en-US" sz="2000" dirty="0"/>
              <a:t>Sclera never involved: </a:t>
            </a:r>
            <a:r>
              <a:rPr lang="en-US" altLang="en-US" sz="2000" dirty="0">
                <a:solidFill>
                  <a:srgbClr val="0000FF"/>
                </a:solidFill>
              </a:rPr>
              <a:t>MU</a:t>
            </a:r>
          </a:p>
          <a:p>
            <a:r>
              <a:rPr lang="en-US" altLang="en-US" sz="2000" dirty="0"/>
              <a:t>ANCA positive (2): </a:t>
            </a:r>
            <a:r>
              <a:rPr lang="en-US" altLang="en-US" sz="2000" dirty="0" err="1">
                <a:solidFill>
                  <a:srgbClr val="0000FF"/>
                </a:solidFill>
              </a:rPr>
              <a:t>GwP</a:t>
            </a:r>
            <a:r>
              <a:rPr lang="en-US" altLang="en-US" sz="2000" dirty="0">
                <a:solidFill>
                  <a:srgbClr val="0000FF"/>
                </a:solidFill>
              </a:rPr>
              <a:t>; CS</a:t>
            </a:r>
          </a:p>
          <a:p>
            <a:r>
              <a:rPr lang="en-US" altLang="en-US" sz="2000" dirty="0"/>
              <a:t>Is a diagnosis of exclusion: </a:t>
            </a:r>
            <a:r>
              <a:rPr lang="en-US" altLang="en-US" sz="2000" dirty="0">
                <a:solidFill>
                  <a:srgbClr val="0000FF"/>
                </a:solidFill>
              </a:rPr>
              <a:t>MU</a:t>
            </a:r>
          </a:p>
          <a:p>
            <a:r>
              <a:rPr lang="en-US" altLang="en-US" sz="2000" dirty="0"/>
              <a:t>Chest X-ray likely abnormal (3): </a:t>
            </a:r>
            <a:r>
              <a:rPr lang="en-US" altLang="en-US" sz="2000" dirty="0" err="1">
                <a:solidFill>
                  <a:srgbClr val="0000FF"/>
                </a:solidFill>
              </a:rPr>
              <a:t>GwP</a:t>
            </a:r>
            <a:r>
              <a:rPr lang="en-US" altLang="en-US" sz="2000" dirty="0">
                <a:solidFill>
                  <a:srgbClr val="0000FF"/>
                </a:solidFill>
              </a:rPr>
              <a:t>; CS; RP</a:t>
            </a:r>
          </a:p>
          <a:p>
            <a:r>
              <a:rPr lang="en-US" altLang="en-US" sz="2000" dirty="0"/>
              <a:t>Associated with hepatitis seropositivity: </a:t>
            </a:r>
            <a:r>
              <a:rPr lang="en-US" altLang="en-US" sz="2000" dirty="0">
                <a:solidFill>
                  <a:srgbClr val="0000FF"/>
                </a:solidFill>
              </a:rPr>
              <a:t>PAN</a:t>
            </a:r>
          </a:p>
          <a:p>
            <a:r>
              <a:rPr lang="en-US" altLang="en-US" sz="2000" dirty="0"/>
              <a:t>Associated with helminthic seropositivity:</a:t>
            </a:r>
          </a:p>
          <a:p>
            <a:endParaRPr lang="en-US" altLang="en-US" sz="2000" dirty="0"/>
          </a:p>
        </p:txBody>
      </p:sp>
      <p:sp>
        <p:nvSpPr>
          <p:cNvPr id="2" name="Text Box 4">
            <a:extLst>
              <a:ext uri="{FF2B5EF4-FFF2-40B4-BE49-F238E27FC236}">
                <a16:creationId xmlns:a16="http://schemas.microsoft.com/office/drawing/2014/main" id="{4BEAC80E-E25D-43DA-BBD9-DD74012F6F0D}"/>
              </a:ext>
            </a:extLst>
          </p:cNvPr>
          <p:cNvSpPr txBox="1">
            <a:spLocks noChangeArrowheads="1"/>
          </p:cNvSpPr>
          <p:nvPr/>
        </p:nvSpPr>
        <p:spPr bwMode="auto">
          <a:xfrm>
            <a:off x="1295400" y="152400"/>
            <a:ext cx="6705600" cy="12095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1800" dirty="0"/>
              <a:t>For each statement, identify which of these causes of PUK is/are associated (some will more than one answer)</a:t>
            </a:r>
          </a:p>
          <a:p>
            <a:pPr eaLnBrk="1" hangingPunct="1">
              <a:spcBef>
                <a:spcPct val="0"/>
              </a:spcBef>
              <a:buClrTx/>
              <a:buSzTx/>
              <a:buFontTx/>
              <a:buNone/>
            </a:pPr>
            <a:r>
              <a:rPr lang="en-US" altLang="en-US" sz="1400" b="1" dirty="0">
                <a:solidFill>
                  <a:srgbClr val="0000FF"/>
                </a:solidFill>
              </a:rPr>
              <a:t>Polyarteritis nodosa (PAN)		Relapsing </a:t>
            </a:r>
            <a:r>
              <a:rPr lang="en-US" altLang="en-US" sz="1400" b="1" dirty="0" err="1">
                <a:solidFill>
                  <a:srgbClr val="0000FF"/>
                </a:solidFill>
              </a:rPr>
              <a:t>polychondritis</a:t>
            </a:r>
            <a:r>
              <a:rPr lang="en-US" altLang="en-US" sz="1400" b="1" dirty="0">
                <a:solidFill>
                  <a:srgbClr val="0000FF"/>
                </a:solidFill>
              </a:rPr>
              <a:t> (RP)</a:t>
            </a:r>
          </a:p>
          <a:p>
            <a:pPr eaLnBrk="1" hangingPunct="1">
              <a:spcBef>
                <a:spcPct val="0"/>
              </a:spcBef>
              <a:buClrTx/>
              <a:buSzTx/>
              <a:buFontTx/>
              <a:buNone/>
            </a:pPr>
            <a:r>
              <a:rPr lang="en-US" altLang="en-US" sz="1400" b="1" dirty="0">
                <a:solidFill>
                  <a:srgbClr val="0000FF"/>
                </a:solidFill>
              </a:rPr>
              <a:t>Rheumatoid arthritis (RA)	   Granulomatosis with polyangiitis (</a:t>
            </a:r>
            <a:r>
              <a:rPr lang="en-US" altLang="en-US" sz="1400" b="1" dirty="0" err="1">
                <a:solidFill>
                  <a:srgbClr val="0000FF"/>
                </a:solidFill>
              </a:rPr>
              <a:t>GwP</a:t>
            </a:r>
            <a:r>
              <a:rPr lang="en-US" altLang="en-US" sz="1400" b="1" dirty="0">
                <a:solidFill>
                  <a:srgbClr val="0000FF"/>
                </a:solidFill>
              </a:rPr>
              <a:t>)</a:t>
            </a:r>
          </a:p>
          <a:p>
            <a:pPr eaLnBrk="1" hangingPunct="1">
              <a:spcBef>
                <a:spcPct val="0"/>
              </a:spcBef>
              <a:buClrTx/>
              <a:buSzTx/>
              <a:buFontTx/>
              <a:buNone/>
            </a:pPr>
            <a:r>
              <a:rPr lang="en-US" altLang="en-US" sz="1400" b="1" dirty="0" err="1">
                <a:solidFill>
                  <a:srgbClr val="0000FF"/>
                </a:solidFill>
              </a:rPr>
              <a:t>Mooren’s</a:t>
            </a:r>
            <a:r>
              <a:rPr lang="en-US" altLang="en-US" sz="1400" b="1" dirty="0">
                <a:solidFill>
                  <a:srgbClr val="0000FF"/>
                </a:solidFill>
              </a:rPr>
              <a:t> ulcer (MU)			Churg-Strauss (CS)</a:t>
            </a:r>
          </a:p>
        </p:txBody>
      </p:sp>
      <p:sp>
        <p:nvSpPr>
          <p:cNvPr id="7" name="TextBox 6">
            <a:extLst>
              <a:ext uri="{FF2B5EF4-FFF2-40B4-BE49-F238E27FC236}">
                <a16:creationId xmlns:a16="http://schemas.microsoft.com/office/drawing/2014/main" id="{BD41C9CB-65AB-9451-E7AC-C687C72574F3}"/>
              </a:ext>
            </a:extLst>
          </p:cNvPr>
          <p:cNvSpPr txBox="1">
            <a:spLocks noChangeArrowheads="1"/>
          </p:cNvSpPr>
          <p:nvPr/>
        </p:nvSpPr>
        <p:spPr bwMode="auto">
          <a:xfrm>
            <a:off x="4038600" y="3257490"/>
            <a:ext cx="10021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dirty="0">
                <a:solidFill>
                  <a:srgbClr val="0000FF"/>
                </a:solidFill>
                <a:latin typeface="Segoe Script" panose="020B0504020000000003" pitchFamily="34" charset="0"/>
              </a:rPr>
              <a:t>; PAN</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11"/>
          <p:cNvSpPr>
            <a:spLocks noGrp="1" noChangeArrowheads="1"/>
          </p:cNvSpPr>
          <p:nvPr>
            <p:ph type="title"/>
          </p:nvPr>
        </p:nvSpPr>
        <p:spPr>
          <a:xfrm>
            <a:off x="457200" y="122238"/>
            <a:ext cx="7543800" cy="792162"/>
          </a:xfrm>
        </p:spPr>
        <p:txBody>
          <a:bodyPr/>
          <a:lstStyle/>
          <a:p>
            <a:pPr eaLnBrk="1" hangingPunct="1"/>
            <a:r>
              <a:rPr lang="en-US" altLang="en-US"/>
              <a:t>A</a:t>
            </a:r>
          </a:p>
        </p:txBody>
      </p:sp>
      <p:sp>
        <p:nvSpPr>
          <p:cNvPr id="10445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6432331-1883-4220-BC29-9A086A0EE304}" type="slidenum">
              <a:rPr lang="en-US" altLang="en-US" sz="1000" smtClean="0"/>
              <a:pPr>
                <a:spcBef>
                  <a:spcPct val="0"/>
                </a:spcBef>
                <a:buClrTx/>
                <a:buSzTx/>
                <a:buFontTx/>
                <a:buNone/>
              </a:pPr>
              <a:t>158</a:t>
            </a:fld>
            <a:endParaRPr lang="en-US" altLang="en-US" sz="1000"/>
          </a:p>
        </p:txBody>
      </p:sp>
      <p:sp>
        <p:nvSpPr>
          <p:cNvPr id="104452" name="Content Placeholder 1"/>
          <p:cNvSpPr>
            <a:spLocks noGrp="1"/>
          </p:cNvSpPr>
          <p:nvPr>
            <p:ph idx="1"/>
          </p:nvPr>
        </p:nvSpPr>
        <p:spPr>
          <a:xfrm>
            <a:off x="457200" y="1379538"/>
            <a:ext cx="8229600" cy="4411662"/>
          </a:xfrm>
        </p:spPr>
        <p:txBody>
          <a:bodyPr/>
          <a:lstStyle/>
          <a:p>
            <a:r>
              <a:rPr lang="en-US" altLang="en-US" sz="2000" dirty="0"/>
              <a:t>Saddle-nose deformity (2): </a:t>
            </a:r>
            <a:r>
              <a:rPr lang="en-US" altLang="en-US" sz="2000" dirty="0">
                <a:solidFill>
                  <a:srgbClr val="0000FF"/>
                </a:solidFill>
              </a:rPr>
              <a:t>RP; </a:t>
            </a:r>
            <a:r>
              <a:rPr lang="en-US" altLang="en-US" sz="2000" dirty="0" err="1">
                <a:solidFill>
                  <a:srgbClr val="0000FF"/>
                </a:solidFill>
              </a:rPr>
              <a:t>GwP</a:t>
            </a:r>
            <a:endParaRPr lang="en-US" altLang="en-US" sz="2000" dirty="0">
              <a:solidFill>
                <a:srgbClr val="0000FF"/>
              </a:solidFill>
            </a:endParaRPr>
          </a:p>
          <a:p>
            <a:r>
              <a:rPr lang="en-US" altLang="en-US" sz="2000" dirty="0"/>
              <a:t>Asthma and eosinophilia: </a:t>
            </a:r>
            <a:r>
              <a:rPr lang="en-US" altLang="en-US" sz="2000" dirty="0">
                <a:solidFill>
                  <a:srgbClr val="0000FF"/>
                </a:solidFill>
              </a:rPr>
              <a:t>CS</a:t>
            </a:r>
          </a:p>
          <a:p>
            <a:r>
              <a:rPr lang="en-US" altLang="en-US" sz="2000" dirty="0"/>
              <a:t>Deformed auricular pinnae: </a:t>
            </a:r>
            <a:r>
              <a:rPr lang="en-US" altLang="en-US" sz="2000" dirty="0">
                <a:solidFill>
                  <a:srgbClr val="0000FF"/>
                </a:solidFill>
              </a:rPr>
              <a:t>RP</a:t>
            </a:r>
          </a:p>
          <a:p>
            <a:r>
              <a:rPr lang="en-US" altLang="en-US" sz="2000" dirty="0"/>
              <a:t>Ulcer has overhanging edge (2): </a:t>
            </a:r>
            <a:r>
              <a:rPr lang="en-US" altLang="en-US" sz="2000" dirty="0">
                <a:solidFill>
                  <a:srgbClr val="0000FF"/>
                </a:solidFill>
              </a:rPr>
              <a:t>MU; PAN</a:t>
            </a:r>
          </a:p>
          <a:p>
            <a:r>
              <a:rPr lang="en-US" altLang="en-US" sz="2000" dirty="0"/>
              <a:t>Sclera never involved: </a:t>
            </a:r>
            <a:r>
              <a:rPr lang="en-US" altLang="en-US" sz="2000" dirty="0">
                <a:solidFill>
                  <a:srgbClr val="0000FF"/>
                </a:solidFill>
              </a:rPr>
              <a:t>MU</a:t>
            </a:r>
          </a:p>
          <a:p>
            <a:r>
              <a:rPr lang="en-US" altLang="en-US" sz="2000" dirty="0"/>
              <a:t>ANCA positive (2): </a:t>
            </a:r>
            <a:r>
              <a:rPr lang="en-US" altLang="en-US" sz="2000" dirty="0" err="1">
                <a:solidFill>
                  <a:srgbClr val="0000FF"/>
                </a:solidFill>
              </a:rPr>
              <a:t>GwP</a:t>
            </a:r>
            <a:r>
              <a:rPr lang="en-US" altLang="en-US" sz="2000" dirty="0">
                <a:solidFill>
                  <a:srgbClr val="0000FF"/>
                </a:solidFill>
              </a:rPr>
              <a:t>; CS</a:t>
            </a:r>
          </a:p>
          <a:p>
            <a:r>
              <a:rPr lang="en-US" altLang="en-US" sz="2000" dirty="0"/>
              <a:t>Is a diagnosis of exclusion: </a:t>
            </a:r>
            <a:r>
              <a:rPr lang="en-US" altLang="en-US" sz="2000" dirty="0">
                <a:solidFill>
                  <a:srgbClr val="0000FF"/>
                </a:solidFill>
              </a:rPr>
              <a:t>MU</a:t>
            </a:r>
          </a:p>
          <a:p>
            <a:r>
              <a:rPr lang="en-US" altLang="en-US" sz="2000" dirty="0"/>
              <a:t>Chest X-ray likely abnormal (3): </a:t>
            </a:r>
            <a:r>
              <a:rPr lang="en-US" altLang="en-US" sz="2000" dirty="0" err="1">
                <a:solidFill>
                  <a:srgbClr val="0000FF"/>
                </a:solidFill>
              </a:rPr>
              <a:t>GwP</a:t>
            </a:r>
            <a:r>
              <a:rPr lang="en-US" altLang="en-US" sz="2000" dirty="0">
                <a:solidFill>
                  <a:srgbClr val="0000FF"/>
                </a:solidFill>
              </a:rPr>
              <a:t>; CS; RP</a:t>
            </a:r>
          </a:p>
          <a:p>
            <a:r>
              <a:rPr lang="en-US" altLang="en-US" sz="2000" dirty="0"/>
              <a:t>Associated with hepatitis seropositivity: </a:t>
            </a:r>
            <a:r>
              <a:rPr lang="en-US" altLang="en-US" sz="2000" dirty="0">
                <a:solidFill>
                  <a:srgbClr val="0000FF"/>
                </a:solidFill>
              </a:rPr>
              <a:t>PAN</a:t>
            </a:r>
          </a:p>
          <a:p>
            <a:r>
              <a:rPr lang="en-US" altLang="en-US" sz="2000" dirty="0"/>
              <a:t>Associated with helminthic seropositivity: </a:t>
            </a:r>
            <a:r>
              <a:rPr lang="en-US" altLang="en-US" sz="2000" dirty="0">
                <a:solidFill>
                  <a:srgbClr val="0000FF"/>
                </a:solidFill>
              </a:rPr>
              <a:t>MU</a:t>
            </a:r>
          </a:p>
          <a:p>
            <a:endParaRPr lang="en-US" altLang="en-US" sz="2000" dirty="0"/>
          </a:p>
          <a:p>
            <a:endParaRPr lang="en-US" altLang="en-US" sz="2000" dirty="0"/>
          </a:p>
        </p:txBody>
      </p:sp>
      <p:sp>
        <p:nvSpPr>
          <p:cNvPr id="2" name="Text Box 4">
            <a:extLst>
              <a:ext uri="{FF2B5EF4-FFF2-40B4-BE49-F238E27FC236}">
                <a16:creationId xmlns:a16="http://schemas.microsoft.com/office/drawing/2014/main" id="{AA213F0B-ADD0-4A2B-94DD-04AA77C650F5}"/>
              </a:ext>
            </a:extLst>
          </p:cNvPr>
          <p:cNvSpPr txBox="1">
            <a:spLocks noChangeArrowheads="1"/>
          </p:cNvSpPr>
          <p:nvPr/>
        </p:nvSpPr>
        <p:spPr bwMode="auto">
          <a:xfrm>
            <a:off x="1295400" y="152400"/>
            <a:ext cx="6705600" cy="12095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1800" dirty="0"/>
              <a:t>For each statement, identify which of these causes of PUK is/are associated (some will more than one answer)</a:t>
            </a:r>
          </a:p>
          <a:p>
            <a:pPr eaLnBrk="1" hangingPunct="1">
              <a:spcBef>
                <a:spcPct val="0"/>
              </a:spcBef>
              <a:buClrTx/>
              <a:buSzTx/>
              <a:buFontTx/>
              <a:buNone/>
            </a:pPr>
            <a:r>
              <a:rPr lang="en-US" altLang="en-US" sz="1400" b="1" dirty="0">
                <a:solidFill>
                  <a:srgbClr val="0000FF"/>
                </a:solidFill>
              </a:rPr>
              <a:t>Polyarteritis nodosa (PAN)		Relapsing </a:t>
            </a:r>
            <a:r>
              <a:rPr lang="en-US" altLang="en-US" sz="1400" b="1" dirty="0" err="1">
                <a:solidFill>
                  <a:srgbClr val="0000FF"/>
                </a:solidFill>
              </a:rPr>
              <a:t>polychondritis</a:t>
            </a:r>
            <a:r>
              <a:rPr lang="en-US" altLang="en-US" sz="1400" b="1" dirty="0">
                <a:solidFill>
                  <a:srgbClr val="0000FF"/>
                </a:solidFill>
              </a:rPr>
              <a:t> (RP)</a:t>
            </a:r>
          </a:p>
          <a:p>
            <a:pPr eaLnBrk="1" hangingPunct="1">
              <a:spcBef>
                <a:spcPct val="0"/>
              </a:spcBef>
              <a:buClrTx/>
              <a:buSzTx/>
              <a:buFontTx/>
              <a:buNone/>
            </a:pPr>
            <a:r>
              <a:rPr lang="en-US" altLang="en-US" sz="1400" b="1" dirty="0">
                <a:solidFill>
                  <a:srgbClr val="0000FF"/>
                </a:solidFill>
              </a:rPr>
              <a:t>Rheumatoid arthritis (RA)	   Granulomatosis with polyangiitis (</a:t>
            </a:r>
            <a:r>
              <a:rPr lang="en-US" altLang="en-US" sz="1400" b="1" dirty="0" err="1">
                <a:solidFill>
                  <a:srgbClr val="0000FF"/>
                </a:solidFill>
              </a:rPr>
              <a:t>GwP</a:t>
            </a:r>
            <a:r>
              <a:rPr lang="en-US" altLang="en-US" sz="1400" b="1" dirty="0">
                <a:solidFill>
                  <a:srgbClr val="0000FF"/>
                </a:solidFill>
              </a:rPr>
              <a:t>)</a:t>
            </a:r>
          </a:p>
          <a:p>
            <a:pPr eaLnBrk="1" hangingPunct="1">
              <a:spcBef>
                <a:spcPct val="0"/>
              </a:spcBef>
              <a:buClrTx/>
              <a:buSzTx/>
              <a:buFontTx/>
              <a:buNone/>
            </a:pPr>
            <a:r>
              <a:rPr lang="en-US" altLang="en-US" sz="1400" b="1" dirty="0" err="1">
                <a:solidFill>
                  <a:srgbClr val="0000FF"/>
                </a:solidFill>
              </a:rPr>
              <a:t>Mooren’s</a:t>
            </a:r>
            <a:r>
              <a:rPr lang="en-US" altLang="en-US" sz="1400" b="1" dirty="0">
                <a:solidFill>
                  <a:srgbClr val="0000FF"/>
                </a:solidFill>
              </a:rPr>
              <a:t> ulcer (MU)			Churg-Strauss (CS)</a:t>
            </a:r>
          </a:p>
        </p:txBody>
      </p:sp>
      <p:sp>
        <p:nvSpPr>
          <p:cNvPr id="7" name="TextBox 6">
            <a:extLst>
              <a:ext uri="{FF2B5EF4-FFF2-40B4-BE49-F238E27FC236}">
                <a16:creationId xmlns:a16="http://schemas.microsoft.com/office/drawing/2014/main" id="{7ED2DEDF-C7E8-5E8A-F5FB-3BD94F43D527}"/>
              </a:ext>
            </a:extLst>
          </p:cNvPr>
          <p:cNvSpPr txBox="1">
            <a:spLocks noChangeArrowheads="1"/>
          </p:cNvSpPr>
          <p:nvPr/>
        </p:nvSpPr>
        <p:spPr bwMode="auto">
          <a:xfrm>
            <a:off x="4038600" y="3257490"/>
            <a:ext cx="10021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dirty="0">
                <a:solidFill>
                  <a:srgbClr val="0000FF"/>
                </a:solidFill>
                <a:latin typeface="Segoe Script" panose="020B0504020000000003" pitchFamily="34" charset="0"/>
              </a:rPr>
              <a:t>; PAN</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11"/>
          <p:cNvSpPr>
            <a:spLocks noGrp="1" noChangeArrowheads="1"/>
          </p:cNvSpPr>
          <p:nvPr>
            <p:ph type="title"/>
          </p:nvPr>
        </p:nvSpPr>
        <p:spPr>
          <a:xfrm>
            <a:off x="457200" y="122238"/>
            <a:ext cx="7543800" cy="792162"/>
          </a:xfrm>
        </p:spPr>
        <p:txBody>
          <a:bodyPr/>
          <a:lstStyle/>
          <a:p>
            <a:pPr eaLnBrk="1" hangingPunct="1"/>
            <a:r>
              <a:rPr lang="en-US" altLang="en-US"/>
              <a:t>Q</a:t>
            </a:r>
          </a:p>
        </p:txBody>
      </p:sp>
      <p:sp>
        <p:nvSpPr>
          <p:cNvPr id="105475"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3978ECA-0246-4A56-A047-0A7A22F9F66B}" type="slidenum">
              <a:rPr lang="en-US" altLang="en-US" sz="1000" smtClean="0"/>
              <a:pPr>
                <a:spcBef>
                  <a:spcPct val="0"/>
                </a:spcBef>
                <a:buClrTx/>
                <a:buSzTx/>
                <a:buFontTx/>
                <a:buNone/>
              </a:pPr>
              <a:t>159</a:t>
            </a:fld>
            <a:endParaRPr lang="en-US" altLang="en-US" sz="1000"/>
          </a:p>
        </p:txBody>
      </p:sp>
      <p:sp>
        <p:nvSpPr>
          <p:cNvPr id="105476" name="Content Placeholder 1"/>
          <p:cNvSpPr>
            <a:spLocks noGrp="1"/>
          </p:cNvSpPr>
          <p:nvPr>
            <p:ph idx="1"/>
          </p:nvPr>
        </p:nvSpPr>
        <p:spPr>
          <a:xfrm>
            <a:off x="457200" y="1379538"/>
            <a:ext cx="8229600" cy="4411662"/>
          </a:xfrm>
        </p:spPr>
        <p:txBody>
          <a:bodyPr/>
          <a:lstStyle/>
          <a:p>
            <a:r>
              <a:rPr lang="en-US" altLang="en-US" sz="2000" dirty="0"/>
              <a:t>Saddle-nose deformity (2): </a:t>
            </a:r>
            <a:r>
              <a:rPr lang="en-US" altLang="en-US" sz="2000" dirty="0">
                <a:solidFill>
                  <a:srgbClr val="0000FF"/>
                </a:solidFill>
              </a:rPr>
              <a:t>RP; </a:t>
            </a:r>
            <a:r>
              <a:rPr lang="en-US" altLang="en-US" sz="2000" dirty="0" err="1">
                <a:solidFill>
                  <a:srgbClr val="0000FF"/>
                </a:solidFill>
              </a:rPr>
              <a:t>GwP</a:t>
            </a:r>
            <a:endParaRPr lang="en-US" altLang="en-US" sz="2000" dirty="0">
              <a:solidFill>
                <a:srgbClr val="0000FF"/>
              </a:solidFill>
            </a:endParaRPr>
          </a:p>
          <a:p>
            <a:r>
              <a:rPr lang="en-US" altLang="en-US" sz="2000" dirty="0"/>
              <a:t>Asthma and eosinophilia: </a:t>
            </a:r>
            <a:r>
              <a:rPr lang="en-US" altLang="en-US" sz="2000" dirty="0">
                <a:solidFill>
                  <a:srgbClr val="0000FF"/>
                </a:solidFill>
              </a:rPr>
              <a:t>CS</a:t>
            </a:r>
          </a:p>
          <a:p>
            <a:r>
              <a:rPr lang="en-US" altLang="en-US" sz="2000" dirty="0"/>
              <a:t>Deformed auricular pinnae: </a:t>
            </a:r>
            <a:r>
              <a:rPr lang="en-US" altLang="en-US" sz="2000" dirty="0">
                <a:solidFill>
                  <a:srgbClr val="0000FF"/>
                </a:solidFill>
              </a:rPr>
              <a:t>RP</a:t>
            </a:r>
          </a:p>
          <a:p>
            <a:r>
              <a:rPr lang="en-US" altLang="en-US" sz="2000" dirty="0"/>
              <a:t>Ulcer has overhanging edge (2): MU; PAN</a:t>
            </a:r>
          </a:p>
          <a:p>
            <a:r>
              <a:rPr lang="en-US" altLang="en-US" sz="2000" dirty="0"/>
              <a:t>Sclera never involved: </a:t>
            </a:r>
            <a:r>
              <a:rPr lang="en-US" altLang="en-US" sz="2000" dirty="0">
                <a:solidFill>
                  <a:srgbClr val="0000FF"/>
                </a:solidFill>
              </a:rPr>
              <a:t>MU</a:t>
            </a:r>
          </a:p>
          <a:p>
            <a:r>
              <a:rPr lang="en-US" altLang="en-US" sz="2000" dirty="0"/>
              <a:t>ANCA positive (2): </a:t>
            </a:r>
            <a:r>
              <a:rPr lang="en-US" altLang="en-US" sz="2000" dirty="0" err="1">
                <a:solidFill>
                  <a:srgbClr val="0000FF"/>
                </a:solidFill>
              </a:rPr>
              <a:t>GwP</a:t>
            </a:r>
            <a:r>
              <a:rPr lang="en-US" altLang="en-US" sz="2000" dirty="0">
                <a:solidFill>
                  <a:srgbClr val="0000FF"/>
                </a:solidFill>
              </a:rPr>
              <a:t>; CS</a:t>
            </a:r>
          </a:p>
          <a:p>
            <a:r>
              <a:rPr lang="en-US" altLang="en-US" sz="2000" dirty="0"/>
              <a:t>Is a diagnosis of exclusion: </a:t>
            </a:r>
            <a:r>
              <a:rPr lang="en-US" altLang="en-US" sz="2000" dirty="0">
                <a:solidFill>
                  <a:srgbClr val="0000FF"/>
                </a:solidFill>
              </a:rPr>
              <a:t>MU</a:t>
            </a:r>
          </a:p>
          <a:p>
            <a:r>
              <a:rPr lang="en-US" altLang="en-US" sz="2000" dirty="0"/>
              <a:t>Chest X-ray likely abnormal (3): </a:t>
            </a:r>
            <a:r>
              <a:rPr lang="en-US" altLang="en-US" sz="2000" dirty="0" err="1">
                <a:solidFill>
                  <a:srgbClr val="0000FF"/>
                </a:solidFill>
              </a:rPr>
              <a:t>GwP</a:t>
            </a:r>
            <a:r>
              <a:rPr lang="en-US" altLang="en-US" sz="2000" dirty="0">
                <a:solidFill>
                  <a:srgbClr val="0000FF"/>
                </a:solidFill>
              </a:rPr>
              <a:t>; CS; RP</a:t>
            </a:r>
          </a:p>
          <a:p>
            <a:r>
              <a:rPr lang="en-US" altLang="en-US" sz="2000" dirty="0"/>
              <a:t>Associated with hepatitis seropositivity: </a:t>
            </a:r>
            <a:r>
              <a:rPr lang="en-US" altLang="en-US" sz="2000" dirty="0">
                <a:solidFill>
                  <a:srgbClr val="0000FF"/>
                </a:solidFill>
              </a:rPr>
              <a:t>PAN</a:t>
            </a:r>
          </a:p>
          <a:p>
            <a:r>
              <a:rPr lang="en-US" altLang="en-US" sz="2000" dirty="0"/>
              <a:t>Associated with helminthic seropositivity: </a:t>
            </a:r>
            <a:r>
              <a:rPr lang="en-US" altLang="en-US" sz="2000" dirty="0">
                <a:solidFill>
                  <a:srgbClr val="0000FF"/>
                </a:solidFill>
              </a:rPr>
              <a:t>MU</a:t>
            </a:r>
          </a:p>
          <a:p>
            <a:r>
              <a:rPr lang="en-US" altLang="en-US" sz="2000" dirty="0"/>
              <a:t>Renal function may be impaired (4):</a:t>
            </a:r>
          </a:p>
          <a:p>
            <a:endParaRPr lang="en-US" altLang="en-US" sz="2000" dirty="0"/>
          </a:p>
        </p:txBody>
      </p:sp>
      <p:sp>
        <p:nvSpPr>
          <p:cNvPr id="2" name="Text Box 4">
            <a:extLst>
              <a:ext uri="{FF2B5EF4-FFF2-40B4-BE49-F238E27FC236}">
                <a16:creationId xmlns:a16="http://schemas.microsoft.com/office/drawing/2014/main" id="{06B5A9F7-0390-4171-B151-0D73C0BA873A}"/>
              </a:ext>
            </a:extLst>
          </p:cNvPr>
          <p:cNvSpPr txBox="1">
            <a:spLocks noChangeArrowheads="1"/>
          </p:cNvSpPr>
          <p:nvPr/>
        </p:nvSpPr>
        <p:spPr bwMode="auto">
          <a:xfrm>
            <a:off x="1295400" y="152400"/>
            <a:ext cx="6705600" cy="12095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1800" dirty="0"/>
              <a:t>For each statement, identify which of these causes of PUK is/are associated (some will more than one answer)</a:t>
            </a:r>
          </a:p>
          <a:p>
            <a:pPr eaLnBrk="1" hangingPunct="1">
              <a:spcBef>
                <a:spcPct val="0"/>
              </a:spcBef>
              <a:buClrTx/>
              <a:buSzTx/>
              <a:buFontTx/>
              <a:buNone/>
            </a:pPr>
            <a:r>
              <a:rPr lang="en-US" altLang="en-US" sz="1400" b="1" dirty="0">
                <a:solidFill>
                  <a:srgbClr val="0000FF"/>
                </a:solidFill>
              </a:rPr>
              <a:t>Polyarteritis nodosa (PAN)		Relapsing </a:t>
            </a:r>
            <a:r>
              <a:rPr lang="en-US" altLang="en-US" sz="1400" b="1" dirty="0" err="1">
                <a:solidFill>
                  <a:srgbClr val="0000FF"/>
                </a:solidFill>
              </a:rPr>
              <a:t>polychondritis</a:t>
            </a:r>
            <a:r>
              <a:rPr lang="en-US" altLang="en-US" sz="1400" b="1" dirty="0">
                <a:solidFill>
                  <a:srgbClr val="0000FF"/>
                </a:solidFill>
              </a:rPr>
              <a:t> (RP)</a:t>
            </a:r>
          </a:p>
          <a:p>
            <a:pPr eaLnBrk="1" hangingPunct="1">
              <a:spcBef>
                <a:spcPct val="0"/>
              </a:spcBef>
              <a:buClrTx/>
              <a:buSzTx/>
              <a:buFontTx/>
              <a:buNone/>
            </a:pPr>
            <a:r>
              <a:rPr lang="en-US" altLang="en-US" sz="1400" b="1" dirty="0">
                <a:solidFill>
                  <a:srgbClr val="0000FF"/>
                </a:solidFill>
              </a:rPr>
              <a:t>Rheumatoid arthritis (RA)	   Granulomatosis with polyangiitis (</a:t>
            </a:r>
            <a:r>
              <a:rPr lang="en-US" altLang="en-US" sz="1400" b="1" dirty="0" err="1">
                <a:solidFill>
                  <a:srgbClr val="0000FF"/>
                </a:solidFill>
              </a:rPr>
              <a:t>GwP</a:t>
            </a:r>
            <a:r>
              <a:rPr lang="en-US" altLang="en-US" sz="1400" b="1" dirty="0">
                <a:solidFill>
                  <a:srgbClr val="0000FF"/>
                </a:solidFill>
              </a:rPr>
              <a:t>)</a:t>
            </a:r>
          </a:p>
          <a:p>
            <a:pPr eaLnBrk="1" hangingPunct="1">
              <a:spcBef>
                <a:spcPct val="0"/>
              </a:spcBef>
              <a:buClrTx/>
              <a:buSzTx/>
              <a:buFontTx/>
              <a:buNone/>
            </a:pPr>
            <a:r>
              <a:rPr lang="en-US" altLang="en-US" sz="1400" b="1" dirty="0" err="1">
                <a:solidFill>
                  <a:srgbClr val="0000FF"/>
                </a:solidFill>
              </a:rPr>
              <a:t>Mooren’s</a:t>
            </a:r>
            <a:r>
              <a:rPr lang="en-US" altLang="en-US" sz="1400" b="1" dirty="0">
                <a:solidFill>
                  <a:srgbClr val="0000FF"/>
                </a:solidFill>
              </a:rPr>
              <a:t> ulcer (MU)			Churg-Strauss (CS)</a:t>
            </a:r>
          </a:p>
        </p:txBody>
      </p:sp>
      <p:sp>
        <p:nvSpPr>
          <p:cNvPr id="7" name="TextBox 6">
            <a:extLst>
              <a:ext uri="{FF2B5EF4-FFF2-40B4-BE49-F238E27FC236}">
                <a16:creationId xmlns:a16="http://schemas.microsoft.com/office/drawing/2014/main" id="{8BF54825-DFC8-28D6-42BE-13BCDA2D2D3D}"/>
              </a:ext>
            </a:extLst>
          </p:cNvPr>
          <p:cNvSpPr txBox="1">
            <a:spLocks noChangeArrowheads="1"/>
          </p:cNvSpPr>
          <p:nvPr/>
        </p:nvSpPr>
        <p:spPr bwMode="auto">
          <a:xfrm>
            <a:off x="4038600" y="3257490"/>
            <a:ext cx="10021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dirty="0">
                <a:solidFill>
                  <a:srgbClr val="0000FF"/>
                </a:solidFill>
                <a:latin typeface="Segoe Script" panose="020B0504020000000003" pitchFamily="34" charset="0"/>
              </a:rPr>
              <a:t>; PAN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17411"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7412"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17413" name="Rectangle 4"/>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17414" name="Rectangle 5"/>
          <p:cNvSpPr>
            <a:spLocks noGrp="1" noChangeArrowheads="1"/>
          </p:cNvSpPr>
          <p:nvPr>
            <p:ph type="body" idx="1"/>
          </p:nvPr>
        </p:nvSpPr>
        <p:spPr>
          <a:xfrm>
            <a:off x="304800" y="1676400"/>
            <a:ext cx="8534400" cy="4876800"/>
          </a:xfrm>
        </p:spPr>
        <p:txBody>
          <a:bodyPr/>
          <a:lstStyle/>
          <a:p>
            <a:pPr eaLnBrk="1" hangingPunct="1"/>
            <a:r>
              <a:rPr lang="en-US" altLang="en-US" sz="2200" dirty="0">
                <a:solidFill>
                  <a:schemeClr val="bg1">
                    <a:lumMod val="75000"/>
                  </a:schemeClr>
                </a:solidFill>
              </a:rPr>
              <a:t>Autoimmune PUK is usually unilateral and sectoral                         </a:t>
            </a:r>
          </a:p>
          <a:p>
            <a:pPr eaLnBrk="1" hangingPunct="1"/>
            <a:r>
              <a:rPr lang="en-US" altLang="en-US" sz="2200" dirty="0">
                <a:solidFill>
                  <a:schemeClr val="bg1">
                    <a:lumMod val="75000"/>
                  </a:schemeClr>
                </a:solidFill>
              </a:rPr>
              <a:t>It often heralds exacerbation of </a:t>
            </a:r>
            <a:r>
              <a:rPr lang="en-US" altLang="en-US" sz="2200" b="1" dirty="0"/>
              <a:t>systemic disease </a:t>
            </a:r>
          </a:p>
        </p:txBody>
      </p:sp>
      <p:sp>
        <p:nvSpPr>
          <p:cNvPr id="1741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001FBC2-80F1-43A6-BAA7-3675B6881076}" type="slidenum">
              <a:rPr lang="en-US" altLang="en-US" sz="1000" smtClean="0"/>
              <a:pPr>
                <a:spcBef>
                  <a:spcPct val="0"/>
                </a:spcBef>
                <a:buClrTx/>
                <a:buSzTx/>
                <a:buFontTx/>
                <a:buNone/>
              </a:pPr>
              <a:t>16</a:t>
            </a:fld>
            <a:endParaRPr lang="en-US" altLang="en-US" sz="1000"/>
          </a:p>
        </p:txBody>
      </p:sp>
      <p:sp>
        <p:nvSpPr>
          <p:cNvPr id="2" name="Text Box 4">
            <a:extLst>
              <a:ext uri="{FF2B5EF4-FFF2-40B4-BE49-F238E27FC236}">
                <a16:creationId xmlns:a16="http://schemas.microsoft.com/office/drawing/2014/main" id="{5C96FC0D-CDB7-4350-8ADA-11FA8FC055A7}"/>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4" name="TextBox 3">
            <a:extLst>
              <a:ext uri="{FF2B5EF4-FFF2-40B4-BE49-F238E27FC236}">
                <a16:creationId xmlns:a16="http://schemas.microsoft.com/office/drawing/2014/main" id="{A0A56AA5-A875-4F9D-8E0C-EEF78F6CC7C4}"/>
              </a:ext>
            </a:extLst>
          </p:cNvPr>
          <p:cNvSpPr txBox="1"/>
          <p:nvPr/>
        </p:nvSpPr>
        <p:spPr>
          <a:xfrm>
            <a:off x="2313038" y="1524000"/>
            <a:ext cx="6194324" cy="584775"/>
          </a:xfrm>
          <a:prstGeom prst="rect">
            <a:avLst/>
          </a:prstGeom>
          <a:solidFill>
            <a:schemeClr val="accent5">
              <a:lumMod val="75000"/>
            </a:schemeClr>
          </a:solidFill>
        </p:spPr>
        <p:txBody>
          <a:bodyPr wrap="none" rtlCol="0">
            <a:spAutoFit/>
          </a:bodyPr>
          <a:lstStyle/>
          <a:p>
            <a:r>
              <a:rPr lang="en-US" sz="1600" i="1" dirty="0">
                <a:solidFill>
                  <a:schemeClr val="bg1">
                    <a:lumMod val="50000"/>
                  </a:schemeClr>
                </a:solidFill>
              </a:rPr>
              <a:t>With what general category of autoimmune </a:t>
            </a:r>
            <a:r>
              <a:rPr lang="en-US" sz="1600" i="1" dirty="0" err="1">
                <a:solidFill>
                  <a:schemeClr val="bg1">
                    <a:lumMod val="50000"/>
                  </a:schemeClr>
                </a:solidFill>
              </a:rPr>
              <a:t>dz</a:t>
            </a:r>
            <a:r>
              <a:rPr lang="en-US" sz="1600" i="1" dirty="0">
                <a:solidFill>
                  <a:schemeClr val="bg1">
                    <a:lumMod val="50000"/>
                  </a:schemeClr>
                </a:solidFill>
              </a:rPr>
              <a:t> is PUK associated?</a:t>
            </a:r>
          </a:p>
          <a:p>
            <a:r>
              <a:rPr lang="en-US" sz="1600" dirty="0">
                <a:solidFill>
                  <a:schemeClr val="bg1">
                    <a:lumMod val="50000"/>
                  </a:schemeClr>
                </a:solidFill>
              </a:rPr>
              <a:t>Connective-tissue </a:t>
            </a:r>
            <a:r>
              <a:rPr lang="en-US" sz="1600" dirty="0" err="1">
                <a:solidFill>
                  <a:schemeClr val="bg1">
                    <a:lumMod val="50000"/>
                  </a:schemeClr>
                </a:solidFill>
              </a:rPr>
              <a:t>dz</a:t>
            </a:r>
            <a:r>
              <a:rPr lang="en-US" sz="1600" dirty="0">
                <a:solidFill>
                  <a:schemeClr val="bg1">
                    <a:lumMod val="50000"/>
                  </a:schemeClr>
                </a:solidFill>
              </a:rPr>
              <a:t>, especially </a:t>
            </a:r>
            <a:r>
              <a:rPr lang="en-US" sz="1600" dirty="0" err="1">
                <a:solidFill>
                  <a:schemeClr val="bg1">
                    <a:lumMod val="50000"/>
                  </a:schemeClr>
                </a:solidFill>
              </a:rPr>
              <a:t>vasculitides</a:t>
            </a:r>
            <a:endParaRPr lang="en-US" sz="1600" dirty="0">
              <a:solidFill>
                <a:schemeClr val="bg1">
                  <a:lumMod val="50000"/>
                </a:schemeClr>
              </a:solidFill>
            </a:endParaRPr>
          </a:p>
        </p:txBody>
      </p:sp>
      <p:sp>
        <p:nvSpPr>
          <p:cNvPr id="5" name="TextBox 4">
            <a:extLst>
              <a:ext uri="{FF2B5EF4-FFF2-40B4-BE49-F238E27FC236}">
                <a16:creationId xmlns:a16="http://schemas.microsoft.com/office/drawing/2014/main" id="{4BABEE30-020F-470E-9BB8-332170594C4E}"/>
              </a:ext>
            </a:extLst>
          </p:cNvPr>
          <p:cNvSpPr txBox="1"/>
          <p:nvPr/>
        </p:nvSpPr>
        <p:spPr>
          <a:xfrm>
            <a:off x="1005284" y="4296205"/>
            <a:ext cx="6371432" cy="2308324"/>
          </a:xfrm>
          <a:prstGeom prst="rect">
            <a:avLst/>
          </a:prstGeom>
          <a:solidFill>
            <a:srgbClr val="D5D5D5"/>
          </a:solidFill>
        </p:spPr>
        <p:txBody>
          <a:bodyPr wrap="square">
            <a:spAutoFit/>
          </a:bodyPr>
          <a:lstStyle/>
          <a:p>
            <a:pPr eaLnBrk="1" hangingPunct="1">
              <a:defRPr/>
            </a:pPr>
            <a:r>
              <a:rPr lang="en-US" sz="1600" i="1" dirty="0">
                <a:solidFill>
                  <a:srgbClr val="0000FF"/>
                </a:solidFill>
                <a:latin typeface="Arial" charset="0"/>
              </a:rPr>
              <a:t>Of these three, which is most likely to be associated with PUK?</a:t>
            </a:r>
          </a:p>
          <a:p>
            <a:pPr eaLnBrk="1" hangingPunct="1">
              <a:defRPr/>
            </a:pPr>
            <a:r>
              <a:rPr lang="en-US" sz="1600" dirty="0">
                <a:solidFill>
                  <a:srgbClr val="0000FF"/>
                </a:solidFill>
                <a:latin typeface="Arial" charset="0"/>
              </a:rPr>
              <a:t>RA, by a substantial margin</a:t>
            </a:r>
          </a:p>
          <a:p>
            <a:pPr eaLnBrk="1" hangingPunct="1">
              <a:defRPr/>
            </a:pPr>
            <a:endParaRPr lang="en-US" sz="1600" dirty="0">
              <a:solidFill>
                <a:srgbClr val="0000FF"/>
              </a:solidFill>
              <a:latin typeface="Arial" charset="0"/>
            </a:endParaRPr>
          </a:p>
          <a:p>
            <a:pPr eaLnBrk="1" hangingPunct="1">
              <a:defRPr/>
            </a:pPr>
            <a:r>
              <a:rPr lang="en-US" sz="1600" i="1" dirty="0">
                <a:solidFill>
                  <a:srgbClr val="0000FF"/>
                </a:solidFill>
                <a:latin typeface="Arial" charset="0"/>
              </a:rPr>
              <a:t>What percentage of PUK </a:t>
            </a:r>
            <a:r>
              <a:rPr lang="en-US" sz="1600" i="1" dirty="0" err="1">
                <a:solidFill>
                  <a:srgbClr val="0000FF"/>
                </a:solidFill>
                <a:latin typeface="Arial" charset="0"/>
              </a:rPr>
              <a:t>pts</a:t>
            </a:r>
            <a:r>
              <a:rPr lang="en-US" sz="1600" i="1" dirty="0">
                <a:solidFill>
                  <a:srgbClr val="0000FF"/>
                </a:solidFill>
                <a:latin typeface="Arial" charset="0"/>
              </a:rPr>
              <a:t> have RA as their underlying condition?</a:t>
            </a:r>
          </a:p>
          <a:p>
            <a:pPr eaLnBrk="1" hangingPunct="1">
              <a:defRPr/>
            </a:pPr>
            <a:r>
              <a:rPr lang="en-US" sz="1600" dirty="0">
                <a:solidFill>
                  <a:srgbClr val="0000FF"/>
                </a:solidFill>
                <a:latin typeface="Arial" charset="0"/>
              </a:rPr>
              <a:t>Up to 40</a:t>
            </a:r>
            <a:endParaRPr lang="en-US" sz="1600" dirty="0">
              <a:solidFill>
                <a:srgbClr val="D5D5D5"/>
              </a:solidFill>
              <a:latin typeface="Arial" charset="0"/>
            </a:endParaRPr>
          </a:p>
          <a:p>
            <a:pPr eaLnBrk="1" hangingPunct="1">
              <a:defRPr/>
            </a:pPr>
            <a:endParaRPr lang="en-US" sz="1600" dirty="0">
              <a:solidFill>
                <a:srgbClr val="0000FF"/>
              </a:solidFill>
              <a:latin typeface="Arial" charset="0"/>
            </a:endParaRPr>
          </a:p>
          <a:p>
            <a:pPr eaLnBrk="1" hangingPunct="1">
              <a:defRPr/>
            </a:pPr>
            <a:r>
              <a:rPr lang="en-US" sz="1600" i="1" dirty="0">
                <a:solidFill>
                  <a:srgbClr val="0000FF"/>
                </a:solidFill>
                <a:latin typeface="Arial" charset="0"/>
              </a:rPr>
              <a:t>In addition to the peripheral cornea, what other ocular structure is commonly affected in these </a:t>
            </a:r>
            <a:r>
              <a:rPr lang="en-US" sz="1600" i="1" dirty="0" err="1">
                <a:solidFill>
                  <a:srgbClr val="0000FF"/>
                </a:solidFill>
                <a:latin typeface="Arial" charset="0"/>
              </a:rPr>
              <a:t>pts</a:t>
            </a:r>
            <a:r>
              <a:rPr lang="en-US" sz="1600" i="1" dirty="0">
                <a:solidFill>
                  <a:srgbClr val="0000FF"/>
                </a:solidFill>
                <a:latin typeface="Arial" charset="0"/>
              </a:rPr>
              <a:t>?</a:t>
            </a:r>
            <a:endParaRPr lang="en-US" sz="1600" i="1" dirty="0">
              <a:solidFill>
                <a:srgbClr val="D5D5D5"/>
              </a:solidFill>
              <a:latin typeface="Arial" charset="0"/>
            </a:endParaRPr>
          </a:p>
          <a:p>
            <a:pPr eaLnBrk="1" hangingPunct="1">
              <a:defRPr/>
            </a:pPr>
            <a:r>
              <a:rPr lang="en-US" sz="1600" dirty="0">
                <a:solidFill>
                  <a:srgbClr val="D5D5D5"/>
                </a:solidFill>
                <a:latin typeface="Arial" charset="0"/>
              </a:rPr>
              <a:t>The sclera </a:t>
            </a:r>
          </a:p>
        </p:txBody>
      </p:sp>
      <p:sp>
        <p:nvSpPr>
          <p:cNvPr id="3" name="TextBox 1">
            <a:extLst>
              <a:ext uri="{FF2B5EF4-FFF2-40B4-BE49-F238E27FC236}">
                <a16:creationId xmlns:a16="http://schemas.microsoft.com/office/drawing/2014/main" id="{EF188B63-B1F4-0C64-F137-815F1FC68AD2}"/>
              </a:ext>
            </a:extLst>
          </p:cNvPr>
          <p:cNvSpPr txBox="1">
            <a:spLocks noChangeArrowheads="1"/>
          </p:cNvSpPr>
          <p:nvPr/>
        </p:nvSpPr>
        <p:spPr bwMode="auto">
          <a:xfrm>
            <a:off x="228600" y="2895600"/>
            <a:ext cx="8683596" cy="1323439"/>
          </a:xfrm>
          <a:prstGeom prst="rect">
            <a:avLst/>
          </a:prstGeom>
          <a:noFill/>
          <a:ln>
            <a:noFill/>
          </a:ln>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r>
              <a:rPr lang="en-US" altLang="en-US" sz="1600" i="1" dirty="0">
                <a:solidFill>
                  <a:schemeClr val="bg1">
                    <a:lumMod val="75000"/>
                  </a:schemeClr>
                </a:solidFill>
              </a:rPr>
              <a:t>With which connective-tissue diseases (CTDs) and/or </a:t>
            </a:r>
            <a:r>
              <a:rPr lang="en-US" altLang="en-US" sz="1600" i="1" dirty="0" err="1">
                <a:solidFill>
                  <a:schemeClr val="bg1">
                    <a:lumMod val="75000"/>
                  </a:schemeClr>
                </a:solidFill>
              </a:rPr>
              <a:t>vasculitides</a:t>
            </a:r>
            <a:r>
              <a:rPr lang="en-US" altLang="en-US" sz="1600" i="1" dirty="0">
                <a:solidFill>
                  <a:schemeClr val="bg1">
                    <a:lumMod val="75000"/>
                  </a:schemeClr>
                </a:solidFill>
              </a:rPr>
              <a:t> has PUK been associated?</a:t>
            </a:r>
          </a:p>
          <a:p>
            <a:pPr eaLnBrk="1" hangingPunct="1">
              <a:spcBef>
                <a:spcPct val="0"/>
              </a:spcBef>
              <a:buClrTx/>
              <a:buSzTx/>
              <a:buFontTx/>
              <a:buNone/>
              <a:defRPr/>
            </a:pPr>
            <a:r>
              <a:rPr lang="en-US" altLang="en-US" sz="1600" dirty="0">
                <a:solidFill>
                  <a:schemeClr val="bg1">
                    <a:lumMod val="75000"/>
                  </a:schemeClr>
                </a:solidFill>
              </a:rPr>
              <a:t>Pretty much all of them</a:t>
            </a:r>
          </a:p>
          <a:p>
            <a:pPr eaLnBrk="1" hangingPunct="1">
              <a:spcBef>
                <a:spcPct val="0"/>
              </a:spcBef>
              <a:buClrTx/>
              <a:buSzTx/>
              <a:buFontTx/>
              <a:buNone/>
              <a:defRPr/>
            </a:pPr>
            <a:endParaRPr lang="en-US" altLang="en-US" sz="1600" dirty="0">
              <a:solidFill>
                <a:schemeClr val="bg1">
                  <a:lumMod val="75000"/>
                </a:schemeClr>
              </a:solidFill>
            </a:endParaRPr>
          </a:p>
          <a:p>
            <a:pPr eaLnBrk="1" hangingPunct="1">
              <a:spcBef>
                <a:spcPct val="0"/>
              </a:spcBef>
              <a:buClrTx/>
              <a:buSzTx/>
              <a:buFontTx/>
              <a:buNone/>
              <a:defRPr/>
            </a:pPr>
            <a:r>
              <a:rPr lang="en-US" altLang="en-US" sz="1600" i="1" dirty="0">
                <a:solidFill>
                  <a:schemeClr val="bg1">
                    <a:lumMod val="75000"/>
                  </a:schemeClr>
                </a:solidFill>
              </a:rPr>
              <a:t>Which three conditions are most likely to present with PUK?</a:t>
            </a:r>
          </a:p>
          <a:p>
            <a:pPr eaLnBrk="1" hangingPunct="1">
              <a:spcBef>
                <a:spcPct val="0"/>
              </a:spcBef>
              <a:buClrTx/>
              <a:buSzTx/>
              <a:buFontTx/>
              <a:buNone/>
              <a:defRPr/>
            </a:pPr>
            <a:r>
              <a:rPr lang="en-US" altLang="en-US" sz="1600" b="1" dirty="0">
                <a:solidFill>
                  <a:srgbClr val="0000FF"/>
                </a:solidFill>
              </a:rPr>
              <a:t>Rheumatoid arthritis</a:t>
            </a:r>
            <a:r>
              <a:rPr lang="en-US" altLang="en-US" sz="1600" dirty="0">
                <a:solidFill>
                  <a:schemeClr val="bg1">
                    <a:lumMod val="75000"/>
                  </a:schemeClr>
                </a:solidFill>
              </a:rPr>
              <a:t>, Wegener’s granulomatosis, and polyarteritis nodosa</a:t>
            </a:r>
            <a:endParaRPr lang="en-US" altLang="en-US" sz="1600" dirty="0">
              <a:solidFill>
                <a:srgbClr val="FFFF00"/>
              </a:solidFill>
            </a:endParaRPr>
          </a:p>
        </p:txBody>
      </p:sp>
    </p:spTree>
    <p:extLst>
      <p:ext uri="{BB962C8B-B14F-4D97-AF65-F5344CB8AC3E}">
        <p14:creationId xmlns:p14="http://schemas.microsoft.com/office/powerpoint/2010/main" val="140675535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11"/>
          <p:cNvSpPr>
            <a:spLocks noGrp="1" noChangeArrowheads="1"/>
          </p:cNvSpPr>
          <p:nvPr>
            <p:ph type="title"/>
          </p:nvPr>
        </p:nvSpPr>
        <p:spPr>
          <a:xfrm>
            <a:off x="457200" y="122238"/>
            <a:ext cx="7543800" cy="792162"/>
          </a:xfrm>
        </p:spPr>
        <p:txBody>
          <a:bodyPr/>
          <a:lstStyle/>
          <a:p>
            <a:pPr eaLnBrk="1" hangingPunct="1"/>
            <a:r>
              <a:rPr lang="en-US" altLang="en-US"/>
              <a:t>A</a:t>
            </a:r>
          </a:p>
        </p:txBody>
      </p:sp>
      <p:sp>
        <p:nvSpPr>
          <p:cNvPr id="106499"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6B1B02D-EBD5-42CE-9C49-95C30C6E08E1}" type="slidenum">
              <a:rPr lang="en-US" altLang="en-US" sz="1000" smtClean="0"/>
              <a:pPr>
                <a:spcBef>
                  <a:spcPct val="0"/>
                </a:spcBef>
                <a:buClrTx/>
                <a:buSzTx/>
                <a:buFontTx/>
                <a:buNone/>
              </a:pPr>
              <a:t>160</a:t>
            </a:fld>
            <a:endParaRPr lang="en-US" altLang="en-US" sz="1000"/>
          </a:p>
        </p:txBody>
      </p:sp>
      <p:sp>
        <p:nvSpPr>
          <p:cNvPr id="106500" name="Content Placeholder 1"/>
          <p:cNvSpPr>
            <a:spLocks noGrp="1"/>
          </p:cNvSpPr>
          <p:nvPr>
            <p:ph idx="1"/>
          </p:nvPr>
        </p:nvSpPr>
        <p:spPr>
          <a:xfrm>
            <a:off x="457200" y="1379538"/>
            <a:ext cx="8229600" cy="4411662"/>
          </a:xfrm>
        </p:spPr>
        <p:txBody>
          <a:bodyPr/>
          <a:lstStyle/>
          <a:p>
            <a:r>
              <a:rPr lang="en-US" altLang="en-US" sz="2000" dirty="0"/>
              <a:t>Saddle-nose deformity (2): </a:t>
            </a:r>
            <a:r>
              <a:rPr lang="en-US" altLang="en-US" sz="2000" dirty="0">
                <a:solidFill>
                  <a:srgbClr val="0000FF"/>
                </a:solidFill>
              </a:rPr>
              <a:t>RP; </a:t>
            </a:r>
            <a:r>
              <a:rPr lang="en-US" altLang="en-US" sz="2000" dirty="0" err="1">
                <a:solidFill>
                  <a:srgbClr val="0000FF"/>
                </a:solidFill>
              </a:rPr>
              <a:t>GwP</a:t>
            </a:r>
            <a:endParaRPr lang="en-US" altLang="en-US" sz="2000" dirty="0">
              <a:solidFill>
                <a:srgbClr val="0000FF"/>
              </a:solidFill>
            </a:endParaRPr>
          </a:p>
          <a:p>
            <a:r>
              <a:rPr lang="en-US" altLang="en-US" sz="2000" dirty="0"/>
              <a:t>Asthma and eosinophilia: </a:t>
            </a:r>
            <a:r>
              <a:rPr lang="en-US" altLang="en-US" sz="2000" dirty="0">
                <a:solidFill>
                  <a:srgbClr val="0000FF"/>
                </a:solidFill>
              </a:rPr>
              <a:t>CS</a:t>
            </a:r>
          </a:p>
          <a:p>
            <a:r>
              <a:rPr lang="en-US" altLang="en-US" sz="2000" dirty="0"/>
              <a:t>Deformed auricular pinnae: </a:t>
            </a:r>
            <a:r>
              <a:rPr lang="en-US" altLang="en-US" sz="2000" dirty="0">
                <a:solidFill>
                  <a:srgbClr val="0000FF"/>
                </a:solidFill>
              </a:rPr>
              <a:t>RP</a:t>
            </a:r>
          </a:p>
          <a:p>
            <a:r>
              <a:rPr lang="en-US" altLang="en-US" sz="2000" dirty="0"/>
              <a:t>Ulcer has overhanging edge (2): </a:t>
            </a:r>
            <a:r>
              <a:rPr lang="en-US" altLang="en-US" sz="2000" dirty="0">
                <a:solidFill>
                  <a:srgbClr val="0000FF"/>
                </a:solidFill>
              </a:rPr>
              <a:t>MU; PAN</a:t>
            </a:r>
          </a:p>
          <a:p>
            <a:r>
              <a:rPr lang="en-US" altLang="en-US" sz="2000" dirty="0"/>
              <a:t>Sclera never involved: </a:t>
            </a:r>
            <a:r>
              <a:rPr lang="en-US" altLang="en-US" sz="2000" dirty="0">
                <a:solidFill>
                  <a:srgbClr val="0000FF"/>
                </a:solidFill>
              </a:rPr>
              <a:t>MU</a:t>
            </a:r>
          </a:p>
          <a:p>
            <a:r>
              <a:rPr lang="en-US" altLang="en-US" sz="2000" dirty="0"/>
              <a:t>ANCA positive (2): </a:t>
            </a:r>
            <a:r>
              <a:rPr lang="en-US" altLang="en-US" sz="2000" dirty="0" err="1">
                <a:solidFill>
                  <a:srgbClr val="0000FF"/>
                </a:solidFill>
              </a:rPr>
              <a:t>GwP</a:t>
            </a:r>
            <a:r>
              <a:rPr lang="en-US" altLang="en-US" sz="2000" dirty="0">
                <a:solidFill>
                  <a:srgbClr val="0000FF"/>
                </a:solidFill>
              </a:rPr>
              <a:t>; CS</a:t>
            </a:r>
          </a:p>
          <a:p>
            <a:r>
              <a:rPr lang="en-US" altLang="en-US" sz="2000" dirty="0"/>
              <a:t>Is a diagnosis of exclusion: </a:t>
            </a:r>
            <a:r>
              <a:rPr lang="en-US" altLang="en-US" sz="2000" dirty="0">
                <a:solidFill>
                  <a:srgbClr val="0000FF"/>
                </a:solidFill>
              </a:rPr>
              <a:t>MU</a:t>
            </a:r>
          </a:p>
          <a:p>
            <a:r>
              <a:rPr lang="en-US" altLang="en-US" sz="2000" dirty="0"/>
              <a:t>Chest X-ray likely abnormal (3): </a:t>
            </a:r>
            <a:r>
              <a:rPr lang="en-US" altLang="en-US" sz="2000" dirty="0" err="1">
                <a:solidFill>
                  <a:srgbClr val="0000FF"/>
                </a:solidFill>
              </a:rPr>
              <a:t>GwP</a:t>
            </a:r>
            <a:r>
              <a:rPr lang="en-US" altLang="en-US" sz="2000" dirty="0">
                <a:solidFill>
                  <a:srgbClr val="0000FF"/>
                </a:solidFill>
              </a:rPr>
              <a:t>; CS; RP</a:t>
            </a:r>
          </a:p>
          <a:p>
            <a:r>
              <a:rPr lang="en-US" altLang="en-US" sz="2000" dirty="0"/>
              <a:t>Associated with hepatitis seropositivity: </a:t>
            </a:r>
            <a:r>
              <a:rPr lang="en-US" altLang="en-US" sz="2000" dirty="0">
                <a:solidFill>
                  <a:srgbClr val="0000FF"/>
                </a:solidFill>
              </a:rPr>
              <a:t>PAN</a:t>
            </a:r>
          </a:p>
          <a:p>
            <a:r>
              <a:rPr lang="en-US" altLang="en-US" sz="2000" dirty="0"/>
              <a:t>Associated with helminthic seropositivity: </a:t>
            </a:r>
            <a:r>
              <a:rPr lang="en-US" altLang="en-US" sz="2000" dirty="0">
                <a:solidFill>
                  <a:srgbClr val="0000FF"/>
                </a:solidFill>
              </a:rPr>
              <a:t>MU</a:t>
            </a:r>
          </a:p>
          <a:p>
            <a:r>
              <a:rPr lang="en-US" altLang="en-US" sz="2000" dirty="0"/>
              <a:t>Renal function may be impaired (4): </a:t>
            </a:r>
            <a:r>
              <a:rPr lang="en-US" altLang="en-US" sz="2000" dirty="0" err="1">
                <a:solidFill>
                  <a:srgbClr val="0000FF"/>
                </a:solidFill>
              </a:rPr>
              <a:t>GwP</a:t>
            </a:r>
            <a:r>
              <a:rPr lang="en-US" altLang="en-US" sz="2000" dirty="0">
                <a:solidFill>
                  <a:srgbClr val="0000FF"/>
                </a:solidFill>
              </a:rPr>
              <a:t>; PAN; CS; RP</a:t>
            </a:r>
          </a:p>
          <a:p>
            <a:endParaRPr lang="en-US" altLang="en-US" sz="2000" dirty="0">
              <a:solidFill>
                <a:srgbClr val="0000FF"/>
              </a:solidFill>
            </a:endParaRPr>
          </a:p>
          <a:p>
            <a:endParaRPr lang="en-US" altLang="en-US" sz="2000" dirty="0"/>
          </a:p>
        </p:txBody>
      </p:sp>
      <p:sp>
        <p:nvSpPr>
          <p:cNvPr id="2" name="Text Box 4">
            <a:extLst>
              <a:ext uri="{FF2B5EF4-FFF2-40B4-BE49-F238E27FC236}">
                <a16:creationId xmlns:a16="http://schemas.microsoft.com/office/drawing/2014/main" id="{89EADB53-6133-45F4-93E5-0E4FB3E492C3}"/>
              </a:ext>
            </a:extLst>
          </p:cNvPr>
          <p:cNvSpPr txBox="1">
            <a:spLocks noChangeArrowheads="1"/>
          </p:cNvSpPr>
          <p:nvPr/>
        </p:nvSpPr>
        <p:spPr bwMode="auto">
          <a:xfrm>
            <a:off x="1295400" y="152400"/>
            <a:ext cx="6705600" cy="12095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1800" dirty="0"/>
              <a:t>For each statement, identify which of these causes of PUK is/are associated (some will more than one answer)</a:t>
            </a:r>
          </a:p>
          <a:p>
            <a:pPr eaLnBrk="1" hangingPunct="1">
              <a:spcBef>
                <a:spcPct val="0"/>
              </a:spcBef>
              <a:buClrTx/>
              <a:buSzTx/>
              <a:buFontTx/>
              <a:buNone/>
            </a:pPr>
            <a:r>
              <a:rPr lang="en-US" altLang="en-US" sz="1400" b="1" dirty="0">
                <a:solidFill>
                  <a:srgbClr val="0000FF"/>
                </a:solidFill>
              </a:rPr>
              <a:t>Polyarteritis nodosa (PAN)		Relapsing </a:t>
            </a:r>
            <a:r>
              <a:rPr lang="en-US" altLang="en-US" sz="1400" b="1" dirty="0" err="1">
                <a:solidFill>
                  <a:srgbClr val="0000FF"/>
                </a:solidFill>
              </a:rPr>
              <a:t>polychondritis</a:t>
            </a:r>
            <a:r>
              <a:rPr lang="en-US" altLang="en-US" sz="1400" b="1" dirty="0">
                <a:solidFill>
                  <a:srgbClr val="0000FF"/>
                </a:solidFill>
              </a:rPr>
              <a:t> (RP)</a:t>
            </a:r>
          </a:p>
          <a:p>
            <a:pPr eaLnBrk="1" hangingPunct="1">
              <a:spcBef>
                <a:spcPct val="0"/>
              </a:spcBef>
              <a:buClrTx/>
              <a:buSzTx/>
              <a:buFontTx/>
              <a:buNone/>
            </a:pPr>
            <a:r>
              <a:rPr lang="en-US" altLang="en-US" sz="1400" b="1" dirty="0">
                <a:solidFill>
                  <a:srgbClr val="0000FF"/>
                </a:solidFill>
              </a:rPr>
              <a:t>Rheumatoid arthritis (RA)	   Granulomatosis with polyangiitis (</a:t>
            </a:r>
            <a:r>
              <a:rPr lang="en-US" altLang="en-US" sz="1400" b="1" dirty="0" err="1">
                <a:solidFill>
                  <a:srgbClr val="0000FF"/>
                </a:solidFill>
              </a:rPr>
              <a:t>GwP</a:t>
            </a:r>
            <a:r>
              <a:rPr lang="en-US" altLang="en-US" sz="1400" b="1" dirty="0">
                <a:solidFill>
                  <a:srgbClr val="0000FF"/>
                </a:solidFill>
              </a:rPr>
              <a:t>)</a:t>
            </a:r>
          </a:p>
          <a:p>
            <a:pPr eaLnBrk="1" hangingPunct="1">
              <a:spcBef>
                <a:spcPct val="0"/>
              </a:spcBef>
              <a:buClrTx/>
              <a:buSzTx/>
              <a:buFontTx/>
              <a:buNone/>
            </a:pPr>
            <a:r>
              <a:rPr lang="en-US" altLang="en-US" sz="1400" b="1" dirty="0" err="1">
                <a:solidFill>
                  <a:srgbClr val="0000FF"/>
                </a:solidFill>
              </a:rPr>
              <a:t>Mooren’s</a:t>
            </a:r>
            <a:r>
              <a:rPr lang="en-US" altLang="en-US" sz="1400" b="1" dirty="0">
                <a:solidFill>
                  <a:srgbClr val="0000FF"/>
                </a:solidFill>
              </a:rPr>
              <a:t> ulcer (MU)			Churg-Strauss (CS)</a:t>
            </a:r>
          </a:p>
        </p:txBody>
      </p:sp>
      <p:sp>
        <p:nvSpPr>
          <p:cNvPr id="7" name="TextBox 6">
            <a:extLst>
              <a:ext uri="{FF2B5EF4-FFF2-40B4-BE49-F238E27FC236}">
                <a16:creationId xmlns:a16="http://schemas.microsoft.com/office/drawing/2014/main" id="{3636A6CC-1ED1-DA96-FDC3-4AC631F777D1}"/>
              </a:ext>
            </a:extLst>
          </p:cNvPr>
          <p:cNvSpPr txBox="1">
            <a:spLocks noChangeArrowheads="1"/>
          </p:cNvSpPr>
          <p:nvPr/>
        </p:nvSpPr>
        <p:spPr bwMode="auto">
          <a:xfrm>
            <a:off x="4038600" y="3257490"/>
            <a:ext cx="10021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dirty="0">
                <a:solidFill>
                  <a:srgbClr val="0000FF"/>
                </a:solidFill>
                <a:latin typeface="Segoe Script" panose="020B0504020000000003" pitchFamily="34" charset="0"/>
              </a:rPr>
              <a:t>; PAN</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11"/>
          <p:cNvSpPr>
            <a:spLocks noGrp="1" noChangeArrowheads="1"/>
          </p:cNvSpPr>
          <p:nvPr>
            <p:ph type="title"/>
          </p:nvPr>
        </p:nvSpPr>
        <p:spPr>
          <a:xfrm>
            <a:off x="457200" y="122238"/>
            <a:ext cx="7543800" cy="792162"/>
          </a:xfrm>
        </p:spPr>
        <p:txBody>
          <a:bodyPr/>
          <a:lstStyle/>
          <a:p>
            <a:pPr eaLnBrk="1" hangingPunct="1"/>
            <a:r>
              <a:rPr lang="en-US" altLang="en-US"/>
              <a:t>Q</a:t>
            </a:r>
          </a:p>
        </p:txBody>
      </p:sp>
      <p:sp>
        <p:nvSpPr>
          <p:cNvPr id="10752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37CBC63D-D376-4D54-B099-8F7B5B38923C}" type="slidenum">
              <a:rPr lang="en-US" altLang="en-US" sz="1000" smtClean="0"/>
              <a:pPr>
                <a:spcBef>
                  <a:spcPct val="0"/>
                </a:spcBef>
                <a:buClrTx/>
                <a:buSzTx/>
                <a:buFontTx/>
                <a:buNone/>
              </a:pPr>
              <a:t>161</a:t>
            </a:fld>
            <a:endParaRPr lang="en-US" altLang="en-US" sz="1000"/>
          </a:p>
        </p:txBody>
      </p:sp>
      <p:sp>
        <p:nvSpPr>
          <p:cNvPr id="107524" name="Content Placeholder 1"/>
          <p:cNvSpPr>
            <a:spLocks noGrp="1"/>
          </p:cNvSpPr>
          <p:nvPr>
            <p:ph idx="1"/>
          </p:nvPr>
        </p:nvSpPr>
        <p:spPr>
          <a:xfrm>
            <a:off x="457200" y="1379538"/>
            <a:ext cx="8229600" cy="4411662"/>
          </a:xfrm>
        </p:spPr>
        <p:txBody>
          <a:bodyPr/>
          <a:lstStyle/>
          <a:p>
            <a:r>
              <a:rPr lang="en-US" altLang="en-US" sz="2000" dirty="0"/>
              <a:t>Saddle-nose deformity (2): </a:t>
            </a:r>
            <a:r>
              <a:rPr lang="en-US" altLang="en-US" sz="2000" dirty="0">
                <a:solidFill>
                  <a:srgbClr val="0000FF"/>
                </a:solidFill>
              </a:rPr>
              <a:t>RP; </a:t>
            </a:r>
            <a:r>
              <a:rPr lang="en-US" altLang="en-US" sz="2000" dirty="0" err="1">
                <a:solidFill>
                  <a:srgbClr val="0000FF"/>
                </a:solidFill>
              </a:rPr>
              <a:t>GwP</a:t>
            </a:r>
            <a:endParaRPr lang="en-US" altLang="en-US" sz="2000" dirty="0">
              <a:solidFill>
                <a:srgbClr val="0000FF"/>
              </a:solidFill>
            </a:endParaRPr>
          </a:p>
          <a:p>
            <a:r>
              <a:rPr lang="en-US" altLang="en-US" sz="2000" dirty="0"/>
              <a:t>Asthma and eosinophilia: CS</a:t>
            </a:r>
          </a:p>
          <a:p>
            <a:r>
              <a:rPr lang="en-US" altLang="en-US" sz="2000" dirty="0"/>
              <a:t>Deformed auricular pinnae: </a:t>
            </a:r>
            <a:r>
              <a:rPr lang="en-US" altLang="en-US" sz="2000" dirty="0">
                <a:solidFill>
                  <a:srgbClr val="0000FF"/>
                </a:solidFill>
              </a:rPr>
              <a:t>RP</a:t>
            </a:r>
          </a:p>
          <a:p>
            <a:r>
              <a:rPr lang="en-US" altLang="en-US" sz="2000" dirty="0"/>
              <a:t>Ulcer has overhanging edge (2): </a:t>
            </a:r>
            <a:r>
              <a:rPr lang="en-US" altLang="en-US" sz="2000" dirty="0">
                <a:solidFill>
                  <a:srgbClr val="0000FF"/>
                </a:solidFill>
              </a:rPr>
              <a:t>MU; PAN</a:t>
            </a:r>
          </a:p>
          <a:p>
            <a:r>
              <a:rPr lang="en-US" altLang="en-US" sz="2000" dirty="0"/>
              <a:t>Sclera never involved: </a:t>
            </a:r>
            <a:r>
              <a:rPr lang="en-US" altLang="en-US" sz="2000" dirty="0">
                <a:solidFill>
                  <a:srgbClr val="0000FF"/>
                </a:solidFill>
              </a:rPr>
              <a:t>MU</a:t>
            </a:r>
          </a:p>
          <a:p>
            <a:r>
              <a:rPr lang="en-US" altLang="en-US" sz="2000" dirty="0"/>
              <a:t>ANCA positive (2): </a:t>
            </a:r>
            <a:r>
              <a:rPr lang="en-US" altLang="en-US" sz="2000" dirty="0" err="1">
                <a:solidFill>
                  <a:srgbClr val="0000FF"/>
                </a:solidFill>
              </a:rPr>
              <a:t>GwP</a:t>
            </a:r>
            <a:r>
              <a:rPr lang="en-US" altLang="en-US" sz="2000" dirty="0">
                <a:solidFill>
                  <a:srgbClr val="0000FF"/>
                </a:solidFill>
              </a:rPr>
              <a:t>; CS</a:t>
            </a:r>
          </a:p>
          <a:p>
            <a:r>
              <a:rPr lang="en-US" altLang="en-US" sz="2000" dirty="0"/>
              <a:t>Is a diagnosis of exclusion: </a:t>
            </a:r>
            <a:r>
              <a:rPr lang="en-US" altLang="en-US" sz="2000" dirty="0">
                <a:solidFill>
                  <a:srgbClr val="0000FF"/>
                </a:solidFill>
              </a:rPr>
              <a:t>MU</a:t>
            </a:r>
          </a:p>
          <a:p>
            <a:r>
              <a:rPr lang="en-US" altLang="en-US" sz="2000" dirty="0"/>
              <a:t>Chest X-ray likely abnormal (3): </a:t>
            </a:r>
            <a:r>
              <a:rPr lang="en-US" altLang="en-US" sz="2000" dirty="0" err="1">
                <a:solidFill>
                  <a:srgbClr val="0000FF"/>
                </a:solidFill>
              </a:rPr>
              <a:t>GwP</a:t>
            </a:r>
            <a:r>
              <a:rPr lang="en-US" altLang="en-US" sz="2000" dirty="0">
                <a:solidFill>
                  <a:srgbClr val="0000FF"/>
                </a:solidFill>
              </a:rPr>
              <a:t>; CS; RP</a:t>
            </a:r>
          </a:p>
          <a:p>
            <a:r>
              <a:rPr lang="en-US" altLang="en-US" sz="2000" dirty="0"/>
              <a:t>Associated with hepatitis seropositivity: </a:t>
            </a:r>
            <a:r>
              <a:rPr lang="en-US" altLang="en-US" sz="2000" dirty="0">
                <a:solidFill>
                  <a:srgbClr val="0000FF"/>
                </a:solidFill>
              </a:rPr>
              <a:t>PAN</a:t>
            </a:r>
          </a:p>
          <a:p>
            <a:r>
              <a:rPr lang="en-US" altLang="en-US" sz="2000" dirty="0"/>
              <a:t>Associated with helminthic seropositivity: </a:t>
            </a:r>
            <a:r>
              <a:rPr lang="en-US" altLang="en-US" sz="2000" dirty="0">
                <a:solidFill>
                  <a:srgbClr val="0000FF"/>
                </a:solidFill>
              </a:rPr>
              <a:t>MU</a:t>
            </a:r>
          </a:p>
          <a:p>
            <a:r>
              <a:rPr lang="en-US" altLang="en-US" sz="2000" dirty="0"/>
              <a:t>Renal function may be impaired (4): </a:t>
            </a:r>
            <a:r>
              <a:rPr lang="en-US" altLang="en-US" sz="2000" dirty="0" err="1">
                <a:solidFill>
                  <a:srgbClr val="0000FF"/>
                </a:solidFill>
              </a:rPr>
              <a:t>GwP</a:t>
            </a:r>
            <a:r>
              <a:rPr lang="en-US" altLang="en-US" sz="2000" dirty="0">
                <a:solidFill>
                  <a:srgbClr val="0000FF"/>
                </a:solidFill>
              </a:rPr>
              <a:t>; PAN; CS; RP</a:t>
            </a:r>
          </a:p>
          <a:p>
            <a:r>
              <a:rPr lang="en-US" altLang="en-US" sz="2000" dirty="0"/>
              <a:t>Chronic, </a:t>
            </a:r>
            <a:r>
              <a:rPr lang="en-US" altLang="en-US" sz="2000" dirty="0" err="1"/>
              <a:t>tx</a:t>
            </a:r>
            <a:r>
              <a:rPr lang="en-US" altLang="en-US" sz="2000" dirty="0"/>
              <a:t>-resistant sinusitis common:</a:t>
            </a:r>
          </a:p>
          <a:p>
            <a:endParaRPr lang="en-US" altLang="en-US" sz="2000" dirty="0"/>
          </a:p>
        </p:txBody>
      </p:sp>
      <p:sp>
        <p:nvSpPr>
          <p:cNvPr id="2" name="Text Box 4">
            <a:extLst>
              <a:ext uri="{FF2B5EF4-FFF2-40B4-BE49-F238E27FC236}">
                <a16:creationId xmlns:a16="http://schemas.microsoft.com/office/drawing/2014/main" id="{D558A070-DE9F-41A6-B2ED-C9CEF87A3DC6}"/>
              </a:ext>
            </a:extLst>
          </p:cNvPr>
          <p:cNvSpPr txBox="1">
            <a:spLocks noChangeArrowheads="1"/>
          </p:cNvSpPr>
          <p:nvPr/>
        </p:nvSpPr>
        <p:spPr bwMode="auto">
          <a:xfrm>
            <a:off x="1295400" y="152400"/>
            <a:ext cx="6705600" cy="12095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1800" dirty="0"/>
              <a:t>For each statement, identify which of these causes of PUK is/are associated (some will more than one answer)</a:t>
            </a:r>
          </a:p>
          <a:p>
            <a:pPr eaLnBrk="1" hangingPunct="1">
              <a:spcBef>
                <a:spcPct val="0"/>
              </a:spcBef>
              <a:buClrTx/>
              <a:buSzTx/>
              <a:buFontTx/>
              <a:buNone/>
            </a:pPr>
            <a:r>
              <a:rPr lang="en-US" altLang="en-US" sz="1400" b="1" dirty="0">
                <a:solidFill>
                  <a:srgbClr val="0000FF"/>
                </a:solidFill>
              </a:rPr>
              <a:t>Polyarteritis nodosa (PAN)		Relapsing </a:t>
            </a:r>
            <a:r>
              <a:rPr lang="en-US" altLang="en-US" sz="1400" b="1" dirty="0" err="1">
                <a:solidFill>
                  <a:srgbClr val="0000FF"/>
                </a:solidFill>
              </a:rPr>
              <a:t>polychondritis</a:t>
            </a:r>
            <a:r>
              <a:rPr lang="en-US" altLang="en-US" sz="1400" b="1" dirty="0">
                <a:solidFill>
                  <a:srgbClr val="0000FF"/>
                </a:solidFill>
              </a:rPr>
              <a:t> (RP)</a:t>
            </a:r>
          </a:p>
          <a:p>
            <a:pPr eaLnBrk="1" hangingPunct="1">
              <a:spcBef>
                <a:spcPct val="0"/>
              </a:spcBef>
              <a:buClrTx/>
              <a:buSzTx/>
              <a:buFontTx/>
              <a:buNone/>
            </a:pPr>
            <a:r>
              <a:rPr lang="en-US" altLang="en-US" sz="1400" b="1" dirty="0">
                <a:solidFill>
                  <a:srgbClr val="0000FF"/>
                </a:solidFill>
              </a:rPr>
              <a:t>Rheumatoid arthritis (RA)	   Granulomatosis with polyangiitis (</a:t>
            </a:r>
            <a:r>
              <a:rPr lang="en-US" altLang="en-US" sz="1400" b="1" dirty="0" err="1">
                <a:solidFill>
                  <a:srgbClr val="0000FF"/>
                </a:solidFill>
              </a:rPr>
              <a:t>GwP</a:t>
            </a:r>
            <a:r>
              <a:rPr lang="en-US" altLang="en-US" sz="1400" b="1" dirty="0">
                <a:solidFill>
                  <a:srgbClr val="0000FF"/>
                </a:solidFill>
              </a:rPr>
              <a:t>)</a:t>
            </a:r>
          </a:p>
          <a:p>
            <a:pPr eaLnBrk="1" hangingPunct="1">
              <a:spcBef>
                <a:spcPct val="0"/>
              </a:spcBef>
              <a:buClrTx/>
              <a:buSzTx/>
              <a:buFontTx/>
              <a:buNone/>
            </a:pPr>
            <a:r>
              <a:rPr lang="en-US" altLang="en-US" sz="1400" b="1" dirty="0" err="1">
                <a:solidFill>
                  <a:srgbClr val="0000FF"/>
                </a:solidFill>
              </a:rPr>
              <a:t>Mooren’s</a:t>
            </a:r>
            <a:r>
              <a:rPr lang="en-US" altLang="en-US" sz="1400" b="1" dirty="0">
                <a:solidFill>
                  <a:srgbClr val="0000FF"/>
                </a:solidFill>
              </a:rPr>
              <a:t> ulcer (MU)			Churg-Strauss (CS)</a:t>
            </a:r>
          </a:p>
        </p:txBody>
      </p:sp>
      <p:sp>
        <p:nvSpPr>
          <p:cNvPr id="7" name="TextBox 6">
            <a:extLst>
              <a:ext uri="{FF2B5EF4-FFF2-40B4-BE49-F238E27FC236}">
                <a16:creationId xmlns:a16="http://schemas.microsoft.com/office/drawing/2014/main" id="{DA03DB79-A007-B513-A9F9-FC7965D2C34D}"/>
              </a:ext>
            </a:extLst>
          </p:cNvPr>
          <p:cNvSpPr txBox="1">
            <a:spLocks noChangeArrowheads="1"/>
          </p:cNvSpPr>
          <p:nvPr/>
        </p:nvSpPr>
        <p:spPr bwMode="auto">
          <a:xfrm>
            <a:off x="4038600" y="3257490"/>
            <a:ext cx="10021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dirty="0">
                <a:solidFill>
                  <a:srgbClr val="0000FF"/>
                </a:solidFill>
                <a:latin typeface="Segoe Script" panose="020B0504020000000003" pitchFamily="34" charset="0"/>
              </a:rPr>
              <a:t>; PAN</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11"/>
          <p:cNvSpPr>
            <a:spLocks noGrp="1" noChangeArrowheads="1"/>
          </p:cNvSpPr>
          <p:nvPr>
            <p:ph type="title"/>
          </p:nvPr>
        </p:nvSpPr>
        <p:spPr>
          <a:xfrm>
            <a:off x="457200" y="122238"/>
            <a:ext cx="7543800" cy="792162"/>
          </a:xfrm>
        </p:spPr>
        <p:txBody>
          <a:bodyPr/>
          <a:lstStyle/>
          <a:p>
            <a:pPr eaLnBrk="1" hangingPunct="1"/>
            <a:r>
              <a:rPr lang="en-US" altLang="en-US"/>
              <a:t>A</a:t>
            </a:r>
          </a:p>
        </p:txBody>
      </p:sp>
      <p:sp>
        <p:nvSpPr>
          <p:cNvPr id="10854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D321421-26FC-418D-B47B-2F3F6D2CF301}" type="slidenum">
              <a:rPr lang="en-US" altLang="en-US" sz="1000" smtClean="0"/>
              <a:pPr>
                <a:spcBef>
                  <a:spcPct val="0"/>
                </a:spcBef>
                <a:buClrTx/>
                <a:buSzTx/>
                <a:buFontTx/>
                <a:buNone/>
              </a:pPr>
              <a:t>162</a:t>
            </a:fld>
            <a:endParaRPr lang="en-US" altLang="en-US" sz="1000"/>
          </a:p>
        </p:txBody>
      </p:sp>
      <p:sp>
        <p:nvSpPr>
          <p:cNvPr id="108548" name="Content Placeholder 1"/>
          <p:cNvSpPr>
            <a:spLocks noGrp="1"/>
          </p:cNvSpPr>
          <p:nvPr>
            <p:ph idx="1"/>
          </p:nvPr>
        </p:nvSpPr>
        <p:spPr>
          <a:xfrm>
            <a:off x="457200" y="1379538"/>
            <a:ext cx="8229600" cy="4411662"/>
          </a:xfrm>
        </p:spPr>
        <p:txBody>
          <a:bodyPr/>
          <a:lstStyle/>
          <a:p>
            <a:r>
              <a:rPr lang="en-US" altLang="en-US" sz="2000" dirty="0"/>
              <a:t>Saddle-nose deformity (2): </a:t>
            </a:r>
            <a:r>
              <a:rPr lang="en-US" altLang="en-US" sz="2000" dirty="0">
                <a:solidFill>
                  <a:srgbClr val="0000FF"/>
                </a:solidFill>
              </a:rPr>
              <a:t>RP; </a:t>
            </a:r>
            <a:r>
              <a:rPr lang="en-US" altLang="en-US" sz="2000" dirty="0" err="1">
                <a:solidFill>
                  <a:srgbClr val="0000FF"/>
                </a:solidFill>
              </a:rPr>
              <a:t>GwP</a:t>
            </a:r>
            <a:endParaRPr lang="en-US" altLang="en-US" sz="2000" dirty="0">
              <a:solidFill>
                <a:srgbClr val="0000FF"/>
              </a:solidFill>
            </a:endParaRPr>
          </a:p>
          <a:p>
            <a:r>
              <a:rPr lang="en-US" altLang="en-US" sz="2000" dirty="0"/>
              <a:t>Asthma and eosinophilia: </a:t>
            </a:r>
            <a:r>
              <a:rPr lang="en-US" altLang="en-US" sz="2000" dirty="0">
                <a:solidFill>
                  <a:srgbClr val="0000FF"/>
                </a:solidFill>
              </a:rPr>
              <a:t>CS</a:t>
            </a:r>
          </a:p>
          <a:p>
            <a:r>
              <a:rPr lang="en-US" altLang="en-US" sz="2000" dirty="0"/>
              <a:t>Deformed auricular pinnae: </a:t>
            </a:r>
            <a:r>
              <a:rPr lang="en-US" altLang="en-US" sz="2000" dirty="0">
                <a:solidFill>
                  <a:srgbClr val="0000FF"/>
                </a:solidFill>
              </a:rPr>
              <a:t>RP</a:t>
            </a:r>
          </a:p>
          <a:p>
            <a:r>
              <a:rPr lang="en-US" altLang="en-US" sz="2000" dirty="0"/>
              <a:t>Ulcer has overhanging edge (2): </a:t>
            </a:r>
            <a:r>
              <a:rPr lang="en-US" altLang="en-US" sz="2000" dirty="0">
                <a:solidFill>
                  <a:srgbClr val="0000FF"/>
                </a:solidFill>
              </a:rPr>
              <a:t>MU; PAN</a:t>
            </a:r>
          </a:p>
          <a:p>
            <a:r>
              <a:rPr lang="en-US" altLang="en-US" sz="2000" dirty="0"/>
              <a:t>Sclera never involved: </a:t>
            </a:r>
            <a:r>
              <a:rPr lang="en-US" altLang="en-US" sz="2000" dirty="0">
                <a:solidFill>
                  <a:srgbClr val="0000FF"/>
                </a:solidFill>
              </a:rPr>
              <a:t>MU</a:t>
            </a:r>
          </a:p>
          <a:p>
            <a:r>
              <a:rPr lang="en-US" altLang="en-US" sz="2000" dirty="0"/>
              <a:t>ANCA positive (2): </a:t>
            </a:r>
            <a:r>
              <a:rPr lang="en-US" altLang="en-US" sz="2000" dirty="0" err="1">
                <a:solidFill>
                  <a:srgbClr val="0000FF"/>
                </a:solidFill>
              </a:rPr>
              <a:t>GwP</a:t>
            </a:r>
            <a:r>
              <a:rPr lang="en-US" altLang="en-US" sz="2000" dirty="0">
                <a:solidFill>
                  <a:srgbClr val="0000FF"/>
                </a:solidFill>
              </a:rPr>
              <a:t>; CS</a:t>
            </a:r>
          </a:p>
          <a:p>
            <a:r>
              <a:rPr lang="en-US" altLang="en-US" sz="2000" dirty="0"/>
              <a:t>Is a diagnosis of exclusion: </a:t>
            </a:r>
            <a:r>
              <a:rPr lang="en-US" altLang="en-US" sz="2000" dirty="0">
                <a:solidFill>
                  <a:srgbClr val="0000FF"/>
                </a:solidFill>
              </a:rPr>
              <a:t>MU</a:t>
            </a:r>
          </a:p>
          <a:p>
            <a:r>
              <a:rPr lang="en-US" altLang="en-US" sz="2000" dirty="0"/>
              <a:t>Chest X-ray likely abnormal (3): </a:t>
            </a:r>
            <a:r>
              <a:rPr lang="en-US" altLang="en-US" sz="2000" dirty="0" err="1">
                <a:solidFill>
                  <a:srgbClr val="0000FF"/>
                </a:solidFill>
              </a:rPr>
              <a:t>GwP</a:t>
            </a:r>
            <a:r>
              <a:rPr lang="en-US" altLang="en-US" sz="2000" dirty="0">
                <a:solidFill>
                  <a:srgbClr val="0000FF"/>
                </a:solidFill>
              </a:rPr>
              <a:t>; CS; RP</a:t>
            </a:r>
          </a:p>
          <a:p>
            <a:r>
              <a:rPr lang="en-US" altLang="en-US" sz="2000" dirty="0"/>
              <a:t>Associated with hepatitis seropositivity: </a:t>
            </a:r>
            <a:r>
              <a:rPr lang="en-US" altLang="en-US" sz="2000" dirty="0">
                <a:solidFill>
                  <a:srgbClr val="0000FF"/>
                </a:solidFill>
              </a:rPr>
              <a:t>PAN</a:t>
            </a:r>
          </a:p>
          <a:p>
            <a:r>
              <a:rPr lang="en-US" altLang="en-US" sz="2000" dirty="0"/>
              <a:t>Associated with helminthic seropositivity: </a:t>
            </a:r>
            <a:r>
              <a:rPr lang="en-US" altLang="en-US" sz="2000" dirty="0">
                <a:solidFill>
                  <a:srgbClr val="0000FF"/>
                </a:solidFill>
              </a:rPr>
              <a:t>MU</a:t>
            </a:r>
          </a:p>
          <a:p>
            <a:r>
              <a:rPr lang="en-US" altLang="en-US" sz="2000" dirty="0"/>
              <a:t>Renal function may be impaired (4): </a:t>
            </a:r>
            <a:r>
              <a:rPr lang="en-US" altLang="en-US" sz="2000" dirty="0" err="1">
                <a:solidFill>
                  <a:srgbClr val="0000FF"/>
                </a:solidFill>
              </a:rPr>
              <a:t>GwP</a:t>
            </a:r>
            <a:r>
              <a:rPr lang="en-US" altLang="en-US" sz="2000" dirty="0">
                <a:solidFill>
                  <a:srgbClr val="0000FF"/>
                </a:solidFill>
              </a:rPr>
              <a:t>; PAN; CS; RP</a:t>
            </a:r>
          </a:p>
          <a:p>
            <a:r>
              <a:rPr lang="en-US" altLang="en-US" sz="2000" dirty="0"/>
              <a:t>Chronic, </a:t>
            </a:r>
            <a:r>
              <a:rPr lang="en-US" altLang="en-US" sz="2000" dirty="0" err="1"/>
              <a:t>tx</a:t>
            </a:r>
            <a:r>
              <a:rPr lang="en-US" altLang="en-US" sz="2000" dirty="0"/>
              <a:t>-resistant sinusitis common: </a:t>
            </a:r>
            <a:r>
              <a:rPr lang="en-US" altLang="en-US" sz="2000" dirty="0" err="1">
                <a:solidFill>
                  <a:srgbClr val="0000FF"/>
                </a:solidFill>
              </a:rPr>
              <a:t>GwP</a:t>
            </a:r>
            <a:endParaRPr lang="en-US" altLang="en-US" sz="2000" dirty="0">
              <a:solidFill>
                <a:srgbClr val="0000FF"/>
              </a:solidFill>
            </a:endParaRPr>
          </a:p>
          <a:p>
            <a:endParaRPr lang="en-US" altLang="en-US" sz="2000" dirty="0"/>
          </a:p>
          <a:p>
            <a:endParaRPr lang="en-US" altLang="en-US" sz="2000" dirty="0"/>
          </a:p>
        </p:txBody>
      </p:sp>
      <p:sp>
        <p:nvSpPr>
          <p:cNvPr id="2" name="Text Box 4">
            <a:extLst>
              <a:ext uri="{FF2B5EF4-FFF2-40B4-BE49-F238E27FC236}">
                <a16:creationId xmlns:a16="http://schemas.microsoft.com/office/drawing/2014/main" id="{D170117F-6733-45A4-9F6F-AC14DBE52478}"/>
              </a:ext>
            </a:extLst>
          </p:cNvPr>
          <p:cNvSpPr txBox="1">
            <a:spLocks noChangeArrowheads="1"/>
          </p:cNvSpPr>
          <p:nvPr/>
        </p:nvSpPr>
        <p:spPr bwMode="auto">
          <a:xfrm>
            <a:off x="1295400" y="152400"/>
            <a:ext cx="6705600" cy="12095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1800" dirty="0"/>
              <a:t>For each statement, identify which of these causes of PUK is/are associated (some will more than one answer)</a:t>
            </a:r>
          </a:p>
          <a:p>
            <a:pPr eaLnBrk="1" hangingPunct="1">
              <a:spcBef>
                <a:spcPct val="0"/>
              </a:spcBef>
              <a:buClrTx/>
              <a:buSzTx/>
              <a:buFontTx/>
              <a:buNone/>
            </a:pPr>
            <a:r>
              <a:rPr lang="en-US" altLang="en-US" sz="1400" b="1" dirty="0">
                <a:solidFill>
                  <a:srgbClr val="0000FF"/>
                </a:solidFill>
              </a:rPr>
              <a:t>Polyarteritis nodosa (PAN)		Relapsing </a:t>
            </a:r>
            <a:r>
              <a:rPr lang="en-US" altLang="en-US" sz="1400" b="1" dirty="0" err="1">
                <a:solidFill>
                  <a:srgbClr val="0000FF"/>
                </a:solidFill>
              </a:rPr>
              <a:t>polychondritis</a:t>
            </a:r>
            <a:r>
              <a:rPr lang="en-US" altLang="en-US" sz="1400" b="1" dirty="0">
                <a:solidFill>
                  <a:srgbClr val="0000FF"/>
                </a:solidFill>
              </a:rPr>
              <a:t> (RP)</a:t>
            </a:r>
          </a:p>
          <a:p>
            <a:pPr eaLnBrk="1" hangingPunct="1">
              <a:spcBef>
                <a:spcPct val="0"/>
              </a:spcBef>
              <a:buClrTx/>
              <a:buSzTx/>
              <a:buFontTx/>
              <a:buNone/>
            </a:pPr>
            <a:r>
              <a:rPr lang="en-US" altLang="en-US" sz="1400" b="1" dirty="0">
                <a:solidFill>
                  <a:srgbClr val="0000FF"/>
                </a:solidFill>
              </a:rPr>
              <a:t>Rheumatoid arthritis (RA)	   Granulomatosis with polyangiitis (</a:t>
            </a:r>
            <a:r>
              <a:rPr lang="en-US" altLang="en-US" sz="1400" b="1" dirty="0" err="1">
                <a:solidFill>
                  <a:srgbClr val="0000FF"/>
                </a:solidFill>
              </a:rPr>
              <a:t>GwP</a:t>
            </a:r>
            <a:r>
              <a:rPr lang="en-US" altLang="en-US" sz="1400" b="1" dirty="0">
                <a:solidFill>
                  <a:srgbClr val="0000FF"/>
                </a:solidFill>
              </a:rPr>
              <a:t>)</a:t>
            </a:r>
          </a:p>
          <a:p>
            <a:pPr eaLnBrk="1" hangingPunct="1">
              <a:spcBef>
                <a:spcPct val="0"/>
              </a:spcBef>
              <a:buClrTx/>
              <a:buSzTx/>
              <a:buFontTx/>
              <a:buNone/>
            </a:pPr>
            <a:r>
              <a:rPr lang="en-US" altLang="en-US" sz="1400" b="1" dirty="0" err="1">
                <a:solidFill>
                  <a:srgbClr val="0000FF"/>
                </a:solidFill>
              </a:rPr>
              <a:t>Mooren’s</a:t>
            </a:r>
            <a:r>
              <a:rPr lang="en-US" altLang="en-US" sz="1400" b="1" dirty="0">
                <a:solidFill>
                  <a:srgbClr val="0000FF"/>
                </a:solidFill>
              </a:rPr>
              <a:t> ulcer (MU)			Churg-Strauss (CS)</a:t>
            </a:r>
          </a:p>
        </p:txBody>
      </p:sp>
      <p:sp>
        <p:nvSpPr>
          <p:cNvPr id="7" name="TextBox 6">
            <a:extLst>
              <a:ext uri="{FF2B5EF4-FFF2-40B4-BE49-F238E27FC236}">
                <a16:creationId xmlns:a16="http://schemas.microsoft.com/office/drawing/2014/main" id="{33CD6B3E-0F1E-AF05-6FB7-6B96BAA23165}"/>
              </a:ext>
            </a:extLst>
          </p:cNvPr>
          <p:cNvSpPr txBox="1">
            <a:spLocks noChangeArrowheads="1"/>
          </p:cNvSpPr>
          <p:nvPr/>
        </p:nvSpPr>
        <p:spPr bwMode="auto">
          <a:xfrm>
            <a:off x="4038600" y="3257490"/>
            <a:ext cx="10021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dirty="0">
                <a:solidFill>
                  <a:srgbClr val="0000FF"/>
                </a:solidFill>
                <a:latin typeface="Segoe Script" panose="020B0504020000000003" pitchFamily="34" charset="0"/>
              </a:rPr>
              <a:t>; PAN</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11"/>
          <p:cNvSpPr>
            <a:spLocks noGrp="1" noChangeArrowheads="1"/>
          </p:cNvSpPr>
          <p:nvPr>
            <p:ph type="title"/>
          </p:nvPr>
        </p:nvSpPr>
        <p:spPr>
          <a:xfrm>
            <a:off x="457200" y="122238"/>
            <a:ext cx="7543800" cy="792162"/>
          </a:xfrm>
        </p:spPr>
        <p:txBody>
          <a:bodyPr/>
          <a:lstStyle/>
          <a:p>
            <a:pPr eaLnBrk="1" hangingPunct="1"/>
            <a:r>
              <a:rPr lang="en-US" altLang="en-US"/>
              <a:t>Q</a:t>
            </a:r>
          </a:p>
        </p:txBody>
      </p:sp>
      <p:sp>
        <p:nvSpPr>
          <p:cNvPr id="10957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886617B-E403-42D0-BDC7-677598CE096C}" type="slidenum">
              <a:rPr lang="en-US" altLang="en-US" sz="1000" smtClean="0"/>
              <a:pPr>
                <a:spcBef>
                  <a:spcPct val="0"/>
                </a:spcBef>
                <a:buClrTx/>
                <a:buSzTx/>
                <a:buFontTx/>
                <a:buNone/>
              </a:pPr>
              <a:t>163</a:t>
            </a:fld>
            <a:endParaRPr lang="en-US" altLang="en-US" sz="1000"/>
          </a:p>
        </p:txBody>
      </p:sp>
      <p:sp>
        <p:nvSpPr>
          <p:cNvPr id="109572" name="Content Placeholder 1"/>
          <p:cNvSpPr>
            <a:spLocks noGrp="1"/>
          </p:cNvSpPr>
          <p:nvPr>
            <p:ph idx="1"/>
          </p:nvPr>
        </p:nvSpPr>
        <p:spPr>
          <a:xfrm>
            <a:off x="457200" y="1379538"/>
            <a:ext cx="8229600" cy="4411662"/>
          </a:xfrm>
        </p:spPr>
        <p:txBody>
          <a:bodyPr/>
          <a:lstStyle/>
          <a:p>
            <a:r>
              <a:rPr lang="en-US" altLang="en-US" sz="2000" dirty="0"/>
              <a:t>Saddle-nose deformity (2): </a:t>
            </a:r>
            <a:r>
              <a:rPr lang="en-US" altLang="en-US" sz="2000" dirty="0">
                <a:solidFill>
                  <a:srgbClr val="0000FF"/>
                </a:solidFill>
              </a:rPr>
              <a:t>RP; </a:t>
            </a:r>
            <a:r>
              <a:rPr lang="en-US" altLang="en-US" sz="2000" dirty="0" err="1">
                <a:solidFill>
                  <a:srgbClr val="0000FF"/>
                </a:solidFill>
              </a:rPr>
              <a:t>GwP</a:t>
            </a:r>
            <a:endParaRPr lang="en-US" altLang="en-US" sz="2000" dirty="0">
              <a:solidFill>
                <a:srgbClr val="0000FF"/>
              </a:solidFill>
            </a:endParaRPr>
          </a:p>
          <a:p>
            <a:r>
              <a:rPr lang="en-US" altLang="en-US" sz="2000" dirty="0"/>
              <a:t>Asthma and eosinophilia: CS</a:t>
            </a:r>
          </a:p>
          <a:p>
            <a:r>
              <a:rPr lang="en-US" altLang="en-US" sz="2000" dirty="0"/>
              <a:t>Deformed auricular pinnae: </a:t>
            </a:r>
            <a:r>
              <a:rPr lang="en-US" altLang="en-US" sz="2000" dirty="0">
                <a:solidFill>
                  <a:srgbClr val="0000FF"/>
                </a:solidFill>
              </a:rPr>
              <a:t>RP</a:t>
            </a:r>
          </a:p>
          <a:p>
            <a:r>
              <a:rPr lang="en-US" altLang="en-US" sz="2000" dirty="0"/>
              <a:t>Ulcer has overhanging edge (2): </a:t>
            </a:r>
            <a:r>
              <a:rPr lang="en-US" altLang="en-US" sz="2000" dirty="0">
                <a:solidFill>
                  <a:srgbClr val="0000FF"/>
                </a:solidFill>
              </a:rPr>
              <a:t>MU; PAN</a:t>
            </a:r>
          </a:p>
          <a:p>
            <a:r>
              <a:rPr lang="en-US" altLang="en-US" sz="2000" dirty="0"/>
              <a:t>Sclera never involved: </a:t>
            </a:r>
            <a:r>
              <a:rPr lang="en-US" altLang="en-US" sz="2000" dirty="0">
                <a:solidFill>
                  <a:srgbClr val="0000FF"/>
                </a:solidFill>
              </a:rPr>
              <a:t>MU</a:t>
            </a:r>
          </a:p>
          <a:p>
            <a:r>
              <a:rPr lang="en-US" altLang="en-US" sz="2000" dirty="0"/>
              <a:t>ANCA positive (2): </a:t>
            </a:r>
            <a:r>
              <a:rPr lang="en-US" altLang="en-US" sz="2000" dirty="0" err="1">
                <a:solidFill>
                  <a:srgbClr val="0000FF"/>
                </a:solidFill>
              </a:rPr>
              <a:t>GwP</a:t>
            </a:r>
            <a:r>
              <a:rPr lang="en-US" altLang="en-US" sz="2000" dirty="0">
                <a:solidFill>
                  <a:srgbClr val="0000FF"/>
                </a:solidFill>
              </a:rPr>
              <a:t>; CS</a:t>
            </a:r>
          </a:p>
          <a:p>
            <a:r>
              <a:rPr lang="en-US" altLang="en-US" sz="2000" dirty="0"/>
              <a:t>Is a diagnosis of exclusion: </a:t>
            </a:r>
            <a:r>
              <a:rPr lang="en-US" altLang="en-US" sz="2000" dirty="0">
                <a:solidFill>
                  <a:srgbClr val="0000FF"/>
                </a:solidFill>
              </a:rPr>
              <a:t>MU</a:t>
            </a:r>
          </a:p>
          <a:p>
            <a:r>
              <a:rPr lang="en-US" altLang="en-US" sz="2000" dirty="0"/>
              <a:t>Chest X-ray likely abnormal (3): </a:t>
            </a:r>
            <a:r>
              <a:rPr lang="en-US" altLang="en-US" sz="2000" dirty="0" err="1">
                <a:solidFill>
                  <a:srgbClr val="0000FF"/>
                </a:solidFill>
              </a:rPr>
              <a:t>GwP</a:t>
            </a:r>
            <a:r>
              <a:rPr lang="en-US" altLang="en-US" sz="2000" dirty="0">
                <a:solidFill>
                  <a:srgbClr val="0000FF"/>
                </a:solidFill>
              </a:rPr>
              <a:t>; CS; RP</a:t>
            </a:r>
          </a:p>
          <a:p>
            <a:r>
              <a:rPr lang="en-US" altLang="en-US" sz="2000" dirty="0"/>
              <a:t>Associated with hepatitis seropositivity: </a:t>
            </a:r>
            <a:r>
              <a:rPr lang="en-US" altLang="en-US" sz="2000" dirty="0">
                <a:solidFill>
                  <a:srgbClr val="0000FF"/>
                </a:solidFill>
              </a:rPr>
              <a:t>PAN</a:t>
            </a:r>
          </a:p>
          <a:p>
            <a:r>
              <a:rPr lang="en-US" altLang="en-US" sz="2000" dirty="0"/>
              <a:t>Associated with helminthic seropositivity: </a:t>
            </a:r>
            <a:r>
              <a:rPr lang="en-US" altLang="en-US" sz="2000" dirty="0">
                <a:solidFill>
                  <a:srgbClr val="0000FF"/>
                </a:solidFill>
              </a:rPr>
              <a:t>MU</a:t>
            </a:r>
          </a:p>
          <a:p>
            <a:r>
              <a:rPr lang="en-US" altLang="en-US" sz="2000" dirty="0"/>
              <a:t>Renal function may be impaired (4): </a:t>
            </a:r>
            <a:r>
              <a:rPr lang="en-US" altLang="en-US" sz="2000" dirty="0" err="1">
                <a:solidFill>
                  <a:srgbClr val="0000FF"/>
                </a:solidFill>
              </a:rPr>
              <a:t>GwP</a:t>
            </a:r>
            <a:r>
              <a:rPr lang="en-US" altLang="en-US" sz="2000" dirty="0">
                <a:solidFill>
                  <a:srgbClr val="0000FF"/>
                </a:solidFill>
              </a:rPr>
              <a:t>; PAN; CS; RP</a:t>
            </a:r>
          </a:p>
          <a:p>
            <a:r>
              <a:rPr lang="en-US" altLang="en-US" sz="2000" dirty="0"/>
              <a:t>Chronic, </a:t>
            </a:r>
            <a:r>
              <a:rPr lang="en-US" altLang="en-US" sz="2000" dirty="0" err="1"/>
              <a:t>tx</a:t>
            </a:r>
            <a:r>
              <a:rPr lang="en-US" altLang="en-US" sz="2000" dirty="0"/>
              <a:t>-resistant sinusitis common: </a:t>
            </a:r>
            <a:r>
              <a:rPr lang="en-US" altLang="en-US" sz="2000" dirty="0" err="1">
                <a:solidFill>
                  <a:srgbClr val="0000FF"/>
                </a:solidFill>
              </a:rPr>
              <a:t>GwP</a:t>
            </a:r>
            <a:endParaRPr lang="en-US" altLang="en-US" sz="2000" dirty="0">
              <a:solidFill>
                <a:srgbClr val="0000FF"/>
              </a:solidFill>
            </a:endParaRPr>
          </a:p>
          <a:p>
            <a:r>
              <a:rPr lang="en-US" altLang="en-US" sz="2000" b="1" i="1" dirty="0"/>
              <a:t>Extremely</a:t>
            </a:r>
            <a:r>
              <a:rPr lang="en-US" altLang="en-US" sz="2000" dirty="0"/>
              <a:t> painful:</a:t>
            </a:r>
          </a:p>
          <a:p>
            <a:endParaRPr lang="en-US" altLang="en-US" sz="2000" dirty="0"/>
          </a:p>
          <a:p>
            <a:endParaRPr lang="en-US" altLang="en-US" sz="2000" dirty="0"/>
          </a:p>
        </p:txBody>
      </p:sp>
      <p:sp>
        <p:nvSpPr>
          <p:cNvPr id="2" name="Text Box 4">
            <a:extLst>
              <a:ext uri="{FF2B5EF4-FFF2-40B4-BE49-F238E27FC236}">
                <a16:creationId xmlns:a16="http://schemas.microsoft.com/office/drawing/2014/main" id="{70E915EB-A5A4-46A3-923B-999D9AE887E9}"/>
              </a:ext>
            </a:extLst>
          </p:cNvPr>
          <p:cNvSpPr txBox="1">
            <a:spLocks noChangeArrowheads="1"/>
          </p:cNvSpPr>
          <p:nvPr/>
        </p:nvSpPr>
        <p:spPr bwMode="auto">
          <a:xfrm>
            <a:off x="1295400" y="152400"/>
            <a:ext cx="6705600" cy="12095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1800" dirty="0"/>
              <a:t>For each statement, identify which of these causes of PUK is/are associated (some will more than one answer)</a:t>
            </a:r>
          </a:p>
          <a:p>
            <a:pPr eaLnBrk="1" hangingPunct="1">
              <a:spcBef>
                <a:spcPct val="0"/>
              </a:spcBef>
              <a:buClrTx/>
              <a:buSzTx/>
              <a:buFontTx/>
              <a:buNone/>
            </a:pPr>
            <a:r>
              <a:rPr lang="en-US" altLang="en-US" sz="1400" b="1" dirty="0">
                <a:solidFill>
                  <a:srgbClr val="0000FF"/>
                </a:solidFill>
              </a:rPr>
              <a:t>Polyarteritis nodosa (PAN)		Relapsing </a:t>
            </a:r>
            <a:r>
              <a:rPr lang="en-US" altLang="en-US" sz="1400" b="1" dirty="0" err="1">
                <a:solidFill>
                  <a:srgbClr val="0000FF"/>
                </a:solidFill>
              </a:rPr>
              <a:t>polychondritis</a:t>
            </a:r>
            <a:r>
              <a:rPr lang="en-US" altLang="en-US" sz="1400" b="1" dirty="0">
                <a:solidFill>
                  <a:srgbClr val="0000FF"/>
                </a:solidFill>
              </a:rPr>
              <a:t> (RP)</a:t>
            </a:r>
          </a:p>
          <a:p>
            <a:pPr eaLnBrk="1" hangingPunct="1">
              <a:spcBef>
                <a:spcPct val="0"/>
              </a:spcBef>
              <a:buClrTx/>
              <a:buSzTx/>
              <a:buFontTx/>
              <a:buNone/>
            </a:pPr>
            <a:r>
              <a:rPr lang="en-US" altLang="en-US" sz="1400" b="1" dirty="0">
                <a:solidFill>
                  <a:srgbClr val="0000FF"/>
                </a:solidFill>
              </a:rPr>
              <a:t>Rheumatoid arthritis (RA)	   Granulomatosis with polyangiitis (</a:t>
            </a:r>
            <a:r>
              <a:rPr lang="en-US" altLang="en-US" sz="1400" b="1" dirty="0" err="1">
                <a:solidFill>
                  <a:srgbClr val="0000FF"/>
                </a:solidFill>
              </a:rPr>
              <a:t>GwP</a:t>
            </a:r>
            <a:r>
              <a:rPr lang="en-US" altLang="en-US" sz="1400" b="1" dirty="0">
                <a:solidFill>
                  <a:srgbClr val="0000FF"/>
                </a:solidFill>
              </a:rPr>
              <a:t>)</a:t>
            </a:r>
          </a:p>
          <a:p>
            <a:pPr eaLnBrk="1" hangingPunct="1">
              <a:spcBef>
                <a:spcPct val="0"/>
              </a:spcBef>
              <a:buClrTx/>
              <a:buSzTx/>
              <a:buFontTx/>
              <a:buNone/>
            </a:pPr>
            <a:r>
              <a:rPr lang="en-US" altLang="en-US" sz="1400" b="1" dirty="0" err="1">
                <a:solidFill>
                  <a:srgbClr val="0000FF"/>
                </a:solidFill>
              </a:rPr>
              <a:t>Mooren’s</a:t>
            </a:r>
            <a:r>
              <a:rPr lang="en-US" altLang="en-US" sz="1400" b="1" dirty="0">
                <a:solidFill>
                  <a:srgbClr val="0000FF"/>
                </a:solidFill>
              </a:rPr>
              <a:t> ulcer (MU)			Churg-Strauss (CS)</a:t>
            </a:r>
          </a:p>
        </p:txBody>
      </p:sp>
      <p:sp>
        <p:nvSpPr>
          <p:cNvPr id="7" name="TextBox 6">
            <a:extLst>
              <a:ext uri="{FF2B5EF4-FFF2-40B4-BE49-F238E27FC236}">
                <a16:creationId xmlns:a16="http://schemas.microsoft.com/office/drawing/2014/main" id="{9E5DE672-0436-7D15-2B34-DEC22014C3B7}"/>
              </a:ext>
            </a:extLst>
          </p:cNvPr>
          <p:cNvSpPr txBox="1">
            <a:spLocks noChangeArrowheads="1"/>
          </p:cNvSpPr>
          <p:nvPr/>
        </p:nvSpPr>
        <p:spPr bwMode="auto">
          <a:xfrm>
            <a:off x="4038600" y="3257490"/>
            <a:ext cx="10021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dirty="0">
                <a:solidFill>
                  <a:srgbClr val="0000FF"/>
                </a:solidFill>
                <a:latin typeface="Segoe Script" panose="020B0504020000000003" pitchFamily="34" charset="0"/>
              </a:rPr>
              <a:t>; PAN</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1"/>
          <p:cNvSpPr>
            <a:spLocks noGrp="1" noChangeArrowheads="1"/>
          </p:cNvSpPr>
          <p:nvPr>
            <p:ph type="title"/>
          </p:nvPr>
        </p:nvSpPr>
        <p:spPr>
          <a:xfrm>
            <a:off x="457200" y="122238"/>
            <a:ext cx="7543800" cy="792162"/>
          </a:xfrm>
        </p:spPr>
        <p:txBody>
          <a:bodyPr/>
          <a:lstStyle/>
          <a:p>
            <a:pPr eaLnBrk="1" hangingPunct="1"/>
            <a:r>
              <a:rPr lang="en-US" altLang="en-US"/>
              <a:t>A</a:t>
            </a:r>
          </a:p>
        </p:txBody>
      </p:sp>
      <p:sp>
        <p:nvSpPr>
          <p:cNvPr id="110595"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68025DD-222F-4188-984D-98F9EE06EB89}" type="slidenum">
              <a:rPr lang="en-US" altLang="en-US" sz="1000" smtClean="0"/>
              <a:pPr>
                <a:spcBef>
                  <a:spcPct val="0"/>
                </a:spcBef>
                <a:buClrTx/>
                <a:buSzTx/>
                <a:buFontTx/>
                <a:buNone/>
              </a:pPr>
              <a:t>164</a:t>
            </a:fld>
            <a:endParaRPr lang="en-US" altLang="en-US" sz="1000"/>
          </a:p>
        </p:txBody>
      </p:sp>
      <p:sp>
        <p:nvSpPr>
          <p:cNvPr id="110596" name="Content Placeholder 1"/>
          <p:cNvSpPr>
            <a:spLocks noGrp="1"/>
          </p:cNvSpPr>
          <p:nvPr>
            <p:ph idx="1"/>
          </p:nvPr>
        </p:nvSpPr>
        <p:spPr>
          <a:xfrm>
            <a:off x="457200" y="1379538"/>
            <a:ext cx="8229600" cy="4411662"/>
          </a:xfrm>
        </p:spPr>
        <p:txBody>
          <a:bodyPr/>
          <a:lstStyle/>
          <a:p>
            <a:r>
              <a:rPr lang="en-US" altLang="en-US" sz="2000" dirty="0"/>
              <a:t>Saddle-nose deformity (2): </a:t>
            </a:r>
            <a:r>
              <a:rPr lang="en-US" altLang="en-US" sz="2000" dirty="0">
                <a:solidFill>
                  <a:srgbClr val="0000FF"/>
                </a:solidFill>
              </a:rPr>
              <a:t>RP; </a:t>
            </a:r>
            <a:r>
              <a:rPr lang="en-US" altLang="en-US" sz="2000" dirty="0" err="1">
                <a:solidFill>
                  <a:srgbClr val="0000FF"/>
                </a:solidFill>
              </a:rPr>
              <a:t>GwP</a:t>
            </a:r>
            <a:endParaRPr lang="en-US" altLang="en-US" sz="2000" dirty="0">
              <a:solidFill>
                <a:srgbClr val="0000FF"/>
              </a:solidFill>
            </a:endParaRPr>
          </a:p>
          <a:p>
            <a:r>
              <a:rPr lang="en-US" altLang="en-US" sz="2000" dirty="0"/>
              <a:t>Asthma and eosinophilia: </a:t>
            </a:r>
            <a:r>
              <a:rPr lang="en-US" altLang="en-US" sz="2000" dirty="0">
                <a:solidFill>
                  <a:srgbClr val="0000FF"/>
                </a:solidFill>
              </a:rPr>
              <a:t>CS</a:t>
            </a:r>
          </a:p>
          <a:p>
            <a:r>
              <a:rPr lang="en-US" altLang="en-US" sz="2000" dirty="0"/>
              <a:t>Deformed auricular pinnae: </a:t>
            </a:r>
            <a:r>
              <a:rPr lang="en-US" altLang="en-US" sz="2000" dirty="0">
                <a:solidFill>
                  <a:srgbClr val="0000FF"/>
                </a:solidFill>
              </a:rPr>
              <a:t>RP</a:t>
            </a:r>
          </a:p>
          <a:p>
            <a:r>
              <a:rPr lang="en-US" altLang="en-US" sz="2000" dirty="0"/>
              <a:t>Ulcer has overhanging edge (2): </a:t>
            </a:r>
            <a:r>
              <a:rPr lang="en-US" altLang="en-US" sz="2000" dirty="0">
                <a:solidFill>
                  <a:srgbClr val="0000FF"/>
                </a:solidFill>
              </a:rPr>
              <a:t>MU; PAN</a:t>
            </a:r>
          </a:p>
          <a:p>
            <a:r>
              <a:rPr lang="en-US" altLang="en-US" sz="2000" dirty="0"/>
              <a:t>Sclera never involved: </a:t>
            </a:r>
            <a:r>
              <a:rPr lang="en-US" altLang="en-US" sz="2000" dirty="0">
                <a:solidFill>
                  <a:srgbClr val="0000FF"/>
                </a:solidFill>
              </a:rPr>
              <a:t>MU</a:t>
            </a:r>
          </a:p>
          <a:p>
            <a:r>
              <a:rPr lang="en-US" altLang="en-US" sz="2000" dirty="0"/>
              <a:t>ANCA positive (2): </a:t>
            </a:r>
            <a:r>
              <a:rPr lang="en-US" altLang="en-US" sz="2000" dirty="0" err="1">
                <a:solidFill>
                  <a:srgbClr val="0000FF"/>
                </a:solidFill>
              </a:rPr>
              <a:t>GwP</a:t>
            </a:r>
            <a:r>
              <a:rPr lang="en-US" altLang="en-US" sz="2000" dirty="0">
                <a:solidFill>
                  <a:srgbClr val="0000FF"/>
                </a:solidFill>
              </a:rPr>
              <a:t>; CS</a:t>
            </a:r>
          </a:p>
          <a:p>
            <a:r>
              <a:rPr lang="en-US" altLang="en-US" sz="2000" dirty="0"/>
              <a:t>Is a diagnosis of exclusion: </a:t>
            </a:r>
            <a:r>
              <a:rPr lang="en-US" altLang="en-US" sz="2000" dirty="0">
                <a:solidFill>
                  <a:srgbClr val="0000FF"/>
                </a:solidFill>
              </a:rPr>
              <a:t>MU</a:t>
            </a:r>
          </a:p>
          <a:p>
            <a:r>
              <a:rPr lang="en-US" altLang="en-US" sz="2000" dirty="0"/>
              <a:t>Chest X-ray likely abnormal (3): </a:t>
            </a:r>
            <a:r>
              <a:rPr lang="en-US" altLang="en-US" sz="2000" dirty="0" err="1">
                <a:solidFill>
                  <a:srgbClr val="0000FF"/>
                </a:solidFill>
              </a:rPr>
              <a:t>GwP</a:t>
            </a:r>
            <a:r>
              <a:rPr lang="en-US" altLang="en-US" sz="2000" dirty="0">
                <a:solidFill>
                  <a:srgbClr val="0000FF"/>
                </a:solidFill>
              </a:rPr>
              <a:t>; CS; RP</a:t>
            </a:r>
          </a:p>
          <a:p>
            <a:r>
              <a:rPr lang="en-US" altLang="en-US" sz="2000" dirty="0"/>
              <a:t>Associated with hepatitis seropositivity: </a:t>
            </a:r>
            <a:r>
              <a:rPr lang="en-US" altLang="en-US" sz="2000" dirty="0">
                <a:solidFill>
                  <a:srgbClr val="0000FF"/>
                </a:solidFill>
              </a:rPr>
              <a:t>PAN</a:t>
            </a:r>
          </a:p>
          <a:p>
            <a:r>
              <a:rPr lang="en-US" altLang="en-US" sz="2000" dirty="0"/>
              <a:t>Associated with helminthic seropositivity: </a:t>
            </a:r>
            <a:r>
              <a:rPr lang="en-US" altLang="en-US" sz="2000" dirty="0">
                <a:solidFill>
                  <a:srgbClr val="0000FF"/>
                </a:solidFill>
              </a:rPr>
              <a:t>MU</a:t>
            </a:r>
          </a:p>
          <a:p>
            <a:r>
              <a:rPr lang="en-US" altLang="en-US" sz="2000" dirty="0"/>
              <a:t>Renal function may be impaired (4): </a:t>
            </a:r>
            <a:r>
              <a:rPr lang="en-US" altLang="en-US" sz="2000" dirty="0" err="1">
                <a:solidFill>
                  <a:srgbClr val="0000FF"/>
                </a:solidFill>
              </a:rPr>
              <a:t>GwP</a:t>
            </a:r>
            <a:r>
              <a:rPr lang="en-US" altLang="en-US" sz="2000" dirty="0">
                <a:solidFill>
                  <a:srgbClr val="0000FF"/>
                </a:solidFill>
              </a:rPr>
              <a:t>; PAN; CS; RP</a:t>
            </a:r>
          </a:p>
          <a:p>
            <a:r>
              <a:rPr lang="en-US" altLang="en-US" sz="2000" dirty="0"/>
              <a:t>Chronic, </a:t>
            </a:r>
            <a:r>
              <a:rPr lang="en-US" altLang="en-US" sz="2000" dirty="0" err="1"/>
              <a:t>tx</a:t>
            </a:r>
            <a:r>
              <a:rPr lang="en-US" altLang="en-US" sz="2000" dirty="0"/>
              <a:t>-resistant sinusitis common: </a:t>
            </a:r>
            <a:r>
              <a:rPr lang="en-US" altLang="en-US" sz="2000" dirty="0" err="1">
                <a:solidFill>
                  <a:srgbClr val="0000FF"/>
                </a:solidFill>
              </a:rPr>
              <a:t>GwP</a:t>
            </a:r>
            <a:endParaRPr lang="en-US" altLang="en-US" sz="2000" dirty="0">
              <a:solidFill>
                <a:srgbClr val="0000FF"/>
              </a:solidFill>
            </a:endParaRPr>
          </a:p>
          <a:p>
            <a:r>
              <a:rPr lang="en-US" altLang="en-US" sz="2000" b="1" i="1" dirty="0"/>
              <a:t>Extremely</a:t>
            </a:r>
            <a:r>
              <a:rPr lang="en-US" altLang="en-US" sz="2000" dirty="0"/>
              <a:t> painful: </a:t>
            </a:r>
            <a:r>
              <a:rPr lang="en-US" altLang="en-US" sz="2000" dirty="0">
                <a:solidFill>
                  <a:srgbClr val="0000FF"/>
                </a:solidFill>
              </a:rPr>
              <a:t>MU</a:t>
            </a:r>
          </a:p>
          <a:p>
            <a:endParaRPr lang="en-US" altLang="en-US" sz="2000" dirty="0"/>
          </a:p>
          <a:p>
            <a:endParaRPr lang="en-US" altLang="en-US" sz="2000" dirty="0"/>
          </a:p>
        </p:txBody>
      </p:sp>
      <p:sp>
        <p:nvSpPr>
          <p:cNvPr id="110598" name="TextBox 1"/>
          <p:cNvSpPr txBox="1">
            <a:spLocks noChangeArrowheads="1"/>
          </p:cNvSpPr>
          <p:nvPr/>
        </p:nvSpPr>
        <p:spPr bwMode="auto">
          <a:xfrm>
            <a:off x="3810000" y="5879996"/>
            <a:ext cx="4654826" cy="646331"/>
          </a:xfrm>
          <a:prstGeom prst="rect">
            <a:avLst/>
          </a:prstGeom>
          <a:solidFill>
            <a:schemeClr val="accent6">
              <a:lumMod val="20000"/>
              <a:lumOff val="80000"/>
            </a:schemeClr>
          </a:solidFill>
          <a:ln>
            <a:solidFill>
              <a:schemeClr val="tx1"/>
            </a:solidFill>
          </a:ln>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dirty="0">
                <a:effectLst>
                  <a:outerShdw blurRad="38100" dist="38100" dir="2700000" algn="tl">
                    <a:srgbClr val="000000">
                      <a:alpha val="43137"/>
                    </a:srgbClr>
                  </a:outerShdw>
                </a:effectLst>
              </a:rPr>
              <a:t>All forms of inflammatory PUK are painful, but </a:t>
            </a:r>
            <a:r>
              <a:rPr lang="en-US" altLang="en-US" sz="1800" dirty="0" err="1">
                <a:effectLst>
                  <a:outerShdw blurRad="38100" dist="38100" dir="2700000" algn="tl">
                    <a:srgbClr val="000000">
                      <a:alpha val="43137"/>
                    </a:srgbClr>
                  </a:outerShdw>
                </a:effectLst>
              </a:rPr>
              <a:t>Mooren’s</a:t>
            </a:r>
            <a:r>
              <a:rPr lang="en-US" altLang="en-US" sz="1800" dirty="0">
                <a:effectLst>
                  <a:outerShdw blurRad="38100" dist="38100" dir="2700000" algn="tl">
                    <a:srgbClr val="000000">
                      <a:alpha val="43137"/>
                    </a:srgbClr>
                  </a:outerShdw>
                </a:effectLst>
              </a:rPr>
              <a:t> is </a:t>
            </a:r>
            <a:r>
              <a:rPr lang="en-US" altLang="en-US" sz="1800" i="1" dirty="0">
                <a:effectLst>
                  <a:outerShdw blurRad="38100" dist="38100" dir="2700000" algn="tl">
                    <a:srgbClr val="000000">
                      <a:alpha val="43137"/>
                    </a:srgbClr>
                  </a:outerShdw>
                </a:effectLst>
              </a:rPr>
              <a:t>exceptionally</a:t>
            </a:r>
            <a:r>
              <a:rPr lang="en-US" altLang="en-US" sz="1800" dirty="0">
                <a:effectLst>
                  <a:outerShdw blurRad="38100" dist="38100" dir="2700000" algn="tl">
                    <a:srgbClr val="000000">
                      <a:alpha val="43137"/>
                    </a:srgbClr>
                  </a:outerShdw>
                </a:effectLst>
              </a:rPr>
              <a:t> so!</a:t>
            </a:r>
          </a:p>
        </p:txBody>
      </p:sp>
      <p:sp>
        <p:nvSpPr>
          <p:cNvPr id="2" name="Text Box 4">
            <a:extLst>
              <a:ext uri="{FF2B5EF4-FFF2-40B4-BE49-F238E27FC236}">
                <a16:creationId xmlns:a16="http://schemas.microsoft.com/office/drawing/2014/main" id="{03F33DEC-63A2-4295-A5EB-420920B07704}"/>
              </a:ext>
            </a:extLst>
          </p:cNvPr>
          <p:cNvSpPr txBox="1">
            <a:spLocks noChangeArrowheads="1"/>
          </p:cNvSpPr>
          <p:nvPr/>
        </p:nvSpPr>
        <p:spPr bwMode="auto">
          <a:xfrm>
            <a:off x="1295400" y="152400"/>
            <a:ext cx="6705600" cy="12095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1800" dirty="0"/>
              <a:t>For each statement, identify which of these causes of PUK is/are associated (some will more than one answer)</a:t>
            </a:r>
          </a:p>
          <a:p>
            <a:pPr eaLnBrk="1" hangingPunct="1">
              <a:spcBef>
                <a:spcPct val="0"/>
              </a:spcBef>
              <a:buClrTx/>
              <a:buSzTx/>
              <a:buFontTx/>
              <a:buNone/>
            </a:pPr>
            <a:r>
              <a:rPr lang="en-US" altLang="en-US" sz="1400" b="1" dirty="0">
                <a:solidFill>
                  <a:srgbClr val="0000FF"/>
                </a:solidFill>
              </a:rPr>
              <a:t>Polyarteritis nodosa (PAN)		Relapsing </a:t>
            </a:r>
            <a:r>
              <a:rPr lang="en-US" altLang="en-US" sz="1400" b="1" dirty="0" err="1">
                <a:solidFill>
                  <a:srgbClr val="0000FF"/>
                </a:solidFill>
              </a:rPr>
              <a:t>polychondritis</a:t>
            </a:r>
            <a:r>
              <a:rPr lang="en-US" altLang="en-US" sz="1400" b="1" dirty="0">
                <a:solidFill>
                  <a:srgbClr val="0000FF"/>
                </a:solidFill>
              </a:rPr>
              <a:t> (RP)</a:t>
            </a:r>
          </a:p>
          <a:p>
            <a:pPr eaLnBrk="1" hangingPunct="1">
              <a:spcBef>
                <a:spcPct val="0"/>
              </a:spcBef>
              <a:buClrTx/>
              <a:buSzTx/>
              <a:buFontTx/>
              <a:buNone/>
            </a:pPr>
            <a:r>
              <a:rPr lang="en-US" altLang="en-US" sz="1400" b="1" dirty="0">
                <a:solidFill>
                  <a:srgbClr val="0000FF"/>
                </a:solidFill>
              </a:rPr>
              <a:t>Rheumatoid arthritis (RA)	   Granulomatosis with polyangiitis (</a:t>
            </a:r>
            <a:r>
              <a:rPr lang="en-US" altLang="en-US" sz="1400" b="1" dirty="0" err="1">
                <a:solidFill>
                  <a:srgbClr val="0000FF"/>
                </a:solidFill>
              </a:rPr>
              <a:t>GwP</a:t>
            </a:r>
            <a:r>
              <a:rPr lang="en-US" altLang="en-US" sz="1400" b="1" dirty="0">
                <a:solidFill>
                  <a:srgbClr val="0000FF"/>
                </a:solidFill>
              </a:rPr>
              <a:t>)</a:t>
            </a:r>
          </a:p>
          <a:p>
            <a:pPr eaLnBrk="1" hangingPunct="1">
              <a:spcBef>
                <a:spcPct val="0"/>
              </a:spcBef>
              <a:buClrTx/>
              <a:buSzTx/>
              <a:buFontTx/>
              <a:buNone/>
            </a:pPr>
            <a:r>
              <a:rPr lang="en-US" altLang="en-US" sz="1400" b="1" dirty="0" err="1">
                <a:solidFill>
                  <a:srgbClr val="0000FF"/>
                </a:solidFill>
              </a:rPr>
              <a:t>Mooren’s</a:t>
            </a:r>
            <a:r>
              <a:rPr lang="en-US" altLang="en-US" sz="1400" b="1" dirty="0">
                <a:solidFill>
                  <a:srgbClr val="0000FF"/>
                </a:solidFill>
              </a:rPr>
              <a:t> ulcer (MU)			Churg-Strauss (CS)</a:t>
            </a:r>
          </a:p>
        </p:txBody>
      </p:sp>
      <p:sp>
        <p:nvSpPr>
          <p:cNvPr id="8" name="TextBox 7">
            <a:extLst>
              <a:ext uri="{FF2B5EF4-FFF2-40B4-BE49-F238E27FC236}">
                <a16:creationId xmlns:a16="http://schemas.microsoft.com/office/drawing/2014/main" id="{FF648E03-6818-0C0E-809C-D8EE453CB3EA}"/>
              </a:ext>
            </a:extLst>
          </p:cNvPr>
          <p:cNvSpPr txBox="1">
            <a:spLocks noChangeArrowheads="1"/>
          </p:cNvSpPr>
          <p:nvPr/>
        </p:nvSpPr>
        <p:spPr bwMode="auto">
          <a:xfrm>
            <a:off x="4038600" y="3257490"/>
            <a:ext cx="10021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dirty="0">
                <a:solidFill>
                  <a:srgbClr val="0000FF"/>
                </a:solidFill>
                <a:latin typeface="Segoe Script" panose="020B0504020000000003" pitchFamily="34" charset="0"/>
              </a:rPr>
              <a:t>; PAN</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1"/>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110595"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68025DD-222F-4188-984D-98F9EE06EB89}" type="slidenum">
              <a:rPr lang="en-US" altLang="en-US" sz="1000" smtClean="0"/>
              <a:pPr>
                <a:spcBef>
                  <a:spcPct val="0"/>
                </a:spcBef>
                <a:buClrTx/>
                <a:buSzTx/>
                <a:buFontTx/>
                <a:buNone/>
              </a:pPr>
              <a:t>165</a:t>
            </a:fld>
            <a:endParaRPr lang="en-US" altLang="en-US" sz="1000"/>
          </a:p>
        </p:txBody>
      </p:sp>
      <p:sp>
        <p:nvSpPr>
          <p:cNvPr id="110596" name="Content Placeholder 1"/>
          <p:cNvSpPr>
            <a:spLocks noGrp="1"/>
          </p:cNvSpPr>
          <p:nvPr>
            <p:ph idx="1"/>
          </p:nvPr>
        </p:nvSpPr>
        <p:spPr>
          <a:xfrm>
            <a:off x="457200" y="1379538"/>
            <a:ext cx="8229600" cy="4411662"/>
          </a:xfrm>
        </p:spPr>
        <p:txBody>
          <a:bodyPr/>
          <a:lstStyle/>
          <a:p>
            <a:r>
              <a:rPr lang="en-US" altLang="en-US" sz="2000" dirty="0"/>
              <a:t>Saddle-nose deformity (2): </a:t>
            </a:r>
            <a:r>
              <a:rPr lang="en-US" altLang="en-US" sz="2000" dirty="0">
                <a:solidFill>
                  <a:srgbClr val="0000FF"/>
                </a:solidFill>
              </a:rPr>
              <a:t>RP; </a:t>
            </a:r>
            <a:r>
              <a:rPr lang="en-US" altLang="en-US" sz="2000" dirty="0" err="1">
                <a:solidFill>
                  <a:srgbClr val="0000FF"/>
                </a:solidFill>
              </a:rPr>
              <a:t>GwP</a:t>
            </a:r>
            <a:endParaRPr lang="en-US" altLang="en-US" sz="2000" dirty="0">
              <a:solidFill>
                <a:srgbClr val="0000FF"/>
              </a:solidFill>
            </a:endParaRPr>
          </a:p>
          <a:p>
            <a:r>
              <a:rPr lang="en-US" altLang="en-US" sz="2000" dirty="0"/>
              <a:t>Asthma and eosinophilia: </a:t>
            </a:r>
            <a:r>
              <a:rPr lang="en-US" altLang="en-US" sz="2000" dirty="0">
                <a:solidFill>
                  <a:srgbClr val="0000FF"/>
                </a:solidFill>
              </a:rPr>
              <a:t>CS</a:t>
            </a:r>
          </a:p>
          <a:p>
            <a:r>
              <a:rPr lang="en-US" altLang="en-US" sz="2000" dirty="0"/>
              <a:t>Deformed auricular pinnae: </a:t>
            </a:r>
            <a:r>
              <a:rPr lang="en-US" altLang="en-US" sz="2000" dirty="0">
                <a:solidFill>
                  <a:srgbClr val="0000FF"/>
                </a:solidFill>
              </a:rPr>
              <a:t>RP</a:t>
            </a:r>
          </a:p>
          <a:p>
            <a:r>
              <a:rPr lang="en-US" altLang="en-US" sz="2000" dirty="0"/>
              <a:t>Ulcer has overhanging edge (2): </a:t>
            </a:r>
            <a:r>
              <a:rPr lang="en-US" altLang="en-US" sz="2000" dirty="0">
                <a:solidFill>
                  <a:srgbClr val="0000FF"/>
                </a:solidFill>
              </a:rPr>
              <a:t>MU; PAN</a:t>
            </a:r>
          </a:p>
          <a:p>
            <a:r>
              <a:rPr lang="en-US" altLang="en-US" sz="2000" dirty="0"/>
              <a:t>Sclera never involved: </a:t>
            </a:r>
            <a:r>
              <a:rPr lang="en-US" altLang="en-US" sz="2000" dirty="0">
                <a:solidFill>
                  <a:srgbClr val="0000FF"/>
                </a:solidFill>
              </a:rPr>
              <a:t>MU</a:t>
            </a:r>
          </a:p>
          <a:p>
            <a:r>
              <a:rPr lang="en-US" altLang="en-US" sz="2000" dirty="0"/>
              <a:t>ANCA positive (2): </a:t>
            </a:r>
            <a:r>
              <a:rPr lang="en-US" altLang="en-US" sz="2000" dirty="0" err="1">
                <a:solidFill>
                  <a:srgbClr val="0000FF"/>
                </a:solidFill>
              </a:rPr>
              <a:t>GwP</a:t>
            </a:r>
            <a:r>
              <a:rPr lang="en-US" altLang="en-US" sz="2000" dirty="0">
                <a:solidFill>
                  <a:srgbClr val="0000FF"/>
                </a:solidFill>
              </a:rPr>
              <a:t>; CS</a:t>
            </a:r>
          </a:p>
          <a:p>
            <a:r>
              <a:rPr lang="en-US" altLang="en-US" sz="2000" dirty="0"/>
              <a:t>Is a diagnosis of exclusion: </a:t>
            </a:r>
            <a:r>
              <a:rPr lang="en-US" altLang="en-US" sz="2000" dirty="0">
                <a:solidFill>
                  <a:srgbClr val="0000FF"/>
                </a:solidFill>
              </a:rPr>
              <a:t>MU</a:t>
            </a:r>
          </a:p>
          <a:p>
            <a:r>
              <a:rPr lang="en-US" altLang="en-US" sz="2000" dirty="0"/>
              <a:t>Chest X-ray likely abnormal (3): </a:t>
            </a:r>
            <a:r>
              <a:rPr lang="en-US" altLang="en-US" sz="2000" dirty="0" err="1">
                <a:solidFill>
                  <a:srgbClr val="0000FF"/>
                </a:solidFill>
              </a:rPr>
              <a:t>GwP</a:t>
            </a:r>
            <a:r>
              <a:rPr lang="en-US" altLang="en-US" sz="2000" dirty="0">
                <a:solidFill>
                  <a:srgbClr val="0000FF"/>
                </a:solidFill>
              </a:rPr>
              <a:t>; CS; RP</a:t>
            </a:r>
          </a:p>
          <a:p>
            <a:r>
              <a:rPr lang="en-US" altLang="en-US" sz="2000" dirty="0"/>
              <a:t>Associated with hepatitis seropositivity: </a:t>
            </a:r>
            <a:r>
              <a:rPr lang="en-US" altLang="en-US" sz="2000" dirty="0">
                <a:solidFill>
                  <a:srgbClr val="0000FF"/>
                </a:solidFill>
              </a:rPr>
              <a:t>PAN</a:t>
            </a:r>
          </a:p>
          <a:p>
            <a:r>
              <a:rPr lang="en-US" altLang="en-US" sz="2000" dirty="0"/>
              <a:t>Associated with helminthic seropositivity: </a:t>
            </a:r>
            <a:r>
              <a:rPr lang="en-US" altLang="en-US" sz="2000" dirty="0">
                <a:solidFill>
                  <a:srgbClr val="0000FF"/>
                </a:solidFill>
              </a:rPr>
              <a:t>MU</a:t>
            </a:r>
          </a:p>
          <a:p>
            <a:r>
              <a:rPr lang="en-US" altLang="en-US" sz="2000" dirty="0"/>
              <a:t>Renal function may be impaired (4): </a:t>
            </a:r>
            <a:r>
              <a:rPr lang="en-US" altLang="en-US" sz="2000" dirty="0" err="1">
                <a:solidFill>
                  <a:srgbClr val="0000FF"/>
                </a:solidFill>
              </a:rPr>
              <a:t>GwP</a:t>
            </a:r>
            <a:r>
              <a:rPr lang="en-US" altLang="en-US" sz="2000" dirty="0">
                <a:solidFill>
                  <a:srgbClr val="0000FF"/>
                </a:solidFill>
              </a:rPr>
              <a:t>; PAN; CS; RP</a:t>
            </a:r>
          </a:p>
          <a:p>
            <a:r>
              <a:rPr lang="en-US" altLang="en-US" sz="2000" dirty="0"/>
              <a:t>Chronic, </a:t>
            </a:r>
            <a:r>
              <a:rPr lang="en-US" altLang="en-US" sz="2000" dirty="0" err="1"/>
              <a:t>tx</a:t>
            </a:r>
            <a:r>
              <a:rPr lang="en-US" altLang="en-US" sz="2000" dirty="0"/>
              <a:t>-resistant sinusitis common: </a:t>
            </a:r>
            <a:r>
              <a:rPr lang="en-US" altLang="en-US" sz="2000" dirty="0" err="1">
                <a:solidFill>
                  <a:srgbClr val="0000FF"/>
                </a:solidFill>
              </a:rPr>
              <a:t>GwP</a:t>
            </a:r>
            <a:endParaRPr lang="en-US" altLang="en-US" sz="2000" dirty="0">
              <a:solidFill>
                <a:srgbClr val="0000FF"/>
              </a:solidFill>
            </a:endParaRPr>
          </a:p>
          <a:p>
            <a:r>
              <a:rPr lang="en-US" altLang="en-US" sz="2000" b="1" i="1" dirty="0"/>
              <a:t>Extremely</a:t>
            </a:r>
            <a:r>
              <a:rPr lang="en-US" altLang="en-US" sz="2000" dirty="0"/>
              <a:t> painful: </a:t>
            </a:r>
            <a:r>
              <a:rPr lang="en-US" altLang="en-US" sz="2000" dirty="0">
                <a:solidFill>
                  <a:srgbClr val="0000FF"/>
                </a:solidFill>
              </a:rPr>
              <a:t>MU</a:t>
            </a:r>
          </a:p>
          <a:p>
            <a:r>
              <a:rPr lang="en-US" altLang="en-US" sz="2000" dirty="0"/>
              <a:t>Anti-CCP Ab positive: </a:t>
            </a:r>
          </a:p>
          <a:p>
            <a:endParaRPr lang="en-US" altLang="en-US" sz="2000" dirty="0"/>
          </a:p>
        </p:txBody>
      </p:sp>
      <p:sp>
        <p:nvSpPr>
          <p:cNvPr id="2" name="Text Box 4">
            <a:extLst>
              <a:ext uri="{FF2B5EF4-FFF2-40B4-BE49-F238E27FC236}">
                <a16:creationId xmlns:a16="http://schemas.microsoft.com/office/drawing/2014/main" id="{03F33DEC-63A2-4295-A5EB-420920B07704}"/>
              </a:ext>
            </a:extLst>
          </p:cNvPr>
          <p:cNvSpPr txBox="1">
            <a:spLocks noChangeArrowheads="1"/>
          </p:cNvSpPr>
          <p:nvPr/>
        </p:nvSpPr>
        <p:spPr bwMode="auto">
          <a:xfrm>
            <a:off x="1295400" y="152400"/>
            <a:ext cx="6705600" cy="12095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1800" dirty="0"/>
              <a:t>For each statement, identify which of these causes of PUK is/are associated (some will more than one answer)</a:t>
            </a:r>
          </a:p>
          <a:p>
            <a:pPr eaLnBrk="1" hangingPunct="1">
              <a:spcBef>
                <a:spcPct val="0"/>
              </a:spcBef>
              <a:buClrTx/>
              <a:buSzTx/>
              <a:buFontTx/>
              <a:buNone/>
            </a:pPr>
            <a:r>
              <a:rPr lang="en-US" altLang="en-US" sz="1400" b="1" dirty="0">
                <a:solidFill>
                  <a:srgbClr val="0000FF"/>
                </a:solidFill>
              </a:rPr>
              <a:t>Polyarteritis nodosa (PAN)		Relapsing </a:t>
            </a:r>
            <a:r>
              <a:rPr lang="en-US" altLang="en-US" sz="1400" b="1" dirty="0" err="1">
                <a:solidFill>
                  <a:srgbClr val="0000FF"/>
                </a:solidFill>
              </a:rPr>
              <a:t>polychondritis</a:t>
            </a:r>
            <a:r>
              <a:rPr lang="en-US" altLang="en-US" sz="1400" b="1" dirty="0">
                <a:solidFill>
                  <a:srgbClr val="0000FF"/>
                </a:solidFill>
              </a:rPr>
              <a:t> (RP)</a:t>
            </a:r>
          </a:p>
          <a:p>
            <a:pPr eaLnBrk="1" hangingPunct="1">
              <a:spcBef>
                <a:spcPct val="0"/>
              </a:spcBef>
              <a:buClrTx/>
              <a:buSzTx/>
              <a:buFontTx/>
              <a:buNone/>
            </a:pPr>
            <a:r>
              <a:rPr lang="en-US" altLang="en-US" sz="1400" b="1" dirty="0">
                <a:solidFill>
                  <a:srgbClr val="0000FF"/>
                </a:solidFill>
              </a:rPr>
              <a:t>Rheumatoid arthritis (RA)	   Granulomatosis with polyangiitis (</a:t>
            </a:r>
            <a:r>
              <a:rPr lang="en-US" altLang="en-US" sz="1400" b="1" dirty="0" err="1">
                <a:solidFill>
                  <a:srgbClr val="0000FF"/>
                </a:solidFill>
              </a:rPr>
              <a:t>GwP</a:t>
            </a:r>
            <a:r>
              <a:rPr lang="en-US" altLang="en-US" sz="1400" b="1" dirty="0">
                <a:solidFill>
                  <a:srgbClr val="0000FF"/>
                </a:solidFill>
              </a:rPr>
              <a:t>)</a:t>
            </a:r>
          </a:p>
          <a:p>
            <a:pPr eaLnBrk="1" hangingPunct="1">
              <a:spcBef>
                <a:spcPct val="0"/>
              </a:spcBef>
              <a:buClrTx/>
              <a:buSzTx/>
              <a:buFontTx/>
              <a:buNone/>
            </a:pPr>
            <a:r>
              <a:rPr lang="en-US" altLang="en-US" sz="1400" b="1" dirty="0" err="1">
                <a:solidFill>
                  <a:srgbClr val="0000FF"/>
                </a:solidFill>
              </a:rPr>
              <a:t>Mooren’s</a:t>
            </a:r>
            <a:r>
              <a:rPr lang="en-US" altLang="en-US" sz="1400" b="1" dirty="0">
                <a:solidFill>
                  <a:srgbClr val="0000FF"/>
                </a:solidFill>
              </a:rPr>
              <a:t> ulcer (MU)			Churg-Strauss (CS)</a:t>
            </a:r>
          </a:p>
        </p:txBody>
      </p:sp>
      <p:sp>
        <p:nvSpPr>
          <p:cNvPr id="3" name="TextBox 6">
            <a:extLst>
              <a:ext uri="{FF2B5EF4-FFF2-40B4-BE49-F238E27FC236}">
                <a16:creationId xmlns:a16="http://schemas.microsoft.com/office/drawing/2014/main" id="{49A663FE-C9EB-4EDF-9924-C6FBFC524B86}"/>
              </a:ext>
            </a:extLst>
          </p:cNvPr>
          <p:cNvSpPr txBox="1">
            <a:spLocks noChangeArrowheads="1"/>
          </p:cNvSpPr>
          <p:nvPr/>
        </p:nvSpPr>
        <p:spPr bwMode="auto">
          <a:xfrm>
            <a:off x="4038600" y="3257490"/>
            <a:ext cx="10021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dirty="0">
                <a:solidFill>
                  <a:srgbClr val="0000FF"/>
                </a:solidFill>
                <a:latin typeface="Segoe Script" panose="020B0504020000000003" pitchFamily="34" charset="0"/>
              </a:rPr>
              <a:t>; PAN</a:t>
            </a:r>
          </a:p>
        </p:txBody>
      </p:sp>
    </p:spTree>
    <p:extLst>
      <p:ext uri="{BB962C8B-B14F-4D97-AF65-F5344CB8AC3E}">
        <p14:creationId xmlns:p14="http://schemas.microsoft.com/office/powerpoint/2010/main" val="21425716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1"/>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110595"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68025DD-222F-4188-984D-98F9EE06EB89}" type="slidenum">
              <a:rPr lang="en-US" altLang="en-US" sz="1000" smtClean="0"/>
              <a:pPr>
                <a:spcBef>
                  <a:spcPct val="0"/>
                </a:spcBef>
                <a:buClrTx/>
                <a:buSzTx/>
                <a:buFontTx/>
                <a:buNone/>
              </a:pPr>
              <a:t>166</a:t>
            </a:fld>
            <a:endParaRPr lang="en-US" altLang="en-US" sz="1000"/>
          </a:p>
        </p:txBody>
      </p:sp>
      <p:sp>
        <p:nvSpPr>
          <p:cNvPr id="110596" name="Content Placeholder 1"/>
          <p:cNvSpPr>
            <a:spLocks noGrp="1"/>
          </p:cNvSpPr>
          <p:nvPr>
            <p:ph idx="1"/>
          </p:nvPr>
        </p:nvSpPr>
        <p:spPr>
          <a:xfrm>
            <a:off x="457200" y="1379538"/>
            <a:ext cx="8229600" cy="4411662"/>
          </a:xfrm>
        </p:spPr>
        <p:txBody>
          <a:bodyPr/>
          <a:lstStyle/>
          <a:p>
            <a:r>
              <a:rPr lang="en-US" altLang="en-US" sz="2000" dirty="0"/>
              <a:t>Saddle-nose deformity (2): </a:t>
            </a:r>
            <a:r>
              <a:rPr lang="en-US" altLang="en-US" sz="2000" dirty="0">
                <a:solidFill>
                  <a:srgbClr val="0000FF"/>
                </a:solidFill>
              </a:rPr>
              <a:t>RP; </a:t>
            </a:r>
            <a:r>
              <a:rPr lang="en-US" altLang="en-US" sz="2000" dirty="0" err="1">
                <a:solidFill>
                  <a:srgbClr val="0000FF"/>
                </a:solidFill>
              </a:rPr>
              <a:t>GwP</a:t>
            </a:r>
            <a:endParaRPr lang="en-US" altLang="en-US" sz="2000" dirty="0">
              <a:solidFill>
                <a:srgbClr val="0000FF"/>
              </a:solidFill>
            </a:endParaRPr>
          </a:p>
          <a:p>
            <a:r>
              <a:rPr lang="en-US" altLang="en-US" sz="2000" dirty="0"/>
              <a:t>Asthma and eosinophilia: </a:t>
            </a:r>
            <a:r>
              <a:rPr lang="en-US" altLang="en-US" sz="2000" dirty="0">
                <a:solidFill>
                  <a:srgbClr val="0000FF"/>
                </a:solidFill>
              </a:rPr>
              <a:t>CS</a:t>
            </a:r>
          </a:p>
          <a:p>
            <a:r>
              <a:rPr lang="en-US" altLang="en-US" sz="2000" dirty="0"/>
              <a:t>Deformed auricular pinnae: </a:t>
            </a:r>
            <a:r>
              <a:rPr lang="en-US" altLang="en-US" sz="2000" dirty="0">
                <a:solidFill>
                  <a:srgbClr val="0000FF"/>
                </a:solidFill>
              </a:rPr>
              <a:t>RP</a:t>
            </a:r>
          </a:p>
          <a:p>
            <a:r>
              <a:rPr lang="en-US" altLang="en-US" sz="2000" dirty="0"/>
              <a:t>Ulcer has overhanging edge (2): </a:t>
            </a:r>
            <a:r>
              <a:rPr lang="en-US" altLang="en-US" sz="2000" dirty="0">
                <a:solidFill>
                  <a:srgbClr val="0000FF"/>
                </a:solidFill>
              </a:rPr>
              <a:t>MU; PAN</a:t>
            </a:r>
          </a:p>
          <a:p>
            <a:r>
              <a:rPr lang="en-US" altLang="en-US" sz="2000" dirty="0"/>
              <a:t>Sclera never involved: </a:t>
            </a:r>
            <a:r>
              <a:rPr lang="en-US" altLang="en-US" sz="2000" dirty="0">
                <a:solidFill>
                  <a:srgbClr val="0000FF"/>
                </a:solidFill>
              </a:rPr>
              <a:t>MU</a:t>
            </a:r>
          </a:p>
          <a:p>
            <a:r>
              <a:rPr lang="en-US" altLang="en-US" sz="2000" dirty="0"/>
              <a:t>ANCA positive (2): </a:t>
            </a:r>
            <a:r>
              <a:rPr lang="en-US" altLang="en-US" sz="2000" dirty="0" err="1">
                <a:solidFill>
                  <a:srgbClr val="0000FF"/>
                </a:solidFill>
              </a:rPr>
              <a:t>GwP</a:t>
            </a:r>
            <a:r>
              <a:rPr lang="en-US" altLang="en-US" sz="2000" dirty="0">
                <a:solidFill>
                  <a:srgbClr val="0000FF"/>
                </a:solidFill>
              </a:rPr>
              <a:t>; CS</a:t>
            </a:r>
          </a:p>
          <a:p>
            <a:r>
              <a:rPr lang="en-US" altLang="en-US" sz="2000" dirty="0"/>
              <a:t>Is a diagnosis of exclusion: </a:t>
            </a:r>
            <a:r>
              <a:rPr lang="en-US" altLang="en-US" sz="2000" dirty="0">
                <a:solidFill>
                  <a:srgbClr val="0000FF"/>
                </a:solidFill>
              </a:rPr>
              <a:t>MU</a:t>
            </a:r>
          </a:p>
          <a:p>
            <a:r>
              <a:rPr lang="en-US" altLang="en-US" sz="2000" dirty="0"/>
              <a:t>Chest X-ray likely abnormal (3): </a:t>
            </a:r>
            <a:r>
              <a:rPr lang="en-US" altLang="en-US" sz="2000" dirty="0" err="1">
                <a:solidFill>
                  <a:srgbClr val="0000FF"/>
                </a:solidFill>
              </a:rPr>
              <a:t>GwP</a:t>
            </a:r>
            <a:r>
              <a:rPr lang="en-US" altLang="en-US" sz="2000" dirty="0">
                <a:solidFill>
                  <a:srgbClr val="0000FF"/>
                </a:solidFill>
              </a:rPr>
              <a:t>; CS; RP</a:t>
            </a:r>
          </a:p>
          <a:p>
            <a:r>
              <a:rPr lang="en-US" altLang="en-US" sz="2000" dirty="0"/>
              <a:t>Associated with hepatitis seropositivity: </a:t>
            </a:r>
            <a:r>
              <a:rPr lang="en-US" altLang="en-US" sz="2000" dirty="0">
                <a:solidFill>
                  <a:srgbClr val="0000FF"/>
                </a:solidFill>
              </a:rPr>
              <a:t>PAN</a:t>
            </a:r>
          </a:p>
          <a:p>
            <a:r>
              <a:rPr lang="en-US" altLang="en-US" sz="2000" dirty="0"/>
              <a:t>Associated with helminthic seropositivity: </a:t>
            </a:r>
            <a:r>
              <a:rPr lang="en-US" altLang="en-US" sz="2000" dirty="0">
                <a:solidFill>
                  <a:srgbClr val="0000FF"/>
                </a:solidFill>
              </a:rPr>
              <a:t>MU</a:t>
            </a:r>
          </a:p>
          <a:p>
            <a:r>
              <a:rPr lang="en-US" altLang="en-US" sz="2000" dirty="0"/>
              <a:t>Renal function may be impaired (4): </a:t>
            </a:r>
            <a:r>
              <a:rPr lang="en-US" altLang="en-US" sz="2000" dirty="0" err="1">
                <a:solidFill>
                  <a:srgbClr val="0000FF"/>
                </a:solidFill>
              </a:rPr>
              <a:t>GwP</a:t>
            </a:r>
            <a:r>
              <a:rPr lang="en-US" altLang="en-US" sz="2000" dirty="0">
                <a:solidFill>
                  <a:srgbClr val="0000FF"/>
                </a:solidFill>
              </a:rPr>
              <a:t>; PAN; CS; RP</a:t>
            </a:r>
          </a:p>
          <a:p>
            <a:r>
              <a:rPr lang="en-US" altLang="en-US" sz="2000" dirty="0"/>
              <a:t>Chronic, </a:t>
            </a:r>
            <a:r>
              <a:rPr lang="en-US" altLang="en-US" sz="2000" dirty="0" err="1"/>
              <a:t>tx</a:t>
            </a:r>
            <a:r>
              <a:rPr lang="en-US" altLang="en-US" sz="2000" dirty="0"/>
              <a:t>-resistant sinusitis common: </a:t>
            </a:r>
            <a:r>
              <a:rPr lang="en-US" altLang="en-US" sz="2000" dirty="0" err="1">
                <a:solidFill>
                  <a:srgbClr val="0000FF"/>
                </a:solidFill>
              </a:rPr>
              <a:t>GwP</a:t>
            </a:r>
            <a:endParaRPr lang="en-US" altLang="en-US" sz="2000" dirty="0">
              <a:solidFill>
                <a:srgbClr val="0000FF"/>
              </a:solidFill>
            </a:endParaRPr>
          </a:p>
          <a:p>
            <a:r>
              <a:rPr lang="en-US" altLang="en-US" sz="2000" b="1" i="1" dirty="0"/>
              <a:t>Extremely</a:t>
            </a:r>
            <a:r>
              <a:rPr lang="en-US" altLang="en-US" sz="2000" dirty="0"/>
              <a:t> painful: </a:t>
            </a:r>
            <a:r>
              <a:rPr lang="en-US" altLang="en-US" sz="2000" dirty="0">
                <a:solidFill>
                  <a:srgbClr val="0000FF"/>
                </a:solidFill>
              </a:rPr>
              <a:t>MU</a:t>
            </a:r>
          </a:p>
          <a:p>
            <a:r>
              <a:rPr lang="en-US" altLang="en-US" sz="2000" dirty="0"/>
              <a:t>Anti-CCP Ab positive: </a:t>
            </a:r>
            <a:r>
              <a:rPr lang="en-US" altLang="en-US" sz="2000" dirty="0">
                <a:solidFill>
                  <a:srgbClr val="0000FF"/>
                </a:solidFill>
              </a:rPr>
              <a:t>RA</a:t>
            </a:r>
            <a:endParaRPr lang="en-US" altLang="en-US" sz="2000" dirty="0"/>
          </a:p>
          <a:p>
            <a:endParaRPr lang="en-US" altLang="en-US" sz="2000" dirty="0"/>
          </a:p>
        </p:txBody>
      </p:sp>
      <p:sp>
        <p:nvSpPr>
          <p:cNvPr id="2" name="Text Box 4">
            <a:extLst>
              <a:ext uri="{FF2B5EF4-FFF2-40B4-BE49-F238E27FC236}">
                <a16:creationId xmlns:a16="http://schemas.microsoft.com/office/drawing/2014/main" id="{03F33DEC-63A2-4295-A5EB-420920B07704}"/>
              </a:ext>
            </a:extLst>
          </p:cNvPr>
          <p:cNvSpPr txBox="1">
            <a:spLocks noChangeArrowheads="1"/>
          </p:cNvSpPr>
          <p:nvPr/>
        </p:nvSpPr>
        <p:spPr bwMode="auto">
          <a:xfrm>
            <a:off x="1295400" y="152400"/>
            <a:ext cx="6705600" cy="12095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1800" dirty="0"/>
              <a:t>For each statement, identify which of these causes of PUK is/are associated (some will more than one answer)</a:t>
            </a:r>
          </a:p>
          <a:p>
            <a:pPr eaLnBrk="1" hangingPunct="1">
              <a:spcBef>
                <a:spcPct val="0"/>
              </a:spcBef>
              <a:buClrTx/>
              <a:buSzTx/>
              <a:buFontTx/>
              <a:buNone/>
            </a:pPr>
            <a:r>
              <a:rPr lang="en-US" altLang="en-US" sz="1400" b="1" dirty="0">
                <a:solidFill>
                  <a:srgbClr val="0000FF"/>
                </a:solidFill>
              </a:rPr>
              <a:t>Polyarteritis nodosa (PAN)		Relapsing </a:t>
            </a:r>
            <a:r>
              <a:rPr lang="en-US" altLang="en-US" sz="1400" b="1" dirty="0" err="1">
                <a:solidFill>
                  <a:srgbClr val="0000FF"/>
                </a:solidFill>
              </a:rPr>
              <a:t>polychondritis</a:t>
            </a:r>
            <a:r>
              <a:rPr lang="en-US" altLang="en-US" sz="1400" b="1" dirty="0">
                <a:solidFill>
                  <a:srgbClr val="0000FF"/>
                </a:solidFill>
              </a:rPr>
              <a:t> (RP)</a:t>
            </a:r>
          </a:p>
          <a:p>
            <a:pPr eaLnBrk="1" hangingPunct="1">
              <a:spcBef>
                <a:spcPct val="0"/>
              </a:spcBef>
              <a:buClrTx/>
              <a:buSzTx/>
              <a:buFontTx/>
              <a:buNone/>
            </a:pPr>
            <a:r>
              <a:rPr lang="en-US" altLang="en-US" sz="1400" b="1" dirty="0">
                <a:solidFill>
                  <a:srgbClr val="0000FF"/>
                </a:solidFill>
              </a:rPr>
              <a:t>Rheumatoid arthritis (RA)	   Granulomatosis with polyangiitis (</a:t>
            </a:r>
            <a:r>
              <a:rPr lang="en-US" altLang="en-US" sz="1400" b="1" dirty="0" err="1">
                <a:solidFill>
                  <a:srgbClr val="0000FF"/>
                </a:solidFill>
              </a:rPr>
              <a:t>GwP</a:t>
            </a:r>
            <a:r>
              <a:rPr lang="en-US" altLang="en-US" sz="1400" b="1" dirty="0">
                <a:solidFill>
                  <a:srgbClr val="0000FF"/>
                </a:solidFill>
              </a:rPr>
              <a:t>)</a:t>
            </a:r>
          </a:p>
          <a:p>
            <a:pPr eaLnBrk="1" hangingPunct="1">
              <a:spcBef>
                <a:spcPct val="0"/>
              </a:spcBef>
              <a:buClrTx/>
              <a:buSzTx/>
              <a:buFontTx/>
              <a:buNone/>
            </a:pPr>
            <a:r>
              <a:rPr lang="en-US" altLang="en-US" sz="1400" b="1" dirty="0" err="1">
                <a:solidFill>
                  <a:srgbClr val="0000FF"/>
                </a:solidFill>
              </a:rPr>
              <a:t>Mooren’s</a:t>
            </a:r>
            <a:r>
              <a:rPr lang="en-US" altLang="en-US" sz="1400" b="1" dirty="0">
                <a:solidFill>
                  <a:srgbClr val="0000FF"/>
                </a:solidFill>
              </a:rPr>
              <a:t> ulcer (MU)			Churg-Strauss (CS)</a:t>
            </a:r>
          </a:p>
        </p:txBody>
      </p:sp>
      <p:sp>
        <p:nvSpPr>
          <p:cNvPr id="3" name="TextBox 6">
            <a:extLst>
              <a:ext uri="{FF2B5EF4-FFF2-40B4-BE49-F238E27FC236}">
                <a16:creationId xmlns:a16="http://schemas.microsoft.com/office/drawing/2014/main" id="{49A663FE-C9EB-4EDF-9924-C6FBFC524B86}"/>
              </a:ext>
            </a:extLst>
          </p:cNvPr>
          <p:cNvSpPr txBox="1">
            <a:spLocks noChangeArrowheads="1"/>
          </p:cNvSpPr>
          <p:nvPr/>
        </p:nvSpPr>
        <p:spPr bwMode="auto">
          <a:xfrm>
            <a:off x="4038600" y="3257490"/>
            <a:ext cx="10021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dirty="0">
                <a:solidFill>
                  <a:srgbClr val="0000FF"/>
                </a:solidFill>
                <a:latin typeface="Segoe Script" panose="020B0504020000000003" pitchFamily="34" charset="0"/>
              </a:rPr>
              <a:t>; PAN</a:t>
            </a:r>
          </a:p>
        </p:txBody>
      </p:sp>
    </p:spTree>
    <p:extLst>
      <p:ext uri="{BB962C8B-B14F-4D97-AF65-F5344CB8AC3E}">
        <p14:creationId xmlns:p14="http://schemas.microsoft.com/office/powerpoint/2010/main" val="63398283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1"/>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110595"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68025DD-222F-4188-984D-98F9EE06EB89}" type="slidenum">
              <a:rPr lang="en-US" altLang="en-US" sz="1000" smtClean="0"/>
              <a:pPr>
                <a:spcBef>
                  <a:spcPct val="0"/>
                </a:spcBef>
                <a:buClrTx/>
                <a:buSzTx/>
                <a:buFontTx/>
                <a:buNone/>
              </a:pPr>
              <a:t>167</a:t>
            </a:fld>
            <a:endParaRPr lang="en-US" altLang="en-US" sz="1000"/>
          </a:p>
        </p:txBody>
      </p:sp>
      <p:sp>
        <p:nvSpPr>
          <p:cNvPr id="110596" name="Content Placeholder 1"/>
          <p:cNvSpPr>
            <a:spLocks noGrp="1"/>
          </p:cNvSpPr>
          <p:nvPr>
            <p:ph idx="1"/>
          </p:nvPr>
        </p:nvSpPr>
        <p:spPr>
          <a:xfrm>
            <a:off x="457200" y="1379538"/>
            <a:ext cx="8229600" cy="4411662"/>
          </a:xfrm>
        </p:spPr>
        <p:txBody>
          <a:bodyPr/>
          <a:lstStyle/>
          <a:p>
            <a:r>
              <a:rPr lang="en-US" altLang="en-US" sz="2000" dirty="0">
                <a:solidFill>
                  <a:schemeClr val="bg1">
                    <a:lumMod val="75000"/>
                  </a:schemeClr>
                </a:solidFill>
              </a:rPr>
              <a:t>Saddle-nose deformity (2): RP; </a:t>
            </a:r>
            <a:r>
              <a:rPr lang="en-US" altLang="en-US" sz="2000" dirty="0" err="1">
                <a:solidFill>
                  <a:schemeClr val="bg1">
                    <a:lumMod val="75000"/>
                  </a:schemeClr>
                </a:solidFill>
              </a:rPr>
              <a:t>GwP</a:t>
            </a:r>
            <a:endParaRPr lang="en-US" altLang="en-US" sz="2000" dirty="0">
              <a:solidFill>
                <a:schemeClr val="bg1">
                  <a:lumMod val="75000"/>
                </a:schemeClr>
              </a:solidFill>
            </a:endParaRPr>
          </a:p>
          <a:p>
            <a:r>
              <a:rPr lang="en-US" altLang="en-US" sz="2000" dirty="0">
                <a:solidFill>
                  <a:schemeClr val="bg1">
                    <a:lumMod val="75000"/>
                  </a:schemeClr>
                </a:solidFill>
              </a:rPr>
              <a:t>Asthma and eosinophilia: CS</a:t>
            </a:r>
          </a:p>
          <a:p>
            <a:r>
              <a:rPr lang="en-US" altLang="en-US" sz="2000" dirty="0">
                <a:solidFill>
                  <a:schemeClr val="bg1">
                    <a:lumMod val="75000"/>
                  </a:schemeClr>
                </a:solidFill>
              </a:rPr>
              <a:t>Deformed auricular pinnae: RP</a:t>
            </a:r>
          </a:p>
          <a:p>
            <a:r>
              <a:rPr lang="en-US" altLang="en-US" sz="2000" dirty="0">
                <a:solidFill>
                  <a:schemeClr val="bg1">
                    <a:lumMod val="75000"/>
                  </a:schemeClr>
                </a:solidFill>
              </a:rPr>
              <a:t>Ulcer has overhanging edge (2): MU; PAN</a:t>
            </a:r>
          </a:p>
          <a:p>
            <a:r>
              <a:rPr lang="en-US" altLang="en-US" sz="2000" dirty="0">
                <a:solidFill>
                  <a:schemeClr val="bg1">
                    <a:lumMod val="75000"/>
                  </a:schemeClr>
                </a:solidFill>
              </a:rPr>
              <a:t>Sclera never involved: MU</a:t>
            </a:r>
          </a:p>
          <a:p>
            <a:r>
              <a:rPr lang="en-US" altLang="en-US" sz="2000" dirty="0">
                <a:solidFill>
                  <a:schemeClr val="bg1">
                    <a:lumMod val="75000"/>
                  </a:schemeClr>
                </a:solidFill>
              </a:rPr>
              <a:t>ANCA positive (2): </a:t>
            </a:r>
            <a:r>
              <a:rPr lang="en-US" altLang="en-US" sz="2000" dirty="0" err="1">
                <a:solidFill>
                  <a:schemeClr val="bg1">
                    <a:lumMod val="75000"/>
                  </a:schemeClr>
                </a:solidFill>
              </a:rPr>
              <a:t>GwP</a:t>
            </a:r>
            <a:r>
              <a:rPr lang="en-US" altLang="en-US" sz="2000" dirty="0">
                <a:solidFill>
                  <a:schemeClr val="bg1">
                    <a:lumMod val="75000"/>
                  </a:schemeClr>
                </a:solidFill>
              </a:rPr>
              <a:t>; CS</a:t>
            </a:r>
          </a:p>
          <a:p>
            <a:r>
              <a:rPr lang="en-US" altLang="en-US" sz="2000" dirty="0">
                <a:solidFill>
                  <a:schemeClr val="bg1">
                    <a:lumMod val="75000"/>
                  </a:schemeClr>
                </a:solidFill>
              </a:rPr>
              <a:t>Is a diagnosis of exclusion: MU</a:t>
            </a:r>
          </a:p>
          <a:p>
            <a:r>
              <a:rPr lang="en-US" altLang="en-US" sz="2000" dirty="0">
                <a:solidFill>
                  <a:schemeClr val="bg1">
                    <a:lumMod val="75000"/>
                  </a:schemeClr>
                </a:solidFill>
              </a:rPr>
              <a:t>Chest X-ray likely abnormal (3): </a:t>
            </a:r>
            <a:r>
              <a:rPr lang="en-US" altLang="en-US" sz="2000" dirty="0" err="1">
                <a:solidFill>
                  <a:schemeClr val="bg1">
                    <a:lumMod val="75000"/>
                  </a:schemeClr>
                </a:solidFill>
              </a:rPr>
              <a:t>GwP</a:t>
            </a:r>
            <a:r>
              <a:rPr lang="en-US" altLang="en-US" sz="2000" dirty="0">
                <a:solidFill>
                  <a:schemeClr val="bg1">
                    <a:lumMod val="75000"/>
                  </a:schemeClr>
                </a:solidFill>
              </a:rPr>
              <a:t>; CS; RP</a:t>
            </a:r>
          </a:p>
          <a:p>
            <a:r>
              <a:rPr lang="en-US" altLang="en-US" sz="2000" dirty="0">
                <a:solidFill>
                  <a:schemeClr val="bg1">
                    <a:lumMod val="75000"/>
                  </a:schemeClr>
                </a:solidFill>
              </a:rPr>
              <a:t>Associated with hepatitis seropositivity: PAN</a:t>
            </a:r>
          </a:p>
          <a:p>
            <a:r>
              <a:rPr lang="en-US" altLang="en-US" sz="2000" dirty="0">
                <a:solidFill>
                  <a:schemeClr val="bg1">
                    <a:lumMod val="75000"/>
                  </a:schemeClr>
                </a:solidFill>
              </a:rPr>
              <a:t>Associated with helminthic seropositivity: MU</a:t>
            </a:r>
          </a:p>
          <a:p>
            <a:r>
              <a:rPr lang="en-US" altLang="en-US" sz="2000" dirty="0">
                <a:solidFill>
                  <a:schemeClr val="bg1">
                    <a:lumMod val="75000"/>
                  </a:schemeClr>
                </a:solidFill>
              </a:rPr>
              <a:t>Renal function may be impaired (4): </a:t>
            </a:r>
            <a:r>
              <a:rPr lang="en-US" altLang="en-US" sz="2000" dirty="0" err="1">
                <a:solidFill>
                  <a:schemeClr val="bg1">
                    <a:lumMod val="75000"/>
                  </a:schemeClr>
                </a:solidFill>
              </a:rPr>
              <a:t>GwP</a:t>
            </a:r>
            <a:r>
              <a:rPr lang="en-US" altLang="en-US" sz="2000" dirty="0">
                <a:solidFill>
                  <a:schemeClr val="bg1">
                    <a:lumMod val="75000"/>
                  </a:schemeClr>
                </a:solidFill>
              </a:rPr>
              <a:t>; PAN; CS; RP</a:t>
            </a:r>
          </a:p>
          <a:p>
            <a:r>
              <a:rPr lang="en-US" altLang="en-US" sz="2000" dirty="0">
                <a:solidFill>
                  <a:schemeClr val="bg1">
                    <a:lumMod val="75000"/>
                  </a:schemeClr>
                </a:solidFill>
              </a:rPr>
              <a:t>Chronic, </a:t>
            </a:r>
            <a:r>
              <a:rPr lang="en-US" altLang="en-US" sz="2000" dirty="0" err="1">
                <a:solidFill>
                  <a:schemeClr val="bg1">
                    <a:lumMod val="75000"/>
                  </a:schemeClr>
                </a:solidFill>
              </a:rPr>
              <a:t>tx</a:t>
            </a:r>
            <a:r>
              <a:rPr lang="en-US" altLang="en-US" sz="2000" dirty="0">
                <a:solidFill>
                  <a:schemeClr val="bg1">
                    <a:lumMod val="75000"/>
                  </a:schemeClr>
                </a:solidFill>
              </a:rPr>
              <a:t>-resistant sinusitis common: </a:t>
            </a:r>
            <a:r>
              <a:rPr lang="en-US" altLang="en-US" sz="2000" dirty="0" err="1">
                <a:solidFill>
                  <a:schemeClr val="bg1">
                    <a:lumMod val="75000"/>
                  </a:schemeClr>
                </a:solidFill>
              </a:rPr>
              <a:t>GwP</a:t>
            </a:r>
            <a:endParaRPr lang="en-US" altLang="en-US" sz="2000" dirty="0">
              <a:solidFill>
                <a:schemeClr val="bg1">
                  <a:lumMod val="75000"/>
                </a:schemeClr>
              </a:solidFill>
            </a:endParaRPr>
          </a:p>
          <a:p>
            <a:r>
              <a:rPr lang="en-US" altLang="en-US" sz="2000" b="1" i="1" dirty="0">
                <a:solidFill>
                  <a:schemeClr val="bg1">
                    <a:lumMod val="75000"/>
                  </a:schemeClr>
                </a:solidFill>
              </a:rPr>
              <a:t>Extremely</a:t>
            </a:r>
            <a:r>
              <a:rPr lang="en-US" altLang="en-US" sz="2000" dirty="0">
                <a:solidFill>
                  <a:schemeClr val="bg1">
                    <a:lumMod val="75000"/>
                  </a:schemeClr>
                </a:solidFill>
              </a:rPr>
              <a:t> painful: MU</a:t>
            </a:r>
          </a:p>
          <a:p>
            <a:r>
              <a:rPr lang="en-US" altLang="en-US" sz="2000" b="1" dirty="0"/>
              <a:t>Anti-CCP Ab positive: </a:t>
            </a:r>
            <a:r>
              <a:rPr lang="en-US" altLang="en-US" sz="2000" b="1" dirty="0">
                <a:solidFill>
                  <a:srgbClr val="0000FF"/>
                </a:solidFill>
              </a:rPr>
              <a:t>RA</a:t>
            </a:r>
          </a:p>
        </p:txBody>
      </p:sp>
      <p:sp>
        <p:nvSpPr>
          <p:cNvPr id="2" name="Text Box 4">
            <a:extLst>
              <a:ext uri="{FF2B5EF4-FFF2-40B4-BE49-F238E27FC236}">
                <a16:creationId xmlns:a16="http://schemas.microsoft.com/office/drawing/2014/main" id="{03F33DEC-63A2-4295-A5EB-420920B07704}"/>
              </a:ext>
            </a:extLst>
          </p:cNvPr>
          <p:cNvSpPr txBox="1">
            <a:spLocks noChangeArrowheads="1"/>
          </p:cNvSpPr>
          <p:nvPr/>
        </p:nvSpPr>
        <p:spPr bwMode="auto">
          <a:xfrm>
            <a:off x="1295400" y="152400"/>
            <a:ext cx="6705600" cy="12095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1800" dirty="0"/>
              <a:t>For each statement, identify which of these causes of PUK is/are associated (some will more than one answer)</a:t>
            </a:r>
          </a:p>
          <a:p>
            <a:pPr eaLnBrk="1" hangingPunct="1">
              <a:spcBef>
                <a:spcPct val="0"/>
              </a:spcBef>
              <a:buClrTx/>
              <a:buSzTx/>
              <a:buFontTx/>
              <a:buNone/>
            </a:pPr>
            <a:r>
              <a:rPr lang="en-US" altLang="en-US" sz="1400" b="1" dirty="0">
                <a:solidFill>
                  <a:srgbClr val="0000FF"/>
                </a:solidFill>
              </a:rPr>
              <a:t>Polyarteritis nodosa (PAN)		Relapsing </a:t>
            </a:r>
            <a:r>
              <a:rPr lang="en-US" altLang="en-US" sz="1400" b="1" dirty="0" err="1">
                <a:solidFill>
                  <a:srgbClr val="0000FF"/>
                </a:solidFill>
              </a:rPr>
              <a:t>polychondritis</a:t>
            </a:r>
            <a:r>
              <a:rPr lang="en-US" altLang="en-US" sz="1400" b="1" dirty="0">
                <a:solidFill>
                  <a:srgbClr val="0000FF"/>
                </a:solidFill>
              </a:rPr>
              <a:t> (RP)</a:t>
            </a:r>
          </a:p>
          <a:p>
            <a:pPr eaLnBrk="1" hangingPunct="1">
              <a:spcBef>
                <a:spcPct val="0"/>
              </a:spcBef>
              <a:buClrTx/>
              <a:buSzTx/>
              <a:buFontTx/>
              <a:buNone/>
            </a:pPr>
            <a:r>
              <a:rPr lang="en-US" altLang="en-US" sz="1400" b="1" dirty="0">
                <a:solidFill>
                  <a:srgbClr val="0000FF"/>
                </a:solidFill>
              </a:rPr>
              <a:t>Rheumatoid arthritis (RA)	   Granulomatosis with polyangiitis (</a:t>
            </a:r>
            <a:r>
              <a:rPr lang="en-US" altLang="en-US" sz="1400" b="1" dirty="0" err="1">
                <a:solidFill>
                  <a:srgbClr val="0000FF"/>
                </a:solidFill>
              </a:rPr>
              <a:t>GwP</a:t>
            </a:r>
            <a:r>
              <a:rPr lang="en-US" altLang="en-US" sz="1400" b="1" dirty="0">
                <a:solidFill>
                  <a:srgbClr val="0000FF"/>
                </a:solidFill>
              </a:rPr>
              <a:t>)</a:t>
            </a:r>
          </a:p>
          <a:p>
            <a:pPr eaLnBrk="1" hangingPunct="1">
              <a:spcBef>
                <a:spcPct val="0"/>
              </a:spcBef>
              <a:buClrTx/>
              <a:buSzTx/>
              <a:buFontTx/>
              <a:buNone/>
            </a:pPr>
            <a:r>
              <a:rPr lang="en-US" altLang="en-US" sz="1400" b="1" dirty="0" err="1">
                <a:solidFill>
                  <a:srgbClr val="0000FF"/>
                </a:solidFill>
              </a:rPr>
              <a:t>Mooren’s</a:t>
            </a:r>
            <a:r>
              <a:rPr lang="en-US" altLang="en-US" sz="1400" b="1" dirty="0">
                <a:solidFill>
                  <a:srgbClr val="0000FF"/>
                </a:solidFill>
              </a:rPr>
              <a:t> ulcer (MU)			Churg-Strauss (CS)</a:t>
            </a:r>
          </a:p>
        </p:txBody>
      </p:sp>
      <p:sp>
        <p:nvSpPr>
          <p:cNvPr id="3" name="TextBox 6">
            <a:extLst>
              <a:ext uri="{FF2B5EF4-FFF2-40B4-BE49-F238E27FC236}">
                <a16:creationId xmlns:a16="http://schemas.microsoft.com/office/drawing/2014/main" id="{49A663FE-C9EB-4EDF-9924-C6FBFC524B86}"/>
              </a:ext>
            </a:extLst>
          </p:cNvPr>
          <p:cNvSpPr txBox="1">
            <a:spLocks noChangeArrowheads="1"/>
          </p:cNvSpPr>
          <p:nvPr/>
        </p:nvSpPr>
        <p:spPr bwMode="auto">
          <a:xfrm>
            <a:off x="4038600" y="3257490"/>
            <a:ext cx="10021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dirty="0">
                <a:solidFill>
                  <a:schemeClr val="bg1">
                    <a:lumMod val="75000"/>
                  </a:schemeClr>
                </a:solidFill>
                <a:latin typeface="Segoe Script" panose="020B0504020000000003" pitchFamily="34" charset="0"/>
              </a:rPr>
              <a:t>; PAN</a:t>
            </a:r>
          </a:p>
        </p:txBody>
      </p:sp>
      <p:sp>
        <p:nvSpPr>
          <p:cNvPr id="4" name="TextBox 3">
            <a:extLst>
              <a:ext uri="{FF2B5EF4-FFF2-40B4-BE49-F238E27FC236}">
                <a16:creationId xmlns:a16="http://schemas.microsoft.com/office/drawing/2014/main" id="{987BA1BD-C73B-C1C4-5820-9D0BEDE4CD0D}"/>
              </a:ext>
            </a:extLst>
          </p:cNvPr>
          <p:cNvSpPr txBox="1"/>
          <p:nvPr/>
        </p:nvSpPr>
        <p:spPr>
          <a:xfrm>
            <a:off x="838199" y="2133600"/>
            <a:ext cx="5708375" cy="3970318"/>
          </a:xfrm>
          <a:prstGeom prst="rect">
            <a:avLst/>
          </a:prstGeom>
          <a:solidFill>
            <a:schemeClr val="accent5">
              <a:lumMod val="75000"/>
            </a:schemeClr>
          </a:solidFill>
        </p:spPr>
        <p:txBody>
          <a:bodyPr wrap="square" rtlCol="0">
            <a:spAutoFit/>
          </a:bodyPr>
          <a:lstStyle/>
          <a:p>
            <a:r>
              <a:rPr lang="en-US" sz="1400" i="1" dirty="0"/>
              <a:t>What does </a:t>
            </a:r>
            <a:r>
              <a:rPr lang="en-US" sz="1400" dirty="0"/>
              <a:t>CCP</a:t>
            </a:r>
            <a:r>
              <a:rPr lang="en-US" sz="1400" i="1" dirty="0"/>
              <a:t> stand for in this context?</a:t>
            </a:r>
            <a:endParaRPr lang="en-US" sz="1400" i="1" dirty="0">
              <a:solidFill>
                <a:schemeClr val="accent5">
                  <a:lumMod val="75000"/>
                </a:schemeClr>
              </a:solidFill>
            </a:endParaRPr>
          </a:p>
          <a:p>
            <a:r>
              <a:rPr lang="en-US" sz="1400" dirty="0">
                <a:solidFill>
                  <a:schemeClr val="accent5">
                    <a:lumMod val="75000"/>
                  </a:schemeClr>
                </a:solidFill>
              </a:rPr>
              <a:t>Cyclic citrullinated peptide</a:t>
            </a:r>
          </a:p>
          <a:p>
            <a:endParaRPr lang="en-US" sz="1400" dirty="0">
              <a:solidFill>
                <a:schemeClr val="accent5">
                  <a:lumMod val="75000"/>
                </a:schemeClr>
              </a:solidFill>
            </a:endParaRPr>
          </a:p>
          <a:p>
            <a:r>
              <a:rPr lang="en-US" sz="1400" i="1" dirty="0">
                <a:solidFill>
                  <a:schemeClr val="accent5">
                    <a:lumMod val="75000"/>
                  </a:schemeClr>
                </a:solidFill>
              </a:rPr>
              <a:t>What does it mean to say a peptide has been citrullinated?</a:t>
            </a:r>
          </a:p>
          <a:p>
            <a:r>
              <a:rPr lang="en-US" sz="1400" dirty="0">
                <a:solidFill>
                  <a:schemeClr val="accent5">
                    <a:lumMod val="75000"/>
                  </a:schemeClr>
                </a:solidFill>
              </a:rPr>
              <a:t>It means that some of the  arginine  moieties within proteins have been enzymatically converted to the amino acid  citrulline  (which  isn’t one of the 20 standard AAs coded for in our genome)</a:t>
            </a:r>
          </a:p>
          <a:p>
            <a:endParaRPr lang="en-US" sz="1400" dirty="0">
              <a:solidFill>
                <a:schemeClr val="accent5">
                  <a:lumMod val="75000"/>
                </a:schemeClr>
              </a:solidFill>
            </a:endParaRPr>
          </a:p>
          <a:p>
            <a:r>
              <a:rPr lang="en-US" sz="1400" i="1" dirty="0">
                <a:solidFill>
                  <a:schemeClr val="accent5">
                    <a:lumMod val="75000"/>
                  </a:schemeClr>
                </a:solidFill>
              </a:rPr>
              <a:t>OK, so what does this have to do with RA?</a:t>
            </a:r>
          </a:p>
          <a:p>
            <a:r>
              <a:rPr lang="en-US" sz="1400" dirty="0">
                <a:solidFill>
                  <a:schemeClr val="accent5">
                    <a:lumMod val="75000"/>
                  </a:schemeClr>
                </a:solidFill>
              </a:rPr>
              <a:t>The citrulline moieties alter the conformation of the proteins within which they occur, rendering the proteins novel to the immune system. The immune system of an RA </a:t>
            </a:r>
            <a:r>
              <a:rPr lang="en-US" sz="1400" dirty="0" err="1">
                <a:solidFill>
                  <a:schemeClr val="accent5">
                    <a:lumMod val="75000"/>
                  </a:schemeClr>
                </a:solidFill>
              </a:rPr>
              <a:t>pt</a:t>
            </a:r>
            <a:r>
              <a:rPr lang="en-US" sz="1400" dirty="0">
                <a:solidFill>
                  <a:schemeClr val="accent5">
                    <a:lumMod val="75000"/>
                  </a:schemeClr>
                </a:solidFill>
              </a:rPr>
              <a:t> will attack them as foreign antigens—hence the presence of anti-CCP antibodies in their serum.</a:t>
            </a:r>
          </a:p>
          <a:p>
            <a:endParaRPr lang="en-US" sz="1400" i="1" dirty="0">
              <a:solidFill>
                <a:schemeClr val="accent5">
                  <a:lumMod val="75000"/>
                </a:schemeClr>
              </a:solidFill>
            </a:endParaRPr>
          </a:p>
          <a:p>
            <a:r>
              <a:rPr lang="en-US" sz="1400" i="1" dirty="0">
                <a:solidFill>
                  <a:schemeClr val="accent5">
                    <a:lumMod val="75000"/>
                  </a:schemeClr>
                </a:solidFill>
              </a:rPr>
              <a:t>When evaluating a </a:t>
            </a:r>
            <a:r>
              <a:rPr lang="en-US" sz="1400" i="1" dirty="0" err="1">
                <a:solidFill>
                  <a:schemeClr val="accent5">
                    <a:lumMod val="75000"/>
                  </a:schemeClr>
                </a:solidFill>
              </a:rPr>
              <a:t>pt</a:t>
            </a:r>
            <a:r>
              <a:rPr lang="en-US" sz="1400" i="1" dirty="0">
                <a:solidFill>
                  <a:schemeClr val="accent5">
                    <a:lumMod val="75000"/>
                  </a:schemeClr>
                </a:solidFill>
              </a:rPr>
              <a:t> for RA, I usually check for the presence of serum  rheumatoid factor (RF) . Is anti-CCP a better test?</a:t>
            </a:r>
          </a:p>
          <a:p>
            <a:r>
              <a:rPr lang="en-US" sz="1400" dirty="0">
                <a:solidFill>
                  <a:schemeClr val="accent5">
                    <a:lumMod val="75000"/>
                  </a:schemeClr>
                </a:solidFill>
              </a:rPr>
              <a:t>Yes, because it has the same  sensitivity  but higher  specificity (98%)  for RA c/w the RF test </a:t>
            </a:r>
          </a:p>
        </p:txBody>
      </p:sp>
    </p:spTree>
    <p:extLst>
      <p:ext uri="{BB962C8B-B14F-4D97-AF65-F5344CB8AC3E}">
        <p14:creationId xmlns:p14="http://schemas.microsoft.com/office/powerpoint/2010/main" val="179537114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1"/>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110595"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68025DD-222F-4188-984D-98F9EE06EB89}" type="slidenum">
              <a:rPr lang="en-US" altLang="en-US" sz="1000" smtClean="0"/>
              <a:pPr>
                <a:spcBef>
                  <a:spcPct val="0"/>
                </a:spcBef>
                <a:buClrTx/>
                <a:buSzTx/>
                <a:buFontTx/>
                <a:buNone/>
              </a:pPr>
              <a:t>168</a:t>
            </a:fld>
            <a:endParaRPr lang="en-US" altLang="en-US" sz="1000"/>
          </a:p>
        </p:txBody>
      </p:sp>
      <p:sp>
        <p:nvSpPr>
          <p:cNvPr id="110596" name="Content Placeholder 1"/>
          <p:cNvSpPr>
            <a:spLocks noGrp="1"/>
          </p:cNvSpPr>
          <p:nvPr>
            <p:ph idx="1"/>
          </p:nvPr>
        </p:nvSpPr>
        <p:spPr>
          <a:xfrm>
            <a:off x="457200" y="1379538"/>
            <a:ext cx="8229600" cy="4411662"/>
          </a:xfrm>
        </p:spPr>
        <p:txBody>
          <a:bodyPr/>
          <a:lstStyle/>
          <a:p>
            <a:r>
              <a:rPr lang="en-US" altLang="en-US" sz="2000" dirty="0">
                <a:solidFill>
                  <a:schemeClr val="bg1">
                    <a:lumMod val="75000"/>
                  </a:schemeClr>
                </a:solidFill>
              </a:rPr>
              <a:t>Saddle-nose deformity (2): RP; </a:t>
            </a:r>
            <a:r>
              <a:rPr lang="en-US" altLang="en-US" sz="2000" dirty="0" err="1">
                <a:solidFill>
                  <a:schemeClr val="bg1">
                    <a:lumMod val="75000"/>
                  </a:schemeClr>
                </a:solidFill>
              </a:rPr>
              <a:t>GwP</a:t>
            </a:r>
            <a:endParaRPr lang="en-US" altLang="en-US" sz="2000" dirty="0">
              <a:solidFill>
                <a:schemeClr val="bg1">
                  <a:lumMod val="75000"/>
                </a:schemeClr>
              </a:solidFill>
            </a:endParaRPr>
          </a:p>
          <a:p>
            <a:r>
              <a:rPr lang="en-US" altLang="en-US" sz="2000" dirty="0">
                <a:solidFill>
                  <a:schemeClr val="bg1">
                    <a:lumMod val="75000"/>
                  </a:schemeClr>
                </a:solidFill>
              </a:rPr>
              <a:t>Asthma and eosinophilia: CS</a:t>
            </a:r>
          </a:p>
          <a:p>
            <a:r>
              <a:rPr lang="en-US" altLang="en-US" sz="2000" dirty="0">
                <a:solidFill>
                  <a:schemeClr val="bg1">
                    <a:lumMod val="75000"/>
                  </a:schemeClr>
                </a:solidFill>
              </a:rPr>
              <a:t>Deformed auricular pinnae: RP</a:t>
            </a:r>
          </a:p>
          <a:p>
            <a:r>
              <a:rPr lang="en-US" altLang="en-US" sz="2000" dirty="0">
                <a:solidFill>
                  <a:schemeClr val="bg1">
                    <a:lumMod val="75000"/>
                  </a:schemeClr>
                </a:solidFill>
              </a:rPr>
              <a:t>Ulcer has overhanging edge (2): MU; PAN</a:t>
            </a:r>
          </a:p>
          <a:p>
            <a:r>
              <a:rPr lang="en-US" altLang="en-US" sz="2000" dirty="0">
                <a:solidFill>
                  <a:schemeClr val="bg1">
                    <a:lumMod val="75000"/>
                  </a:schemeClr>
                </a:solidFill>
              </a:rPr>
              <a:t>Sclera never involved: MU</a:t>
            </a:r>
          </a:p>
          <a:p>
            <a:r>
              <a:rPr lang="en-US" altLang="en-US" sz="2000" dirty="0">
                <a:solidFill>
                  <a:schemeClr val="bg1">
                    <a:lumMod val="75000"/>
                  </a:schemeClr>
                </a:solidFill>
              </a:rPr>
              <a:t>ANCA positive (2): </a:t>
            </a:r>
            <a:r>
              <a:rPr lang="en-US" altLang="en-US" sz="2000" dirty="0" err="1">
                <a:solidFill>
                  <a:schemeClr val="bg1">
                    <a:lumMod val="75000"/>
                  </a:schemeClr>
                </a:solidFill>
              </a:rPr>
              <a:t>GwP</a:t>
            </a:r>
            <a:r>
              <a:rPr lang="en-US" altLang="en-US" sz="2000" dirty="0">
                <a:solidFill>
                  <a:schemeClr val="bg1">
                    <a:lumMod val="75000"/>
                  </a:schemeClr>
                </a:solidFill>
              </a:rPr>
              <a:t>; CS</a:t>
            </a:r>
          </a:p>
          <a:p>
            <a:r>
              <a:rPr lang="en-US" altLang="en-US" sz="2000" dirty="0">
                <a:solidFill>
                  <a:schemeClr val="bg1">
                    <a:lumMod val="75000"/>
                  </a:schemeClr>
                </a:solidFill>
              </a:rPr>
              <a:t>Is a diagnosis of exclusion: MU</a:t>
            </a:r>
          </a:p>
          <a:p>
            <a:r>
              <a:rPr lang="en-US" altLang="en-US" sz="2000" dirty="0">
                <a:solidFill>
                  <a:schemeClr val="bg1">
                    <a:lumMod val="75000"/>
                  </a:schemeClr>
                </a:solidFill>
              </a:rPr>
              <a:t>Chest X-ray likely abnormal (3): </a:t>
            </a:r>
            <a:r>
              <a:rPr lang="en-US" altLang="en-US" sz="2000" dirty="0" err="1">
                <a:solidFill>
                  <a:schemeClr val="bg1">
                    <a:lumMod val="75000"/>
                  </a:schemeClr>
                </a:solidFill>
              </a:rPr>
              <a:t>GwP</a:t>
            </a:r>
            <a:r>
              <a:rPr lang="en-US" altLang="en-US" sz="2000" dirty="0">
                <a:solidFill>
                  <a:schemeClr val="bg1">
                    <a:lumMod val="75000"/>
                  </a:schemeClr>
                </a:solidFill>
              </a:rPr>
              <a:t>; CS; RP</a:t>
            </a:r>
          </a:p>
          <a:p>
            <a:r>
              <a:rPr lang="en-US" altLang="en-US" sz="2000" dirty="0">
                <a:solidFill>
                  <a:schemeClr val="bg1">
                    <a:lumMod val="75000"/>
                  </a:schemeClr>
                </a:solidFill>
              </a:rPr>
              <a:t>Associated with hepatitis seropositivity: PAN</a:t>
            </a:r>
          </a:p>
          <a:p>
            <a:r>
              <a:rPr lang="en-US" altLang="en-US" sz="2000" dirty="0">
                <a:solidFill>
                  <a:schemeClr val="bg1">
                    <a:lumMod val="75000"/>
                  </a:schemeClr>
                </a:solidFill>
              </a:rPr>
              <a:t>Associated with helminthic seropositivity: MU</a:t>
            </a:r>
          </a:p>
          <a:p>
            <a:r>
              <a:rPr lang="en-US" altLang="en-US" sz="2000" dirty="0">
                <a:solidFill>
                  <a:schemeClr val="bg1">
                    <a:lumMod val="75000"/>
                  </a:schemeClr>
                </a:solidFill>
              </a:rPr>
              <a:t>Renal function may be impaired (4): </a:t>
            </a:r>
            <a:r>
              <a:rPr lang="en-US" altLang="en-US" sz="2000" dirty="0" err="1">
                <a:solidFill>
                  <a:schemeClr val="bg1">
                    <a:lumMod val="75000"/>
                  </a:schemeClr>
                </a:solidFill>
              </a:rPr>
              <a:t>GwP</a:t>
            </a:r>
            <a:r>
              <a:rPr lang="en-US" altLang="en-US" sz="2000" dirty="0">
                <a:solidFill>
                  <a:schemeClr val="bg1">
                    <a:lumMod val="75000"/>
                  </a:schemeClr>
                </a:solidFill>
              </a:rPr>
              <a:t>; PAN; CS; RP</a:t>
            </a:r>
          </a:p>
          <a:p>
            <a:r>
              <a:rPr lang="en-US" altLang="en-US" sz="2000" dirty="0">
                <a:solidFill>
                  <a:schemeClr val="bg1">
                    <a:lumMod val="75000"/>
                  </a:schemeClr>
                </a:solidFill>
              </a:rPr>
              <a:t>Chronic, </a:t>
            </a:r>
            <a:r>
              <a:rPr lang="en-US" altLang="en-US" sz="2000" dirty="0" err="1">
                <a:solidFill>
                  <a:schemeClr val="bg1">
                    <a:lumMod val="75000"/>
                  </a:schemeClr>
                </a:solidFill>
              </a:rPr>
              <a:t>tx</a:t>
            </a:r>
            <a:r>
              <a:rPr lang="en-US" altLang="en-US" sz="2000" dirty="0">
                <a:solidFill>
                  <a:schemeClr val="bg1">
                    <a:lumMod val="75000"/>
                  </a:schemeClr>
                </a:solidFill>
              </a:rPr>
              <a:t>-resistant sinusitis common: </a:t>
            </a:r>
            <a:r>
              <a:rPr lang="en-US" altLang="en-US" sz="2000" dirty="0" err="1">
                <a:solidFill>
                  <a:schemeClr val="bg1">
                    <a:lumMod val="75000"/>
                  </a:schemeClr>
                </a:solidFill>
              </a:rPr>
              <a:t>GwP</a:t>
            </a:r>
            <a:endParaRPr lang="en-US" altLang="en-US" sz="2000" dirty="0">
              <a:solidFill>
                <a:schemeClr val="bg1">
                  <a:lumMod val="75000"/>
                </a:schemeClr>
              </a:solidFill>
            </a:endParaRPr>
          </a:p>
          <a:p>
            <a:r>
              <a:rPr lang="en-US" altLang="en-US" sz="2000" b="1" i="1" dirty="0">
                <a:solidFill>
                  <a:schemeClr val="bg1">
                    <a:lumMod val="75000"/>
                  </a:schemeClr>
                </a:solidFill>
              </a:rPr>
              <a:t>Extremely</a:t>
            </a:r>
            <a:r>
              <a:rPr lang="en-US" altLang="en-US" sz="2000" dirty="0">
                <a:solidFill>
                  <a:schemeClr val="bg1">
                    <a:lumMod val="75000"/>
                  </a:schemeClr>
                </a:solidFill>
              </a:rPr>
              <a:t> painful: MU</a:t>
            </a:r>
          </a:p>
          <a:p>
            <a:r>
              <a:rPr lang="en-US" altLang="en-US" sz="2000" b="1" dirty="0"/>
              <a:t>Anti-CCP Ab positive: </a:t>
            </a:r>
            <a:r>
              <a:rPr lang="en-US" altLang="en-US" sz="2000" b="1" dirty="0">
                <a:solidFill>
                  <a:srgbClr val="0000FF"/>
                </a:solidFill>
              </a:rPr>
              <a:t>RA</a:t>
            </a:r>
          </a:p>
        </p:txBody>
      </p:sp>
      <p:sp>
        <p:nvSpPr>
          <p:cNvPr id="2" name="Text Box 4">
            <a:extLst>
              <a:ext uri="{FF2B5EF4-FFF2-40B4-BE49-F238E27FC236}">
                <a16:creationId xmlns:a16="http://schemas.microsoft.com/office/drawing/2014/main" id="{03F33DEC-63A2-4295-A5EB-420920B07704}"/>
              </a:ext>
            </a:extLst>
          </p:cNvPr>
          <p:cNvSpPr txBox="1">
            <a:spLocks noChangeArrowheads="1"/>
          </p:cNvSpPr>
          <p:nvPr/>
        </p:nvSpPr>
        <p:spPr bwMode="auto">
          <a:xfrm>
            <a:off x="1295400" y="152400"/>
            <a:ext cx="6705600" cy="12095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1800" dirty="0"/>
              <a:t>For each statement, identify which of these causes of PUK is/are associated (some will more than one answer)</a:t>
            </a:r>
          </a:p>
          <a:p>
            <a:pPr eaLnBrk="1" hangingPunct="1">
              <a:spcBef>
                <a:spcPct val="0"/>
              </a:spcBef>
              <a:buClrTx/>
              <a:buSzTx/>
              <a:buFontTx/>
              <a:buNone/>
            </a:pPr>
            <a:r>
              <a:rPr lang="en-US" altLang="en-US" sz="1400" b="1" dirty="0">
                <a:solidFill>
                  <a:srgbClr val="0000FF"/>
                </a:solidFill>
              </a:rPr>
              <a:t>Polyarteritis nodosa (PAN)		Relapsing </a:t>
            </a:r>
            <a:r>
              <a:rPr lang="en-US" altLang="en-US" sz="1400" b="1" dirty="0" err="1">
                <a:solidFill>
                  <a:srgbClr val="0000FF"/>
                </a:solidFill>
              </a:rPr>
              <a:t>polychondritis</a:t>
            </a:r>
            <a:r>
              <a:rPr lang="en-US" altLang="en-US" sz="1400" b="1" dirty="0">
                <a:solidFill>
                  <a:srgbClr val="0000FF"/>
                </a:solidFill>
              </a:rPr>
              <a:t> (RP)</a:t>
            </a:r>
          </a:p>
          <a:p>
            <a:pPr eaLnBrk="1" hangingPunct="1">
              <a:spcBef>
                <a:spcPct val="0"/>
              </a:spcBef>
              <a:buClrTx/>
              <a:buSzTx/>
              <a:buFontTx/>
              <a:buNone/>
            </a:pPr>
            <a:r>
              <a:rPr lang="en-US" altLang="en-US" sz="1400" b="1" dirty="0">
                <a:solidFill>
                  <a:srgbClr val="0000FF"/>
                </a:solidFill>
              </a:rPr>
              <a:t>Rheumatoid arthritis (RA)	   Granulomatosis with polyangiitis (</a:t>
            </a:r>
            <a:r>
              <a:rPr lang="en-US" altLang="en-US" sz="1400" b="1" dirty="0" err="1">
                <a:solidFill>
                  <a:srgbClr val="0000FF"/>
                </a:solidFill>
              </a:rPr>
              <a:t>GwP</a:t>
            </a:r>
            <a:r>
              <a:rPr lang="en-US" altLang="en-US" sz="1400" b="1" dirty="0">
                <a:solidFill>
                  <a:srgbClr val="0000FF"/>
                </a:solidFill>
              </a:rPr>
              <a:t>)</a:t>
            </a:r>
          </a:p>
          <a:p>
            <a:pPr eaLnBrk="1" hangingPunct="1">
              <a:spcBef>
                <a:spcPct val="0"/>
              </a:spcBef>
              <a:buClrTx/>
              <a:buSzTx/>
              <a:buFontTx/>
              <a:buNone/>
            </a:pPr>
            <a:r>
              <a:rPr lang="en-US" altLang="en-US" sz="1400" b="1" dirty="0" err="1">
                <a:solidFill>
                  <a:srgbClr val="0000FF"/>
                </a:solidFill>
              </a:rPr>
              <a:t>Mooren’s</a:t>
            </a:r>
            <a:r>
              <a:rPr lang="en-US" altLang="en-US" sz="1400" b="1" dirty="0">
                <a:solidFill>
                  <a:srgbClr val="0000FF"/>
                </a:solidFill>
              </a:rPr>
              <a:t> ulcer (MU)			Churg-Strauss (CS)</a:t>
            </a:r>
          </a:p>
        </p:txBody>
      </p:sp>
      <p:sp>
        <p:nvSpPr>
          <p:cNvPr id="3" name="TextBox 6">
            <a:extLst>
              <a:ext uri="{FF2B5EF4-FFF2-40B4-BE49-F238E27FC236}">
                <a16:creationId xmlns:a16="http://schemas.microsoft.com/office/drawing/2014/main" id="{49A663FE-C9EB-4EDF-9924-C6FBFC524B86}"/>
              </a:ext>
            </a:extLst>
          </p:cNvPr>
          <p:cNvSpPr txBox="1">
            <a:spLocks noChangeArrowheads="1"/>
          </p:cNvSpPr>
          <p:nvPr/>
        </p:nvSpPr>
        <p:spPr bwMode="auto">
          <a:xfrm>
            <a:off x="4038600" y="3257490"/>
            <a:ext cx="10021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dirty="0">
                <a:solidFill>
                  <a:schemeClr val="bg1">
                    <a:lumMod val="75000"/>
                  </a:schemeClr>
                </a:solidFill>
                <a:latin typeface="Segoe Script" panose="020B0504020000000003" pitchFamily="34" charset="0"/>
              </a:rPr>
              <a:t>; PAN</a:t>
            </a:r>
          </a:p>
        </p:txBody>
      </p:sp>
      <p:sp>
        <p:nvSpPr>
          <p:cNvPr id="4" name="TextBox 3">
            <a:extLst>
              <a:ext uri="{FF2B5EF4-FFF2-40B4-BE49-F238E27FC236}">
                <a16:creationId xmlns:a16="http://schemas.microsoft.com/office/drawing/2014/main" id="{987BA1BD-C73B-C1C4-5820-9D0BEDE4CD0D}"/>
              </a:ext>
            </a:extLst>
          </p:cNvPr>
          <p:cNvSpPr txBox="1"/>
          <p:nvPr/>
        </p:nvSpPr>
        <p:spPr>
          <a:xfrm>
            <a:off x="838199" y="2133600"/>
            <a:ext cx="5708375" cy="3970318"/>
          </a:xfrm>
          <a:prstGeom prst="rect">
            <a:avLst/>
          </a:prstGeom>
          <a:solidFill>
            <a:schemeClr val="accent5">
              <a:lumMod val="75000"/>
            </a:schemeClr>
          </a:solidFill>
        </p:spPr>
        <p:txBody>
          <a:bodyPr wrap="square" rtlCol="0">
            <a:spAutoFit/>
          </a:bodyPr>
          <a:lstStyle/>
          <a:p>
            <a:r>
              <a:rPr lang="en-US" sz="1400" i="1" dirty="0"/>
              <a:t>What does </a:t>
            </a:r>
            <a:r>
              <a:rPr lang="en-US" sz="1400" dirty="0"/>
              <a:t>CCP</a:t>
            </a:r>
            <a:r>
              <a:rPr lang="en-US" sz="1400" i="1" dirty="0"/>
              <a:t> stand for in this context?</a:t>
            </a:r>
          </a:p>
          <a:p>
            <a:r>
              <a:rPr lang="en-US" sz="1400" dirty="0"/>
              <a:t>Cyclic citrullinated peptide</a:t>
            </a:r>
            <a:endParaRPr lang="en-US" sz="1400" dirty="0">
              <a:solidFill>
                <a:schemeClr val="accent5">
                  <a:lumMod val="75000"/>
                </a:schemeClr>
              </a:solidFill>
            </a:endParaRPr>
          </a:p>
          <a:p>
            <a:endParaRPr lang="en-US" sz="1400" dirty="0">
              <a:solidFill>
                <a:schemeClr val="accent5">
                  <a:lumMod val="75000"/>
                </a:schemeClr>
              </a:solidFill>
            </a:endParaRPr>
          </a:p>
          <a:p>
            <a:r>
              <a:rPr lang="en-US" sz="1400" i="1" dirty="0">
                <a:solidFill>
                  <a:schemeClr val="accent5">
                    <a:lumMod val="75000"/>
                  </a:schemeClr>
                </a:solidFill>
              </a:rPr>
              <a:t>What does it mean to say a peptide has been citrullinated?</a:t>
            </a:r>
          </a:p>
          <a:p>
            <a:r>
              <a:rPr lang="en-US" sz="1400" dirty="0">
                <a:solidFill>
                  <a:schemeClr val="accent5">
                    <a:lumMod val="75000"/>
                  </a:schemeClr>
                </a:solidFill>
              </a:rPr>
              <a:t>It means that some of the  arginine  moieties within proteins have been enzymatically converted to the amino acid  citrulline  (which  isn’t one of the 20 standard AAs coded for in our genome)</a:t>
            </a:r>
          </a:p>
          <a:p>
            <a:endParaRPr lang="en-US" sz="1400" dirty="0">
              <a:solidFill>
                <a:schemeClr val="accent5">
                  <a:lumMod val="75000"/>
                </a:schemeClr>
              </a:solidFill>
            </a:endParaRPr>
          </a:p>
          <a:p>
            <a:r>
              <a:rPr lang="en-US" sz="1400" i="1" dirty="0">
                <a:solidFill>
                  <a:schemeClr val="accent5">
                    <a:lumMod val="75000"/>
                  </a:schemeClr>
                </a:solidFill>
              </a:rPr>
              <a:t>OK, so what does this have to do with RA?</a:t>
            </a:r>
          </a:p>
          <a:p>
            <a:r>
              <a:rPr lang="en-US" sz="1400" dirty="0">
                <a:solidFill>
                  <a:schemeClr val="accent5">
                    <a:lumMod val="75000"/>
                  </a:schemeClr>
                </a:solidFill>
              </a:rPr>
              <a:t>The citrulline moieties alter the conformation of the proteins within which they occur, rendering the proteins novel to the immune system. The immune system of an RA </a:t>
            </a:r>
            <a:r>
              <a:rPr lang="en-US" sz="1400" dirty="0" err="1">
                <a:solidFill>
                  <a:schemeClr val="accent5">
                    <a:lumMod val="75000"/>
                  </a:schemeClr>
                </a:solidFill>
              </a:rPr>
              <a:t>pt</a:t>
            </a:r>
            <a:r>
              <a:rPr lang="en-US" sz="1400" dirty="0">
                <a:solidFill>
                  <a:schemeClr val="accent5">
                    <a:lumMod val="75000"/>
                  </a:schemeClr>
                </a:solidFill>
              </a:rPr>
              <a:t> will attack them as foreign antigens—hence the presence of anti-CCP antibodies in their serum.</a:t>
            </a:r>
          </a:p>
          <a:p>
            <a:endParaRPr lang="en-US" sz="1400" i="1" dirty="0">
              <a:solidFill>
                <a:schemeClr val="accent5">
                  <a:lumMod val="75000"/>
                </a:schemeClr>
              </a:solidFill>
            </a:endParaRPr>
          </a:p>
          <a:p>
            <a:r>
              <a:rPr lang="en-US" sz="1400" i="1" dirty="0">
                <a:solidFill>
                  <a:schemeClr val="accent5">
                    <a:lumMod val="75000"/>
                  </a:schemeClr>
                </a:solidFill>
              </a:rPr>
              <a:t>When evaluating a </a:t>
            </a:r>
            <a:r>
              <a:rPr lang="en-US" sz="1400" i="1" dirty="0" err="1">
                <a:solidFill>
                  <a:schemeClr val="accent5">
                    <a:lumMod val="75000"/>
                  </a:schemeClr>
                </a:solidFill>
              </a:rPr>
              <a:t>pt</a:t>
            </a:r>
            <a:r>
              <a:rPr lang="en-US" sz="1400" i="1" dirty="0">
                <a:solidFill>
                  <a:schemeClr val="accent5">
                    <a:lumMod val="75000"/>
                  </a:schemeClr>
                </a:solidFill>
              </a:rPr>
              <a:t> for RA, I usually check for the presence of serum  rheumatoid factor (RF) . Is anti-CCP a better test?</a:t>
            </a:r>
          </a:p>
          <a:p>
            <a:r>
              <a:rPr lang="en-US" sz="1400" dirty="0">
                <a:solidFill>
                  <a:schemeClr val="accent5">
                    <a:lumMod val="75000"/>
                  </a:schemeClr>
                </a:solidFill>
              </a:rPr>
              <a:t>Yes, because it has the same  sensitivity  but higher  specificity (98%)  for RA c/w the RF test </a:t>
            </a:r>
          </a:p>
        </p:txBody>
      </p:sp>
    </p:spTree>
    <p:extLst>
      <p:ext uri="{BB962C8B-B14F-4D97-AF65-F5344CB8AC3E}">
        <p14:creationId xmlns:p14="http://schemas.microsoft.com/office/powerpoint/2010/main" val="144712727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1"/>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110595"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68025DD-222F-4188-984D-98F9EE06EB89}" type="slidenum">
              <a:rPr lang="en-US" altLang="en-US" sz="1000" smtClean="0"/>
              <a:pPr>
                <a:spcBef>
                  <a:spcPct val="0"/>
                </a:spcBef>
                <a:buClrTx/>
                <a:buSzTx/>
                <a:buFontTx/>
                <a:buNone/>
              </a:pPr>
              <a:t>169</a:t>
            </a:fld>
            <a:endParaRPr lang="en-US" altLang="en-US" sz="1000"/>
          </a:p>
        </p:txBody>
      </p:sp>
      <p:sp>
        <p:nvSpPr>
          <p:cNvPr id="110596" name="Content Placeholder 1"/>
          <p:cNvSpPr>
            <a:spLocks noGrp="1"/>
          </p:cNvSpPr>
          <p:nvPr>
            <p:ph idx="1"/>
          </p:nvPr>
        </p:nvSpPr>
        <p:spPr>
          <a:xfrm>
            <a:off x="457200" y="1379538"/>
            <a:ext cx="8229600" cy="4411662"/>
          </a:xfrm>
        </p:spPr>
        <p:txBody>
          <a:bodyPr/>
          <a:lstStyle/>
          <a:p>
            <a:r>
              <a:rPr lang="en-US" altLang="en-US" sz="2000" dirty="0">
                <a:solidFill>
                  <a:schemeClr val="bg1">
                    <a:lumMod val="75000"/>
                  </a:schemeClr>
                </a:solidFill>
              </a:rPr>
              <a:t>Saddle-nose deformity (2): RP; </a:t>
            </a:r>
            <a:r>
              <a:rPr lang="en-US" altLang="en-US" sz="2000" dirty="0" err="1">
                <a:solidFill>
                  <a:schemeClr val="bg1">
                    <a:lumMod val="75000"/>
                  </a:schemeClr>
                </a:solidFill>
              </a:rPr>
              <a:t>GwP</a:t>
            </a:r>
            <a:endParaRPr lang="en-US" altLang="en-US" sz="2000" dirty="0">
              <a:solidFill>
                <a:schemeClr val="bg1">
                  <a:lumMod val="75000"/>
                </a:schemeClr>
              </a:solidFill>
            </a:endParaRPr>
          </a:p>
          <a:p>
            <a:r>
              <a:rPr lang="en-US" altLang="en-US" sz="2000" dirty="0">
                <a:solidFill>
                  <a:schemeClr val="bg1">
                    <a:lumMod val="75000"/>
                  </a:schemeClr>
                </a:solidFill>
              </a:rPr>
              <a:t>Asthma and eosinophilia: CS</a:t>
            </a:r>
          </a:p>
          <a:p>
            <a:r>
              <a:rPr lang="en-US" altLang="en-US" sz="2000" dirty="0">
                <a:solidFill>
                  <a:schemeClr val="bg1">
                    <a:lumMod val="75000"/>
                  </a:schemeClr>
                </a:solidFill>
              </a:rPr>
              <a:t>Deformed auricular pinnae: RP</a:t>
            </a:r>
          </a:p>
          <a:p>
            <a:r>
              <a:rPr lang="en-US" altLang="en-US" sz="2000" dirty="0">
                <a:solidFill>
                  <a:schemeClr val="bg1">
                    <a:lumMod val="75000"/>
                  </a:schemeClr>
                </a:solidFill>
              </a:rPr>
              <a:t>Ulcer has overhanging edge (2): MU; PAN</a:t>
            </a:r>
          </a:p>
          <a:p>
            <a:r>
              <a:rPr lang="en-US" altLang="en-US" sz="2000" dirty="0">
                <a:solidFill>
                  <a:schemeClr val="bg1">
                    <a:lumMod val="75000"/>
                  </a:schemeClr>
                </a:solidFill>
              </a:rPr>
              <a:t>Sclera never involved: MU</a:t>
            </a:r>
          </a:p>
          <a:p>
            <a:r>
              <a:rPr lang="en-US" altLang="en-US" sz="2000" dirty="0">
                <a:solidFill>
                  <a:schemeClr val="bg1">
                    <a:lumMod val="75000"/>
                  </a:schemeClr>
                </a:solidFill>
              </a:rPr>
              <a:t>ANCA positive (2): </a:t>
            </a:r>
            <a:r>
              <a:rPr lang="en-US" altLang="en-US" sz="2000" dirty="0" err="1">
                <a:solidFill>
                  <a:schemeClr val="bg1">
                    <a:lumMod val="75000"/>
                  </a:schemeClr>
                </a:solidFill>
              </a:rPr>
              <a:t>GwP</a:t>
            </a:r>
            <a:r>
              <a:rPr lang="en-US" altLang="en-US" sz="2000" dirty="0">
                <a:solidFill>
                  <a:schemeClr val="bg1">
                    <a:lumMod val="75000"/>
                  </a:schemeClr>
                </a:solidFill>
              </a:rPr>
              <a:t>; CS</a:t>
            </a:r>
          </a:p>
          <a:p>
            <a:r>
              <a:rPr lang="en-US" altLang="en-US" sz="2000" dirty="0">
                <a:solidFill>
                  <a:schemeClr val="bg1">
                    <a:lumMod val="75000"/>
                  </a:schemeClr>
                </a:solidFill>
              </a:rPr>
              <a:t>Is a diagnosis of exclusion: MU</a:t>
            </a:r>
          </a:p>
          <a:p>
            <a:r>
              <a:rPr lang="en-US" altLang="en-US" sz="2000" dirty="0">
                <a:solidFill>
                  <a:schemeClr val="bg1">
                    <a:lumMod val="75000"/>
                  </a:schemeClr>
                </a:solidFill>
              </a:rPr>
              <a:t>Chest X-ray likely abnormal (3): </a:t>
            </a:r>
            <a:r>
              <a:rPr lang="en-US" altLang="en-US" sz="2000" dirty="0" err="1">
                <a:solidFill>
                  <a:schemeClr val="bg1">
                    <a:lumMod val="75000"/>
                  </a:schemeClr>
                </a:solidFill>
              </a:rPr>
              <a:t>GwP</a:t>
            </a:r>
            <a:r>
              <a:rPr lang="en-US" altLang="en-US" sz="2000" dirty="0">
                <a:solidFill>
                  <a:schemeClr val="bg1">
                    <a:lumMod val="75000"/>
                  </a:schemeClr>
                </a:solidFill>
              </a:rPr>
              <a:t>; CS; RP</a:t>
            </a:r>
          </a:p>
          <a:p>
            <a:r>
              <a:rPr lang="en-US" altLang="en-US" sz="2000" dirty="0">
                <a:solidFill>
                  <a:schemeClr val="bg1">
                    <a:lumMod val="75000"/>
                  </a:schemeClr>
                </a:solidFill>
              </a:rPr>
              <a:t>Associated with hepatitis seropositivity: PAN</a:t>
            </a:r>
          </a:p>
          <a:p>
            <a:r>
              <a:rPr lang="en-US" altLang="en-US" sz="2000" dirty="0">
                <a:solidFill>
                  <a:schemeClr val="bg1">
                    <a:lumMod val="75000"/>
                  </a:schemeClr>
                </a:solidFill>
              </a:rPr>
              <a:t>Associated with helminthic seropositivity: MU</a:t>
            </a:r>
          </a:p>
          <a:p>
            <a:r>
              <a:rPr lang="en-US" altLang="en-US" sz="2000" dirty="0">
                <a:solidFill>
                  <a:schemeClr val="bg1">
                    <a:lumMod val="75000"/>
                  </a:schemeClr>
                </a:solidFill>
              </a:rPr>
              <a:t>Renal function may be impaired (4): </a:t>
            </a:r>
            <a:r>
              <a:rPr lang="en-US" altLang="en-US" sz="2000" dirty="0" err="1">
                <a:solidFill>
                  <a:schemeClr val="bg1">
                    <a:lumMod val="75000"/>
                  </a:schemeClr>
                </a:solidFill>
              </a:rPr>
              <a:t>GwP</a:t>
            </a:r>
            <a:r>
              <a:rPr lang="en-US" altLang="en-US" sz="2000" dirty="0">
                <a:solidFill>
                  <a:schemeClr val="bg1">
                    <a:lumMod val="75000"/>
                  </a:schemeClr>
                </a:solidFill>
              </a:rPr>
              <a:t>; PAN; CS; RP</a:t>
            </a:r>
          </a:p>
          <a:p>
            <a:r>
              <a:rPr lang="en-US" altLang="en-US" sz="2000" dirty="0">
                <a:solidFill>
                  <a:schemeClr val="bg1">
                    <a:lumMod val="75000"/>
                  </a:schemeClr>
                </a:solidFill>
              </a:rPr>
              <a:t>Chronic, </a:t>
            </a:r>
            <a:r>
              <a:rPr lang="en-US" altLang="en-US" sz="2000" dirty="0" err="1">
                <a:solidFill>
                  <a:schemeClr val="bg1">
                    <a:lumMod val="75000"/>
                  </a:schemeClr>
                </a:solidFill>
              </a:rPr>
              <a:t>tx</a:t>
            </a:r>
            <a:r>
              <a:rPr lang="en-US" altLang="en-US" sz="2000" dirty="0">
                <a:solidFill>
                  <a:schemeClr val="bg1">
                    <a:lumMod val="75000"/>
                  </a:schemeClr>
                </a:solidFill>
              </a:rPr>
              <a:t>-resistant sinusitis common: </a:t>
            </a:r>
            <a:r>
              <a:rPr lang="en-US" altLang="en-US" sz="2000" dirty="0" err="1">
                <a:solidFill>
                  <a:schemeClr val="bg1">
                    <a:lumMod val="75000"/>
                  </a:schemeClr>
                </a:solidFill>
              </a:rPr>
              <a:t>GwP</a:t>
            </a:r>
            <a:endParaRPr lang="en-US" altLang="en-US" sz="2000" dirty="0">
              <a:solidFill>
                <a:schemeClr val="bg1">
                  <a:lumMod val="75000"/>
                </a:schemeClr>
              </a:solidFill>
            </a:endParaRPr>
          </a:p>
          <a:p>
            <a:r>
              <a:rPr lang="en-US" altLang="en-US" sz="2000" b="1" i="1" dirty="0">
                <a:solidFill>
                  <a:schemeClr val="bg1">
                    <a:lumMod val="75000"/>
                  </a:schemeClr>
                </a:solidFill>
              </a:rPr>
              <a:t>Extremely</a:t>
            </a:r>
            <a:r>
              <a:rPr lang="en-US" altLang="en-US" sz="2000" dirty="0">
                <a:solidFill>
                  <a:schemeClr val="bg1">
                    <a:lumMod val="75000"/>
                  </a:schemeClr>
                </a:solidFill>
              </a:rPr>
              <a:t> painful: MU</a:t>
            </a:r>
          </a:p>
          <a:p>
            <a:r>
              <a:rPr lang="en-US" altLang="en-US" sz="2000" b="1" dirty="0"/>
              <a:t>Anti-CCP Ab positive: </a:t>
            </a:r>
            <a:r>
              <a:rPr lang="en-US" altLang="en-US" sz="2000" b="1" dirty="0">
                <a:solidFill>
                  <a:srgbClr val="0000FF"/>
                </a:solidFill>
              </a:rPr>
              <a:t>RA</a:t>
            </a:r>
          </a:p>
        </p:txBody>
      </p:sp>
      <p:sp>
        <p:nvSpPr>
          <p:cNvPr id="2" name="Text Box 4">
            <a:extLst>
              <a:ext uri="{FF2B5EF4-FFF2-40B4-BE49-F238E27FC236}">
                <a16:creationId xmlns:a16="http://schemas.microsoft.com/office/drawing/2014/main" id="{03F33DEC-63A2-4295-A5EB-420920B07704}"/>
              </a:ext>
            </a:extLst>
          </p:cNvPr>
          <p:cNvSpPr txBox="1">
            <a:spLocks noChangeArrowheads="1"/>
          </p:cNvSpPr>
          <p:nvPr/>
        </p:nvSpPr>
        <p:spPr bwMode="auto">
          <a:xfrm>
            <a:off x="1295400" y="152400"/>
            <a:ext cx="6705600" cy="12095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1800" dirty="0"/>
              <a:t>For each statement, identify which of these causes of PUK is/are associated (some will more than one answer)</a:t>
            </a:r>
          </a:p>
          <a:p>
            <a:pPr eaLnBrk="1" hangingPunct="1">
              <a:spcBef>
                <a:spcPct val="0"/>
              </a:spcBef>
              <a:buClrTx/>
              <a:buSzTx/>
              <a:buFontTx/>
              <a:buNone/>
            </a:pPr>
            <a:r>
              <a:rPr lang="en-US" altLang="en-US" sz="1400" b="1" dirty="0">
                <a:solidFill>
                  <a:srgbClr val="0000FF"/>
                </a:solidFill>
              </a:rPr>
              <a:t>Polyarteritis nodosa (PAN)		Relapsing </a:t>
            </a:r>
            <a:r>
              <a:rPr lang="en-US" altLang="en-US" sz="1400" b="1" dirty="0" err="1">
                <a:solidFill>
                  <a:srgbClr val="0000FF"/>
                </a:solidFill>
              </a:rPr>
              <a:t>polychondritis</a:t>
            </a:r>
            <a:r>
              <a:rPr lang="en-US" altLang="en-US" sz="1400" b="1" dirty="0">
                <a:solidFill>
                  <a:srgbClr val="0000FF"/>
                </a:solidFill>
              </a:rPr>
              <a:t> (RP)</a:t>
            </a:r>
          </a:p>
          <a:p>
            <a:pPr eaLnBrk="1" hangingPunct="1">
              <a:spcBef>
                <a:spcPct val="0"/>
              </a:spcBef>
              <a:buClrTx/>
              <a:buSzTx/>
              <a:buFontTx/>
              <a:buNone/>
            </a:pPr>
            <a:r>
              <a:rPr lang="en-US" altLang="en-US" sz="1400" b="1" dirty="0">
                <a:solidFill>
                  <a:srgbClr val="0000FF"/>
                </a:solidFill>
              </a:rPr>
              <a:t>Rheumatoid arthritis (RA)	   Granulomatosis with polyangiitis (</a:t>
            </a:r>
            <a:r>
              <a:rPr lang="en-US" altLang="en-US" sz="1400" b="1" dirty="0" err="1">
                <a:solidFill>
                  <a:srgbClr val="0000FF"/>
                </a:solidFill>
              </a:rPr>
              <a:t>GwP</a:t>
            </a:r>
            <a:r>
              <a:rPr lang="en-US" altLang="en-US" sz="1400" b="1" dirty="0">
                <a:solidFill>
                  <a:srgbClr val="0000FF"/>
                </a:solidFill>
              </a:rPr>
              <a:t>)</a:t>
            </a:r>
          </a:p>
          <a:p>
            <a:pPr eaLnBrk="1" hangingPunct="1">
              <a:spcBef>
                <a:spcPct val="0"/>
              </a:spcBef>
              <a:buClrTx/>
              <a:buSzTx/>
              <a:buFontTx/>
              <a:buNone/>
            </a:pPr>
            <a:r>
              <a:rPr lang="en-US" altLang="en-US" sz="1400" b="1" dirty="0" err="1">
                <a:solidFill>
                  <a:srgbClr val="0000FF"/>
                </a:solidFill>
              </a:rPr>
              <a:t>Mooren’s</a:t>
            </a:r>
            <a:r>
              <a:rPr lang="en-US" altLang="en-US" sz="1400" b="1" dirty="0">
                <a:solidFill>
                  <a:srgbClr val="0000FF"/>
                </a:solidFill>
              </a:rPr>
              <a:t> ulcer (MU)			Churg-Strauss (CS)</a:t>
            </a:r>
          </a:p>
        </p:txBody>
      </p:sp>
      <p:sp>
        <p:nvSpPr>
          <p:cNvPr id="3" name="TextBox 6">
            <a:extLst>
              <a:ext uri="{FF2B5EF4-FFF2-40B4-BE49-F238E27FC236}">
                <a16:creationId xmlns:a16="http://schemas.microsoft.com/office/drawing/2014/main" id="{49A663FE-C9EB-4EDF-9924-C6FBFC524B86}"/>
              </a:ext>
            </a:extLst>
          </p:cNvPr>
          <p:cNvSpPr txBox="1">
            <a:spLocks noChangeArrowheads="1"/>
          </p:cNvSpPr>
          <p:nvPr/>
        </p:nvSpPr>
        <p:spPr bwMode="auto">
          <a:xfrm>
            <a:off x="4038600" y="3257490"/>
            <a:ext cx="10021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dirty="0">
                <a:solidFill>
                  <a:schemeClr val="bg1">
                    <a:lumMod val="75000"/>
                  </a:schemeClr>
                </a:solidFill>
                <a:latin typeface="Segoe Script" panose="020B0504020000000003" pitchFamily="34" charset="0"/>
              </a:rPr>
              <a:t>; PAN</a:t>
            </a:r>
          </a:p>
        </p:txBody>
      </p:sp>
      <p:sp>
        <p:nvSpPr>
          <p:cNvPr id="4" name="TextBox 3">
            <a:extLst>
              <a:ext uri="{FF2B5EF4-FFF2-40B4-BE49-F238E27FC236}">
                <a16:creationId xmlns:a16="http://schemas.microsoft.com/office/drawing/2014/main" id="{987BA1BD-C73B-C1C4-5820-9D0BEDE4CD0D}"/>
              </a:ext>
            </a:extLst>
          </p:cNvPr>
          <p:cNvSpPr txBox="1"/>
          <p:nvPr/>
        </p:nvSpPr>
        <p:spPr>
          <a:xfrm>
            <a:off x="838199" y="2133600"/>
            <a:ext cx="5708375" cy="3970318"/>
          </a:xfrm>
          <a:prstGeom prst="rect">
            <a:avLst/>
          </a:prstGeom>
          <a:solidFill>
            <a:schemeClr val="accent5">
              <a:lumMod val="75000"/>
            </a:schemeClr>
          </a:solidFill>
        </p:spPr>
        <p:txBody>
          <a:bodyPr wrap="square" rtlCol="0">
            <a:spAutoFit/>
          </a:bodyPr>
          <a:lstStyle/>
          <a:p>
            <a:r>
              <a:rPr lang="en-US" sz="1400" i="1" dirty="0"/>
              <a:t>What does </a:t>
            </a:r>
            <a:r>
              <a:rPr lang="en-US" sz="1400" dirty="0"/>
              <a:t>CCP</a:t>
            </a:r>
            <a:r>
              <a:rPr lang="en-US" sz="1400" i="1" dirty="0"/>
              <a:t> stand for in this context?</a:t>
            </a:r>
          </a:p>
          <a:p>
            <a:r>
              <a:rPr lang="en-US" sz="1400" dirty="0"/>
              <a:t>Cyclic citrullinated peptide</a:t>
            </a:r>
          </a:p>
          <a:p>
            <a:endParaRPr lang="en-US" sz="1400" dirty="0"/>
          </a:p>
          <a:p>
            <a:r>
              <a:rPr lang="en-US" sz="1400" i="1" dirty="0"/>
              <a:t>What does it mean to say a peptide has been citrullinated?</a:t>
            </a:r>
            <a:endParaRPr lang="en-US" sz="1400" i="1" dirty="0">
              <a:solidFill>
                <a:schemeClr val="accent5">
                  <a:lumMod val="75000"/>
                </a:schemeClr>
              </a:solidFill>
            </a:endParaRPr>
          </a:p>
          <a:p>
            <a:r>
              <a:rPr lang="en-US" sz="1400" dirty="0">
                <a:solidFill>
                  <a:schemeClr val="accent5">
                    <a:lumMod val="75000"/>
                  </a:schemeClr>
                </a:solidFill>
              </a:rPr>
              <a:t>It means that some of the  arginine  moieties within proteins have been enzymatically converted to the amino acid  citrulline  (which  isn’t one of the 20 standard AAs coded for in our genome)</a:t>
            </a:r>
          </a:p>
          <a:p>
            <a:endParaRPr lang="en-US" sz="1400" dirty="0">
              <a:solidFill>
                <a:schemeClr val="accent5">
                  <a:lumMod val="75000"/>
                </a:schemeClr>
              </a:solidFill>
            </a:endParaRPr>
          </a:p>
          <a:p>
            <a:r>
              <a:rPr lang="en-US" sz="1400" i="1" dirty="0">
                <a:solidFill>
                  <a:schemeClr val="accent5">
                    <a:lumMod val="75000"/>
                  </a:schemeClr>
                </a:solidFill>
              </a:rPr>
              <a:t>OK, so what does this have to do with RA?</a:t>
            </a:r>
          </a:p>
          <a:p>
            <a:r>
              <a:rPr lang="en-US" sz="1400" dirty="0">
                <a:solidFill>
                  <a:schemeClr val="accent5">
                    <a:lumMod val="75000"/>
                  </a:schemeClr>
                </a:solidFill>
              </a:rPr>
              <a:t>The citrulline moieties alter the conformation of the proteins within which they occur, rendering the proteins novel to the immune system. The immune system of an RA </a:t>
            </a:r>
            <a:r>
              <a:rPr lang="en-US" sz="1400" dirty="0" err="1">
                <a:solidFill>
                  <a:schemeClr val="accent5">
                    <a:lumMod val="75000"/>
                  </a:schemeClr>
                </a:solidFill>
              </a:rPr>
              <a:t>pt</a:t>
            </a:r>
            <a:r>
              <a:rPr lang="en-US" sz="1400" dirty="0">
                <a:solidFill>
                  <a:schemeClr val="accent5">
                    <a:lumMod val="75000"/>
                  </a:schemeClr>
                </a:solidFill>
              </a:rPr>
              <a:t> will attack them as foreign antigens—hence the presence of anti-CCP antibodies in their serum.</a:t>
            </a:r>
          </a:p>
          <a:p>
            <a:endParaRPr lang="en-US" sz="1400" i="1" dirty="0">
              <a:solidFill>
                <a:schemeClr val="accent5">
                  <a:lumMod val="75000"/>
                </a:schemeClr>
              </a:solidFill>
            </a:endParaRPr>
          </a:p>
          <a:p>
            <a:r>
              <a:rPr lang="en-US" sz="1400" i="1" dirty="0">
                <a:solidFill>
                  <a:schemeClr val="accent5">
                    <a:lumMod val="75000"/>
                  </a:schemeClr>
                </a:solidFill>
              </a:rPr>
              <a:t>When evaluating a </a:t>
            </a:r>
            <a:r>
              <a:rPr lang="en-US" sz="1400" i="1" dirty="0" err="1">
                <a:solidFill>
                  <a:schemeClr val="accent5">
                    <a:lumMod val="75000"/>
                  </a:schemeClr>
                </a:solidFill>
              </a:rPr>
              <a:t>pt</a:t>
            </a:r>
            <a:r>
              <a:rPr lang="en-US" sz="1400" i="1" dirty="0">
                <a:solidFill>
                  <a:schemeClr val="accent5">
                    <a:lumMod val="75000"/>
                  </a:schemeClr>
                </a:solidFill>
              </a:rPr>
              <a:t> for RA, I usually check for the presence of serum  rheumatoid factor (RF) . Is anti-CCP a better test?</a:t>
            </a:r>
          </a:p>
          <a:p>
            <a:r>
              <a:rPr lang="en-US" sz="1400" dirty="0">
                <a:solidFill>
                  <a:schemeClr val="accent5">
                    <a:lumMod val="75000"/>
                  </a:schemeClr>
                </a:solidFill>
              </a:rPr>
              <a:t>Yes, because it has the same  sensitivity  but higher  specificity (98%)  for RA c/w the RF test </a:t>
            </a:r>
          </a:p>
        </p:txBody>
      </p:sp>
    </p:spTree>
    <p:extLst>
      <p:ext uri="{BB962C8B-B14F-4D97-AF65-F5344CB8AC3E}">
        <p14:creationId xmlns:p14="http://schemas.microsoft.com/office/powerpoint/2010/main" val="2091813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17411"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7412"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17413" name="Rectangle 4"/>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17414" name="Rectangle 5"/>
          <p:cNvSpPr>
            <a:spLocks noGrp="1" noChangeArrowheads="1"/>
          </p:cNvSpPr>
          <p:nvPr>
            <p:ph type="body" idx="1"/>
          </p:nvPr>
        </p:nvSpPr>
        <p:spPr>
          <a:xfrm>
            <a:off x="304800" y="1676400"/>
            <a:ext cx="8534400" cy="4876800"/>
          </a:xfrm>
        </p:spPr>
        <p:txBody>
          <a:bodyPr/>
          <a:lstStyle/>
          <a:p>
            <a:pPr eaLnBrk="1" hangingPunct="1"/>
            <a:r>
              <a:rPr lang="en-US" altLang="en-US" sz="2200" dirty="0">
                <a:solidFill>
                  <a:schemeClr val="bg1">
                    <a:lumMod val="75000"/>
                  </a:schemeClr>
                </a:solidFill>
              </a:rPr>
              <a:t>Autoimmune PUK is usually unilateral and sectoral                         </a:t>
            </a:r>
          </a:p>
          <a:p>
            <a:pPr eaLnBrk="1" hangingPunct="1"/>
            <a:r>
              <a:rPr lang="en-US" altLang="en-US" sz="2200" dirty="0">
                <a:solidFill>
                  <a:schemeClr val="bg1">
                    <a:lumMod val="75000"/>
                  </a:schemeClr>
                </a:solidFill>
              </a:rPr>
              <a:t>It often heralds exacerbation of </a:t>
            </a:r>
            <a:r>
              <a:rPr lang="en-US" altLang="en-US" sz="2200" b="1" dirty="0"/>
              <a:t>systemic disease </a:t>
            </a:r>
          </a:p>
        </p:txBody>
      </p:sp>
      <p:sp>
        <p:nvSpPr>
          <p:cNvPr id="1741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001FBC2-80F1-43A6-BAA7-3675B6881076}" type="slidenum">
              <a:rPr lang="en-US" altLang="en-US" sz="1000" smtClean="0"/>
              <a:pPr>
                <a:spcBef>
                  <a:spcPct val="0"/>
                </a:spcBef>
                <a:buClrTx/>
                <a:buSzTx/>
                <a:buFontTx/>
                <a:buNone/>
              </a:pPr>
              <a:t>17</a:t>
            </a:fld>
            <a:endParaRPr lang="en-US" altLang="en-US" sz="1000"/>
          </a:p>
        </p:txBody>
      </p:sp>
      <p:sp>
        <p:nvSpPr>
          <p:cNvPr id="2" name="Text Box 4">
            <a:extLst>
              <a:ext uri="{FF2B5EF4-FFF2-40B4-BE49-F238E27FC236}">
                <a16:creationId xmlns:a16="http://schemas.microsoft.com/office/drawing/2014/main" id="{5C96FC0D-CDB7-4350-8ADA-11FA8FC055A7}"/>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4" name="TextBox 3">
            <a:extLst>
              <a:ext uri="{FF2B5EF4-FFF2-40B4-BE49-F238E27FC236}">
                <a16:creationId xmlns:a16="http://schemas.microsoft.com/office/drawing/2014/main" id="{A0A56AA5-A875-4F9D-8E0C-EEF78F6CC7C4}"/>
              </a:ext>
            </a:extLst>
          </p:cNvPr>
          <p:cNvSpPr txBox="1"/>
          <p:nvPr/>
        </p:nvSpPr>
        <p:spPr>
          <a:xfrm>
            <a:off x="2313038" y="1524000"/>
            <a:ext cx="6194324" cy="584775"/>
          </a:xfrm>
          <a:prstGeom prst="rect">
            <a:avLst/>
          </a:prstGeom>
          <a:solidFill>
            <a:schemeClr val="accent5">
              <a:lumMod val="75000"/>
            </a:schemeClr>
          </a:solidFill>
        </p:spPr>
        <p:txBody>
          <a:bodyPr wrap="none" rtlCol="0">
            <a:spAutoFit/>
          </a:bodyPr>
          <a:lstStyle/>
          <a:p>
            <a:r>
              <a:rPr lang="en-US" sz="1600" i="1" dirty="0">
                <a:solidFill>
                  <a:schemeClr val="bg1">
                    <a:lumMod val="50000"/>
                  </a:schemeClr>
                </a:solidFill>
              </a:rPr>
              <a:t>With what general category of autoimmune </a:t>
            </a:r>
            <a:r>
              <a:rPr lang="en-US" sz="1600" i="1" dirty="0" err="1">
                <a:solidFill>
                  <a:schemeClr val="bg1">
                    <a:lumMod val="50000"/>
                  </a:schemeClr>
                </a:solidFill>
              </a:rPr>
              <a:t>dz</a:t>
            </a:r>
            <a:r>
              <a:rPr lang="en-US" sz="1600" i="1" dirty="0">
                <a:solidFill>
                  <a:schemeClr val="bg1">
                    <a:lumMod val="50000"/>
                  </a:schemeClr>
                </a:solidFill>
              </a:rPr>
              <a:t> is PUK associated?</a:t>
            </a:r>
          </a:p>
          <a:p>
            <a:r>
              <a:rPr lang="en-US" sz="1600" dirty="0">
                <a:solidFill>
                  <a:schemeClr val="bg1">
                    <a:lumMod val="50000"/>
                  </a:schemeClr>
                </a:solidFill>
              </a:rPr>
              <a:t>Connective-tissue </a:t>
            </a:r>
            <a:r>
              <a:rPr lang="en-US" sz="1600" dirty="0" err="1">
                <a:solidFill>
                  <a:schemeClr val="bg1">
                    <a:lumMod val="50000"/>
                  </a:schemeClr>
                </a:solidFill>
              </a:rPr>
              <a:t>dz</a:t>
            </a:r>
            <a:r>
              <a:rPr lang="en-US" sz="1600" dirty="0">
                <a:solidFill>
                  <a:schemeClr val="bg1">
                    <a:lumMod val="50000"/>
                  </a:schemeClr>
                </a:solidFill>
              </a:rPr>
              <a:t>, especially </a:t>
            </a:r>
            <a:r>
              <a:rPr lang="en-US" sz="1600" dirty="0" err="1">
                <a:solidFill>
                  <a:schemeClr val="bg1">
                    <a:lumMod val="50000"/>
                  </a:schemeClr>
                </a:solidFill>
              </a:rPr>
              <a:t>vasculitides</a:t>
            </a:r>
            <a:endParaRPr lang="en-US" sz="1600" dirty="0">
              <a:solidFill>
                <a:schemeClr val="bg1">
                  <a:lumMod val="50000"/>
                </a:schemeClr>
              </a:solidFill>
            </a:endParaRPr>
          </a:p>
        </p:txBody>
      </p:sp>
      <p:sp>
        <p:nvSpPr>
          <p:cNvPr id="5" name="TextBox 4">
            <a:extLst>
              <a:ext uri="{FF2B5EF4-FFF2-40B4-BE49-F238E27FC236}">
                <a16:creationId xmlns:a16="http://schemas.microsoft.com/office/drawing/2014/main" id="{4BABEE30-020F-470E-9BB8-332170594C4E}"/>
              </a:ext>
            </a:extLst>
          </p:cNvPr>
          <p:cNvSpPr txBox="1"/>
          <p:nvPr/>
        </p:nvSpPr>
        <p:spPr>
          <a:xfrm>
            <a:off x="1005284" y="4296205"/>
            <a:ext cx="6371432" cy="2308324"/>
          </a:xfrm>
          <a:prstGeom prst="rect">
            <a:avLst/>
          </a:prstGeom>
          <a:solidFill>
            <a:srgbClr val="D5D5D5"/>
          </a:solidFill>
        </p:spPr>
        <p:txBody>
          <a:bodyPr wrap="square">
            <a:spAutoFit/>
          </a:bodyPr>
          <a:lstStyle/>
          <a:p>
            <a:pPr eaLnBrk="1" hangingPunct="1">
              <a:defRPr/>
            </a:pPr>
            <a:r>
              <a:rPr lang="en-US" sz="1600" i="1" dirty="0">
                <a:solidFill>
                  <a:srgbClr val="0000FF"/>
                </a:solidFill>
                <a:latin typeface="Arial" charset="0"/>
              </a:rPr>
              <a:t>Of these three, which is most likely to be associated with PUK?</a:t>
            </a:r>
          </a:p>
          <a:p>
            <a:pPr eaLnBrk="1" hangingPunct="1">
              <a:defRPr/>
            </a:pPr>
            <a:r>
              <a:rPr lang="en-US" sz="1600" dirty="0">
                <a:solidFill>
                  <a:srgbClr val="0000FF"/>
                </a:solidFill>
                <a:latin typeface="Arial" charset="0"/>
              </a:rPr>
              <a:t>RA, by a substantial margin</a:t>
            </a:r>
          </a:p>
          <a:p>
            <a:pPr eaLnBrk="1" hangingPunct="1">
              <a:defRPr/>
            </a:pPr>
            <a:endParaRPr lang="en-US" sz="1600" dirty="0">
              <a:solidFill>
                <a:srgbClr val="0000FF"/>
              </a:solidFill>
              <a:latin typeface="Arial" charset="0"/>
            </a:endParaRPr>
          </a:p>
          <a:p>
            <a:pPr eaLnBrk="1" hangingPunct="1">
              <a:defRPr/>
            </a:pPr>
            <a:r>
              <a:rPr lang="en-US" sz="1600" i="1" dirty="0">
                <a:solidFill>
                  <a:srgbClr val="0000FF"/>
                </a:solidFill>
                <a:latin typeface="Arial" charset="0"/>
              </a:rPr>
              <a:t>What percentage of PUK </a:t>
            </a:r>
            <a:r>
              <a:rPr lang="en-US" sz="1600" i="1" dirty="0" err="1">
                <a:solidFill>
                  <a:srgbClr val="0000FF"/>
                </a:solidFill>
                <a:latin typeface="Arial" charset="0"/>
              </a:rPr>
              <a:t>pts</a:t>
            </a:r>
            <a:r>
              <a:rPr lang="en-US" sz="1600" i="1" dirty="0">
                <a:solidFill>
                  <a:srgbClr val="0000FF"/>
                </a:solidFill>
                <a:latin typeface="Arial" charset="0"/>
              </a:rPr>
              <a:t> have RA as their underlying condition?</a:t>
            </a:r>
          </a:p>
          <a:p>
            <a:pPr eaLnBrk="1" hangingPunct="1">
              <a:defRPr/>
            </a:pPr>
            <a:r>
              <a:rPr lang="en-US" sz="1600" dirty="0">
                <a:solidFill>
                  <a:srgbClr val="0000FF"/>
                </a:solidFill>
                <a:latin typeface="Arial" charset="0"/>
              </a:rPr>
              <a:t>Up to 40</a:t>
            </a:r>
            <a:endParaRPr lang="en-US" sz="1600" dirty="0">
              <a:solidFill>
                <a:srgbClr val="D5D5D5"/>
              </a:solidFill>
              <a:latin typeface="Arial" charset="0"/>
            </a:endParaRPr>
          </a:p>
          <a:p>
            <a:pPr eaLnBrk="1" hangingPunct="1">
              <a:defRPr/>
            </a:pPr>
            <a:endParaRPr lang="en-US" sz="1600" dirty="0">
              <a:solidFill>
                <a:srgbClr val="0000FF"/>
              </a:solidFill>
              <a:latin typeface="Arial" charset="0"/>
            </a:endParaRPr>
          </a:p>
          <a:p>
            <a:pPr eaLnBrk="1" hangingPunct="1">
              <a:defRPr/>
            </a:pPr>
            <a:r>
              <a:rPr lang="en-US" sz="1600" i="1" dirty="0">
                <a:solidFill>
                  <a:srgbClr val="0000FF"/>
                </a:solidFill>
                <a:latin typeface="Arial" charset="0"/>
              </a:rPr>
              <a:t>In addition to the peripheral cornea, what other ocular structure is commonly affected in these </a:t>
            </a:r>
            <a:r>
              <a:rPr lang="en-US" sz="1600" i="1" dirty="0" err="1">
                <a:solidFill>
                  <a:srgbClr val="0000FF"/>
                </a:solidFill>
                <a:latin typeface="Arial" charset="0"/>
              </a:rPr>
              <a:t>pts</a:t>
            </a:r>
            <a:r>
              <a:rPr lang="en-US" sz="1600" i="1" dirty="0">
                <a:solidFill>
                  <a:srgbClr val="0000FF"/>
                </a:solidFill>
                <a:latin typeface="Arial" charset="0"/>
              </a:rPr>
              <a:t>?</a:t>
            </a:r>
          </a:p>
          <a:p>
            <a:pPr eaLnBrk="1" hangingPunct="1">
              <a:defRPr/>
            </a:pPr>
            <a:r>
              <a:rPr lang="en-US" sz="1600" dirty="0">
                <a:solidFill>
                  <a:srgbClr val="0000FF"/>
                </a:solidFill>
                <a:latin typeface="Arial" charset="0"/>
              </a:rPr>
              <a:t>The sclera </a:t>
            </a:r>
          </a:p>
        </p:txBody>
      </p:sp>
      <p:sp>
        <p:nvSpPr>
          <p:cNvPr id="3" name="TextBox 1">
            <a:extLst>
              <a:ext uri="{FF2B5EF4-FFF2-40B4-BE49-F238E27FC236}">
                <a16:creationId xmlns:a16="http://schemas.microsoft.com/office/drawing/2014/main" id="{A29DD218-EB58-00DD-3A4D-36448BC24142}"/>
              </a:ext>
            </a:extLst>
          </p:cNvPr>
          <p:cNvSpPr txBox="1">
            <a:spLocks noChangeArrowheads="1"/>
          </p:cNvSpPr>
          <p:nvPr/>
        </p:nvSpPr>
        <p:spPr bwMode="auto">
          <a:xfrm>
            <a:off x="228600" y="2895600"/>
            <a:ext cx="8683596" cy="1323439"/>
          </a:xfrm>
          <a:prstGeom prst="rect">
            <a:avLst/>
          </a:prstGeom>
          <a:noFill/>
          <a:ln>
            <a:noFill/>
          </a:ln>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r>
              <a:rPr lang="en-US" altLang="en-US" sz="1600" i="1" dirty="0">
                <a:solidFill>
                  <a:schemeClr val="bg1">
                    <a:lumMod val="75000"/>
                  </a:schemeClr>
                </a:solidFill>
              </a:rPr>
              <a:t>With which connective-tissue diseases (CTDs) and/or </a:t>
            </a:r>
            <a:r>
              <a:rPr lang="en-US" altLang="en-US" sz="1600" i="1" dirty="0" err="1">
                <a:solidFill>
                  <a:schemeClr val="bg1">
                    <a:lumMod val="75000"/>
                  </a:schemeClr>
                </a:solidFill>
              </a:rPr>
              <a:t>vasculitides</a:t>
            </a:r>
            <a:r>
              <a:rPr lang="en-US" altLang="en-US" sz="1600" i="1" dirty="0">
                <a:solidFill>
                  <a:schemeClr val="bg1">
                    <a:lumMod val="75000"/>
                  </a:schemeClr>
                </a:solidFill>
              </a:rPr>
              <a:t> has PUK been associated?</a:t>
            </a:r>
          </a:p>
          <a:p>
            <a:pPr eaLnBrk="1" hangingPunct="1">
              <a:spcBef>
                <a:spcPct val="0"/>
              </a:spcBef>
              <a:buClrTx/>
              <a:buSzTx/>
              <a:buFontTx/>
              <a:buNone/>
              <a:defRPr/>
            </a:pPr>
            <a:r>
              <a:rPr lang="en-US" altLang="en-US" sz="1600" dirty="0">
                <a:solidFill>
                  <a:schemeClr val="bg1">
                    <a:lumMod val="75000"/>
                  </a:schemeClr>
                </a:solidFill>
              </a:rPr>
              <a:t>Pretty much all of them</a:t>
            </a:r>
          </a:p>
          <a:p>
            <a:pPr eaLnBrk="1" hangingPunct="1">
              <a:spcBef>
                <a:spcPct val="0"/>
              </a:spcBef>
              <a:buClrTx/>
              <a:buSzTx/>
              <a:buFontTx/>
              <a:buNone/>
              <a:defRPr/>
            </a:pPr>
            <a:endParaRPr lang="en-US" altLang="en-US" sz="1600" dirty="0">
              <a:solidFill>
                <a:schemeClr val="bg1">
                  <a:lumMod val="75000"/>
                </a:schemeClr>
              </a:solidFill>
            </a:endParaRPr>
          </a:p>
          <a:p>
            <a:pPr eaLnBrk="1" hangingPunct="1">
              <a:spcBef>
                <a:spcPct val="0"/>
              </a:spcBef>
              <a:buClrTx/>
              <a:buSzTx/>
              <a:buFontTx/>
              <a:buNone/>
              <a:defRPr/>
            </a:pPr>
            <a:r>
              <a:rPr lang="en-US" altLang="en-US" sz="1600" i="1" dirty="0">
                <a:solidFill>
                  <a:schemeClr val="bg1">
                    <a:lumMod val="75000"/>
                  </a:schemeClr>
                </a:solidFill>
              </a:rPr>
              <a:t>Which three conditions are most likely to present with PUK?</a:t>
            </a:r>
          </a:p>
          <a:p>
            <a:pPr eaLnBrk="1" hangingPunct="1">
              <a:spcBef>
                <a:spcPct val="0"/>
              </a:spcBef>
              <a:buClrTx/>
              <a:buSzTx/>
              <a:buFontTx/>
              <a:buNone/>
              <a:defRPr/>
            </a:pPr>
            <a:r>
              <a:rPr lang="en-US" altLang="en-US" sz="1600" b="1" dirty="0">
                <a:solidFill>
                  <a:srgbClr val="0000FF"/>
                </a:solidFill>
              </a:rPr>
              <a:t>Rheumatoid arthritis</a:t>
            </a:r>
            <a:r>
              <a:rPr lang="en-US" altLang="en-US" sz="1600" dirty="0">
                <a:solidFill>
                  <a:schemeClr val="bg1">
                    <a:lumMod val="75000"/>
                  </a:schemeClr>
                </a:solidFill>
              </a:rPr>
              <a:t>, Wegener’s granulomatosis, and polyarteritis nodosa</a:t>
            </a:r>
            <a:endParaRPr lang="en-US" altLang="en-US" sz="1600" dirty="0">
              <a:solidFill>
                <a:srgbClr val="FFFF00"/>
              </a:solidFill>
            </a:endParaRPr>
          </a:p>
        </p:txBody>
      </p:sp>
    </p:spTree>
    <p:extLst>
      <p:ext uri="{BB962C8B-B14F-4D97-AF65-F5344CB8AC3E}">
        <p14:creationId xmlns:p14="http://schemas.microsoft.com/office/powerpoint/2010/main" val="1164561150"/>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1"/>
          <p:cNvSpPr>
            <a:spLocks noGrp="1" noChangeArrowheads="1"/>
          </p:cNvSpPr>
          <p:nvPr>
            <p:ph type="title"/>
          </p:nvPr>
        </p:nvSpPr>
        <p:spPr>
          <a:xfrm>
            <a:off x="457200" y="122238"/>
            <a:ext cx="7543800" cy="792162"/>
          </a:xfrm>
        </p:spPr>
        <p:txBody>
          <a:bodyPr/>
          <a:lstStyle/>
          <a:p>
            <a:pPr eaLnBrk="1" hangingPunct="1"/>
            <a:r>
              <a:rPr lang="en-US" altLang="en-US" dirty="0"/>
              <a:t>Q/A</a:t>
            </a:r>
          </a:p>
        </p:txBody>
      </p:sp>
      <p:sp>
        <p:nvSpPr>
          <p:cNvPr id="110595"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68025DD-222F-4188-984D-98F9EE06EB89}" type="slidenum">
              <a:rPr lang="en-US" altLang="en-US" sz="1000" smtClean="0"/>
              <a:pPr>
                <a:spcBef>
                  <a:spcPct val="0"/>
                </a:spcBef>
                <a:buClrTx/>
                <a:buSzTx/>
                <a:buFontTx/>
                <a:buNone/>
              </a:pPr>
              <a:t>170</a:t>
            </a:fld>
            <a:endParaRPr lang="en-US" altLang="en-US" sz="1000"/>
          </a:p>
        </p:txBody>
      </p:sp>
      <p:sp>
        <p:nvSpPr>
          <p:cNvPr id="110596" name="Content Placeholder 1"/>
          <p:cNvSpPr>
            <a:spLocks noGrp="1"/>
          </p:cNvSpPr>
          <p:nvPr>
            <p:ph idx="1"/>
          </p:nvPr>
        </p:nvSpPr>
        <p:spPr>
          <a:xfrm>
            <a:off x="457200" y="1379538"/>
            <a:ext cx="8229600" cy="4411662"/>
          </a:xfrm>
        </p:spPr>
        <p:txBody>
          <a:bodyPr/>
          <a:lstStyle/>
          <a:p>
            <a:r>
              <a:rPr lang="en-US" altLang="en-US" sz="2000" dirty="0">
                <a:solidFill>
                  <a:schemeClr val="bg1">
                    <a:lumMod val="75000"/>
                  </a:schemeClr>
                </a:solidFill>
              </a:rPr>
              <a:t>Saddle-nose deformity (2): RP; </a:t>
            </a:r>
            <a:r>
              <a:rPr lang="en-US" altLang="en-US" sz="2000" dirty="0" err="1">
                <a:solidFill>
                  <a:schemeClr val="bg1">
                    <a:lumMod val="75000"/>
                  </a:schemeClr>
                </a:solidFill>
              </a:rPr>
              <a:t>GwP</a:t>
            </a:r>
            <a:endParaRPr lang="en-US" altLang="en-US" sz="2000" dirty="0">
              <a:solidFill>
                <a:schemeClr val="bg1">
                  <a:lumMod val="75000"/>
                </a:schemeClr>
              </a:solidFill>
            </a:endParaRPr>
          </a:p>
          <a:p>
            <a:r>
              <a:rPr lang="en-US" altLang="en-US" sz="2000" dirty="0">
                <a:solidFill>
                  <a:schemeClr val="bg1">
                    <a:lumMod val="75000"/>
                  </a:schemeClr>
                </a:solidFill>
              </a:rPr>
              <a:t>Asthma and eosinophilia: CS</a:t>
            </a:r>
          </a:p>
          <a:p>
            <a:r>
              <a:rPr lang="en-US" altLang="en-US" sz="2000" dirty="0">
                <a:solidFill>
                  <a:schemeClr val="bg1">
                    <a:lumMod val="75000"/>
                  </a:schemeClr>
                </a:solidFill>
              </a:rPr>
              <a:t>Deformed auricular pinnae: RP</a:t>
            </a:r>
          </a:p>
          <a:p>
            <a:r>
              <a:rPr lang="en-US" altLang="en-US" sz="2000" dirty="0">
                <a:solidFill>
                  <a:schemeClr val="bg1">
                    <a:lumMod val="75000"/>
                  </a:schemeClr>
                </a:solidFill>
              </a:rPr>
              <a:t>Ulcer has overhanging edge (2): MU; PAN</a:t>
            </a:r>
          </a:p>
          <a:p>
            <a:r>
              <a:rPr lang="en-US" altLang="en-US" sz="2000" dirty="0">
                <a:solidFill>
                  <a:schemeClr val="bg1">
                    <a:lumMod val="75000"/>
                  </a:schemeClr>
                </a:solidFill>
              </a:rPr>
              <a:t>Sclera never involved: MU</a:t>
            </a:r>
          </a:p>
          <a:p>
            <a:r>
              <a:rPr lang="en-US" altLang="en-US" sz="2000" dirty="0">
                <a:solidFill>
                  <a:schemeClr val="bg1">
                    <a:lumMod val="75000"/>
                  </a:schemeClr>
                </a:solidFill>
              </a:rPr>
              <a:t>ANCA positive (2): </a:t>
            </a:r>
            <a:r>
              <a:rPr lang="en-US" altLang="en-US" sz="2000" dirty="0" err="1">
                <a:solidFill>
                  <a:schemeClr val="bg1">
                    <a:lumMod val="75000"/>
                  </a:schemeClr>
                </a:solidFill>
              </a:rPr>
              <a:t>GwP</a:t>
            </a:r>
            <a:r>
              <a:rPr lang="en-US" altLang="en-US" sz="2000" dirty="0">
                <a:solidFill>
                  <a:schemeClr val="bg1">
                    <a:lumMod val="75000"/>
                  </a:schemeClr>
                </a:solidFill>
              </a:rPr>
              <a:t>; CS</a:t>
            </a:r>
          </a:p>
          <a:p>
            <a:r>
              <a:rPr lang="en-US" altLang="en-US" sz="2000" dirty="0">
                <a:solidFill>
                  <a:schemeClr val="bg1">
                    <a:lumMod val="75000"/>
                  </a:schemeClr>
                </a:solidFill>
              </a:rPr>
              <a:t>Is a diagnosis of exclusion: MU</a:t>
            </a:r>
          </a:p>
          <a:p>
            <a:r>
              <a:rPr lang="en-US" altLang="en-US" sz="2000" dirty="0">
                <a:solidFill>
                  <a:schemeClr val="bg1">
                    <a:lumMod val="75000"/>
                  </a:schemeClr>
                </a:solidFill>
              </a:rPr>
              <a:t>Chest X-ray likely abnormal (3): </a:t>
            </a:r>
            <a:r>
              <a:rPr lang="en-US" altLang="en-US" sz="2000" dirty="0" err="1">
                <a:solidFill>
                  <a:schemeClr val="bg1">
                    <a:lumMod val="75000"/>
                  </a:schemeClr>
                </a:solidFill>
              </a:rPr>
              <a:t>GwP</a:t>
            </a:r>
            <a:r>
              <a:rPr lang="en-US" altLang="en-US" sz="2000" dirty="0">
                <a:solidFill>
                  <a:schemeClr val="bg1">
                    <a:lumMod val="75000"/>
                  </a:schemeClr>
                </a:solidFill>
              </a:rPr>
              <a:t>; CS; RP</a:t>
            </a:r>
          </a:p>
          <a:p>
            <a:r>
              <a:rPr lang="en-US" altLang="en-US" sz="2000" dirty="0">
                <a:solidFill>
                  <a:schemeClr val="bg1">
                    <a:lumMod val="75000"/>
                  </a:schemeClr>
                </a:solidFill>
              </a:rPr>
              <a:t>Associated with hepatitis seropositivity: PAN</a:t>
            </a:r>
          </a:p>
          <a:p>
            <a:r>
              <a:rPr lang="en-US" altLang="en-US" sz="2000" dirty="0">
                <a:solidFill>
                  <a:schemeClr val="bg1">
                    <a:lumMod val="75000"/>
                  </a:schemeClr>
                </a:solidFill>
              </a:rPr>
              <a:t>Associated with helminthic seropositivity: MU</a:t>
            </a:r>
          </a:p>
          <a:p>
            <a:r>
              <a:rPr lang="en-US" altLang="en-US" sz="2000" dirty="0">
                <a:solidFill>
                  <a:schemeClr val="bg1">
                    <a:lumMod val="75000"/>
                  </a:schemeClr>
                </a:solidFill>
              </a:rPr>
              <a:t>Renal function may be impaired (4): </a:t>
            </a:r>
            <a:r>
              <a:rPr lang="en-US" altLang="en-US" sz="2000" dirty="0" err="1">
                <a:solidFill>
                  <a:schemeClr val="bg1">
                    <a:lumMod val="75000"/>
                  </a:schemeClr>
                </a:solidFill>
              </a:rPr>
              <a:t>GwP</a:t>
            </a:r>
            <a:r>
              <a:rPr lang="en-US" altLang="en-US" sz="2000" dirty="0">
                <a:solidFill>
                  <a:schemeClr val="bg1">
                    <a:lumMod val="75000"/>
                  </a:schemeClr>
                </a:solidFill>
              </a:rPr>
              <a:t>; PAN; CS; RP</a:t>
            </a:r>
          </a:p>
          <a:p>
            <a:r>
              <a:rPr lang="en-US" altLang="en-US" sz="2000" dirty="0">
                <a:solidFill>
                  <a:schemeClr val="bg1">
                    <a:lumMod val="75000"/>
                  </a:schemeClr>
                </a:solidFill>
              </a:rPr>
              <a:t>Chronic, </a:t>
            </a:r>
            <a:r>
              <a:rPr lang="en-US" altLang="en-US" sz="2000" dirty="0" err="1">
                <a:solidFill>
                  <a:schemeClr val="bg1">
                    <a:lumMod val="75000"/>
                  </a:schemeClr>
                </a:solidFill>
              </a:rPr>
              <a:t>tx</a:t>
            </a:r>
            <a:r>
              <a:rPr lang="en-US" altLang="en-US" sz="2000" dirty="0">
                <a:solidFill>
                  <a:schemeClr val="bg1">
                    <a:lumMod val="75000"/>
                  </a:schemeClr>
                </a:solidFill>
              </a:rPr>
              <a:t>-resistant sinusitis common: </a:t>
            </a:r>
            <a:r>
              <a:rPr lang="en-US" altLang="en-US" sz="2000" dirty="0" err="1">
                <a:solidFill>
                  <a:schemeClr val="bg1">
                    <a:lumMod val="75000"/>
                  </a:schemeClr>
                </a:solidFill>
              </a:rPr>
              <a:t>GwP</a:t>
            </a:r>
            <a:endParaRPr lang="en-US" altLang="en-US" sz="2000" dirty="0">
              <a:solidFill>
                <a:schemeClr val="bg1">
                  <a:lumMod val="75000"/>
                </a:schemeClr>
              </a:solidFill>
            </a:endParaRPr>
          </a:p>
          <a:p>
            <a:r>
              <a:rPr lang="en-US" altLang="en-US" sz="2000" b="1" i="1" dirty="0">
                <a:solidFill>
                  <a:schemeClr val="bg1">
                    <a:lumMod val="75000"/>
                  </a:schemeClr>
                </a:solidFill>
              </a:rPr>
              <a:t>Extremely</a:t>
            </a:r>
            <a:r>
              <a:rPr lang="en-US" altLang="en-US" sz="2000" dirty="0">
                <a:solidFill>
                  <a:schemeClr val="bg1">
                    <a:lumMod val="75000"/>
                  </a:schemeClr>
                </a:solidFill>
              </a:rPr>
              <a:t> painful: MU</a:t>
            </a:r>
          </a:p>
          <a:p>
            <a:r>
              <a:rPr lang="en-US" altLang="en-US" sz="2000" b="1" dirty="0"/>
              <a:t>Anti-CCP Ab positive: </a:t>
            </a:r>
            <a:r>
              <a:rPr lang="en-US" altLang="en-US" sz="2000" b="1" dirty="0">
                <a:solidFill>
                  <a:srgbClr val="0000FF"/>
                </a:solidFill>
              </a:rPr>
              <a:t>RA</a:t>
            </a:r>
          </a:p>
        </p:txBody>
      </p:sp>
      <p:sp>
        <p:nvSpPr>
          <p:cNvPr id="2" name="Text Box 4">
            <a:extLst>
              <a:ext uri="{FF2B5EF4-FFF2-40B4-BE49-F238E27FC236}">
                <a16:creationId xmlns:a16="http://schemas.microsoft.com/office/drawing/2014/main" id="{03F33DEC-63A2-4295-A5EB-420920B07704}"/>
              </a:ext>
            </a:extLst>
          </p:cNvPr>
          <p:cNvSpPr txBox="1">
            <a:spLocks noChangeArrowheads="1"/>
          </p:cNvSpPr>
          <p:nvPr/>
        </p:nvSpPr>
        <p:spPr bwMode="auto">
          <a:xfrm>
            <a:off x="1295400" y="152400"/>
            <a:ext cx="6705600" cy="12095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1800" dirty="0"/>
              <a:t>For each statement, identify which of these causes of PUK is/are associated (some will more than one answer)</a:t>
            </a:r>
          </a:p>
          <a:p>
            <a:pPr eaLnBrk="1" hangingPunct="1">
              <a:spcBef>
                <a:spcPct val="0"/>
              </a:spcBef>
              <a:buClrTx/>
              <a:buSzTx/>
              <a:buFontTx/>
              <a:buNone/>
            </a:pPr>
            <a:r>
              <a:rPr lang="en-US" altLang="en-US" sz="1400" b="1" dirty="0">
                <a:solidFill>
                  <a:srgbClr val="0000FF"/>
                </a:solidFill>
              </a:rPr>
              <a:t>Polyarteritis nodosa (PAN)		Relapsing </a:t>
            </a:r>
            <a:r>
              <a:rPr lang="en-US" altLang="en-US" sz="1400" b="1" dirty="0" err="1">
                <a:solidFill>
                  <a:srgbClr val="0000FF"/>
                </a:solidFill>
              </a:rPr>
              <a:t>polychondritis</a:t>
            </a:r>
            <a:r>
              <a:rPr lang="en-US" altLang="en-US" sz="1400" b="1" dirty="0">
                <a:solidFill>
                  <a:srgbClr val="0000FF"/>
                </a:solidFill>
              </a:rPr>
              <a:t> (RP)</a:t>
            </a:r>
          </a:p>
          <a:p>
            <a:pPr eaLnBrk="1" hangingPunct="1">
              <a:spcBef>
                <a:spcPct val="0"/>
              </a:spcBef>
              <a:buClrTx/>
              <a:buSzTx/>
              <a:buFontTx/>
              <a:buNone/>
            </a:pPr>
            <a:r>
              <a:rPr lang="en-US" altLang="en-US" sz="1400" b="1" dirty="0">
                <a:solidFill>
                  <a:srgbClr val="0000FF"/>
                </a:solidFill>
              </a:rPr>
              <a:t>Rheumatoid arthritis (RA)	   Granulomatosis with polyangiitis (</a:t>
            </a:r>
            <a:r>
              <a:rPr lang="en-US" altLang="en-US" sz="1400" b="1" dirty="0" err="1">
                <a:solidFill>
                  <a:srgbClr val="0000FF"/>
                </a:solidFill>
              </a:rPr>
              <a:t>GwP</a:t>
            </a:r>
            <a:r>
              <a:rPr lang="en-US" altLang="en-US" sz="1400" b="1" dirty="0">
                <a:solidFill>
                  <a:srgbClr val="0000FF"/>
                </a:solidFill>
              </a:rPr>
              <a:t>)</a:t>
            </a:r>
          </a:p>
          <a:p>
            <a:pPr eaLnBrk="1" hangingPunct="1">
              <a:spcBef>
                <a:spcPct val="0"/>
              </a:spcBef>
              <a:buClrTx/>
              <a:buSzTx/>
              <a:buFontTx/>
              <a:buNone/>
            </a:pPr>
            <a:r>
              <a:rPr lang="en-US" altLang="en-US" sz="1400" b="1" dirty="0" err="1">
                <a:solidFill>
                  <a:srgbClr val="0000FF"/>
                </a:solidFill>
              </a:rPr>
              <a:t>Mooren’s</a:t>
            </a:r>
            <a:r>
              <a:rPr lang="en-US" altLang="en-US" sz="1400" b="1" dirty="0">
                <a:solidFill>
                  <a:srgbClr val="0000FF"/>
                </a:solidFill>
              </a:rPr>
              <a:t> ulcer (MU)			Churg-Strauss (CS)</a:t>
            </a:r>
          </a:p>
        </p:txBody>
      </p:sp>
      <p:sp>
        <p:nvSpPr>
          <p:cNvPr id="3" name="TextBox 6">
            <a:extLst>
              <a:ext uri="{FF2B5EF4-FFF2-40B4-BE49-F238E27FC236}">
                <a16:creationId xmlns:a16="http://schemas.microsoft.com/office/drawing/2014/main" id="{49A663FE-C9EB-4EDF-9924-C6FBFC524B86}"/>
              </a:ext>
            </a:extLst>
          </p:cNvPr>
          <p:cNvSpPr txBox="1">
            <a:spLocks noChangeArrowheads="1"/>
          </p:cNvSpPr>
          <p:nvPr/>
        </p:nvSpPr>
        <p:spPr bwMode="auto">
          <a:xfrm>
            <a:off x="4038600" y="3257490"/>
            <a:ext cx="10021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dirty="0">
                <a:solidFill>
                  <a:schemeClr val="bg1">
                    <a:lumMod val="75000"/>
                  </a:schemeClr>
                </a:solidFill>
                <a:latin typeface="Segoe Script" panose="020B0504020000000003" pitchFamily="34" charset="0"/>
              </a:rPr>
              <a:t>; PAN</a:t>
            </a:r>
          </a:p>
        </p:txBody>
      </p:sp>
      <p:sp>
        <p:nvSpPr>
          <p:cNvPr id="4" name="TextBox 3">
            <a:extLst>
              <a:ext uri="{FF2B5EF4-FFF2-40B4-BE49-F238E27FC236}">
                <a16:creationId xmlns:a16="http://schemas.microsoft.com/office/drawing/2014/main" id="{987BA1BD-C73B-C1C4-5820-9D0BEDE4CD0D}"/>
              </a:ext>
            </a:extLst>
          </p:cNvPr>
          <p:cNvSpPr txBox="1"/>
          <p:nvPr/>
        </p:nvSpPr>
        <p:spPr>
          <a:xfrm>
            <a:off x="838199" y="2133600"/>
            <a:ext cx="5708375" cy="3970318"/>
          </a:xfrm>
          <a:prstGeom prst="rect">
            <a:avLst/>
          </a:prstGeom>
          <a:solidFill>
            <a:schemeClr val="accent5">
              <a:lumMod val="75000"/>
            </a:schemeClr>
          </a:solidFill>
        </p:spPr>
        <p:txBody>
          <a:bodyPr wrap="square" rtlCol="0">
            <a:spAutoFit/>
          </a:bodyPr>
          <a:lstStyle/>
          <a:p>
            <a:r>
              <a:rPr lang="en-US" sz="1400" i="1" dirty="0"/>
              <a:t>What does </a:t>
            </a:r>
            <a:r>
              <a:rPr lang="en-US" sz="1400" dirty="0"/>
              <a:t>CCP</a:t>
            </a:r>
            <a:r>
              <a:rPr lang="en-US" sz="1400" i="1" dirty="0"/>
              <a:t> stand for in this context?</a:t>
            </a:r>
          </a:p>
          <a:p>
            <a:r>
              <a:rPr lang="en-US" sz="1400" dirty="0"/>
              <a:t>Cyclic citrullinated peptide</a:t>
            </a:r>
          </a:p>
          <a:p>
            <a:endParaRPr lang="en-US" sz="1400" dirty="0"/>
          </a:p>
          <a:p>
            <a:r>
              <a:rPr lang="en-US" sz="1400" i="1" dirty="0"/>
              <a:t>What does it mean to say a peptide has been citrullinated?</a:t>
            </a:r>
          </a:p>
          <a:p>
            <a:r>
              <a:rPr lang="en-US" sz="1400" dirty="0"/>
              <a:t>It means that some of the  arginine  moieties within proteins have been enzymatically converted to the amino acid  citrulline  </a:t>
            </a:r>
            <a:r>
              <a:rPr lang="en-US" sz="1400" dirty="0">
                <a:solidFill>
                  <a:schemeClr val="accent5">
                    <a:lumMod val="75000"/>
                  </a:schemeClr>
                </a:solidFill>
              </a:rPr>
              <a:t>(which  isn’t one of the 20 standard AAs coded for in our genome)</a:t>
            </a:r>
          </a:p>
          <a:p>
            <a:endParaRPr lang="en-US" sz="1400" dirty="0">
              <a:solidFill>
                <a:schemeClr val="accent5">
                  <a:lumMod val="75000"/>
                </a:schemeClr>
              </a:solidFill>
            </a:endParaRPr>
          </a:p>
          <a:p>
            <a:r>
              <a:rPr lang="en-US" sz="1400" i="1" dirty="0">
                <a:solidFill>
                  <a:schemeClr val="accent5">
                    <a:lumMod val="75000"/>
                  </a:schemeClr>
                </a:solidFill>
              </a:rPr>
              <a:t>OK, so what does this have to do with RA?</a:t>
            </a:r>
          </a:p>
          <a:p>
            <a:r>
              <a:rPr lang="en-US" sz="1400" dirty="0">
                <a:solidFill>
                  <a:schemeClr val="accent5">
                    <a:lumMod val="75000"/>
                  </a:schemeClr>
                </a:solidFill>
              </a:rPr>
              <a:t>The citrulline moieties alter the conformation of the proteins within which they occur, rendering the proteins novel to the immune system. The immune system of an RA </a:t>
            </a:r>
            <a:r>
              <a:rPr lang="en-US" sz="1400" dirty="0" err="1">
                <a:solidFill>
                  <a:schemeClr val="accent5">
                    <a:lumMod val="75000"/>
                  </a:schemeClr>
                </a:solidFill>
              </a:rPr>
              <a:t>pt</a:t>
            </a:r>
            <a:r>
              <a:rPr lang="en-US" sz="1400" dirty="0">
                <a:solidFill>
                  <a:schemeClr val="accent5">
                    <a:lumMod val="75000"/>
                  </a:schemeClr>
                </a:solidFill>
              </a:rPr>
              <a:t> will attack them as foreign antigens—hence the presence of anti-CCP antibodies in their serum.</a:t>
            </a:r>
          </a:p>
          <a:p>
            <a:endParaRPr lang="en-US" sz="1400" i="1" dirty="0">
              <a:solidFill>
                <a:schemeClr val="accent5">
                  <a:lumMod val="75000"/>
                </a:schemeClr>
              </a:solidFill>
            </a:endParaRPr>
          </a:p>
          <a:p>
            <a:r>
              <a:rPr lang="en-US" sz="1400" i="1" dirty="0">
                <a:solidFill>
                  <a:schemeClr val="accent5">
                    <a:lumMod val="75000"/>
                  </a:schemeClr>
                </a:solidFill>
              </a:rPr>
              <a:t>When evaluating a </a:t>
            </a:r>
            <a:r>
              <a:rPr lang="en-US" sz="1400" i="1" dirty="0" err="1">
                <a:solidFill>
                  <a:schemeClr val="accent5">
                    <a:lumMod val="75000"/>
                  </a:schemeClr>
                </a:solidFill>
              </a:rPr>
              <a:t>pt</a:t>
            </a:r>
            <a:r>
              <a:rPr lang="en-US" sz="1400" i="1" dirty="0">
                <a:solidFill>
                  <a:schemeClr val="accent5">
                    <a:lumMod val="75000"/>
                  </a:schemeClr>
                </a:solidFill>
              </a:rPr>
              <a:t> for RA, I usually check for the presence of serum  rheumatoid factor (RF) . Is anti-CCP a better test?</a:t>
            </a:r>
          </a:p>
          <a:p>
            <a:r>
              <a:rPr lang="en-US" sz="1400" dirty="0">
                <a:solidFill>
                  <a:schemeClr val="accent5">
                    <a:lumMod val="75000"/>
                  </a:schemeClr>
                </a:solidFill>
              </a:rPr>
              <a:t>Yes, because it has the same  sensitivity  but higher  specificity (98%)  for RA c/w the RF test </a:t>
            </a:r>
          </a:p>
        </p:txBody>
      </p:sp>
      <p:sp>
        <p:nvSpPr>
          <p:cNvPr id="5" name="Rectangle 4">
            <a:extLst>
              <a:ext uri="{FF2B5EF4-FFF2-40B4-BE49-F238E27FC236}">
                <a16:creationId xmlns:a16="http://schemas.microsoft.com/office/drawing/2014/main" id="{FDD113C7-830B-21AE-FA44-2152FE91B16A}"/>
              </a:ext>
            </a:extLst>
          </p:cNvPr>
          <p:cNvSpPr/>
          <p:nvPr/>
        </p:nvSpPr>
        <p:spPr>
          <a:xfrm>
            <a:off x="2994990" y="3022264"/>
            <a:ext cx="697395" cy="198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amino acid</a:t>
            </a:r>
          </a:p>
        </p:txBody>
      </p:sp>
      <p:sp>
        <p:nvSpPr>
          <p:cNvPr id="9" name="Rectangle 8">
            <a:extLst>
              <a:ext uri="{FF2B5EF4-FFF2-40B4-BE49-F238E27FC236}">
                <a16:creationId xmlns:a16="http://schemas.microsoft.com/office/drawing/2014/main" id="{97F922C4-BD8A-7339-4E19-FB64078B7100}"/>
              </a:ext>
            </a:extLst>
          </p:cNvPr>
          <p:cNvSpPr/>
          <p:nvPr/>
        </p:nvSpPr>
        <p:spPr>
          <a:xfrm>
            <a:off x="4724400" y="3257490"/>
            <a:ext cx="697395" cy="198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duh</a:t>
            </a:r>
          </a:p>
        </p:txBody>
      </p:sp>
    </p:spTree>
    <p:extLst>
      <p:ext uri="{BB962C8B-B14F-4D97-AF65-F5344CB8AC3E}">
        <p14:creationId xmlns:p14="http://schemas.microsoft.com/office/powerpoint/2010/main" val="475775916"/>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1"/>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110595"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68025DD-222F-4188-984D-98F9EE06EB89}" type="slidenum">
              <a:rPr lang="en-US" altLang="en-US" sz="1000" smtClean="0"/>
              <a:pPr>
                <a:spcBef>
                  <a:spcPct val="0"/>
                </a:spcBef>
                <a:buClrTx/>
                <a:buSzTx/>
                <a:buFontTx/>
                <a:buNone/>
              </a:pPr>
              <a:t>171</a:t>
            </a:fld>
            <a:endParaRPr lang="en-US" altLang="en-US" sz="1000"/>
          </a:p>
        </p:txBody>
      </p:sp>
      <p:sp>
        <p:nvSpPr>
          <p:cNvPr id="110596" name="Content Placeholder 1"/>
          <p:cNvSpPr>
            <a:spLocks noGrp="1"/>
          </p:cNvSpPr>
          <p:nvPr>
            <p:ph idx="1"/>
          </p:nvPr>
        </p:nvSpPr>
        <p:spPr>
          <a:xfrm>
            <a:off x="457200" y="1379538"/>
            <a:ext cx="8229600" cy="4411662"/>
          </a:xfrm>
        </p:spPr>
        <p:txBody>
          <a:bodyPr/>
          <a:lstStyle/>
          <a:p>
            <a:r>
              <a:rPr lang="en-US" altLang="en-US" sz="2000" dirty="0">
                <a:solidFill>
                  <a:schemeClr val="bg1">
                    <a:lumMod val="75000"/>
                  </a:schemeClr>
                </a:solidFill>
              </a:rPr>
              <a:t>Saddle-nose deformity (2): RP; </a:t>
            </a:r>
            <a:r>
              <a:rPr lang="en-US" altLang="en-US" sz="2000" dirty="0" err="1">
                <a:solidFill>
                  <a:schemeClr val="bg1">
                    <a:lumMod val="75000"/>
                  </a:schemeClr>
                </a:solidFill>
              </a:rPr>
              <a:t>GwP</a:t>
            </a:r>
            <a:endParaRPr lang="en-US" altLang="en-US" sz="2000" dirty="0">
              <a:solidFill>
                <a:schemeClr val="bg1">
                  <a:lumMod val="75000"/>
                </a:schemeClr>
              </a:solidFill>
            </a:endParaRPr>
          </a:p>
          <a:p>
            <a:r>
              <a:rPr lang="en-US" altLang="en-US" sz="2000" dirty="0">
                <a:solidFill>
                  <a:schemeClr val="bg1">
                    <a:lumMod val="75000"/>
                  </a:schemeClr>
                </a:solidFill>
              </a:rPr>
              <a:t>Asthma and eosinophilia: CS</a:t>
            </a:r>
          </a:p>
          <a:p>
            <a:r>
              <a:rPr lang="en-US" altLang="en-US" sz="2000" dirty="0">
                <a:solidFill>
                  <a:schemeClr val="bg1">
                    <a:lumMod val="75000"/>
                  </a:schemeClr>
                </a:solidFill>
              </a:rPr>
              <a:t>Deformed auricular pinnae: RP</a:t>
            </a:r>
          </a:p>
          <a:p>
            <a:r>
              <a:rPr lang="en-US" altLang="en-US" sz="2000" dirty="0">
                <a:solidFill>
                  <a:schemeClr val="bg1">
                    <a:lumMod val="75000"/>
                  </a:schemeClr>
                </a:solidFill>
              </a:rPr>
              <a:t>Ulcer has overhanging edge (2): MU; PAN</a:t>
            </a:r>
          </a:p>
          <a:p>
            <a:r>
              <a:rPr lang="en-US" altLang="en-US" sz="2000" dirty="0">
                <a:solidFill>
                  <a:schemeClr val="bg1">
                    <a:lumMod val="75000"/>
                  </a:schemeClr>
                </a:solidFill>
              </a:rPr>
              <a:t>Sclera never involved: MU</a:t>
            </a:r>
          </a:p>
          <a:p>
            <a:r>
              <a:rPr lang="en-US" altLang="en-US" sz="2000" dirty="0">
                <a:solidFill>
                  <a:schemeClr val="bg1">
                    <a:lumMod val="75000"/>
                  </a:schemeClr>
                </a:solidFill>
              </a:rPr>
              <a:t>ANCA positive (2): </a:t>
            </a:r>
            <a:r>
              <a:rPr lang="en-US" altLang="en-US" sz="2000" dirty="0" err="1">
                <a:solidFill>
                  <a:schemeClr val="bg1">
                    <a:lumMod val="75000"/>
                  </a:schemeClr>
                </a:solidFill>
              </a:rPr>
              <a:t>GwP</a:t>
            </a:r>
            <a:r>
              <a:rPr lang="en-US" altLang="en-US" sz="2000" dirty="0">
                <a:solidFill>
                  <a:schemeClr val="bg1">
                    <a:lumMod val="75000"/>
                  </a:schemeClr>
                </a:solidFill>
              </a:rPr>
              <a:t>; CS</a:t>
            </a:r>
          </a:p>
          <a:p>
            <a:r>
              <a:rPr lang="en-US" altLang="en-US" sz="2000" dirty="0">
                <a:solidFill>
                  <a:schemeClr val="bg1">
                    <a:lumMod val="75000"/>
                  </a:schemeClr>
                </a:solidFill>
              </a:rPr>
              <a:t>Is a diagnosis of exclusion: MU</a:t>
            </a:r>
          </a:p>
          <a:p>
            <a:r>
              <a:rPr lang="en-US" altLang="en-US" sz="2000" dirty="0">
                <a:solidFill>
                  <a:schemeClr val="bg1">
                    <a:lumMod val="75000"/>
                  </a:schemeClr>
                </a:solidFill>
              </a:rPr>
              <a:t>Chest X-ray likely abnormal (3): </a:t>
            </a:r>
            <a:r>
              <a:rPr lang="en-US" altLang="en-US" sz="2000" dirty="0" err="1">
                <a:solidFill>
                  <a:schemeClr val="bg1">
                    <a:lumMod val="75000"/>
                  </a:schemeClr>
                </a:solidFill>
              </a:rPr>
              <a:t>GwP</a:t>
            </a:r>
            <a:r>
              <a:rPr lang="en-US" altLang="en-US" sz="2000" dirty="0">
                <a:solidFill>
                  <a:schemeClr val="bg1">
                    <a:lumMod val="75000"/>
                  </a:schemeClr>
                </a:solidFill>
              </a:rPr>
              <a:t>; CS; RP</a:t>
            </a:r>
          </a:p>
          <a:p>
            <a:r>
              <a:rPr lang="en-US" altLang="en-US" sz="2000" dirty="0">
                <a:solidFill>
                  <a:schemeClr val="bg1">
                    <a:lumMod val="75000"/>
                  </a:schemeClr>
                </a:solidFill>
              </a:rPr>
              <a:t>Associated with hepatitis seropositivity: PAN</a:t>
            </a:r>
          </a:p>
          <a:p>
            <a:r>
              <a:rPr lang="en-US" altLang="en-US" sz="2000" dirty="0">
                <a:solidFill>
                  <a:schemeClr val="bg1">
                    <a:lumMod val="75000"/>
                  </a:schemeClr>
                </a:solidFill>
              </a:rPr>
              <a:t>Associated with helminthic seropositivity: MU</a:t>
            </a:r>
          </a:p>
          <a:p>
            <a:r>
              <a:rPr lang="en-US" altLang="en-US" sz="2000" dirty="0">
                <a:solidFill>
                  <a:schemeClr val="bg1">
                    <a:lumMod val="75000"/>
                  </a:schemeClr>
                </a:solidFill>
              </a:rPr>
              <a:t>Renal function may be impaired (4): </a:t>
            </a:r>
            <a:r>
              <a:rPr lang="en-US" altLang="en-US" sz="2000" dirty="0" err="1">
                <a:solidFill>
                  <a:schemeClr val="bg1">
                    <a:lumMod val="75000"/>
                  </a:schemeClr>
                </a:solidFill>
              </a:rPr>
              <a:t>GwP</a:t>
            </a:r>
            <a:r>
              <a:rPr lang="en-US" altLang="en-US" sz="2000" dirty="0">
                <a:solidFill>
                  <a:schemeClr val="bg1">
                    <a:lumMod val="75000"/>
                  </a:schemeClr>
                </a:solidFill>
              </a:rPr>
              <a:t>; PAN; CS; RP</a:t>
            </a:r>
          </a:p>
          <a:p>
            <a:r>
              <a:rPr lang="en-US" altLang="en-US" sz="2000" dirty="0">
                <a:solidFill>
                  <a:schemeClr val="bg1">
                    <a:lumMod val="75000"/>
                  </a:schemeClr>
                </a:solidFill>
              </a:rPr>
              <a:t>Chronic, </a:t>
            </a:r>
            <a:r>
              <a:rPr lang="en-US" altLang="en-US" sz="2000" dirty="0" err="1">
                <a:solidFill>
                  <a:schemeClr val="bg1">
                    <a:lumMod val="75000"/>
                  </a:schemeClr>
                </a:solidFill>
              </a:rPr>
              <a:t>tx</a:t>
            </a:r>
            <a:r>
              <a:rPr lang="en-US" altLang="en-US" sz="2000" dirty="0">
                <a:solidFill>
                  <a:schemeClr val="bg1">
                    <a:lumMod val="75000"/>
                  </a:schemeClr>
                </a:solidFill>
              </a:rPr>
              <a:t>-resistant sinusitis common: </a:t>
            </a:r>
            <a:r>
              <a:rPr lang="en-US" altLang="en-US" sz="2000" dirty="0" err="1">
                <a:solidFill>
                  <a:schemeClr val="bg1">
                    <a:lumMod val="75000"/>
                  </a:schemeClr>
                </a:solidFill>
              </a:rPr>
              <a:t>GwP</a:t>
            </a:r>
            <a:endParaRPr lang="en-US" altLang="en-US" sz="2000" dirty="0">
              <a:solidFill>
                <a:schemeClr val="bg1">
                  <a:lumMod val="75000"/>
                </a:schemeClr>
              </a:solidFill>
            </a:endParaRPr>
          </a:p>
          <a:p>
            <a:r>
              <a:rPr lang="en-US" altLang="en-US" sz="2000" b="1" i="1" dirty="0">
                <a:solidFill>
                  <a:schemeClr val="bg1">
                    <a:lumMod val="75000"/>
                  </a:schemeClr>
                </a:solidFill>
              </a:rPr>
              <a:t>Extremely</a:t>
            </a:r>
            <a:r>
              <a:rPr lang="en-US" altLang="en-US" sz="2000" dirty="0">
                <a:solidFill>
                  <a:schemeClr val="bg1">
                    <a:lumMod val="75000"/>
                  </a:schemeClr>
                </a:solidFill>
              </a:rPr>
              <a:t> painful: MU</a:t>
            </a:r>
          </a:p>
          <a:p>
            <a:r>
              <a:rPr lang="en-US" altLang="en-US" sz="2000" b="1" dirty="0"/>
              <a:t>Anti-CCP Ab positive: </a:t>
            </a:r>
            <a:r>
              <a:rPr lang="en-US" altLang="en-US" sz="2000" b="1" dirty="0">
                <a:solidFill>
                  <a:srgbClr val="0000FF"/>
                </a:solidFill>
              </a:rPr>
              <a:t>RA</a:t>
            </a:r>
          </a:p>
        </p:txBody>
      </p:sp>
      <p:sp>
        <p:nvSpPr>
          <p:cNvPr id="2" name="Text Box 4">
            <a:extLst>
              <a:ext uri="{FF2B5EF4-FFF2-40B4-BE49-F238E27FC236}">
                <a16:creationId xmlns:a16="http://schemas.microsoft.com/office/drawing/2014/main" id="{03F33DEC-63A2-4295-A5EB-420920B07704}"/>
              </a:ext>
            </a:extLst>
          </p:cNvPr>
          <p:cNvSpPr txBox="1">
            <a:spLocks noChangeArrowheads="1"/>
          </p:cNvSpPr>
          <p:nvPr/>
        </p:nvSpPr>
        <p:spPr bwMode="auto">
          <a:xfrm>
            <a:off x="1295400" y="152400"/>
            <a:ext cx="6705600" cy="12095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1800" dirty="0"/>
              <a:t>For each statement, identify which of these causes of PUK is/are associated (some will more than one answer)</a:t>
            </a:r>
          </a:p>
          <a:p>
            <a:pPr eaLnBrk="1" hangingPunct="1">
              <a:spcBef>
                <a:spcPct val="0"/>
              </a:spcBef>
              <a:buClrTx/>
              <a:buSzTx/>
              <a:buFontTx/>
              <a:buNone/>
            </a:pPr>
            <a:r>
              <a:rPr lang="en-US" altLang="en-US" sz="1400" b="1" dirty="0">
                <a:solidFill>
                  <a:srgbClr val="0000FF"/>
                </a:solidFill>
              </a:rPr>
              <a:t>Polyarteritis nodosa (PAN)		Relapsing </a:t>
            </a:r>
            <a:r>
              <a:rPr lang="en-US" altLang="en-US" sz="1400" b="1" dirty="0" err="1">
                <a:solidFill>
                  <a:srgbClr val="0000FF"/>
                </a:solidFill>
              </a:rPr>
              <a:t>polychondritis</a:t>
            </a:r>
            <a:r>
              <a:rPr lang="en-US" altLang="en-US" sz="1400" b="1" dirty="0">
                <a:solidFill>
                  <a:srgbClr val="0000FF"/>
                </a:solidFill>
              </a:rPr>
              <a:t> (RP)</a:t>
            </a:r>
          </a:p>
          <a:p>
            <a:pPr eaLnBrk="1" hangingPunct="1">
              <a:spcBef>
                <a:spcPct val="0"/>
              </a:spcBef>
              <a:buClrTx/>
              <a:buSzTx/>
              <a:buFontTx/>
              <a:buNone/>
            </a:pPr>
            <a:r>
              <a:rPr lang="en-US" altLang="en-US" sz="1400" b="1" dirty="0">
                <a:solidFill>
                  <a:srgbClr val="0000FF"/>
                </a:solidFill>
              </a:rPr>
              <a:t>Rheumatoid arthritis (RA)	   Granulomatosis with polyangiitis (</a:t>
            </a:r>
            <a:r>
              <a:rPr lang="en-US" altLang="en-US" sz="1400" b="1" dirty="0" err="1">
                <a:solidFill>
                  <a:srgbClr val="0000FF"/>
                </a:solidFill>
              </a:rPr>
              <a:t>GwP</a:t>
            </a:r>
            <a:r>
              <a:rPr lang="en-US" altLang="en-US" sz="1400" b="1" dirty="0">
                <a:solidFill>
                  <a:srgbClr val="0000FF"/>
                </a:solidFill>
              </a:rPr>
              <a:t>)</a:t>
            </a:r>
          </a:p>
          <a:p>
            <a:pPr eaLnBrk="1" hangingPunct="1">
              <a:spcBef>
                <a:spcPct val="0"/>
              </a:spcBef>
              <a:buClrTx/>
              <a:buSzTx/>
              <a:buFontTx/>
              <a:buNone/>
            </a:pPr>
            <a:r>
              <a:rPr lang="en-US" altLang="en-US" sz="1400" b="1" dirty="0" err="1">
                <a:solidFill>
                  <a:srgbClr val="0000FF"/>
                </a:solidFill>
              </a:rPr>
              <a:t>Mooren’s</a:t>
            </a:r>
            <a:r>
              <a:rPr lang="en-US" altLang="en-US" sz="1400" b="1" dirty="0">
                <a:solidFill>
                  <a:srgbClr val="0000FF"/>
                </a:solidFill>
              </a:rPr>
              <a:t> ulcer (MU)			Churg-Strauss (CS)</a:t>
            </a:r>
          </a:p>
        </p:txBody>
      </p:sp>
      <p:sp>
        <p:nvSpPr>
          <p:cNvPr id="3" name="TextBox 6">
            <a:extLst>
              <a:ext uri="{FF2B5EF4-FFF2-40B4-BE49-F238E27FC236}">
                <a16:creationId xmlns:a16="http://schemas.microsoft.com/office/drawing/2014/main" id="{49A663FE-C9EB-4EDF-9924-C6FBFC524B86}"/>
              </a:ext>
            </a:extLst>
          </p:cNvPr>
          <p:cNvSpPr txBox="1">
            <a:spLocks noChangeArrowheads="1"/>
          </p:cNvSpPr>
          <p:nvPr/>
        </p:nvSpPr>
        <p:spPr bwMode="auto">
          <a:xfrm>
            <a:off x="4038600" y="3257490"/>
            <a:ext cx="10021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dirty="0">
                <a:solidFill>
                  <a:schemeClr val="bg1">
                    <a:lumMod val="75000"/>
                  </a:schemeClr>
                </a:solidFill>
                <a:latin typeface="Segoe Script" panose="020B0504020000000003" pitchFamily="34" charset="0"/>
              </a:rPr>
              <a:t>; PAN</a:t>
            </a:r>
          </a:p>
        </p:txBody>
      </p:sp>
      <p:sp>
        <p:nvSpPr>
          <p:cNvPr id="4" name="TextBox 3">
            <a:extLst>
              <a:ext uri="{FF2B5EF4-FFF2-40B4-BE49-F238E27FC236}">
                <a16:creationId xmlns:a16="http://schemas.microsoft.com/office/drawing/2014/main" id="{987BA1BD-C73B-C1C4-5820-9D0BEDE4CD0D}"/>
              </a:ext>
            </a:extLst>
          </p:cNvPr>
          <p:cNvSpPr txBox="1"/>
          <p:nvPr/>
        </p:nvSpPr>
        <p:spPr>
          <a:xfrm>
            <a:off x="838199" y="2133600"/>
            <a:ext cx="5708375" cy="3970318"/>
          </a:xfrm>
          <a:prstGeom prst="rect">
            <a:avLst/>
          </a:prstGeom>
          <a:solidFill>
            <a:schemeClr val="accent5">
              <a:lumMod val="75000"/>
            </a:schemeClr>
          </a:solidFill>
        </p:spPr>
        <p:txBody>
          <a:bodyPr wrap="square" rtlCol="0">
            <a:spAutoFit/>
          </a:bodyPr>
          <a:lstStyle/>
          <a:p>
            <a:r>
              <a:rPr lang="en-US" sz="1400" i="1" dirty="0"/>
              <a:t>What does </a:t>
            </a:r>
            <a:r>
              <a:rPr lang="en-US" sz="1400" dirty="0"/>
              <a:t>CCP</a:t>
            </a:r>
            <a:r>
              <a:rPr lang="en-US" sz="1400" i="1" dirty="0"/>
              <a:t> stand for in this context?</a:t>
            </a:r>
          </a:p>
          <a:p>
            <a:r>
              <a:rPr lang="en-US" sz="1400" dirty="0"/>
              <a:t>Cyclic citrullinated peptide</a:t>
            </a:r>
          </a:p>
          <a:p>
            <a:endParaRPr lang="en-US" sz="1400" dirty="0"/>
          </a:p>
          <a:p>
            <a:r>
              <a:rPr lang="en-US" sz="1400" i="1" dirty="0"/>
              <a:t>What does it mean to say a peptide has been citrullinated?</a:t>
            </a:r>
          </a:p>
          <a:p>
            <a:r>
              <a:rPr lang="en-US" sz="1400" dirty="0"/>
              <a:t>It means that some of the  arginine  moieties within proteins have been enzymatically converted to the amino acid  citrulline  </a:t>
            </a:r>
            <a:r>
              <a:rPr lang="en-US" sz="1400" dirty="0">
                <a:solidFill>
                  <a:schemeClr val="accent5">
                    <a:lumMod val="75000"/>
                  </a:schemeClr>
                </a:solidFill>
              </a:rPr>
              <a:t>(which  isn’t one of the 20 standard AAs coded for in our genome)</a:t>
            </a:r>
          </a:p>
          <a:p>
            <a:endParaRPr lang="en-US" sz="1400" dirty="0">
              <a:solidFill>
                <a:schemeClr val="accent5">
                  <a:lumMod val="75000"/>
                </a:schemeClr>
              </a:solidFill>
            </a:endParaRPr>
          </a:p>
          <a:p>
            <a:r>
              <a:rPr lang="en-US" sz="1400" i="1" dirty="0">
                <a:solidFill>
                  <a:schemeClr val="accent5">
                    <a:lumMod val="75000"/>
                  </a:schemeClr>
                </a:solidFill>
              </a:rPr>
              <a:t>OK, so what does this have to do with RA?</a:t>
            </a:r>
          </a:p>
          <a:p>
            <a:r>
              <a:rPr lang="en-US" sz="1400" dirty="0">
                <a:solidFill>
                  <a:schemeClr val="accent5">
                    <a:lumMod val="75000"/>
                  </a:schemeClr>
                </a:solidFill>
              </a:rPr>
              <a:t>The citrulline moieties alter the conformation of the proteins within which they occur, rendering the proteins novel to the immune system. The immune system of an RA </a:t>
            </a:r>
            <a:r>
              <a:rPr lang="en-US" sz="1400" dirty="0" err="1">
                <a:solidFill>
                  <a:schemeClr val="accent5">
                    <a:lumMod val="75000"/>
                  </a:schemeClr>
                </a:solidFill>
              </a:rPr>
              <a:t>pt</a:t>
            </a:r>
            <a:r>
              <a:rPr lang="en-US" sz="1400" dirty="0">
                <a:solidFill>
                  <a:schemeClr val="accent5">
                    <a:lumMod val="75000"/>
                  </a:schemeClr>
                </a:solidFill>
              </a:rPr>
              <a:t> will attack them as foreign antigens—hence the presence of anti-CCP antibodies in their serum.</a:t>
            </a:r>
          </a:p>
          <a:p>
            <a:endParaRPr lang="en-US" sz="1400" i="1" dirty="0">
              <a:solidFill>
                <a:schemeClr val="accent5">
                  <a:lumMod val="75000"/>
                </a:schemeClr>
              </a:solidFill>
            </a:endParaRPr>
          </a:p>
          <a:p>
            <a:r>
              <a:rPr lang="en-US" sz="1400" i="1" dirty="0">
                <a:solidFill>
                  <a:schemeClr val="accent5">
                    <a:lumMod val="75000"/>
                  </a:schemeClr>
                </a:solidFill>
              </a:rPr>
              <a:t>When evaluating a </a:t>
            </a:r>
            <a:r>
              <a:rPr lang="en-US" sz="1400" i="1" dirty="0" err="1">
                <a:solidFill>
                  <a:schemeClr val="accent5">
                    <a:lumMod val="75000"/>
                  </a:schemeClr>
                </a:solidFill>
              </a:rPr>
              <a:t>pt</a:t>
            </a:r>
            <a:r>
              <a:rPr lang="en-US" sz="1400" i="1" dirty="0">
                <a:solidFill>
                  <a:schemeClr val="accent5">
                    <a:lumMod val="75000"/>
                  </a:schemeClr>
                </a:solidFill>
              </a:rPr>
              <a:t> for RA, I usually check for the presence of serum  rheumatoid factor (RF) . Is anti-CCP a better test?</a:t>
            </a:r>
          </a:p>
          <a:p>
            <a:r>
              <a:rPr lang="en-US" sz="1400" dirty="0">
                <a:solidFill>
                  <a:schemeClr val="accent5">
                    <a:lumMod val="75000"/>
                  </a:schemeClr>
                </a:solidFill>
              </a:rPr>
              <a:t>Yes, because it has the same  sensitivity  but higher  specificity (98%)  for RA c/w the RF test </a:t>
            </a:r>
          </a:p>
        </p:txBody>
      </p:sp>
    </p:spTree>
    <p:extLst>
      <p:ext uri="{BB962C8B-B14F-4D97-AF65-F5344CB8AC3E}">
        <p14:creationId xmlns:p14="http://schemas.microsoft.com/office/powerpoint/2010/main" val="5445315"/>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1"/>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110595"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68025DD-222F-4188-984D-98F9EE06EB89}" type="slidenum">
              <a:rPr lang="en-US" altLang="en-US" sz="1000" smtClean="0"/>
              <a:pPr>
                <a:spcBef>
                  <a:spcPct val="0"/>
                </a:spcBef>
                <a:buClrTx/>
                <a:buSzTx/>
                <a:buFontTx/>
                <a:buNone/>
              </a:pPr>
              <a:t>172</a:t>
            </a:fld>
            <a:endParaRPr lang="en-US" altLang="en-US" sz="1000"/>
          </a:p>
        </p:txBody>
      </p:sp>
      <p:sp>
        <p:nvSpPr>
          <p:cNvPr id="110596" name="Content Placeholder 1"/>
          <p:cNvSpPr>
            <a:spLocks noGrp="1"/>
          </p:cNvSpPr>
          <p:nvPr>
            <p:ph idx="1"/>
          </p:nvPr>
        </p:nvSpPr>
        <p:spPr>
          <a:xfrm>
            <a:off x="457200" y="1379538"/>
            <a:ext cx="8229600" cy="4411662"/>
          </a:xfrm>
        </p:spPr>
        <p:txBody>
          <a:bodyPr/>
          <a:lstStyle/>
          <a:p>
            <a:r>
              <a:rPr lang="en-US" altLang="en-US" sz="2000" dirty="0">
                <a:solidFill>
                  <a:schemeClr val="bg1">
                    <a:lumMod val="75000"/>
                  </a:schemeClr>
                </a:solidFill>
              </a:rPr>
              <a:t>Saddle-nose deformity (2): RP; </a:t>
            </a:r>
            <a:r>
              <a:rPr lang="en-US" altLang="en-US" sz="2000" dirty="0" err="1">
                <a:solidFill>
                  <a:schemeClr val="bg1">
                    <a:lumMod val="75000"/>
                  </a:schemeClr>
                </a:solidFill>
              </a:rPr>
              <a:t>GwP</a:t>
            </a:r>
            <a:endParaRPr lang="en-US" altLang="en-US" sz="2000" dirty="0">
              <a:solidFill>
                <a:schemeClr val="bg1">
                  <a:lumMod val="75000"/>
                </a:schemeClr>
              </a:solidFill>
            </a:endParaRPr>
          </a:p>
          <a:p>
            <a:r>
              <a:rPr lang="en-US" altLang="en-US" sz="2000" dirty="0">
                <a:solidFill>
                  <a:schemeClr val="bg1">
                    <a:lumMod val="75000"/>
                  </a:schemeClr>
                </a:solidFill>
              </a:rPr>
              <a:t>Asthma and eosinophilia: CS</a:t>
            </a:r>
          </a:p>
          <a:p>
            <a:r>
              <a:rPr lang="en-US" altLang="en-US" sz="2000" dirty="0">
                <a:solidFill>
                  <a:schemeClr val="bg1">
                    <a:lumMod val="75000"/>
                  </a:schemeClr>
                </a:solidFill>
              </a:rPr>
              <a:t>Deformed auricular pinnae: RP</a:t>
            </a:r>
          </a:p>
          <a:p>
            <a:r>
              <a:rPr lang="en-US" altLang="en-US" sz="2000" dirty="0">
                <a:solidFill>
                  <a:schemeClr val="bg1">
                    <a:lumMod val="75000"/>
                  </a:schemeClr>
                </a:solidFill>
              </a:rPr>
              <a:t>Ulcer has overhanging edge (2): MU; PAN</a:t>
            </a:r>
          </a:p>
          <a:p>
            <a:r>
              <a:rPr lang="en-US" altLang="en-US" sz="2000" dirty="0">
                <a:solidFill>
                  <a:schemeClr val="bg1">
                    <a:lumMod val="75000"/>
                  </a:schemeClr>
                </a:solidFill>
              </a:rPr>
              <a:t>Sclera never involved: MU</a:t>
            </a:r>
          </a:p>
          <a:p>
            <a:r>
              <a:rPr lang="en-US" altLang="en-US" sz="2000" dirty="0">
                <a:solidFill>
                  <a:schemeClr val="bg1">
                    <a:lumMod val="75000"/>
                  </a:schemeClr>
                </a:solidFill>
              </a:rPr>
              <a:t>ANCA positive (2): </a:t>
            </a:r>
            <a:r>
              <a:rPr lang="en-US" altLang="en-US" sz="2000" dirty="0" err="1">
                <a:solidFill>
                  <a:schemeClr val="bg1">
                    <a:lumMod val="75000"/>
                  </a:schemeClr>
                </a:solidFill>
              </a:rPr>
              <a:t>GwP</a:t>
            </a:r>
            <a:r>
              <a:rPr lang="en-US" altLang="en-US" sz="2000" dirty="0">
                <a:solidFill>
                  <a:schemeClr val="bg1">
                    <a:lumMod val="75000"/>
                  </a:schemeClr>
                </a:solidFill>
              </a:rPr>
              <a:t>; CS</a:t>
            </a:r>
          </a:p>
          <a:p>
            <a:r>
              <a:rPr lang="en-US" altLang="en-US" sz="2000" dirty="0">
                <a:solidFill>
                  <a:schemeClr val="bg1">
                    <a:lumMod val="75000"/>
                  </a:schemeClr>
                </a:solidFill>
              </a:rPr>
              <a:t>Is a diagnosis of exclusion: MU</a:t>
            </a:r>
          </a:p>
          <a:p>
            <a:r>
              <a:rPr lang="en-US" altLang="en-US" sz="2000" dirty="0">
                <a:solidFill>
                  <a:schemeClr val="bg1">
                    <a:lumMod val="75000"/>
                  </a:schemeClr>
                </a:solidFill>
              </a:rPr>
              <a:t>Chest X-ray likely abnormal (3): </a:t>
            </a:r>
            <a:r>
              <a:rPr lang="en-US" altLang="en-US" sz="2000" dirty="0" err="1">
                <a:solidFill>
                  <a:schemeClr val="bg1">
                    <a:lumMod val="75000"/>
                  </a:schemeClr>
                </a:solidFill>
              </a:rPr>
              <a:t>GwP</a:t>
            </a:r>
            <a:r>
              <a:rPr lang="en-US" altLang="en-US" sz="2000" dirty="0">
                <a:solidFill>
                  <a:schemeClr val="bg1">
                    <a:lumMod val="75000"/>
                  </a:schemeClr>
                </a:solidFill>
              </a:rPr>
              <a:t>; CS; RP</a:t>
            </a:r>
          </a:p>
          <a:p>
            <a:r>
              <a:rPr lang="en-US" altLang="en-US" sz="2000" dirty="0">
                <a:solidFill>
                  <a:schemeClr val="bg1">
                    <a:lumMod val="75000"/>
                  </a:schemeClr>
                </a:solidFill>
              </a:rPr>
              <a:t>Associated with hepatitis seropositivity: PAN</a:t>
            </a:r>
          </a:p>
          <a:p>
            <a:r>
              <a:rPr lang="en-US" altLang="en-US" sz="2000" dirty="0">
                <a:solidFill>
                  <a:schemeClr val="bg1">
                    <a:lumMod val="75000"/>
                  </a:schemeClr>
                </a:solidFill>
              </a:rPr>
              <a:t>Associated with helminthic seropositivity: MU</a:t>
            </a:r>
          </a:p>
          <a:p>
            <a:r>
              <a:rPr lang="en-US" altLang="en-US" sz="2000" dirty="0">
                <a:solidFill>
                  <a:schemeClr val="bg1">
                    <a:lumMod val="75000"/>
                  </a:schemeClr>
                </a:solidFill>
              </a:rPr>
              <a:t>Renal function may be impaired (4): </a:t>
            </a:r>
            <a:r>
              <a:rPr lang="en-US" altLang="en-US" sz="2000" dirty="0" err="1">
                <a:solidFill>
                  <a:schemeClr val="bg1">
                    <a:lumMod val="75000"/>
                  </a:schemeClr>
                </a:solidFill>
              </a:rPr>
              <a:t>GwP</a:t>
            </a:r>
            <a:r>
              <a:rPr lang="en-US" altLang="en-US" sz="2000" dirty="0">
                <a:solidFill>
                  <a:schemeClr val="bg1">
                    <a:lumMod val="75000"/>
                  </a:schemeClr>
                </a:solidFill>
              </a:rPr>
              <a:t>; PAN; CS; RP</a:t>
            </a:r>
          </a:p>
          <a:p>
            <a:r>
              <a:rPr lang="en-US" altLang="en-US" sz="2000" dirty="0">
                <a:solidFill>
                  <a:schemeClr val="bg1">
                    <a:lumMod val="75000"/>
                  </a:schemeClr>
                </a:solidFill>
              </a:rPr>
              <a:t>Chronic, </a:t>
            </a:r>
            <a:r>
              <a:rPr lang="en-US" altLang="en-US" sz="2000" dirty="0" err="1">
                <a:solidFill>
                  <a:schemeClr val="bg1">
                    <a:lumMod val="75000"/>
                  </a:schemeClr>
                </a:solidFill>
              </a:rPr>
              <a:t>tx</a:t>
            </a:r>
            <a:r>
              <a:rPr lang="en-US" altLang="en-US" sz="2000" dirty="0">
                <a:solidFill>
                  <a:schemeClr val="bg1">
                    <a:lumMod val="75000"/>
                  </a:schemeClr>
                </a:solidFill>
              </a:rPr>
              <a:t>-resistant sinusitis common: </a:t>
            </a:r>
            <a:r>
              <a:rPr lang="en-US" altLang="en-US" sz="2000" dirty="0" err="1">
                <a:solidFill>
                  <a:schemeClr val="bg1">
                    <a:lumMod val="75000"/>
                  </a:schemeClr>
                </a:solidFill>
              </a:rPr>
              <a:t>GwP</a:t>
            </a:r>
            <a:endParaRPr lang="en-US" altLang="en-US" sz="2000" dirty="0">
              <a:solidFill>
                <a:schemeClr val="bg1">
                  <a:lumMod val="75000"/>
                </a:schemeClr>
              </a:solidFill>
            </a:endParaRPr>
          </a:p>
          <a:p>
            <a:r>
              <a:rPr lang="en-US" altLang="en-US" sz="2000" b="1" i="1" dirty="0">
                <a:solidFill>
                  <a:schemeClr val="bg1">
                    <a:lumMod val="75000"/>
                  </a:schemeClr>
                </a:solidFill>
              </a:rPr>
              <a:t>Extremely</a:t>
            </a:r>
            <a:r>
              <a:rPr lang="en-US" altLang="en-US" sz="2000" dirty="0">
                <a:solidFill>
                  <a:schemeClr val="bg1">
                    <a:lumMod val="75000"/>
                  </a:schemeClr>
                </a:solidFill>
              </a:rPr>
              <a:t> painful: MU</a:t>
            </a:r>
          </a:p>
          <a:p>
            <a:r>
              <a:rPr lang="en-US" altLang="en-US" sz="2000" b="1" dirty="0"/>
              <a:t>Anti-CCP Ab positive: </a:t>
            </a:r>
            <a:r>
              <a:rPr lang="en-US" altLang="en-US" sz="2000" b="1" dirty="0">
                <a:solidFill>
                  <a:srgbClr val="0000FF"/>
                </a:solidFill>
              </a:rPr>
              <a:t>RA</a:t>
            </a:r>
          </a:p>
        </p:txBody>
      </p:sp>
      <p:sp>
        <p:nvSpPr>
          <p:cNvPr id="2" name="Text Box 4">
            <a:extLst>
              <a:ext uri="{FF2B5EF4-FFF2-40B4-BE49-F238E27FC236}">
                <a16:creationId xmlns:a16="http://schemas.microsoft.com/office/drawing/2014/main" id="{03F33DEC-63A2-4295-A5EB-420920B07704}"/>
              </a:ext>
            </a:extLst>
          </p:cNvPr>
          <p:cNvSpPr txBox="1">
            <a:spLocks noChangeArrowheads="1"/>
          </p:cNvSpPr>
          <p:nvPr/>
        </p:nvSpPr>
        <p:spPr bwMode="auto">
          <a:xfrm>
            <a:off x="1295400" y="152400"/>
            <a:ext cx="6705600" cy="12095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1800" dirty="0"/>
              <a:t>For each statement, identify which of these causes of PUK is/are associated (some will more than one answer)</a:t>
            </a:r>
          </a:p>
          <a:p>
            <a:pPr eaLnBrk="1" hangingPunct="1">
              <a:spcBef>
                <a:spcPct val="0"/>
              </a:spcBef>
              <a:buClrTx/>
              <a:buSzTx/>
              <a:buFontTx/>
              <a:buNone/>
            </a:pPr>
            <a:r>
              <a:rPr lang="en-US" altLang="en-US" sz="1400" b="1" dirty="0">
                <a:solidFill>
                  <a:srgbClr val="0000FF"/>
                </a:solidFill>
              </a:rPr>
              <a:t>Polyarteritis nodosa (PAN)		Relapsing </a:t>
            </a:r>
            <a:r>
              <a:rPr lang="en-US" altLang="en-US" sz="1400" b="1" dirty="0" err="1">
                <a:solidFill>
                  <a:srgbClr val="0000FF"/>
                </a:solidFill>
              </a:rPr>
              <a:t>polychondritis</a:t>
            </a:r>
            <a:r>
              <a:rPr lang="en-US" altLang="en-US" sz="1400" b="1" dirty="0">
                <a:solidFill>
                  <a:srgbClr val="0000FF"/>
                </a:solidFill>
              </a:rPr>
              <a:t> (RP)</a:t>
            </a:r>
          </a:p>
          <a:p>
            <a:pPr eaLnBrk="1" hangingPunct="1">
              <a:spcBef>
                <a:spcPct val="0"/>
              </a:spcBef>
              <a:buClrTx/>
              <a:buSzTx/>
              <a:buFontTx/>
              <a:buNone/>
            </a:pPr>
            <a:r>
              <a:rPr lang="en-US" altLang="en-US" sz="1400" b="1" dirty="0">
                <a:solidFill>
                  <a:srgbClr val="0000FF"/>
                </a:solidFill>
              </a:rPr>
              <a:t>Rheumatoid arthritis (RA)	   Granulomatosis with polyangiitis (</a:t>
            </a:r>
            <a:r>
              <a:rPr lang="en-US" altLang="en-US" sz="1400" b="1" dirty="0" err="1">
                <a:solidFill>
                  <a:srgbClr val="0000FF"/>
                </a:solidFill>
              </a:rPr>
              <a:t>GwP</a:t>
            </a:r>
            <a:r>
              <a:rPr lang="en-US" altLang="en-US" sz="1400" b="1" dirty="0">
                <a:solidFill>
                  <a:srgbClr val="0000FF"/>
                </a:solidFill>
              </a:rPr>
              <a:t>)</a:t>
            </a:r>
          </a:p>
          <a:p>
            <a:pPr eaLnBrk="1" hangingPunct="1">
              <a:spcBef>
                <a:spcPct val="0"/>
              </a:spcBef>
              <a:buClrTx/>
              <a:buSzTx/>
              <a:buFontTx/>
              <a:buNone/>
            </a:pPr>
            <a:r>
              <a:rPr lang="en-US" altLang="en-US" sz="1400" b="1" dirty="0" err="1">
                <a:solidFill>
                  <a:srgbClr val="0000FF"/>
                </a:solidFill>
              </a:rPr>
              <a:t>Mooren’s</a:t>
            </a:r>
            <a:r>
              <a:rPr lang="en-US" altLang="en-US" sz="1400" b="1" dirty="0">
                <a:solidFill>
                  <a:srgbClr val="0000FF"/>
                </a:solidFill>
              </a:rPr>
              <a:t> ulcer (MU)			Churg-Strauss (CS)</a:t>
            </a:r>
          </a:p>
        </p:txBody>
      </p:sp>
      <p:sp>
        <p:nvSpPr>
          <p:cNvPr id="3" name="TextBox 6">
            <a:extLst>
              <a:ext uri="{FF2B5EF4-FFF2-40B4-BE49-F238E27FC236}">
                <a16:creationId xmlns:a16="http://schemas.microsoft.com/office/drawing/2014/main" id="{49A663FE-C9EB-4EDF-9924-C6FBFC524B86}"/>
              </a:ext>
            </a:extLst>
          </p:cNvPr>
          <p:cNvSpPr txBox="1">
            <a:spLocks noChangeArrowheads="1"/>
          </p:cNvSpPr>
          <p:nvPr/>
        </p:nvSpPr>
        <p:spPr bwMode="auto">
          <a:xfrm>
            <a:off x="4038600" y="3257490"/>
            <a:ext cx="10021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dirty="0">
                <a:solidFill>
                  <a:schemeClr val="bg1">
                    <a:lumMod val="75000"/>
                  </a:schemeClr>
                </a:solidFill>
                <a:latin typeface="Segoe Script" panose="020B0504020000000003" pitchFamily="34" charset="0"/>
              </a:rPr>
              <a:t>; PAN</a:t>
            </a:r>
          </a:p>
        </p:txBody>
      </p:sp>
      <p:sp>
        <p:nvSpPr>
          <p:cNvPr id="4" name="TextBox 3">
            <a:extLst>
              <a:ext uri="{FF2B5EF4-FFF2-40B4-BE49-F238E27FC236}">
                <a16:creationId xmlns:a16="http://schemas.microsoft.com/office/drawing/2014/main" id="{987BA1BD-C73B-C1C4-5820-9D0BEDE4CD0D}"/>
              </a:ext>
            </a:extLst>
          </p:cNvPr>
          <p:cNvSpPr txBox="1"/>
          <p:nvPr/>
        </p:nvSpPr>
        <p:spPr>
          <a:xfrm>
            <a:off x="838199" y="2133600"/>
            <a:ext cx="5708375" cy="3970318"/>
          </a:xfrm>
          <a:prstGeom prst="rect">
            <a:avLst/>
          </a:prstGeom>
          <a:solidFill>
            <a:schemeClr val="accent5">
              <a:lumMod val="75000"/>
            </a:schemeClr>
          </a:solidFill>
        </p:spPr>
        <p:txBody>
          <a:bodyPr wrap="square" rtlCol="0">
            <a:spAutoFit/>
          </a:bodyPr>
          <a:lstStyle/>
          <a:p>
            <a:r>
              <a:rPr lang="en-US" sz="1400" i="1" dirty="0"/>
              <a:t>What does </a:t>
            </a:r>
            <a:r>
              <a:rPr lang="en-US" sz="1400" dirty="0"/>
              <a:t>CCP</a:t>
            </a:r>
            <a:r>
              <a:rPr lang="en-US" sz="1400" i="1" dirty="0"/>
              <a:t> stand for in this context?</a:t>
            </a:r>
          </a:p>
          <a:p>
            <a:r>
              <a:rPr lang="en-US" sz="1400" dirty="0"/>
              <a:t>Cyclic citrullinated peptide</a:t>
            </a:r>
          </a:p>
          <a:p>
            <a:endParaRPr lang="en-US" sz="1400" dirty="0"/>
          </a:p>
          <a:p>
            <a:r>
              <a:rPr lang="en-US" sz="1400" i="1" dirty="0"/>
              <a:t>What does it mean to say a peptide has been citrullinated?</a:t>
            </a:r>
          </a:p>
          <a:p>
            <a:r>
              <a:rPr lang="en-US" sz="1400" dirty="0"/>
              <a:t>It means that some of the  arginine  moieties within proteins have been enzymatically converted to the amino acid  citrulline  </a:t>
            </a:r>
            <a:r>
              <a:rPr lang="en-US" sz="1400" dirty="0">
                <a:solidFill>
                  <a:srgbClr val="0000FF"/>
                </a:solidFill>
              </a:rPr>
              <a:t>(which  isn’t one of the 20 standard AAs coded for in our genome)</a:t>
            </a:r>
            <a:endParaRPr lang="en-US" sz="1400" dirty="0">
              <a:solidFill>
                <a:schemeClr val="accent5">
                  <a:lumMod val="75000"/>
                </a:schemeClr>
              </a:solidFill>
            </a:endParaRPr>
          </a:p>
          <a:p>
            <a:endParaRPr lang="en-US" sz="1400" dirty="0">
              <a:solidFill>
                <a:schemeClr val="accent5">
                  <a:lumMod val="75000"/>
                </a:schemeClr>
              </a:solidFill>
            </a:endParaRPr>
          </a:p>
          <a:p>
            <a:r>
              <a:rPr lang="en-US" sz="1400" i="1" dirty="0">
                <a:solidFill>
                  <a:schemeClr val="accent5">
                    <a:lumMod val="75000"/>
                  </a:schemeClr>
                </a:solidFill>
              </a:rPr>
              <a:t>OK, so what does this have to do with RA?</a:t>
            </a:r>
          </a:p>
          <a:p>
            <a:r>
              <a:rPr lang="en-US" sz="1400" dirty="0">
                <a:solidFill>
                  <a:schemeClr val="accent5">
                    <a:lumMod val="75000"/>
                  </a:schemeClr>
                </a:solidFill>
              </a:rPr>
              <a:t>The citrulline moieties alter the conformation of the proteins within which they occur, rendering the proteins novel to the immune system. The immune system of an RA </a:t>
            </a:r>
            <a:r>
              <a:rPr lang="en-US" sz="1400" dirty="0" err="1">
                <a:solidFill>
                  <a:schemeClr val="accent5">
                    <a:lumMod val="75000"/>
                  </a:schemeClr>
                </a:solidFill>
              </a:rPr>
              <a:t>pt</a:t>
            </a:r>
            <a:r>
              <a:rPr lang="en-US" sz="1400" dirty="0">
                <a:solidFill>
                  <a:schemeClr val="accent5">
                    <a:lumMod val="75000"/>
                  </a:schemeClr>
                </a:solidFill>
              </a:rPr>
              <a:t> will attack them as foreign antigens—hence the presence of anti-CCP antibodies in their serum.</a:t>
            </a:r>
          </a:p>
          <a:p>
            <a:endParaRPr lang="en-US" sz="1400" i="1" dirty="0">
              <a:solidFill>
                <a:schemeClr val="accent5">
                  <a:lumMod val="75000"/>
                </a:schemeClr>
              </a:solidFill>
            </a:endParaRPr>
          </a:p>
          <a:p>
            <a:r>
              <a:rPr lang="en-US" sz="1400" i="1" dirty="0">
                <a:solidFill>
                  <a:schemeClr val="accent5">
                    <a:lumMod val="75000"/>
                  </a:schemeClr>
                </a:solidFill>
              </a:rPr>
              <a:t>When evaluating a </a:t>
            </a:r>
            <a:r>
              <a:rPr lang="en-US" sz="1400" i="1" dirty="0" err="1">
                <a:solidFill>
                  <a:schemeClr val="accent5">
                    <a:lumMod val="75000"/>
                  </a:schemeClr>
                </a:solidFill>
              </a:rPr>
              <a:t>pt</a:t>
            </a:r>
            <a:r>
              <a:rPr lang="en-US" sz="1400" i="1" dirty="0">
                <a:solidFill>
                  <a:schemeClr val="accent5">
                    <a:lumMod val="75000"/>
                  </a:schemeClr>
                </a:solidFill>
              </a:rPr>
              <a:t> for RA, I usually check for the presence of serum  rheumatoid factor (RF) . Is anti-CCP a better test?</a:t>
            </a:r>
          </a:p>
          <a:p>
            <a:r>
              <a:rPr lang="en-US" sz="1400" dirty="0">
                <a:solidFill>
                  <a:schemeClr val="accent5">
                    <a:lumMod val="75000"/>
                  </a:schemeClr>
                </a:solidFill>
              </a:rPr>
              <a:t>Yes, because it has the same  sensitivity  but higher  specificity (98%)  for RA c/w the RF test </a:t>
            </a:r>
          </a:p>
        </p:txBody>
      </p:sp>
      <p:sp>
        <p:nvSpPr>
          <p:cNvPr id="8" name="Rectangle 7">
            <a:extLst>
              <a:ext uri="{FF2B5EF4-FFF2-40B4-BE49-F238E27FC236}">
                <a16:creationId xmlns:a16="http://schemas.microsoft.com/office/drawing/2014/main" id="{F6272C06-9404-5610-EEE2-094063EAB1A4}"/>
              </a:ext>
            </a:extLst>
          </p:cNvPr>
          <p:cNvSpPr/>
          <p:nvPr/>
        </p:nvSpPr>
        <p:spPr>
          <a:xfrm>
            <a:off x="6096000" y="3257490"/>
            <a:ext cx="697395" cy="198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is </a:t>
            </a:r>
            <a:r>
              <a:rPr lang="en-US" sz="800" i="1" dirty="0">
                <a:solidFill>
                  <a:schemeClr val="tx1"/>
                </a:solidFill>
              </a:rPr>
              <a:t>vs</a:t>
            </a:r>
            <a:r>
              <a:rPr lang="en-US" sz="800" dirty="0">
                <a:solidFill>
                  <a:schemeClr val="tx1"/>
                </a:solidFill>
              </a:rPr>
              <a:t> isn’t</a:t>
            </a:r>
          </a:p>
        </p:txBody>
      </p:sp>
    </p:spTree>
    <p:extLst>
      <p:ext uri="{BB962C8B-B14F-4D97-AF65-F5344CB8AC3E}">
        <p14:creationId xmlns:p14="http://schemas.microsoft.com/office/powerpoint/2010/main" val="58585023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1"/>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110595"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68025DD-222F-4188-984D-98F9EE06EB89}" type="slidenum">
              <a:rPr lang="en-US" altLang="en-US" sz="1000" smtClean="0"/>
              <a:pPr>
                <a:spcBef>
                  <a:spcPct val="0"/>
                </a:spcBef>
                <a:buClrTx/>
                <a:buSzTx/>
                <a:buFontTx/>
                <a:buNone/>
              </a:pPr>
              <a:t>173</a:t>
            </a:fld>
            <a:endParaRPr lang="en-US" altLang="en-US" sz="1000"/>
          </a:p>
        </p:txBody>
      </p:sp>
      <p:sp>
        <p:nvSpPr>
          <p:cNvPr id="110596" name="Content Placeholder 1"/>
          <p:cNvSpPr>
            <a:spLocks noGrp="1"/>
          </p:cNvSpPr>
          <p:nvPr>
            <p:ph idx="1"/>
          </p:nvPr>
        </p:nvSpPr>
        <p:spPr>
          <a:xfrm>
            <a:off x="457200" y="1379538"/>
            <a:ext cx="8229600" cy="4411662"/>
          </a:xfrm>
        </p:spPr>
        <p:txBody>
          <a:bodyPr/>
          <a:lstStyle/>
          <a:p>
            <a:r>
              <a:rPr lang="en-US" altLang="en-US" sz="2000" dirty="0">
                <a:solidFill>
                  <a:schemeClr val="bg1">
                    <a:lumMod val="75000"/>
                  </a:schemeClr>
                </a:solidFill>
              </a:rPr>
              <a:t>Saddle-nose deformity (2): RP; </a:t>
            </a:r>
            <a:r>
              <a:rPr lang="en-US" altLang="en-US" sz="2000" dirty="0" err="1">
                <a:solidFill>
                  <a:schemeClr val="bg1">
                    <a:lumMod val="75000"/>
                  </a:schemeClr>
                </a:solidFill>
              </a:rPr>
              <a:t>GwP</a:t>
            </a:r>
            <a:endParaRPr lang="en-US" altLang="en-US" sz="2000" dirty="0">
              <a:solidFill>
                <a:schemeClr val="bg1">
                  <a:lumMod val="75000"/>
                </a:schemeClr>
              </a:solidFill>
            </a:endParaRPr>
          </a:p>
          <a:p>
            <a:r>
              <a:rPr lang="en-US" altLang="en-US" sz="2000" dirty="0">
                <a:solidFill>
                  <a:schemeClr val="bg1">
                    <a:lumMod val="75000"/>
                  </a:schemeClr>
                </a:solidFill>
              </a:rPr>
              <a:t>Asthma and eosinophilia: CS</a:t>
            </a:r>
          </a:p>
          <a:p>
            <a:r>
              <a:rPr lang="en-US" altLang="en-US" sz="2000" dirty="0">
                <a:solidFill>
                  <a:schemeClr val="bg1">
                    <a:lumMod val="75000"/>
                  </a:schemeClr>
                </a:solidFill>
              </a:rPr>
              <a:t>Deformed auricular pinnae: RP</a:t>
            </a:r>
          </a:p>
          <a:p>
            <a:r>
              <a:rPr lang="en-US" altLang="en-US" sz="2000" dirty="0">
                <a:solidFill>
                  <a:schemeClr val="bg1">
                    <a:lumMod val="75000"/>
                  </a:schemeClr>
                </a:solidFill>
              </a:rPr>
              <a:t>Ulcer has overhanging edge (2): MU; PAN</a:t>
            </a:r>
          </a:p>
          <a:p>
            <a:r>
              <a:rPr lang="en-US" altLang="en-US" sz="2000" dirty="0">
                <a:solidFill>
                  <a:schemeClr val="bg1">
                    <a:lumMod val="75000"/>
                  </a:schemeClr>
                </a:solidFill>
              </a:rPr>
              <a:t>Sclera never involved: MU</a:t>
            </a:r>
          </a:p>
          <a:p>
            <a:r>
              <a:rPr lang="en-US" altLang="en-US" sz="2000" dirty="0">
                <a:solidFill>
                  <a:schemeClr val="bg1">
                    <a:lumMod val="75000"/>
                  </a:schemeClr>
                </a:solidFill>
              </a:rPr>
              <a:t>ANCA positive (2): </a:t>
            </a:r>
            <a:r>
              <a:rPr lang="en-US" altLang="en-US" sz="2000" dirty="0" err="1">
                <a:solidFill>
                  <a:schemeClr val="bg1">
                    <a:lumMod val="75000"/>
                  </a:schemeClr>
                </a:solidFill>
              </a:rPr>
              <a:t>GwP</a:t>
            </a:r>
            <a:r>
              <a:rPr lang="en-US" altLang="en-US" sz="2000" dirty="0">
                <a:solidFill>
                  <a:schemeClr val="bg1">
                    <a:lumMod val="75000"/>
                  </a:schemeClr>
                </a:solidFill>
              </a:rPr>
              <a:t>; CS</a:t>
            </a:r>
          </a:p>
          <a:p>
            <a:r>
              <a:rPr lang="en-US" altLang="en-US" sz="2000" dirty="0">
                <a:solidFill>
                  <a:schemeClr val="bg1">
                    <a:lumMod val="75000"/>
                  </a:schemeClr>
                </a:solidFill>
              </a:rPr>
              <a:t>Is a diagnosis of exclusion: MU</a:t>
            </a:r>
          </a:p>
          <a:p>
            <a:r>
              <a:rPr lang="en-US" altLang="en-US" sz="2000" dirty="0">
                <a:solidFill>
                  <a:schemeClr val="bg1">
                    <a:lumMod val="75000"/>
                  </a:schemeClr>
                </a:solidFill>
              </a:rPr>
              <a:t>Chest X-ray likely abnormal (3): </a:t>
            </a:r>
            <a:r>
              <a:rPr lang="en-US" altLang="en-US" sz="2000" dirty="0" err="1">
                <a:solidFill>
                  <a:schemeClr val="bg1">
                    <a:lumMod val="75000"/>
                  </a:schemeClr>
                </a:solidFill>
              </a:rPr>
              <a:t>GwP</a:t>
            </a:r>
            <a:r>
              <a:rPr lang="en-US" altLang="en-US" sz="2000" dirty="0">
                <a:solidFill>
                  <a:schemeClr val="bg1">
                    <a:lumMod val="75000"/>
                  </a:schemeClr>
                </a:solidFill>
              </a:rPr>
              <a:t>; CS; RP</a:t>
            </a:r>
          </a:p>
          <a:p>
            <a:r>
              <a:rPr lang="en-US" altLang="en-US" sz="2000" dirty="0">
                <a:solidFill>
                  <a:schemeClr val="bg1">
                    <a:lumMod val="75000"/>
                  </a:schemeClr>
                </a:solidFill>
              </a:rPr>
              <a:t>Associated with hepatitis seropositivity: PAN</a:t>
            </a:r>
          </a:p>
          <a:p>
            <a:r>
              <a:rPr lang="en-US" altLang="en-US" sz="2000" dirty="0">
                <a:solidFill>
                  <a:schemeClr val="bg1">
                    <a:lumMod val="75000"/>
                  </a:schemeClr>
                </a:solidFill>
              </a:rPr>
              <a:t>Associated with helminthic seropositivity: MU</a:t>
            </a:r>
          </a:p>
          <a:p>
            <a:r>
              <a:rPr lang="en-US" altLang="en-US" sz="2000" dirty="0">
                <a:solidFill>
                  <a:schemeClr val="bg1">
                    <a:lumMod val="75000"/>
                  </a:schemeClr>
                </a:solidFill>
              </a:rPr>
              <a:t>Renal function may be impaired (4): </a:t>
            </a:r>
            <a:r>
              <a:rPr lang="en-US" altLang="en-US" sz="2000" dirty="0" err="1">
                <a:solidFill>
                  <a:schemeClr val="bg1">
                    <a:lumMod val="75000"/>
                  </a:schemeClr>
                </a:solidFill>
              </a:rPr>
              <a:t>GwP</a:t>
            </a:r>
            <a:r>
              <a:rPr lang="en-US" altLang="en-US" sz="2000" dirty="0">
                <a:solidFill>
                  <a:schemeClr val="bg1">
                    <a:lumMod val="75000"/>
                  </a:schemeClr>
                </a:solidFill>
              </a:rPr>
              <a:t>; PAN; CS; RP</a:t>
            </a:r>
          </a:p>
          <a:p>
            <a:r>
              <a:rPr lang="en-US" altLang="en-US" sz="2000" dirty="0">
                <a:solidFill>
                  <a:schemeClr val="bg1">
                    <a:lumMod val="75000"/>
                  </a:schemeClr>
                </a:solidFill>
              </a:rPr>
              <a:t>Chronic, </a:t>
            </a:r>
            <a:r>
              <a:rPr lang="en-US" altLang="en-US" sz="2000" dirty="0" err="1">
                <a:solidFill>
                  <a:schemeClr val="bg1">
                    <a:lumMod val="75000"/>
                  </a:schemeClr>
                </a:solidFill>
              </a:rPr>
              <a:t>tx</a:t>
            </a:r>
            <a:r>
              <a:rPr lang="en-US" altLang="en-US" sz="2000" dirty="0">
                <a:solidFill>
                  <a:schemeClr val="bg1">
                    <a:lumMod val="75000"/>
                  </a:schemeClr>
                </a:solidFill>
              </a:rPr>
              <a:t>-resistant sinusitis common: </a:t>
            </a:r>
            <a:r>
              <a:rPr lang="en-US" altLang="en-US" sz="2000" dirty="0" err="1">
                <a:solidFill>
                  <a:schemeClr val="bg1">
                    <a:lumMod val="75000"/>
                  </a:schemeClr>
                </a:solidFill>
              </a:rPr>
              <a:t>GwP</a:t>
            </a:r>
            <a:endParaRPr lang="en-US" altLang="en-US" sz="2000" dirty="0">
              <a:solidFill>
                <a:schemeClr val="bg1">
                  <a:lumMod val="75000"/>
                </a:schemeClr>
              </a:solidFill>
            </a:endParaRPr>
          </a:p>
          <a:p>
            <a:r>
              <a:rPr lang="en-US" altLang="en-US" sz="2000" b="1" i="1" dirty="0">
                <a:solidFill>
                  <a:schemeClr val="bg1">
                    <a:lumMod val="75000"/>
                  </a:schemeClr>
                </a:solidFill>
              </a:rPr>
              <a:t>Extremely</a:t>
            </a:r>
            <a:r>
              <a:rPr lang="en-US" altLang="en-US" sz="2000" dirty="0">
                <a:solidFill>
                  <a:schemeClr val="bg1">
                    <a:lumMod val="75000"/>
                  </a:schemeClr>
                </a:solidFill>
              </a:rPr>
              <a:t> painful: MU</a:t>
            </a:r>
          </a:p>
          <a:p>
            <a:r>
              <a:rPr lang="en-US" altLang="en-US" sz="2000" b="1" dirty="0"/>
              <a:t>Anti-CCP Ab positive: </a:t>
            </a:r>
            <a:r>
              <a:rPr lang="en-US" altLang="en-US" sz="2000" b="1" dirty="0">
                <a:solidFill>
                  <a:srgbClr val="0000FF"/>
                </a:solidFill>
              </a:rPr>
              <a:t>RA</a:t>
            </a:r>
          </a:p>
        </p:txBody>
      </p:sp>
      <p:sp>
        <p:nvSpPr>
          <p:cNvPr id="2" name="Text Box 4">
            <a:extLst>
              <a:ext uri="{FF2B5EF4-FFF2-40B4-BE49-F238E27FC236}">
                <a16:creationId xmlns:a16="http://schemas.microsoft.com/office/drawing/2014/main" id="{03F33DEC-63A2-4295-A5EB-420920B07704}"/>
              </a:ext>
            </a:extLst>
          </p:cNvPr>
          <p:cNvSpPr txBox="1">
            <a:spLocks noChangeArrowheads="1"/>
          </p:cNvSpPr>
          <p:nvPr/>
        </p:nvSpPr>
        <p:spPr bwMode="auto">
          <a:xfrm>
            <a:off x="1295400" y="152400"/>
            <a:ext cx="6705600" cy="12095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1800" dirty="0"/>
              <a:t>For each statement, identify which of these causes of PUK is/are associated (some will more than one answer)</a:t>
            </a:r>
          </a:p>
          <a:p>
            <a:pPr eaLnBrk="1" hangingPunct="1">
              <a:spcBef>
                <a:spcPct val="0"/>
              </a:spcBef>
              <a:buClrTx/>
              <a:buSzTx/>
              <a:buFontTx/>
              <a:buNone/>
            </a:pPr>
            <a:r>
              <a:rPr lang="en-US" altLang="en-US" sz="1400" b="1" dirty="0">
                <a:solidFill>
                  <a:srgbClr val="0000FF"/>
                </a:solidFill>
              </a:rPr>
              <a:t>Polyarteritis nodosa (PAN)		Relapsing </a:t>
            </a:r>
            <a:r>
              <a:rPr lang="en-US" altLang="en-US" sz="1400" b="1" dirty="0" err="1">
                <a:solidFill>
                  <a:srgbClr val="0000FF"/>
                </a:solidFill>
              </a:rPr>
              <a:t>polychondritis</a:t>
            </a:r>
            <a:r>
              <a:rPr lang="en-US" altLang="en-US" sz="1400" b="1" dirty="0">
                <a:solidFill>
                  <a:srgbClr val="0000FF"/>
                </a:solidFill>
              </a:rPr>
              <a:t> (RP)</a:t>
            </a:r>
          </a:p>
          <a:p>
            <a:pPr eaLnBrk="1" hangingPunct="1">
              <a:spcBef>
                <a:spcPct val="0"/>
              </a:spcBef>
              <a:buClrTx/>
              <a:buSzTx/>
              <a:buFontTx/>
              <a:buNone/>
            </a:pPr>
            <a:r>
              <a:rPr lang="en-US" altLang="en-US" sz="1400" b="1" dirty="0">
                <a:solidFill>
                  <a:srgbClr val="0000FF"/>
                </a:solidFill>
              </a:rPr>
              <a:t>Rheumatoid arthritis (RA)	   Granulomatosis with polyangiitis (</a:t>
            </a:r>
            <a:r>
              <a:rPr lang="en-US" altLang="en-US" sz="1400" b="1" dirty="0" err="1">
                <a:solidFill>
                  <a:srgbClr val="0000FF"/>
                </a:solidFill>
              </a:rPr>
              <a:t>GwP</a:t>
            </a:r>
            <a:r>
              <a:rPr lang="en-US" altLang="en-US" sz="1400" b="1" dirty="0">
                <a:solidFill>
                  <a:srgbClr val="0000FF"/>
                </a:solidFill>
              </a:rPr>
              <a:t>)</a:t>
            </a:r>
          </a:p>
          <a:p>
            <a:pPr eaLnBrk="1" hangingPunct="1">
              <a:spcBef>
                <a:spcPct val="0"/>
              </a:spcBef>
              <a:buClrTx/>
              <a:buSzTx/>
              <a:buFontTx/>
              <a:buNone/>
            </a:pPr>
            <a:r>
              <a:rPr lang="en-US" altLang="en-US" sz="1400" b="1" dirty="0" err="1">
                <a:solidFill>
                  <a:srgbClr val="0000FF"/>
                </a:solidFill>
              </a:rPr>
              <a:t>Mooren’s</a:t>
            </a:r>
            <a:r>
              <a:rPr lang="en-US" altLang="en-US" sz="1400" b="1" dirty="0">
                <a:solidFill>
                  <a:srgbClr val="0000FF"/>
                </a:solidFill>
              </a:rPr>
              <a:t> ulcer (MU)			Churg-Strauss (CS)</a:t>
            </a:r>
          </a:p>
        </p:txBody>
      </p:sp>
      <p:sp>
        <p:nvSpPr>
          <p:cNvPr id="3" name="TextBox 6">
            <a:extLst>
              <a:ext uri="{FF2B5EF4-FFF2-40B4-BE49-F238E27FC236}">
                <a16:creationId xmlns:a16="http://schemas.microsoft.com/office/drawing/2014/main" id="{49A663FE-C9EB-4EDF-9924-C6FBFC524B86}"/>
              </a:ext>
            </a:extLst>
          </p:cNvPr>
          <p:cNvSpPr txBox="1">
            <a:spLocks noChangeArrowheads="1"/>
          </p:cNvSpPr>
          <p:nvPr/>
        </p:nvSpPr>
        <p:spPr bwMode="auto">
          <a:xfrm>
            <a:off x="4038600" y="3257490"/>
            <a:ext cx="10021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dirty="0">
                <a:solidFill>
                  <a:schemeClr val="bg1">
                    <a:lumMod val="75000"/>
                  </a:schemeClr>
                </a:solidFill>
                <a:latin typeface="Segoe Script" panose="020B0504020000000003" pitchFamily="34" charset="0"/>
              </a:rPr>
              <a:t>; PAN</a:t>
            </a:r>
          </a:p>
        </p:txBody>
      </p:sp>
      <p:sp>
        <p:nvSpPr>
          <p:cNvPr id="4" name="TextBox 3">
            <a:extLst>
              <a:ext uri="{FF2B5EF4-FFF2-40B4-BE49-F238E27FC236}">
                <a16:creationId xmlns:a16="http://schemas.microsoft.com/office/drawing/2014/main" id="{987BA1BD-C73B-C1C4-5820-9D0BEDE4CD0D}"/>
              </a:ext>
            </a:extLst>
          </p:cNvPr>
          <p:cNvSpPr txBox="1"/>
          <p:nvPr/>
        </p:nvSpPr>
        <p:spPr>
          <a:xfrm>
            <a:off x="838199" y="2133600"/>
            <a:ext cx="5708375" cy="3970318"/>
          </a:xfrm>
          <a:prstGeom prst="rect">
            <a:avLst/>
          </a:prstGeom>
          <a:solidFill>
            <a:schemeClr val="accent5">
              <a:lumMod val="75000"/>
            </a:schemeClr>
          </a:solidFill>
        </p:spPr>
        <p:txBody>
          <a:bodyPr wrap="square" rtlCol="0">
            <a:spAutoFit/>
          </a:bodyPr>
          <a:lstStyle/>
          <a:p>
            <a:r>
              <a:rPr lang="en-US" sz="1400" i="1" dirty="0"/>
              <a:t>What does </a:t>
            </a:r>
            <a:r>
              <a:rPr lang="en-US" sz="1400" dirty="0"/>
              <a:t>CCP</a:t>
            </a:r>
            <a:r>
              <a:rPr lang="en-US" sz="1400" i="1" dirty="0"/>
              <a:t> stand for in this context?</a:t>
            </a:r>
          </a:p>
          <a:p>
            <a:r>
              <a:rPr lang="en-US" sz="1400" dirty="0"/>
              <a:t>Cyclic citrullinated peptide</a:t>
            </a:r>
          </a:p>
          <a:p>
            <a:endParaRPr lang="en-US" sz="1400" dirty="0"/>
          </a:p>
          <a:p>
            <a:r>
              <a:rPr lang="en-US" sz="1400" i="1" dirty="0"/>
              <a:t>What does it mean to say a peptide has been citrullinated?</a:t>
            </a:r>
          </a:p>
          <a:p>
            <a:r>
              <a:rPr lang="en-US" sz="1400" dirty="0"/>
              <a:t>It means that some of the  arginine  moieties within proteins have been enzymatically converted to the amino acid  citrulline  </a:t>
            </a:r>
            <a:r>
              <a:rPr lang="en-US" sz="1400" dirty="0">
                <a:solidFill>
                  <a:srgbClr val="0000FF"/>
                </a:solidFill>
              </a:rPr>
              <a:t>(which  isn’t one of the 20 standard AAs coded for in our genome)</a:t>
            </a:r>
            <a:endParaRPr lang="en-US" sz="1400" dirty="0">
              <a:solidFill>
                <a:schemeClr val="accent5">
                  <a:lumMod val="75000"/>
                </a:schemeClr>
              </a:solidFill>
            </a:endParaRPr>
          </a:p>
          <a:p>
            <a:endParaRPr lang="en-US" sz="1400" dirty="0">
              <a:solidFill>
                <a:schemeClr val="accent5">
                  <a:lumMod val="75000"/>
                </a:schemeClr>
              </a:solidFill>
            </a:endParaRPr>
          </a:p>
          <a:p>
            <a:r>
              <a:rPr lang="en-US" sz="1400" i="1" dirty="0">
                <a:solidFill>
                  <a:schemeClr val="accent5">
                    <a:lumMod val="75000"/>
                  </a:schemeClr>
                </a:solidFill>
              </a:rPr>
              <a:t>OK, so what does this have to do with RA?</a:t>
            </a:r>
          </a:p>
          <a:p>
            <a:r>
              <a:rPr lang="en-US" sz="1400" dirty="0">
                <a:solidFill>
                  <a:schemeClr val="accent5">
                    <a:lumMod val="75000"/>
                  </a:schemeClr>
                </a:solidFill>
              </a:rPr>
              <a:t>The citrulline moieties alter the conformation of the proteins within which they occur, rendering the proteins novel to the immune system. The immune system of an RA </a:t>
            </a:r>
            <a:r>
              <a:rPr lang="en-US" sz="1400" dirty="0" err="1">
                <a:solidFill>
                  <a:schemeClr val="accent5">
                    <a:lumMod val="75000"/>
                  </a:schemeClr>
                </a:solidFill>
              </a:rPr>
              <a:t>pt</a:t>
            </a:r>
            <a:r>
              <a:rPr lang="en-US" sz="1400" dirty="0">
                <a:solidFill>
                  <a:schemeClr val="accent5">
                    <a:lumMod val="75000"/>
                  </a:schemeClr>
                </a:solidFill>
              </a:rPr>
              <a:t> will attack them as foreign antigens—hence the presence of anti-CCP antibodies in their serum.</a:t>
            </a:r>
          </a:p>
          <a:p>
            <a:endParaRPr lang="en-US" sz="1400" i="1" dirty="0">
              <a:solidFill>
                <a:schemeClr val="accent5">
                  <a:lumMod val="75000"/>
                </a:schemeClr>
              </a:solidFill>
            </a:endParaRPr>
          </a:p>
          <a:p>
            <a:r>
              <a:rPr lang="en-US" sz="1400" i="1" dirty="0">
                <a:solidFill>
                  <a:schemeClr val="accent5">
                    <a:lumMod val="75000"/>
                  </a:schemeClr>
                </a:solidFill>
              </a:rPr>
              <a:t>When evaluating a </a:t>
            </a:r>
            <a:r>
              <a:rPr lang="en-US" sz="1400" i="1" dirty="0" err="1">
                <a:solidFill>
                  <a:schemeClr val="accent5">
                    <a:lumMod val="75000"/>
                  </a:schemeClr>
                </a:solidFill>
              </a:rPr>
              <a:t>pt</a:t>
            </a:r>
            <a:r>
              <a:rPr lang="en-US" sz="1400" i="1" dirty="0">
                <a:solidFill>
                  <a:schemeClr val="accent5">
                    <a:lumMod val="75000"/>
                  </a:schemeClr>
                </a:solidFill>
              </a:rPr>
              <a:t> for RA, I usually check for the presence of serum  rheumatoid factor (RF) . Is anti-CCP a better test?</a:t>
            </a:r>
          </a:p>
          <a:p>
            <a:r>
              <a:rPr lang="en-US" sz="1400" dirty="0">
                <a:solidFill>
                  <a:schemeClr val="accent5">
                    <a:lumMod val="75000"/>
                  </a:schemeClr>
                </a:solidFill>
              </a:rPr>
              <a:t>Yes, because it has the same  sensitivity  but higher  specificity (98%)  for RA c/w the RF test </a:t>
            </a:r>
          </a:p>
        </p:txBody>
      </p:sp>
    </p:spTree>
    <p:extLst>
      <p:ext uri="{BB962C8B-B14F-4D97-AF65-F5344CB8AC3E}">
        <p14:creationId xmlns:p14="http://schemas.microsoft.com/office/powerpoint/2010/main" val="363933734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1"/>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110595"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68025DD-222F-4188-984D-98F9EE06EB89}" type="slidenum">
              <a:rPr lang="en-US" altLang="en-US" sz="1000" smtClean="0"/>
              <a:pPr>
                <a:spcBef>
                  <a:spcPct val="0"/>
                </a:spcBef>
                <a:buClrTx/>
                <a:buSzTx/>
                <a:buFontTx/>
                <a:buNone/>
              </a:pPr>
              <a:t>174</a:t>
            </a:fld>
            <a:endParaRPr lang="en-US" altLang="en-US" sz="1000"/>
          </a:p>
        </p:txBody>
      </p:sp>
      <p:sp>
        <p:nvSpPr>
          <p:cNvPr id="110596" name="Content Placeholder 1"/>
          <p:cNvSpPr>
            <a:spLocks noGrp="1"/>
          </p:cNvSpPr>
          <p:nvPr>
            <p:ph idx="1"/>
          </p:nvPr>
        </p:nvSpPr>
        <p:spPr>
          <a:xfrm>
            <a:off x="457200" y="1379538"/>
            <a:ext cx="8229600" cy="4411662"/>
          </a:xfrm>
        </p:spPr>
        <p:txBody>
          <a:bodyPr/>
          <a:lstStyle/>
          <a:p>
            <a:r>
              <a:rPr lang="en-US" altLang="en-US" sz="2000" dirty="0">
                <a:solidFill>
                  <a:schemeClr val="bg1">
                    <a:lumMod val="75000"/>
                  </a:schemeClr>
                </a:solidFill>
              </a:rPr>
              <a:t>Saddle-nose deformity (2): RP; </a:t>
            </a:r>
            <a:r>
              <a:rPr lang="en-US" altLang="en-US" sz="2000" dirty="0" err="1">
                <a:solidFill>
                  <a:schemeClr val="bg1">
                    <a:lumMod val="75000"/>
                  </a:schemeClr>
                </a:solidFill>
              </a:rPr>
              <a:t>GwP</a:t>
            </a:r>
            <a:endParaRPr lang="en-US" altLang="en-US" sz="2000" dirty="0">
              <a:solidFill>
                <a:schemeClr val="bg1">
                  <a:lumMod val="75000"/>
                </a:schemeClr>
              </a:solidFill>
            </a:endParaRPr>
          </a:p>
          <a:p>
            <a:r>
              <a:rPr lang="en-US" altLang="en-US" sz="2000" dirty="0">
                <a:solidFill>
                  <a:schemeClr val="bg1">
                    <a:lumMod val="75000"/>
                  </a:schemeClr>
                </a:solidFill>
              </a:rPr>
              <a:t>Asthma and eosinophilia: CS</a:t>
            </a:r>
          </a:p>
          <a:p>
            <a:r>
              <a:rPr lang="en-US" altLang="en-US" sz="2000" dirty="0">
                <a:solidFill>
                  <a:schemeClr val="bg1">
                    <a:lumMod val="75000"/>
                  </a:schemeClr>
                </a:solidFill>
              </a:rPr>
              <a:t>Deformed auricular pinnae: RP</a:t>
            </a:r>
          </a:p>
          <a:p>
            <a:r>
              <a:rPr lang="en-US" altLang="en-US" sz="2000" dirty="0">
                <a:solidFill>
                  <a:schemeClr val="bg1">
                    <a:lumMod val="75000"/>
                  </a:schemeClr>
                </a:solidFill>
              </a:rPr>
              <a:t>Ulcer has overhanging edge (2): MU; PAN</a:t>
            </a:r>
          </a:p>
          <a:p>
            <a:r>
              <a:rPr lang="en-US" altLang="en-US" sz="2000" dirty="0">
                <a:solidFill>
                  <a:schemeClr val="bg1">
                    <a:lumMod val="75000"/>
                  </a:schemeClr>
                </a:solidFill>
              </a:rPr>
              <a:t>Sclera never involved: MU</a:t>
            </a:r>
          </a:p>
          <a:p>
            <a:r>
              <a:rPr lang="en-US" altLang="en-US" sz="2000" dirty="0">
                <a:solidFill>
                  <a:schemeClr val="bg1">
                    <a:lumMod val="75000"/>
                  </a:schemeClr>
                </a:solidFill>
              </a:rPr>
              <a:t>ANCA positive (2): </a:t>
            </a:r>
            <a:r>
              <a:rPr lang="en-US" altLang="en-US" sz="2000" dirty="0" err="1">
                <a:solidFill>
                  <a:schemeClr val="bg1">
                    <a:lumMod val="75000"/>
                  </a:schemeClr>
                </a:solidFill>
              </a:rPr>
              <a:t>GwP</a:t>
            </a:r>
            <a:r>
              <a:rPr lang="en-US" altLang="en-US" sz="2000" dirty="0">
                <a:solidFill>
                  <a:schemeClr val="bg1">
                    <a:lumMod val="75000"/>
                  </a:schemeClr>
                </a:solidFill>
              </a:rPr>
              <a:t>; CS</a:t>
            </a:r>
          </a:p>
          <a:p>
            <a:r>
              <a:rPr lang="en-US" altLang="en-US" sz="2000" dirty="0">
                <a:solidFill>
                  <a:schemeClr val="bg1">
                    <a:lumMod val="75000"/>
                  </a:schemeClr>
                </a:solidFill>
              </a:rPr>
              <a:t>Is a diagnosis of exclusion: MU</a:t>
            </a:r>
          </a:p>
          <a:p>
            <a:r>
              <a:rPr lang="en-US" altLang="en-US" sz="2000" dirty="0">
                <a:solidFill>
                  <a:schemeClr val="bg1">
                    <a:lumMod val="75000"/>
                  </a:schemeClr>
                </a:solidFill>
              </a:rPr>
              <a:t>Chest X-ray likely abnormal (3): </a:t>
            </a:r>
            <a:r>
              <a:rPr lang="en-US" altLang="en-US" sz="2000" dirty="0" err="1">
                <a:solidFill>
                  <a:schemeClr val="bg1">
                    <a:lumMod val="75000"/>
                  </a:schemeClr>
                </a:solidFill>
              </a:rPr>
              <a:t>GwP</a:t>
            </a:r>
            <a:r>
              <a:rPr lang="en-US" altLang="en-US" sz="2000" dirty="0">
                <a:solidFill>
                  <a:schemeClr val="bg1">
                    <a:lumMod val="75000"/>
                  </a:schemeClr>
                </a:solidFill>
              </a:rPr>
              <a:t>; CS; RP</a:t>
            </a:r>
          </a:p>
          <a:p>
            <a:r>
              <a:rPr lang="en-US" altLang="en-US" sz="2000" dirty="0">
                <a:solidFill>
                  <a:schemeClr val="bg1">
                    <a:lumMod val="75000"/>
                  </a:schemeClr>
                </a:solidFill>
              </a:rPr>
              <a:t>Associated with hepatitis seropositivity: PAN</a:t>
            </a:r>
          </a:p>
          <a:p>
            <a:r>
              <a:rPr lang="en-US" altLang="en-US" sz="2000" dirty="0">
                <a:solidFill>
                  <a:schemeClr val="bg1">
                    <a:lumMod val="75000"/>
                  </a:schemeClr>
                </a:solidFill>
              </a:rPr>
              <a:t>Associated with helminthic seropositivity: MU</a:t>
            </a:r>
          </a:p>
          <a:p>
            <a:r>
              <a:rPr lang="en-US" altLang="en-US" sz="2000" dirty="0">
                <a:solidFill>
                  <a:schemeClr val="bg1">
                    <a:lumMod val="75000"/>
                  </a:schemeClr>
                </a:solidFill>
              </a:rPr>
              <a:t>Renal function may be impaired (4): </a:t>
            </a:r>
            <a:r>
              <a:rPr lang="en-US" altLang="en-US" sz="2000" dirty="0" err="1">
                <a:solidFill>
                  <a:schemeClr val="bg1">
                    <a:lumMod val="75000"/>
                  </a:schemeClr>
                </a:solidFill>
              </a:rPr>
              <a:t>GwP</a:t>
            </a:r>
            <a:r>
              <a:rPr lang="en-US" altLang="en-US" sz="2000" dirty="0">
                <a:solidFill>
                  <a:schemeClr val="bg1">
                    <a:lumMod val="75000"/>
                  </a:schemeClr>
                </a:solidFill>
              </a:rPr>
              <a:t>; PAN; CS; RP</a:t>
            </a:r>
          </a:p>
          <a:p>
            <a:r>
              <a:rPr lang="en-US" altLang="en-US" sz="2000" dirty="0">
                <a:solidFill>
                  <a:schemeClr val="bg1">
                    <a:lumMod val="75000"/>
                  </a:schemeClr>
                </a:solidFill>
              </a:rPr>
              <a:t>Chronic, </a:t>
            </a:r>
            <a:r>
              <a:rPr lang="en-US" altLang="en-US" sz="2000" dirty="0" err="1">
                <a:solidFill>
                  <a:schemeClr val="bg1">
                    <a:lumMod val="75000"/>
                  </a:schemeClr>
                </a:solidFill>
              </a:rPr>
              <a:t>tx</a:t>
            </a:r>
            <a:r>
              <a:rPr lang="en-US" altLang="en-US" sz="2000" dirty="0">
                <a:solidFill>
                  <a:schemeClr val="bg1">
                    <a:lumMod val="75000"/>
                  </a:schemeClr>
                </a:solidFill>
              </a:rPr>
              <a:t>-resistant sinusitis common: </a:t>
            </a:r>
            <a:r>
              <a:rPr lang="en-US" altLang="en-US" sz="2000" dirty="0" err="1">
                <a:solidFill>
                  <a:schemeClr val="bg1">
                    <a:lumMod val="75000"/>
                  </a:schemeClr>
                </a:solidFill>
              </a:rPr>
              <a:t>GwP</a:t>
            </a:r>
            <a:endParaRPr lang="en-US" altLang="en-US" sz="2000" dirty="0">
              <a:solidFill>
                <a:schemeClr val="bg1">
                  <a:lumMod val="75000"/>
                </a:schemeClr>
              </a:solidFill>
            </a:endParaRPr>
          </a:p>
          <a:p>
            <a:r>
              <a:rPr lang="en-US" altLang="en-US" sz="2000" b="1" i="1" dirty="0">
                <a:solidFill>
                  <a:schemeClr val="bg1">
                    <a:lumMod val="75000"/>
                  </a:schemeClr>
                </a:solidFill>
              </a:rPr>
              <a:t>Extremely</a:t>
            </a:r>
            <a:r>
              <a:rPr lang="en-US" altLang="en-US" sz="2000" dirty="0">
                <a:solidFill>
                  <a:schemeClr val="bg1">
                    <a:lumMod val="75000"/>
                  </a:schemeClr>
                </a:solidFill>
              </a:rPr>
              <a:t> painful: MU</a:t>
            </a:r>
          </a:p>
          <a:p>
            <a:r>
              <a:rPr lang="en-US" altLang="en-US" sz="2000" b="1" dirty="0"/>
              <a:t>Anti-CCP Ab positive: </a:t>
            </a:r>
            <a:r>
              <a:rPr lang="en-US" altLang="en-US" sz="2000" b="1" dirty="0">
                <a:solidFill>
                  <a:srgbClr val="0000FF"/>
                </a:solidFill>
              </a:rPr>
              <a:t>RA</a:t>
            </a:r>
          </a:p>
        </p:txBody>
      </p:sp>
      <p:sp>
        <p:nvSpPr>
          <p:cNvPr id="2" name="Text Box 4">
            <a:extLst>
              <a:ext uri="{FF2B5EF4-FFF2-40B4-BE49-F238E27FC236}">
                <a16:creationId xmlns:a16="http://schemas.microsoft.com/office/drawing/2014/main" id="{03F33DEC-63A2-4295-A5EB-420920B07704}"/>
              </a:ext>
            </a:extLst>
          </p:cNvPr>
          <p:cNvSpPr txBox="1">
            <a:spLocks noChangeArrowheads="1"/>
          </p:cNvSpPr>
          <p:nvPr/>
        </p:nvSpPr>
        <p:spPr bwMode="auto">
          <a:xfrm>
            <a:off x="1295400" y="152400"/>
            <a:ext cx="6705600" cy="12095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1800" dirty="0"/>
              <a:t>For each statement, identify which of these causes of PUK is/are associated (some will more than one answer)</a:t>
            </a:r>
          </a:p>
          <a:p>
            <a:pPr eaLnBrk="1" hangingPunct="1">
              <a:spcBef>
                <a:spcPct val="0"/>
              </a:spcBef>
              <a:buClrTx/>
              <a:buSzTx/>
              <a:buFontTx/>
              <a:buNone/>
            </a:pPr>
            <a:r>
              <a:rPr lang="en-US" altLang="en-US" sz="1400" b="1" dirty="0">
                <a:solidFill>
                  <a:srgbClr val="0000FF"/>
                </a:solidFill>
              </a:rPr>
              <a:t>Polyarteritis nodosa (PAN)		Relapsing </a:t>
            </a:r>
            <a:r>
              <a:rPr lang="en-US" altLang="en-US" sz="1400" b="1" dirty="0" err="1">
                <a:solidFill>
                  <a:srgbClr val="0000FF"/>
                </a:solidFill>
              </a:rPr>
              <a:t>polychondritis</a:t>
            </a:r>
            <a:r>
              <a:rPr lang="en-US" altLang="en-US" sz="1400" b="1" dirty="0">
                <a:solidFill>
                  <a:srgbClr val="0000FF"/>
                </a:solidFill>
              </a:rPr>
              <a:t> (RP)</a:t>
            </a:r>
          </a:p>
          <a:p>
            <a:pPr eaLnBrk="1" hangingPunct="1">
              <a:spcBef>
                <a:spcPct val="0"/>
              </a:spcBef>
              <a:buClrTx/>
              <a:buSzTx/>
              <a:buFontTx/>
              <a:buNone/>
            </a:pPr>
            <a:r>
              <a:rPr lang="en-US" altLang="en-US" sz="1400" b="1" dirty="0">
                <a:solidFill>
                  <a:srgbClr val="0000FF"/>
                </a:solidFill>
              </a:rPr>
              <a:t>Rheumatoid arthritis (RA)	   Granulomatosis with polyangiitis (</a:t>
            </a:r>
            <a:r>
              <a:rPr lang="en-US" altLang="en-US" sz="1400" b="1" dirty="0" err="1">
                <a:solidFill>
                  <a:srgbClr val="0000FF"/>
                </a:solidFill>
              </a:rPr>
              <a:t>GwP</a:t>
            </a:r>
            <a:r>
              <a:rPr lang="en-US" altLang="en-US" sz="1400" b="1" dirty="0">
                <a:solidFill>
                  <a:srgbClr val="0000FF"/>
                </a:solidFill>
              </a:rPr>
              <a:t>)</a:t>
            </a:r>
          </a:p>
          <a:p>
            <a:pPr eaLnBrk="1" hangingPunct="1">
              <a:spcBef>
                <a:spcPct val="0"/>
              </a:spcBef>
              <a:buClrTx/>
              <a:buSzTx/>
              <a:buFontTx/>
              <a:buNone/>
            </a:pPr>
            <a:r>
              <a:rPr lang="en-US" altLang="en-US" sz="1400" b="1" dirty="0" err="1">
                <a:solidFill>
                  <a:srgbClr val="0000FF"/>
                </a:solidFill>
              </a:rPr>
              <a:t>Mooren’s</a:t>
            </a:r>
            <a:r>
              <a:rPr lang="en-US" altLang="en-US" sz="1400" b="1" dirty="0">
                <a:solidFill>
                  <a:srgbClr val="0000FF"/>
                </a:solidFill>
              </a:rPr>
              <a:t> ulcer (MU)			Churg-Strauss (CS)</a:t>
            </a:r>
          </a:p>
        </p:txBody>
      </p:sp>
      <p:sp>
        <p:nvSpPr>
          <p:cNvPr id="3" name="TextBox 6">
            <a:extLst>
              <a:ext uri="{FF2B5EF4-FFF2-40B4-BE49-F238E27FC236}">
                <a16:creationId xmlns:a16="http://schemas.microsoft.com/office/drawing/2014/main" id="{49A663FE-C9EB-4EDF-9924-C6FBFC524B86}"/>
              </a:ext>
            </a:extLst>
          </p:cNvPr>
          <p:cNvSpPr txBox="1">
            <a:spLocks noChangeArrowheads="1"/>
          </p:cNvSpPr>
          <p:nvPr/>
        </p:nvSpPr>
        <p:spPr bwMode="auto">
          <a:xfrm>
            <a:off x="4038600" y="3257490"/>
            <a:ext cx="10021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dirty="0">
                <a:solidFill>
                  <a:schemeClr val="bg1">
                    <a:lumMod val="75000"/>
                  </a:schemeClr>
                </a:solidFill>
                <a:latin typeface="Segoe Script" panose="020B0504020000000003" pitchFamily="34" charset="0"/>
              </a:rPr>
              <a:t>; PAN</a:t>
            </a:r>
          </a:p>
        </p:txBody>
      </p:sp>
      <p:sp>
        <p:nvSpPr>
          <p:cNvPr id="4" name="TextBox 3">
            <a:extLst>
              <a:ext uri="{FF2B5EF4-FFF2-40B4-BE49-F238E27FC236}">
                <a16:creationId xmlns:a16="http://schemas.microsoft.com/office/drawing/2014/main" id="{987BA1BD-C73B-C1C4-5820-9D0BEDE4CD0D}"/>
              </a:ext>
            </a:extLst>
          </p:cNvPr>
          <p:cNvSpPr txBox="1"/>
          <p:nvPr/>
        </p:nvSpPr>
        <p:spPr>
          <a:xfrm>
            <a:off x="838199" y="2133600"/>
            <a:ext cx="5708375" cy="3970318"/>
          </a:xfrm>
          <a:prstGeom prst="rect">
            <a:avLst/>
          </a:prstGeom>
          <a:solidFill>
            <a:schemeClr val="accent5">
              <a:lumMod val="75000"/>
            </a:schemeClr>
          </a:solidFill>
        </p:spPr>
        <p:txBody>
          <a:bodyPr wrap="square" rtlCol="0">
            <a:spAutoFit/>
          </a:bodyPr>
          <a:lstStyle/>
          <a:p>
            <a:r>
              <a:rPr lang="en-US" sz="1400" i="1" dirty="0"/>
              <a:t>What does </a:t>
            </a:r>
            <a:r>
              <a:rPr lang="en-US" sz="1400" dirty="0"/>
              <a:t>CCP</a:t>
            </a:r>
            <a:r>
              <a:rPr lang="en-US" sz="1400" i="1" dirty="0"/>
              <a:t> stand for in this context?</a:t>
            </a:r>
          </a:p>
          <a:p>
            <a:r>
              <a:rPr lang="en-US" sz="1400" dirty="0"/>
              <a:t>Cyclic citrullinated peptide</a:t>
            </a:r>
          </a:p>
          <a:p>
            <a:endParaRPr lang="en-US" sz="1400" dirty="0"/>
          </a:p>
          <a:p>
            <a:r>
              <a:rPr lang="en-US" sz="1400" i="1" dirty="0"/>
              <a:t>What does it mean to say a peptide has been citrullinated?</a:t>
            </a:r>
          </a:p>
          <a:p>
            <a:r>
              <a:rPr lang="en-US" sz="1400" dirty="0"/>
              <a:t>It means that some of the  arginine  moieties within proteins have been enzymatically converted to the amino acid  citrulline  </a:t>
            </a:r>
            <a:r>
              <a:rPr lang="en-US" sz="1400" dirty="0">
                <a:solidFill>
                  <a:srgbClr val="0000FF"/>
                </a:solidFill>
              </a:rPr>
              <a:t>(which  isn’t one of the 20 standard AAs coded for in our genome)</a:t>
            </a:r>
          </a:p>
          <a:p>
            <a:endParaRPr lang="en-US" sz="1400" dirty="0"/>
          </a:p>
          <a:p>
            <a:r>
              <a:rPr lang="en-US" sz="1400" i="1" dirty="0"/>
              <a:t>OK, so what does this have to do with RA?</a:t>
            </a:r>
            <a:endParaRPr lang="en-US" sz="1400" i="1" dirty="0">
              <a:solidFill>
                <a:schemeClr val="accent5">
                  <a:lumMod val="75000"/>
                </a:schemeClr>
              </a:solidFill>
            </a:endParaRPr>
          </a:p>
          <a:p>
            <a:r>
              <a:rPr lang="en-US" sz="1400" dirty="0">
                <a:solidFill>
                  <a:schemeClr val="accent5">
                    <a:lumMod val="75000"/>
                  </a:schemeClr>
                </a:solidFill>
              </a:rPr>
              <a:t>The citrulline moieties alter the conformation of the proteins within which they occur, rendering the proteins novel to the immune system. The immune system of an RA </a:t>
            </a:r>
            <a:r>
              <a:rPr lang="en-US" sz="1400" dirty="0" err="1">
                <a:solidFill>
                  <a:schemeClr val="accent5">
                    <a:lumMod val="75000"/>
                  </a:schemeClr>
                </a:solidFill>
              </a:rPr>
              <a:t>pt</a:t>
            </a:r>
            <a:r>
              <a:rPr lang="en-US" sz="1400" dirty="0">
                <a:solidFill>
                  <a:schemeClr val="accent5">
                    <a:lumMod val="75000"/>
                  </a:schemeClr>
                </a:solidFill>
              </a:rPr>
              <a:t> will attack them as foreign antigens—hence the presence of anti-CCP antibodies in their serum.</a:t>
            </a:r>
          </a:p>
          <a:p>
            <a:endParaRPr lang="en-US" sz="1400" i="1" dirty="0">
              <a:solidFill>
                <a:schemeClr val="accent5">
                  <a:lumMod val="75000"/>
                </a:schemeClr>
              </a:solidFill>
            </a:endParaRPr>
          </a:p>
          <a:p>
            <a:r>
              <a:rPr lang="en-US" sz="1400" i="1" dirty="0">
                <a:solidFill>
                  <a:schemeClr val="accent5">
                    <a:lumMod val="75000"/>
                  </a:schemeClr>
                </a:solidFill>
              </a:rPr>
              <a:t>When evaluating a </a:t>
            </a:r>
            <a:r>
              <a:rPr lang="en-US" sz="1400" i="1" dirty="0" err="1">
                <a:solidFill>
                  <a:schemeClr val="accent5">
                    <a:lumMod val="75000"/>
                  </a:schemeClr>
                </a:solidFill>
              </a:rPr>
              <a:t>pt</a:t>
            </a:r>
            <a:r>
              <a:rPr lang="en-US" sz="1400" i="1" dirty="0">
                <a:solidFill>
                  <a:schemeClr val="accent5">
                    <a:lumMod val="75000"/>
                  </a:schemeClr>
                </a:solidFill>
              </a:rPr>
              <a:t> for RA, I usually check for the presence of serum  rheumatoid factor (RF) . Is anti-CCP a better test?</a:t>
            </a:r>
          </a:p>
          <a:p>
            <a:r>
              <a:rPr lang="en-US" sz="1400" dirty="0">
                <a:solidFill>
                  <a:schemeClr val="accent5">
                    <a:lumMod val="75000"/>
                  </a:schemeClr>
                </a:solidFill>
              </a:rPr>
              <a:t>Yes, because it has the same  sensitivity  but higher  specificity (98%)  for RA c/w the RF test </a:t>
            </a:r>
          </a:p>
        </p:txBody>
      </p:sp>
    </p:spTree>
    <p:extLst>
      <p:ext uri="{BB962C8B-B14F-4D97-AF65-F5344CB8AC3E}">
        <p14:creationId xmlns:p14="http://schemas.microsoft.com/office/powerpoint/2010/main" val="424454120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1"/>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110595"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68025DD-222F-4188-984D-98F9EE06EB89}" type="slidenum">
              <a:rPr lang="en-US" altLang="en-US" sz="1000" smtClean="0"/>
              <a:pPr>
                <a:spcBef>
                  <a:spcPct val="0"/>
                </a:spcBef>
                <a:buClrTx/>
                <a:buSzTx/>
                <a:buFontTx/>
                <a:buNone/>
              </a:pPr>
              <a:t>175</a:t>
            </a:fld>
            <a:endParaRPr lang="en-US" altLang="en-US" sz="1000"/>
          </a:p>
        </p:txBody>
      </p:sp>
      <p:sp>
        <p:nvSpPr>
          <p:cNvPr id="110596" name="Content Placeholder 1"/>
          <p:cNvSpPr>
            <a:spLocks noGrp="1"/>
          </p:cNvSpPr>
          <p:nvPr>
            <p:ph idx="1"/>
          </p:nvPr>
        </p:nvSpPr>
        <p:spPr>
          <a:xfrm>
            <a:off x="457200" y="1379538"/>
            <a:ext cx="8229600" cy="4411662"/>
          </a:xfrm>
        </p:spPr>
        <p:txBody>
          <a:bodyPr/>
          <a:lstStyle/>
          <a:p>
            <a:r>
              <a:rPr lang="en-US" altLang="en-US" sz="2000" dirty="0">
                <a:solidFill>
                  <a:schemeClr val="bg1">
                    <a:lumMod val="75000"/>
                  </a:schemeClr>
                </a:solidFill>
              </a:rPr>
              <a:t>Saddle-nose deformity (2): RP; </a:t>
            </a:r>
            <a:r>
              <a:rPr lang="en-US" altLang="en-US" sz="2000" dirty="0" err="1">
                <a:solidFill>
                  <a:schemeClr val="bg1">
                    <a:lumMod val="75000"/>
                  </a:schemeClr>
                </a:solidFill>
              </a:rPr>
              <a:t>GwP</a:t>
            </a:r>
            <a:endParaRPr lang="en-US" altLang="en-US" sz="2000" dirty="0">
              <a:solidFill>
                <a:schemeClr val="bg1">
                  <a:lumMod val="75000"/>
                </a:schemeClr>
              </a:solidFill>
            </a:endParaRPr>
          </a:p>
          <a:p>
            <a:r>
              <a:rPr lang="en-US" altLang="en-US" sz="2000" dirty="0">
                <a:solidFill>
                  <a:schemeClr val="bg1">
                    <a:lumMod val="75000"/>
                  </a:schemeClr>
                </a:solidFill>
              </a:rPr>
              <a:t>Asthma and eosinophilia: CS</a:t>
            </a:r>
          </a:p>
          <a:p>
            <a:r>
              <a:rPr lang="en-US" altLang="en-US" sz="2000" dirty="0">
                <a:solidFill>
                  <a:schemeClr val="bg1">
                    <a:lumMod val="75000"/>
                  </a:schemeClr>
                </a:solidFill>
              </a:rPr>
              <a:t>Deformed auricular pinnae: RP</a:t>
            </a:r>
          </a:p>
          <a:p>
            <a:r>
              <a:rPr lang="en-US" altLang="en-US" sz="2000" dirty="0">
                <a:solidFill>
                  <a:schemeClr val="bg1">
                    <a:lumMod val="75000"/>
                  </a:schemeClr>
                </a:solidFill>
              </a:rPr>
              <a:t>Ulcer has overhanging edge (2): MU; PAN</a:t>
            </a:r>
          </a:p>
          <a:p>
            <a:r>
              <a:rPr lang="en-US" altLang="en-US" sz="2000" dirty="0">
                <a:solidFill>
                  <a:schemeClr val="bg1">
                    <a:lumMod val="75000"/>
                  </a:schemeClr>
                </a:solidFill>
              </a:rPr>
              <a:t>Sclera never involved: MU</a:t>
            </a:r>
          </a:p>
          <a:p>
            <a:r>
              <a:rPr lang="en-US" altLang="en-US" sz="2000" dirty="0">
                <a:solidFill>
                  <a:schemeClr val="bg1">
                    <a:lumMod val="75000"/>
                  </a:schemeClr>
                </a:solidFill>
              </a:rPr>
              <a:t>ANCA positive (2): </a:t>
            </a:r>
            <a:r>
              <a:rPr lang="en-US" altLang="en-US" sz="2000" dirty="0" err="1">
                <a:solidFill>
                  <a:schemeClr val="bg1">
                    <a:lumMod val="75000"/>
                  </a:schemeClr>
                </a:solidFill>
              </a:rPr>
              <a:t>GwP</a:t>
            </a:r>
            <a:r>
              <a:rPr lang="en-US" altLang="en-US" sz="2000" dirty="0">
                <a:solidFill>
                  <a:schemeClr val="bg1">
                    <a:lumMod val="75000"/>
                  </a:schemeClr>
                </a:solidFill>
              </a:rPr>
              <a:t>; CS</a:t>
            </a:r>
          </a:p>
          <a:p>
            <a:r>
              <a:rPr lang="en-US" altLang="en-US" sz="2000" dirty="0">
                <a:solidFill>
                  <a:schemeClr val="bg1">
                    <a:lumMod val="75000"/>
                  </a:schemeClr>
                </a:solidFill>
              </a:rPr>
              <a:t>Is a diagnosis of exclusion: MU</a:t>
            </a:r>
          </a:p>
          <a:p>
            <a:r>
              <a:rPr lang="en-US" altLang="en-US" sz="2000" dirty="0">
                <a:solidFill>
                  <a:schemeClr val="bg1">
                    <a:lumMod val="75000"/>
                  </a:schemeClr>
                </a:solidFill>
              </a:rPr>
              <a:t>Chest X-ray likely abnormal (3): </a:t>
            </a:r>
            <a:r>
              <a:rPr lang="en-US" altLang="en-US" sz="2000" dirty="0" err="1">
                <a:solidFill>
                  <a:schemeClr val="bg1">
                    <a:lumMod val="75000"/>
                  </a:schemeClr>
                </a:solidFill>
              </a:rPr>
              <a:t>GwP</a:t>
            </a:r>
            <a:r>
              <a:rPr lang="en-US" altLang="en-US" sz="2000" dirty="0">
                <a:solidFill>
                  <a:schemeClr val="bg1">
                    <a:lumMod val="75000"/>
                  </a:schemeClr>
                </a:solidFill>
              </a:rPr>
              <a:t>; CS; RP</a:t>
            </a:r>
          </a:p>
          <a:p>
            <a:r>
              <a:rPr lang="en-US" altLang="en-US" sz="2000" dirty="0">
                <a:solidFill>
                  <a:schemeClr val="bg1">
                    <a:lumMod val="75000"/>
                  </a:schemeClr>
                </a:solidFill>
              </a:rPr>
              <a:t>Associated with hepatitis seropositivity: PAN</a:t>
            </a:r>
          </a:p>
          <a:p>
            <a:r>
              <a:rPr lang="en-US" altLang="en-US" sz="2000" dirty="0">
                <a:solidFill>
                  <a:schemeClr val="bg1">
                    <a:lumMod val="75000"/>
                  </a:schemeClr>
                </a:solidFill>
              </a:rPr>
              <a:t>Associated with helminthic seropositivity: MU</a:t>
            </a:r>
          </a:p>
          <a:p>
            <a:r>
              <a:rPr lang="en-US" altLang="en-US" sz="2000" dirty="0">
                <a:solidFill>
                  <a:schemeClr val="bg1">
                    <a:lumMod val="75000"/>
                  </a:schemeClr>
                </a:solidFill>
              </a:rPr>
              <a:t>Renal function may be impaired (4): </a:t>
            </a:r>
            <a:r>
              <a:rPr lang="en-US" altLang="en-US" sz="2000" dirty="0" err="1">
                <a:solidFill>
                  <a:schemeClr val="bg1">
                    <a:lumMod val="75000"/>
                  </a:schemeClr>
                </a:solidFill>
              </a:rPr>
              <a:t>GwP</a:t>
            </a:r>
            <a:r>
              <a:rPr lang="en-US" altLang="en-US" sz="2000" dirty="0">
                <a:solidFill>
                  <a:schemeClr val="bg1">
                    <a:lumMod val="75000"/>
                  </a:schemeClr>
                </a:solidFill>
              </a:rPr>
              <a:t>; PAN; CS; RP</a:t>
            </a:r>
          </a:p>
          <a:p>
            <a:r>
              <a:rPr lang="en-US" altLang="en-US" sz="2000" dirty="0">
                <a:solidFill>
                  <a:schemeClr val="bg1">
                    <a:lumMod val="75000"/>
                  </a:schemeClr>
                </a:solidFill>
              </a:rPr>
              <a:t>Chronic, </a:t>
            </a:r>
            <a:r>
              <a:rPr lang="en-US" altLang="en-US" sz="2000" dirty="0" err="1">
                <a:solidFill>
                  <a:schemeClr val="bg1">
                    <a:lumMod val="75000"/>
                  </a:schemeClr>
                </a:solidFill>
              </a:rPr>
              <a:t>tx</a:t>
            </a:r>
            <a:r>
              <a:rPr lang="en-US" altLang="en-US" sz="2000" dirty="0">
                <a:solidFill>
                  <a:schemeClr val="bg1">
                    <a:lumMod val="75000"/>
                  </a:schemeClr>
                </a:solidFill>
              </a:rPr>
              <a:t>-resistant sinusitis common: </a:t>
            </a:r>
            <a:r>
              <a:rPr lang="en-US" altLang="en-US" sz="2000" dirty="0" err="1">
                <a:solidFill>
                  <a:schemeClr val="bg1">
                    <a:lumMod val="75000"/>
                  </a:schemeClr>
                </a:solidFill>
              </a:rPr>
              <a:t>GwP</a:t>
            </a:r>
            <a:endParaRPr lang="en-US" altLang="en-US" sz="2000" dirty="0">
              <a:solidFill>
                <a:schemeClr val="bg1">
                  <a:lumMod val="75000"/>
                </a:schemeClr>
              </a:solidFill>
            </a:endParaRPr>
          </a:p>
          <a:p>
            <a:r>
              <a:rPr lang="en-US" altLang="en-US" sz="2000" b="1" i="1" dirty="0">
                <a:solidFill>
                  <a:schemeClr val="bg1">
                    <a:lumMod val="75000"/>
                  </a:schemeClr>
                </a:solidFill>
              </a:rPr>
              <a:t>Extremely</a:t>
            </a:r>
            <a:r>
              <a:rPr lang="en-US" altLang="en-US" sz="2000" dirty="0">
                <a:solidFill>
                  <a:schemeClr val="bg1">
                    <a:lumMod val="75000"/>
                  </a:schemeClr>
                </a:solidFill>
              </a:rPr>
              <a:t> painful: MU</a:t>
            </a:r>
          </a:p>
          <a:p>
            <a:r>
              <a:rPr lang="en-US" altLang="en-US" sz="2000" b="1" dirty="0"/>
              <a:t>Anti-CCP Ab positive: </a:t>
            </a:r>
            <a:r>
              <a:rPr lang="en-US" altLang="en-US" sz="2000" b="1" dirty="0">
                <a:solidFill>
                  <a:srgbClr val="0000FF"/>
                </a:solidFill>
              </a:rPr>
              <a:t>RA</a:t>
            </a:r>
          </a:p>
        </p:txBody>
      </p:sp>
      <p:sp>
        <p:nvSpPr>
          <p:cNvPr id="2" name="Text Box 4">
            <a:extLst>
              <a:ext uri="{FF2B5EF4-FFF2-40B4-BE49-F238E27FC236}">
                <a16:creationId xmlns:a16="http://schemas.microsoft.com/office/drawing/2014/main" id="{03F33DEC-63A2-4295-A5EB-420920B07704}"/>
              </a:ext>
            </a:extLst>
          </p:cNvPr>
          <p:cNvSpPr txBox="1">
            <a:spLocks noChangeArrowheads="1"/>
          </p:cNvSpPr>
          <p:nvPr/>
        </p:nvSpPr>
        <p:spPr bwMode="auto">
          <a:xfrm>
            <a:off x="1295400" y="152400"/>
            <a:ext cx="6705600" cy="12095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1800" dirty="0"/>
              <a:t>For each statement, identify which of these causes of PUK is/are associated (some will more than one answer)</a:t>
            </a:r>
          </a:p>
          <a:p>
            <a:pPr eaLnBrk="1" hangingPunct="1">
              <a:spcBef>
                <a:spcPct val="0"/>
              </a:spcBef>
              <a:buClrTx/>
              <a:buSzTx/>
              <a:buFontTx/>
              <a:buNone/>
            </a:pPr>
            <a:r>
              <a:rPr lang="en-US" altLang="en-US" sz="1400" b="1" dirty="0">
                <a:solidFill>
                  <a:srgbClr val="0000FF"/>
                </a:solidFill>
              </a:rPr>
              <a:t>Polyarteritis nodosa (PAN)		Relapsing </a:t>
            </a:r>
            <a:r>
              <a:rPr lang="en-US" altLang="en-US" sz="1400" b="1" dirty="0" err="1">
                <a:solidFill>
                  <a:srgbClr val="0000FF"/>
                </a:solidFill>
              </a:rPr>
              <a:t>polychondritis</a:t>
            </a:r>
            <a:r>
              <a:rPr lang="en-US" altLang="en-US" sz="1400" b="1" dirty="0">
                <a:solidFill>
                  <a:srgbClr val="0000FF"/>
                </a:solidFill>
              </a:rPr>
              <a:t> (RP)</a:t>
            </a:r>
          </a:p>
          <a:p>
            <a:pPr eaLnBrk="1" hangingPunct="1">
              <a:spcBef>
                <a:spcPct val="0"/>
              </a:spcBef>
              <a:buClrTx/>
              <a:buSzTx/>
              <a:buFontTx/>
              <a:buNone/>
            </a:pPr>
            <a:r>
              <a:rPr lang="en-US" altLang="en-US" sz="1400" b="1" dirty="0">
                <a:solidFill>
                  <a:srgbClr val="0000FF"/>
                </a:solidFill>
              </a:rPr>
              <a:t>Rheumatoid arthritis (RA)	   Granulomatosis with polyangiitis (</a:t>
            </a:r>
            <a:r>
              <a:rPr lang="en-US" altLang="en-US" sz="1400" b="1" dirty="0" err="1">
                <a:solidFill>
                  <a:srgbClr val="0000FF"/>
                </a:solidFill>
              </a:rPr>
              <a:t>GwP</a:t>
            </a:r>
            <a:r>
              <a:rPr lang="en-US" altLang="en-US" sz="1400" b="1" dirty="0">
                <a:solidFill>
                  <a:srgbClr val="0000FF"/>
                </a:solidFill>
              </a:rPr>
              <a:t>)</a:t>
            </a:r>
          </a:p>
          <a:p>
            <a:pPr eaLnBrk="1" hangingPunct="1">
              <a:spcBef>
                <a:spcPct val="0"/>
              </a:spcBef>
              <a:buClrTx/>
              <a:buSzTx/>
              <a:buFontTx/>
              <a:buNone/>
            </a:pPr>
            <a:r>
              <a:rPr lang="en-US" altLang="en-US" sz="1400" b="1" dirty="0" err="1">
                <a:solidFill>
                  <a:srgbClr val="0000FF"/>
                </a:solidFill>
              </a:rPr>
              <a:t>Mooren’s</a:t>
            </a:r>
            <a:r>
              <a:rPr lang="en-US" altLang="en-US" sz="1400" b="1" dirty="0">
                <a:solidFill>
                  <a:srgbClr val="0000FF"/>
                </a:solidFill>
              </a:rPr>
              <a:t> ulcer (MU)			Churg-Strauss (CS)</a:t>
            </a:r>
          </a:p>
        </p:txBody>
      </p:sp>
      <p:sp>
        <p:nvSpPr>
          <p:cNvPr id="3" name="TextBox 6">
            <a:extLst>
              <a:ext uri="{FF2B5EF4-FFF2-40B4-BE49-F238E27FC236}">
                <a16:creationId xmlns:a16="http://schemas.microsoft.com/office/drawing/2014/main" id="{49A663FE-C9EB-4EDF-9924-C6FBFC524B86}"/>
              </a:ext>
            </a:extLst>
          </p:cNvPr>
          <p:cNvSpPr txBox="1">
            <a:spLocks noChangeArrowheads="1"/>
          </p:cNvSpPr>
          <p:nvPr/>
        </p:nvSpPr>
        <p:spPr bwMode="auto">
          <a:xfrm>
            <a:off x="4038600" y="3257490"/>
            <a:ext cx="10021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dirty="0">
                <a:solidFill>
                  <a:schemeClr val="bg1">
                    <a:lumMod val="75000"/>
                  </a:schemeClr>
                </a:solidFill>
                <a:latin typeface="Segoe Script" panose="020B0504020000000003" pitchFamily="34" charset="0"/>
              </a:rPr>
              <a:t>; PAN</a:t>
            </a:r>
          </a:p>
        </p:txBody>
      </p:sp>
      <p:sp>
        <p:nvSpPr>
          <p:cNvPr id="4" name="TextBox 3">
            <a:extLst>
              <a:ext uri="{FF2B5EF4-FFF2-40B4-BE49-F238E27FC236}">
                <a16:creationId xmlns:a16="http://schemas.microsoft.com/office/drawing/2014/main" id="{987BA1BD-C73B-C1C4-5820-9D0BEDE4CD0D}"/>
              </a:ext>
            </a:extLst>
          </p:cNvPr>
          <p:cNvSpPr txBox="1"/>
          <p:nvPr/>
        </p:nvSpPr>
        <p:spPr>
          <a:xfrm>
            <a:off x="838199" y="2133600"/>
            <a:ext cx="5708375" cy="3970318"/>
          </a:xfrm>
          <a:prstGeom prst="rect">
            <a:avLst/>
          </a:prstGeom>
          <a:solidFill>
            <a:schemeClr val="accent5">
              <a:lumMod val="75000"/>
            </a:schemeClr>
          </a:solidFill>
        </p:spPr>
        <p:txBody>
          <a:bodyPr wrap="square" rtlCol="0">
            <a:spAutoFit/>
          </a:bodyPr>
          <a:lstStyle/>
          <a:p>
            <a:r>
              <a:rPr lang="en-US" sz="1400" i="1" dirty="0"/>
              <a:t>What does </a:t>
            </a:r>
            <a:r>
              <a:rPr lang="en-US" sz="1400" dirty="0"/>
              <a:t>CCP</a:t>
            </a:r>
            <a:r>
              <a:rPr lang="en-US" sz="1400" i="1" dirty="0"/>
              <a:t> stand for in this context?</a:t>
            </a:r>
          </a:p>
          <a:p>
            <a:r>
              <a:rPr lang="en-US" sz="1400" dirty="0"/>
              <a:t>Cyclic citrullinated peptide</a:t>
            </a:r>
          </a:p>
          <a:p>
            <a:endParaRPr lang="en-US" sz="1400" dirty="0"/>
          </a:p>
          <a:p>
            <a:r>
              <a:rPr lang="en-US" sz="1400" i="1" dirty="0"/>
              <a:t>What does it mean to say a peptide has been citrullinated?</a:t>
            </a:r>
          </a:p>
          <a:p>
            <a:r>
              <a:rPr lang="en-US" sz="1400" dirty="0"/>
              <a:t>It means that some of the  arginine  moieties within proteins have been enzymatically converted to the amino acid  citrulline  </a:t>
            </a:r>
            <a:r>
              <a:rPr lang="en-US" sz="1400" dirty="0">
                <a:solidFill>
                  <a:srgbClr val="0000FF"/>
                </a:solidFill>
              </a:rPr>
              <a:t>(which  isn’t one of the 20 standard AAs coded for in our genome)</a:t>
            </a:r>
          </a:p>
          <a:p>
            <a:endParaRPr lang="en-US" sz="1400" dirty="0"/>
          </a:p>
          <a:p>
            <a:r>
              <a:rPr lang="en-US" sz="1400" i="1" dirty="0"/>
              <a:t>OK, so what does this have to do with RA?</a:t>
            </a:r>
          </a:p>
          <a:p>
            <a:r>
              <a:rPr lang="en-US" sz="1400" dirty="0"/>
              <a:t>The citrulline moieties alter the conformation of the proteins within which they occur, rendering the proteins novel to the immune system. The immune system of an RA </a:t>
            </a:r>
            <a:r>
              <a:rPr lang="en-US" sz="1400" dirty="0" err="1"/>
              <a:t>pt</a:t>
            </a:r>
            <a:r>
              <a:rPr lang="en-US" sz="1400" dirty="0"/>
              <a:t> will attack them as foreign antigens—hence the presence of anti-CCP antibodies in their serum.</a:t>
            </a:r>
            <a:endParaRPr lang="en-US" sz="1400" dirty="0">
              <a:solidFill>
                <a:schemeClr val="accent5">
                  <a:lumMod val="75000"/>
                </a:schemeClr>
              </a:solidFill>
            </a:endParaRPr>
          </a:p>
          <a:p>
            <a:endParaRPr lang="en-US" sz="1400" i="1" dirty="0">
              <a:solidFill>
                <a:schemeClr val="accent5">
                  <a:lumMod val="75000"/>
                </a:schemeClr>
              </a:solidFill>
            </a:endParaRPr>
          </a:p>
          <a:p>
            <a:r>
              <a:rPr lang="en-US" sz="1400" i="1" dirty="0">
                <a:solidFill>
                  <a:schemeClr val="accent5">
                    <a:lumMod val="75000"/>
                  </a:schemeClr>
                </a:solidFill>
              </a:rPr>
              <a:t>When evaluating a </a:t>
            </a:r>
            <a:r>
              <a:rPr lang="en-US" sz="1400" i="1" dirty="0" err="1">
                <a:solidFill>
                  <a:schemeClr val="accent5">
                    <a:lumMod val="75000"/>
                  </a:schemeClr>
                </a:solidFill>
              </a:rPr>
              <a:t>pt</a:t>
            </a:r>
            <a:r>
              <a:rPr lang="en-US" sz="1400" i="1" dirty="0">
                <a:solidFill>
                  <a:schemeClr val="accent5">
                    <a:lumMod val="75000"/>
                  </a:schemeClr>
                </a:solidFill>
              </a:rPr>
              <a:t> for RA, I usually check for the presence of serum  rheumatoid factor (RF) . Is anti-CCP a better test?</a:t>
            </a:r>
          </a:p>
          <a:p>
            <a:r>
              <a:rPr lang="en-US" sz="1400" dirty="0">
                <a:solidFill>
                  <a:schemeClr val="accent5">
                    <a:lumMod val="75000"/>
                  </a:schemeClr>
                </a:solidFill>
              </a:rPr>
              <a:t>Yes, because it has the same  sensitivity  but higher  specificity (98%)  for RA c/w the RF test </a:t>
            </a:r>
          </a:p>
        </p:txBody>
      </p:sp>
    </p:spTree>
    <p:extLst>
      <p:ext uri="{BB962C8B-B14F-4D97-AF65-F5344CB8AC3E}">
        <p14:creationId xmlns:p14="http://schemas.microsoft.com/office/powerpoint/2010/main" val="222561154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1"/>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110595"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68025DD-222F-4188-984D-98F9EE06EB89}" type="slidenum">
              <a:rPr lang="en-US" altLang="en-US" sz="1000" smtClean="0"/>
              <a:pPr>
                <a:spcBef>
                  <a:spcPct val="0"/>
                </a:spcBef>
                <a:buClrTx/>
                <a:buSzTx/>
                <a:buFontTx/>
                <a:buNone/>
              </a:pPr>
              <a:t>176</a:t>
            </a:fld>
            <a:endParaRPr lang="en-US" altLang="en-US" sz="1000"/>
          </a:p>
        </p:txBody>
      </p:sp>
      <p:sp>
        <p:nvSpPr>
          <p:cNvPr id="110596" name="Content Placeholder 1"/>
          <p:cNvSpPr>
            <a:spLocks noGrp="1"/>
          </p:cNvSpPr>
          <p:nvPr>
            <p:ph idx="1"/>
          </p:nvPr>
        </p:nvSpPr>
        <p:spPr>
          <a:xfrm>
            <a:off x="457200" y="1379538"/>
            <a:ext cx="8229600" cy="4411662"/>
          </a:xfrm>
        </p:spPr>
        <p:txBody>
          <a:bodyPr/>
          <a:lstStyle/>
          <a:p>
            <a:r>
              <a:rPr lang="en-US" altLang="en-US" sz="2000" dirty="0">
                <a:solidFill>
                  <a:schemeClr val="bg1">
                    <a:lumMod val="75000"/>
                  </a:schemeClr>
                </a:solidFill>
              </a:rPr>
              <a:t>Saddle-nose deformity (2): RP; </a:t>
            </a:r>
            <a:r>
              <a:rPr lang="en-US" altLang="en-US" sz="2000" dirty="0" err="1">
                <a:solidFill>
                  <a:schemeClr val="bg1">
                    <a:lumMod val="75000"/>
                  </a:schemeClr>
                </a:solidFill>
              </a:rPr>
              <a:t>GwP</a:t>
            </a:r>
            <a:endParaRPr lang="en-US" altLang="en-US" sz="2000" dirty="0">
              <a:solidFill>
                <a:schemeClr val="bg1">
                  <a:lumMod val="75000"/>
                </a:schemeClr>
              </a:solidFill>
            </a:endParaRPr>
          </a:p>
          <a:p>
            <a:r>
              <a:rPr lang="en-US" altLang="en-US" sz="2000" dirty="0">
                <a:solidFill>
                  <a:schemeClr val="bg1">
                    <a:lumMod val="75000"/>
                  </a:schemeClr>
                </a:solidFill>
              </a:rPr>
              <a:t>Asthma and eosinophilia: CS</a:t>
            </a:r>
          </a:p>
          <a:p>
            <a:r>
              <a:rPr lang="en-US" altLang="en-US" sz="2000" dirty="0">
                <a:solidFill>
                  <a:schemeClr val="bg1">
                    <a:lumMod val="75000"/>
                  </a:schemeClr>
                </a:solidFill>
              </a:rPr>
              <a:t>Deformed auricular pinnae: RP</a:t>
            </a:r>
          </a:p>
          <a:p>
            <a:r>
              <a:rPr lang="en-US" altLang="en-US" sz="2000" dirty="0">
                <a:solidFill>
                  <a:schemeClr val="bg1">
                    <a:lumMod val="75000"/>
                  </a:schemeClr>
                </a:solidFill>
              </a:rPr>
              <a:t>Ulcer has overhanging edge (2): MU; PAN</a:t>
            </a:r>
          </a:p>
          <a:p>
            <a:r>
              <a:rPr lang="en-US" altLang="en-US" sz="2000" dirty="0">
                <a:solidFill>
                  <a:schemeClr val="bg1">
                    <a:lumMod val="75000"/>
                  </a:schemeClr>
                </a:solidFill>
              </a:rPr>
              <a:t>Sclera never involved: MU</a:t>
            </a:r>
          </a:p>
          <a:p>
            <a:r>
              <a:rPr lang="en-US" altLang="en-US" sz="2000" dirty="0">
                <a:solidFill>
                  <a:schemeClr val="bg1">
                    <a:lumMod val="75000"/>
                  </a:schemeClr>
                </a:solidFill>
              </a:rPr>
              <a:t>ANCA positive (2): </a:t>
            </a:r>
            <a:r>
              <a:rPr lang="en-US" altLang="en-US" sz="2000" dirty="0" err="1">
                <a:solidFill>
                  <a:schemeClr val="bg1">
                    <a:lumMod val="75000"/>
                  </a:schemeClr>
                </a:solidFill>
              </a:rPr>
              <a:t>GwP</a:t>
            </a:r>
            <a:r>
              <a:rPr lang="en-US" altLang="en-US" sz="2000" dirty="0">
                <a:solidFill>
                  <a:schemeClr val="bg1">
                    <a:lumMod val="75000"/>
                  </a:schemeClr>
                </a:solidFill>
              </a:rPr>
              <a:t>; CS</a:t>
            </a:r>
          </a:p>
          <a:p>
            <a:r>
              <a:rPr lang="en-US" altLang="en-US" sz="2000" dirty="0">
                <a:solidFill>
                  <a:schemeClr val="bg1">
                    <a:lumMod val="75000"/>
                  </a:schemeClr>
                </a:solidFill>
              </a:rPr>
              <a:t>Is a diagnosis of exclusion: MU</a:t>
            </a:r>
          </a:p>
          <a:p>
            <a:r>
              <a:rPr lang="en-US" altLang="en-US" sz="2000" dirty="0">
                <a:solidFill>
                  <a:schemeClr val="bg1">
                    <a:lumMod val="75000"/>
                  </a:schemeClr>
                </a:solidFill>
              </a:rPr>
              <a:t>Chest X-ray likely abnormal (3): </a:t>
            </a:r>
            <a:r>
              <a:rPr lang="en-US" altLang="en-US" sz="2000" dirty="0" err="1">
                <a:solidFill>
                  <a:schemeClr val="bg1">
                    <a:lumMod val="75000"/>
                  </a:schemeClr>
                </a:solidFill>
              </a:rPr>
              <a:t>GwP</a:t>
            </a:r>
            <a:r>
              <a:rPr lang="en-US" altLang="en-US" sz="2000" dirty="0">
                <a:solidFill>
                  <a:schemeClr val="bg1">
                    <a:lumMod val="75000"/>
                  </a:schemeClr>
                </a:solidFill>
              </a:rPr>
              <a:t>; CS; RP</a:t>
            </a:r>
          </a:p>
          <a:p>
            <a:r>
              <a:rPr lang="en-US" altLang="en-US" sz="2000" dirty="0">
                <a:solidFill>
                  <a:schemeClr val="bg1">
                    <a:lumMod val="75000"/>
                  </a:schemeClr>
                </a:solidFill>
              </a:rPr>
              <a:t>Associated with hepatitis seropositivity: PAN</a:t>
            </a:r>
          </a:p>
          <a:p>
            <a:r>
              <a:rPr lang="en-US" altLang="en-US" sz="2000" dirty="0">
                <a:solidFill>
                  <a:schemeClr val="bg1">
                    <a:lumMod val="75000"/>
                  </a:schemeClr>
                </a:solidFill>
              </a:rPr>
              <a:t>Associated with helminthic seropositivity: MU</a:t>
            </a:r>
          </a:p>
          <a:p>
            <a:r>
              <a:rPr lang="en-US" altLang="en-US" sz="2000" dirty="0">
                <a:solidFill>
                  <a:schemeClr val="bg1">
                    <a:lumMod val="75000"/>
                  </a:schemeClr>
                </a:solidFill>
              </a:rPr>
              <a:t>Renal function may be impaired (4): </a:t>
            </a:r>
            <a:r>
              <a:rPr lang="en-US" altLang="en-US" sz="2000" dirty="0" err="1">
                <a:solidFill>
                  <a:schemeClr val="bg1">
                    <a:lumMod val="75000"/>
                  </a:schemeClr>
                </a:solidFill>
              </a:rPr>
              <a:t>GwP</a:t>
            </a:r>
            <a:r>
              <a:rPr lang="en-US" altLang="en-US" sz="2000" dirty="0">
                <a:solidFill>
                  <a:schemeClr val="bg1">
                    <a:lumMod val="75000"/>
                  </a:schemeClr>
                </a:solidFill>
              </a:rPr>
              <a:t>; PAN; CS; RP</a:t>
            </a:r>
          </a:p>
          <a:p>
            <a:r>
              <a:rPr lang="en-US" altLang="en-US" sz="2000" dirty="0">
                <a:solidFill>
                  <a:schemeClr val="bg1">
                    <a:lumMod val="75000"/>
                  </a:schemeClr>
                </a:solidFill>
              </a:rPr>
              <a:t>Chronic, </a:t>
            </a:r>
            <a:r>
              <a:rPr lang="en-US" altLang="en-US" sz="2000" dirty="0" err="1">
                <a:solidFill>
                  <a:schemeClr val="bg1">
                    <a:lumMod val="75000"/>
                  </a:schemeClr>
                </a:solidFill>
              </a:rPr>
              <a:t>tx</a:t>
            </a:r>
            <a:r>
              <a:rPr lang="en-US" altLang="en-US" sz="2000" dirty="0">
                <a:solidFill>
                  <a:schemeClr val="bg1">
                    <a:lumMod val="75000"/>
                  </a:schemeClr>
                </a:solidFill>
              </a:rPr>
              <a:t>-resistant sinusitis common: </a:t>
            </a:r>
            <a:r>
              <a:rPr lang="en-US" altLang="en-US" sz="2000" dirty="0" err="1">
                <a:solidFill>
                  <a:schemeClr val="bg1">
                    <a:lumMod val="75000"/>
                  </a:schemeClr>
                </a:solidFill>
              </a:rPr>
              <a:t>GwP</a:t>
            </a:r>
            <a:endParaRPr lang="en-US" altLang="en-US" sz="2000" dirty="0">
              <a:solidFill>
                <a:schemeClr val="bg1">
                  <a:lumMod val="75000"/>
                </a:schemeClr>
              </a:solidFill>
            </a:endParaRPr>
          </a:p>
          <a:p>
            <a:r>
              <a:rPr lang="en-US" altLang="en-US" sz="2000" b="1" i="1" dirty="0">
                <a:solidFill>
                  <a:schemeClr val="bg1">
                    <a:lumMod val="75000"/>
                  </a:schemeClr>
                </a:solidFill>
              </a:rPr>
              <a:t>Extremely</a:t>
            </a:r>
            <a:r>
              <a:rPr lang="en-US" altLang="en-US" sz="2000" dirty="0">
                <a:solidFill>
                  <a:schemeClr val="bg1">
                    <a:lumMod val="75000"/>
                  </a:schemeClr>
                </a:solidFill>
              </a:rPr>
              <a:t> painful: MU</a:t>
            </a:r>
          </a:p>
          <a:p>
            <a:r>
              <a:rPr lang="en-US" altLang="en-US" sz="2000" b="1" dirty="0"/>
              <a:t>Anti-CCP Ab positive: </a:t>
            </a:r>
            <a:r>
              <a:rPr lang="en-US" altLang="en-US" sz="2000" b="1" dirty="0">
                <a:solidFill>
                  <a:srgbClr val="0000FF"/>
                </a:solidFill>
              </a:rPr>
              <a:t>RA</a:t>
            </a:r>
          </a:p>
        </p:txBody>
      </p:sp>
      <p:sp>
        <p:nvSpPr>
          <p:cNvPr id="2" name="Text Box 4">
            <a:extLst>
              <a:ext uri="{FF2B5EF4-FFF2-40B4-BE49-F238E27FC236}">
                <a16:creationId xmlns:a16="http://schemas.microsoft.com/office/drawing/2014/main" id="{03F33DEC-63A2-4295-A5EB-420920B07704}"/>
              </a:ext>
            </a:extLst>
          </p:cNvPr>
          <p:cNvSpPr txBox="1">
            <a:spLocks noChangeArrowheads="1"/>
          </p:cNvSpPr>
          <p:nvPr/>
        </p:nvSpPr>
        <p:spPr bwMode="auto">
          <a:xfrm>
            <a:off x="1295400" y="152400"/>
            <a:ext cx="6705600" cy="12095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1800" dirty="0"/>
              <a:t>For each statement, identify which of these causes of PUK is/are associated (some will more than one answer)</a:t>
            </a:r>
          </a:p>
          <a:p>
            <a:pPr eaLnBrk="1" hangingPunct="1">
              <a:spcBef>
                <a:spcPct val="0"/>
              </a:spcBef>
              <a:buClrTx/>
              <a:buSzTx/>
              <a:buFontTx/>
              <a:buNone/>
            </a:pPr>
            <a:r>
              <a:rPr lang="en-US" altLang="en-US" sz="1400" b="1" dirty="0">
                <a:solidFill>
                  <a:srgbClr val="0000FF"/>
                </a:solidFill>
              </a:rPr>
              <a:t>Polyarteritis nodosa (PAN)		Relapsing </a:t>
            </a:r>
            <a:r>
              <a:rPr lang="en-US" altLang="en-US" sz="1400" b="1" dirty="0" err="1">
                <a:solidFill>
                  <a:srgbClr val="0000FF"/>
                </a:solidFill>
              </a:rPr>
              <a:t>polychondritis</a:t>
            </a:r>
            <a:r>
              <a:rPr lang="en-US" altLang="en-US" sz="1400" b="1" dirty="0">
                <a:solidFill>
                  <a:srgbClr val="0000FF"/>
                </a:solidFill>
              </a:rPr>
              <a:t> (RP)</a:t>
            </a:r>
          </a:p>
          <a:p>
            <a:pPr eaLnBrk="1" hangingPunct="1">
              <a:spcBef>
                <a:spcPct val="0"/>
              </a:spcBef>
              <a:buClrTx/>
              <a:buSzTx/>
              <a:buFontTx/>
              <a:buNone/>
            </a:pPr>
            <a:r>
              <a:rPr lang="en-US" altLang="en-US" sz="1400" b="1" dirty="0">
                <a:solidFill>
                  <a:srgbClr val="0000FF"/>
                </a:solidFill>
              </a:rPr>
              <a:t>Rheumatoid arthritis (RA)	   Granulomatosis with polyangiitis (</a:t>
            </a:r>
            <a:r>
              <a:rPr lang="en-US" altLang="en-US" sz="1400" b="1" dirty="0" err="1">
                <a:solidFill>
                  <a:srgbClr val="0000FF"/>
                </a:solidFill>
              </a:rPr>
              <a:t>GwP</a:t>
            </a:r>
            <a:r>
              <a:rPr lang="en-US" altLang="en-US" sz="1400" b="1" dirty="0">
                <a:solidFill>
                  <a:srgbClr val="0000FF"/>
                </a:solidFill>
              </a:rPr>
              <a:t>)</a:t>
            </a:r>
          </a:p>
          <a:p>
            <a:pPr eaLnBrk="1" hangingPunct="1">
              <a:spcBef>
                <a:spcPct val="0"/>
              </a:spcBef>
              <a:buClrTx/>
              <a:buSzTx/>
              <a:buFontTx/>
              <a:buNone/>
            </a:pPr>
            <a:r>
              <a:rPr lang="en-US" altLang="en-US" sz="1400" b="1" dirty="0" err="1">
                <a:solidFill>
                  <a:srgbClr val="0000FF"/>
                </a:solidFill>
              </a:rPr>
              <a:t>Mooren’s</a:t>
            </a:r>
            <a:r>
              <a:rPr lang="en-US" altLang="en-US" sz="1400" b="1" dirty="0">
                <a:solidFill>
                  <a:srgbClr val="0000FF"/>
                </a:solidFill>
              </a:rPr>
              <a:t> ulcer (MU)			Churg-Strauss (CS)</a:t>
            </a:r>
          </a:p>
        </p:txBody>
      </p:sp>
      <p:sp>
        <p:nvSpPr>
          <p:cNvPr id="3" name="TextBox 6">
            <a:extLst>
              <a:ext uri="{FF2B5EF4-FFF2-40B4-BE49-F238E27FC236}">
                <a16:creationId xmlns:a16="http://schemas.microsoft.com/office/drawing/2014/main" id="{49A663FE-C9EB-4EDF-9924-C6FBFC524B86}"/>
              </a:ext>
            </a:extLst>
          </p:cNvPr>
          <p:cNvSpPr txBox="1">
            <a:spLocks noChangeArrowheads="1"/>
          </p:cNvSpPr>
          <p:nvPr/>
        </p:nvSpPr>
        <p:spPr bwMode="auto">
          <a:xfrm>
            <a:off x="4038600" y="3257490"/>
            <a:ext cx="10021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dirty="0">
                <a:solidFill>
                  <a:schemeClr val="bg1">
                    <a:lumMod val="75000"/>
                  </a:schemeClr>
                </a:solidFill>
                <a:latin typeface="Segoe Script" panose="020B0504020000000003" pitchFamily="34" charset="0"/>
              </a:rPr>
              <a:t>; PAN</a:t>
            </a:r>
          </a:p>
        </p:txBody>
      </p:sp>
      <p:sp>
        <p:nvSpPr>
          <p:cNvPr id="4" name="TextBox 3">
            <a:extLst>
              <a:ext uri="{FF2B5EF4-FFF2-40B4-BE49-F238E27FC236}">
                <a16:creationId xmlns:a16="http://schemas.microsoft.com/office/drawing/2014/main" id="{987BA1BD-C73B-C1C4-5820-9D0BEDE4CD0D}"/>
              </a:ext>
            </a:extLst>
          </p:cNvPr>
          <p:cNvSpPr txBox="1"/>
          <p:nvPr/>
        </p:nvSpPr>
        <p:spPr>
          <a:xfrm>
            <a:off x="838199" y="2133600"/>
            <a:ext cx="5708375" cy="3970318"/>
          </a:xfrm>
          <a:prstGeom prst="rect">
            <a:avLst/>
          </a:prstGeom>
          <a:solidFill>
            <a:schemeClr val="accent5">
              <a:lumMod val="75000"/>
            </a:schemeClr>
          </a:solidFill>
        </p:spPr>
        <p:txBody>
          <a:bodyPr wrap="square" rtlCol="0">
            <a:spAutoFit/>
          </a:bodyPr>
          <a:lstStyle/>
          <a:p>
            <a:r>
              <a:rPr lang="en-US" sz="1400" i="1" dirty="0"/>
              <a:t>What does </a:t>
            </a:r>
            <a:r>
              <a:rPr lang="en-US" sz="1400" dirty="0"/>
              <a:t>CCP</a:t>
            </a:r>
            <a:r>
              <a:rPr lang="en-US" sz="1400" i="1" dirty="0"/>
              <a:t> stand for in this context?</a:t>
            </a:r>
          </a:p>
          <a:p>
            <a:r>
              <a:rPr lang="en-US" sz="1400" dirty="0"/>
              <a:t>Cyclic citrullinated peptide</a:t>
            </a:r>
          </a:p>
          <a:p>
            <a:endParaRPr lang="en-US" sz="1400" dirty="0"/>
          </a:p>
          <a:p>
            <a:r>
              <a:rPr lang="en-US" sz="1400" i="1" dirty="0"/>
              <a:t>What does it mean to say a peptide has been citrullinated?</a:t>
            </a:r>
          </a:p>
          <a:p>
            <a:r>
              <a:rPr lang="en-US" sz="1400" dirty="0"/>
              <a:t>It means that some of the  arginine  moieties within proteins have been enzymatically converted to the amino acid  citrulline  </a:t>
            </a:r>
            <a:r>
              <a:rPr lang="en-US" sz="1400" dirty="0">
                <a:solidFill>
                  <a:srgbClr val="0000FF"/>
                </a:solidFill>
              </a:rPr>
              <a:t>(which  isn’t one of the 20 standard AAs coded for in our genome)</a:t>
            </a:r>
          </a:p>
          <a:p>
            <a:endParaRPr lang="en-US" sz="1400" dirty="0"/>
          </a:p>
          <a:p>
            <a:r>
              <a:rPr lang="en-US" sz="1400" i="1" dirty="0"/>
              <a:t>OK, so what does this have to do with RA?</a:t>
            </a:r>
          </a:p>
          <a:p>
            <a:r>
              <a:rPr lang="en-US" sz="1400" dirty="0"/>
              <a:t>The citrulline moieties alter the conformation of the proteins within which they occur, rendering the proteins novel to the immune system. The immune system of an RA </a:t>
            </a:r>
            <a:r>
              <a:rPr lang="en-US" sz="1400" dirty="0" err="1"/>
              <a:t>pt</a:t>
            </a:r>
            <a:r>
              <a:rPr lang="en-US" sz="1400" dirty="0"/>
              <a:t> will attack them as foreign antigens—hence the presence of anti-CCP antibodies in their serum.</a:t>
            </a:r>
          </a:p>
          <a:p>
            <a:endParaRPr lang="en-US" sz="1400" i="1" dirty="0"/>
          </a:p>
          <a:p>
            <a:r>
              <a:rPr lang="en-US" sz="1400" i="1" dirty="0"/>
              <a:t>When evaluating a </a:t>
            </a:r>
            <a:r>
              <a:rPr lang="en-US" sz="1400" i="1" dirty="0" err="1"/>
              <a:t>pt</a:t>
            </a:r>
            <a:r>
              <a:rPr lang="en-US" sz="1400" i="1" dirty="0"/>
              <a:t> for RA, I usually check for the presence of serum  rheumatoid factor (RF) . </a:t>
            </a:r>
            <a:r>
              <a:rPr lang="en-US" sz="1400" i="1" dirty="0">
                <a:solidFill>
                  <a:schemeClr val="accent5">
                    <a:lumMod val="75000"/>
                  </a:schemeClr>
                </a:solidFill>
              </a:rPr>
              <a:t>Is anti-CCP a better test?</a:t>
            </a:r>
          </a:p>
          <a:p>
            <a:r>
              <a:rPr lang="en-US" sz="1400" dirty="0">
                <a:solidFill>
                  <a:schemeClr val="accent5">
                    <a:lumMod val="75000"/>
                  </a:schemeClr>
                </a:solidFill>
              </a:rPr>
              <a:t>Yes, because it has the same  sensitivity  but higher  specificity (98%)  for RA c/w the RF test </a:t>
            </a:r>
          </a:p>
        </p:txBody>
      </p:sp>
      <p:sp>
        <p:nvSpPr>
          <p:cNvPr id="8" name="Rectangle 7">
            <a:extLst>
              <a:ext uri="{FF2B5EF4-FFF2-40B4-BE49-F238E27FC236}">
                <a16:creationId xmlns:a16="http://schemas.microsoft.com/office/drawing/2014/main" id="{335E2A0C-86DC-3A0B-6B5E-7BB2281ADFD4}"/>
              </a:ext>
            </a:extLst>
          </p:cNvPr>
          <p:cNvSpPr/>
          <p:nvPr/>
        </p:nvSpPr>
        <p:spPr>
          <a:xfrm>
            <a:off x="1447800" y="5379454"/>
            <a:ext cx="1828800" cy="259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blood test</a:t>
            </a:r>
          </a:p>
        </p:txBody>
      </p:sp>
    </p:spTree>
    <p:extLst>
      <p:ext uri="{BB962C8B-B14F-4D97-AF65-F5344CB8AC3E}">
        <p14:creationId xmlns:p14="http://schemas.microsoft.com/office/powerpoint/2010/main" val="258983915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1"/>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110595"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68025DD-222F-4188-984D-98F9EE06EB89}" type="slidenum">
              <a:rPr lang="en-US" altLang="en-US" sz="1000" smtClean="0"/>
              <a:pPr>
                <a:spcBef>
                  <a:spcPct val="0"/>
                </a:spcBef>
                <a:buClrTx/>
                <a:buSzTx/>
                <a:buFontTx/>
                <a:buNone/>
              </a:pPr>
              <a:t>177</a:t>
            </a:fld>
            <a:endParaRPr lang="en-US" altLang="en-US" sz="1000"/>
          </a:p>
        </p:txBody>
      </p:sp>
      <p:sp>
        <p:nvSpPr>
          <p:cNvPr id="110596" name="Content Placeholder 1"/>
          <p:cNvSpPr>
            <a:spLocks noGrp="1"/>
          </p:cNvSpPr>
          <p:nvPr>
            <p:ph idx="1"/>
          </p:nvPr>
        </p:nvSpPr>
        <p:spPr>
          <a:xfrm>
            <a:off x="457200" y="1379538"/>
            <a:ext cx="8229600" cy="4411662"/>
          </a:xfrm>
        </p:spPr>
        <p:txBody>
          <a:bodyPr/>
          <a:lstStyle/>
          <a:p>
            <a:r>
              <a:rPr lang="en-US" altLang="en-US" sz="2000" dirty="0">
                <a:solidFill>
                  <a:schemeClr val="bg1">
                    <a:lumMod val="75000"/>
                  </a:schemeClr>
                </a:solidFill>
              </a:rPr>
              <a:t>Saddle-nose deformity (2): RP; </a:t>
            </a:r>
            <a:r>
              <a:rPr lang="en-US" altLang="en-US" sz="2000" dirty="0" err="1">
                <a:solidFill>
                  <a:schemeClr val="bg1">
                    <a:lumMod val="75000"/>
                  </a:schemeClr>
                </a:solidFill>
              </a:rPr>
              <a:t>GwP</a:t>
            </a:r>
            <a:endParaRPr lang="en-US" altLang="en-US" sz="2000" dirty="0">
              <a:solidFill>
                <a:schemeClr val="bg1">
                  <a:lumMod val="75000"/>
                </a:schemeClr>
              </a:solidFill>
            </a:endParaRPr>
          </a:p>
          <a:p>
            <a:r>
              <a:rPr lang="en-US" altLang="en-US" sz="2000" dirty="0">
                <a:solidFill>
                  <a:schemeClr val="bg1">
                    <a:lumMod val="75000"/>
                  </a:schemeClr>
                </a:solidFill>
              </a:rPr>
              <a:t>Asthma and eosinophilia: CS</a:t>
            </a:r>
          </a:p>
          <a:p>
            <a:r>
              <a:rPr lang="en-US" altLang="en-US" sz="2000" dirty="0">
                <a:solidFill>
                  <a:schemeClr val="bg1">
                    <a:lumMod val="75000"/>
                  </a:schemeClr>
                </a:solidFill>
              </a:rPr>
              <a:t>Deformed auricular pinnae: RP</a:t>
            </a:r>
          </a:p>
          <a:p>
            <a:r>
              <a:rPr lang="en-US" altLang="en-US" sz="2000" dirty="0">
                <a:solidFill>
                  <a:schemeClr val="bg1">
                    <a:lumMod val="75000"/>
                  </a:schemeClr>
                </a:solidFill>
              </a:rPr>
              <a:t>Ulcer has overhanging edge (2): MU; PAN</a:t>
            </a:r>
          </a:p>
          <a:p>
            <a:r>
              <a:rPr lang="en-US" altLang="en-US" sz="2000" dirty="0">
                <a:solidFill>
                  <a:schemeClr val="bg1">
                    <a:lumMod val="75000"/>
                  </a:schemeClr>
                </a:solidFill>
              </a:rPr>
              <a:t>Sclera never involved: MU</a:t>
            </a:r>
          </a:p>
          <a:p>
            <a:r>
              <a:rPr lang="en-US" altLang="en-US" sz="2000" dirty="0">
                <a:solidFill>
                  <a:schemeClr val="bg1">
                    <a:lumMod val="75000"/>
                  </a:schemeClr>
                </a:solidFill>
              </a:rPr>
              <a:t>ANCA positive (2): </a:t>
            </a:r>
            <a:r>
              <a:rPr lang="en-US" altLang="en-US" sz="2000" dirty="0" err="1">
                <a:solidFill>
                  <a:schemeClr val="bg1">
                    <a:lumMod val="75000"/>
                  </a:schemeClr>
                </a:solidFill>
              </a:rPr>
              <a:t>GwP</a:t>
            </a:r>
            <a:r>
              <a:rPr lang="en-US" altLang="en-US" sz="2000" dirty="0">
                <a:solidFill>
                  <a:schemeClr val="bg1">
                    <a:lumMod val="75000"/>
                  </a:schemeClr>
                </a:solidFill>
              </a:rPr>
              <a:t>; CS</a:t>
            </a:r>
          </a:p>
          <a:p>
            <a:r>
              <a:rPr lang="en-US" altLang="en-US" sz="2000" dirty="0">
                <a:solidFill>
                  <a:schemeClr val="bg1">
                    <a:lumMod val="75000"/>
                  </a:schemeClr>
                </a:solidFill>
              </a:rPr>
              <a:t>Is a diagnosis of exclusion: MU</a:t>
            </a:r>
          </a:p>
          <a:p>
            <a:r>
              <a:rPr lang="en-US" altLang="en-US" sz="2000" dirty="0">
                <a:solidFill>
                  <a:schemeClr val="bg1">
                    <a:lumMod val="75000"/>
                  </a:schemeClr>
                </a:solidFill>
              </a:rPr>
              <a:t>Chest X-ray likely abnormal (3): </a:t>
            </a:r>
            <a:r>
              <a:rPr lang="en-US" altLang="en-US" sz="2000" dirty="0" err="1">
                <a:solidFill>
                  <a:schemeClr val="bg1">
                    <a:lumMod val="75000"/>
                  </a:schemeClr>
                </a:solidFill>
              </a:rPr>
              <a:t>GwP</a:t>
            </a:r>
            <a:r>
              <a:rPr lang="en-US" altLang="en-US" sz="2000" dirty="0">
                <a:solidFill>
                  <a:schemeClr val="bg1">
                    <a:lumMod val="75000"/>
                  </a:schemeClr>
                </a:solidFill>
              </a:rPr>
              <a:t>; CS; RP</a:t>
            </a:r>
          </a:p>
          <a:p>
            <a:r>
              <a:rPr lang="en-US" altLang="en-US" sz="2000" dirty="0">
                <a:solidFill>
                  <a:schemeClr val="bg1">
                    <a:lumMod val="75000"/>
                  </a:schemeClr>
                </a:solidFill>
              </a:rPr>
              <a:t>Associated with hepatitis seropositivity: PAN</a:t>
            </a:r>
          </a:p>
          <a:p>
            <a:r>
              <a:rPr lang="en-US" altLang="en-US" sz="2000" dirty="0">
                <a:solidFill>
                  <a:schemeClr val="bg1">
                    <a:lumMod val="75000"/>
                  </a:schemeClr>
                </a:solidFill>
              </a:rPr>
              <a:t>Associated with helminthic seropositivity: MU</a:t>
            </a:r>
          </a:p>
          <a:p>
            <a:r>
              <a:rPr lang="en-US" altLang="en-US" sz="2000" dirty="0">
                <a:solidFill>
                  <a:schemeClr val="bg1">
                    <a:lumMod val="75000"/>
                  </a:schemeClr>
                </a:solidFill>
              </a:rPr>
              <a:t>Renal function may be impaired (4): </a:t>
            </a:r>
            <a:r>
              <a:rPr lang="en-US" altLang="en-US" sz="2000" dirty="0" err="1">
                <a:solidFill>
                  <a:schemeClr val="bg1">
                    <a:lumMod val="75000"/>
                  </a:schemeClr>
                </a:solidFill>
              </a:rPr>
              <a:t>GwP</a:t>
            </a:r>
            <a:r>
              <a:rPr lang="en-US" altLang="en-US" sz="2000" dirty="0">
                <a:solidFill>
                  <a:schemeClr val="bg1">
                    <a:lumMod val="75000"/>
                  </a:schemeClr>
                </a:solidFill>
              </a:rPr>
              <a:t>; PAN; CS; RP</a:t>
            </a:r>
          </a:p>
          <a:p>
            <a:r>
              <a:rPr lang="en-US" altLang="en-US" sz="2000" dirty="0">
                <a:solidFill>
                  <a:schemeClr val="bg1">
                    <a:lumMod val="75000"/>
                  </a:schemeClr>
                </a:solidFill>
              </a:rPr>
              <a:t>Chronic, </a:t>
            </a:r>
            <a:r>
              <a:rPr lang="en-US" altLang="en-US" sz="2000" dirty="0" err="1">
                <a:solidFill>
                  <a:schemeClr val="bg1">
                    <a:lumMod val="75000"/>
                  </a:schemeClr>
                </a:solidFill>
              </a:rPr>
              <a:t>tx</a:t>
            </a:r>
            <a:r>
              <a:rPr lang="en-US" altLang="en-US" sz="2000" dirty="0">
                <a:solidFill>
                  <a:schemeClr val="bg1">
                    <a:lumMod val="75000"/>
                  </a:schemeClr>
                </a:solidFill>
              </a:rPr>
              <a:t>-resistant sinusitis common: </a:t>
            </a:r>
            <a:r>
              <a:rPr lang="en-US" altLang="en-US" sz="2000" dirty="0" err="1">
                <a:solidFill>
                  <a:schemeClr val="bg1">
                    <a:lumMod val="75000"/>
                  </a:schemeClr>
                </a:solidFill>
              </a:rPr>
              <a:t>GwP</a:t>
            </a:r>
            <a:endParaRPr lang="en-US" altLang="en-US" sz="2000" dirty="0">
              <a:solidFill>
                <a:schemeClr val="bg1">
                  <a:lumMod val="75000"/>
                </a:schemeClr>
              </a:solidFill>
            </a:endParaRPr>
          </a:p>
          <a:p>
            <a:r>
              <a:rPr lang="en-US" altLang="en-US" sz="2000" b="1" i="1" dirty="0">
                <a:solidFill>
                  <a:schemeClr val="bg1">
                    <a:lumMod val="75000"/>
                  </a:schemeClr>
                </a:solidFill>
              </a:rPr>
              <a:t>Extremely</a:t>
            </a:r>
            <a:r>
              <a:rPr lang="en-US" altLang="en-US" sz="2000" dirty="0">
                <a:solidFill>
                  <a:schemeClr val="bg1">
                    <a:lumMod val="75000"/>
                  </a:schemeClr>
                </a:solidFill>
              </a:rPr>
              <a:t> painful: MU</a:t>
            </a:r>
          </a:p>
          <a:p>
            <a:r>
              <a:rPr lang="en-US" altLang="en-US" sz="2000" b="1" dirty="0"/>
              <a:t>Anti-CCP Ab positive: </a:t>
            </a:r>
            <a:r>
              <a:rPr lang="en-US" altLang="en-US" sz="2000" b="1" dirty="0">
                <a:solidFill>
                  <a:srgbClr val="0000FF"/>
                </a:solidFill>
              </a:rPr>
              <a:t>RA</a:t>
            </a:r>
          </a:p>
        </p:txBody>
      </p:sp>
      <p:sp>
        <p:nvSpPr>
          <p:cNvPr id="2" name="Text Box 4">
            <a:extLst>
              <a:ext uri="{FF2B5EF4-FFF2-40B4-BE49-F238E27FC236}">
                <a16:creationId xmlns:a16="http://schemas.microsoft.com/office/drawing/2014/main" id="{03F33DEC-63A2-4295-A5EB-420920B07704}"/>
              </a:ext>
            </a:extLst>
          </p:cNvPr>
          <p:cNvSpPr txBox="1">
            <a:spLocks noChangeArrowheads="1"/>
          </p:cNvSpPr>
          <p:nvPr/>
        </p:nvSpPr>
        <p:spPr bwMode="auto">
          <a:xfrm>
            <a:off x="1295400" y="152400"/>
            <a:ext cx="6705600" cy="12095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1800" dirty="0"/>
              <a:t>For each statement, identify which of these causes of PUK is/are associated (some will more than one answer)</a:t>
            </a:r>
          </a:p>
          <a:p>
            <a:pPr eaLnBrk="1" hangingPunct="1">
              <a:spcBef>
                <a:spcPct val="0"/>
              </a:spcBef>
              <a:buClrTx/>
              <a:buSzTx/>
              <a:buFontTx/>
              <a:buNone/>
            </a:pPr>
            <a:r>
              <a:rPr lang="en-US" altLang="en-US" sz="1400" b="1" dirty="0">
                <a:solidFill>
                  <a:srgbClr val="0000FF"/>
                </a:solidFill>
              </a:rPr>
              <a:t>Polyarteritis nodosa (PAN)		Relapsing </a:t>
            </a:r>
            <a:r>
              <a:rPr lang="en-US" altLang="en-US" sz="1400" b="1" dirty="0" err="1">
                <a:solidFill>
                  <a:srgbClr val="0000FF"/>
                </a:solidFill>
              </a:rPr>
              <a:t>polychondritis</a:t>
            </a:r>
            <a:r>
              <a:rPr lang="en-US" altLang="en-US" sz="1400" b="1" dirty="0">
                <a:solidFill>
                  <a:srgbClr val="0000FF"/>
                </a:solidFill>
              </a:rPr>
              <a:t> (RP)</a:t>
            </a:r>
          </a:p>
          <a:p>
            <a:pPr eaLnBrk="1" hangingPunct="1">
              <a:spcBef>
                <a:spcPct val="0"/>
              </a:spcBef>
              <a:buClrTx/>
              <a:buSzTx/>
              <a:buFontTx/>
              <a:buNone/>
            </a:pPr>
            <a:r>
              <a:rPr lang="en-US" altLang="en-US" sz="1400" b="1" dirty="0">
                <a:solidFill>
                  <a:srgbClr val="0000FF"/>
                </a:solidFill>
              </a:rPr>
              <a:t>Rheumatoid arthritis (RA)	   Granulomatosis with polyangiitis (</a:t>
            </a:r>
            <a:r>
              <a:rPr lang="en-US" altLang="en-US" sz="1400" b="1" dirty="0" err="1">
                <a:solidFill>
                  <a:srgbClr val="0000FF"/>
                </a:solidFill>
              </a:rPr>
              <a:t>GwP</a:t>
            </a:r>
            <a:r>
              <a:rPr lang="en-US" altLang="en-US" sz="1400" b="1" dirty="0">
                <a:solidFill>
                  <a:srgbClr val="0000FF"/>
                </a:solidFill>
              </a:rPr>
              <a:t>)</a:t>
            </a:r>
          </a:p>
          <a:p>
            <a:pPr eaLnBrk="1" hangingPunct="1">
              <a:spcBef>
                <a:spcPct val="0"/>
              </a:spcBef>
              <a:buClrTx/>
              <a:buSzTx/>
              <a:buFontTx/>
              <a:buNone/>
            </a:pPr>
            <a:r>
              <a:rPr lang="en-US" altLang="en-US" sz="1400" b="1" dirty="0" err="1">
                <a:solidFill>
                  <a:srgbClr val="0000FF"/>
                </a:solidFill>
              </a:rPr>
              <a:t>Mooren’s</a:t>
            </a:r>
            <a:r>
              <a:rPr lang="en-US" altLang="en-US" sz="1400" b="1" dirty="0">
                <a:solidFill>
                  <a:srgbClr val="0000FF"/>
                </a:solidFill>
              </a:rPr>
              <a:t> ulcer (MU)			Churg-Strauss (CS)</a:t>
            </a:r>
          </a:p>
        </p:txBody>
      </p:sp>
      <p:sp>
        <p:nvSpPr>
          <p:cNvPr id="3" name="TextBox 6">
            <a:extLst>
              <a:ext uri="{FF2B5EF4-FFF2-40B4-BE49-F238E27FC236}">
                <a16:creationId xmlns:a16="http://schemas.microsoft.com/office/drawing/2014/main" id="{49A663FE-C9EB-4EDF-9924-C6FBFC524B86}"/>
              </a:ext>
            </a:extLst>
          </p:cNvPr>
          <p:cNvSpPr txBox="1">
            <a:spLocks noChangeArrowheads="1"/>
          </p:cNvSpPr>
          <p:nvPr/>
        </p:nvSpPr>
        <p:spPr bwMode="auto">
          <a:xfrm>
            <a:off x="4038600" y="3257490"/>
            <a:ext cx="10021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dirty="0">
                <a:solidFill>
                  <a:schemeClr val="bg1">
                    <a:lumMod val="75000"/>
                  </a:schemeClr>
                </a:solidFill>
                <a:latin typeface="Segoe Script" panose="020B0504020000000003" pitchFamily="34" charset="0"/>
              </a:rPr>
              <a:t>; PAN</a:t>
            </a:r>
          </a:p>
        </p:txBody>
      </p:sp>
      <p:sp>
        <p:nvSpPr>
          <p:cNvPr id="4" name="TextBox 3">
            <a:extLst>
              <a:ext uri="{FF2B5EF4-FFF2-40B4-BE49-F238E27FC236}">
                <a16:creationId xmlns:a16="http://schemas.microsoft.com/office/drawing/2014/main" id="{987BA1BD-C73B-C1C4-5820-9D0BEDE4CD0D}"/>
              </a:ext>
            </a:extLst>
          </p:cNvPr>
          <p:cNvSpPr txBox="1"/>
          <p:nvPr/>
        </p:nvSpPr>
        <p:spPr>
          <a:xfrm>
            <a:off x="838199" y="2133600"/>
            <a:ext cx="5708375" cy="3970318"/>
          </a:xfrm>
          <a:prstGeom prst="rect">
            <a:avLst/>
          </a:prstGeom>
          <a:solidFill>
            <a:schemeClr val="accent5">
              <a:lumMod val="75000"/>
            </a:schemeClr>
          </a:solidFill>
        </p:spPr>
        <p:txBody>
          <a:bodyPr wrap="square" rtlCol="0">
            <a:spAutoFit/>
          </a:bodyPr>
          <a:lstStyle/>
          <a:p>
            <a:r>
              <a:rPr lang="en-US" sz="1400" i="1" dirty="0"/>
              <a:t>What does </a:t>
            </a:r>
            <a:r>
              <a:rPr lang="en-US" sz="1400" dirty="0"/>
              <a:t>CCP</a:t>
            </a:r>
            <a:r>
              <a:rPr lang="en-US" sz="1400" i="1" dirty="0"/>
              <a:t> stand for in this context?</a:t>
            </a:r>
          </a:p>
          <a:p>
            <a:r>
              <a:rPr lang="en-US" sz="1400" dirty="0"/>
              <a:t>Cyclic citrullinated peptide</a:t>
            </a:r>
          </a:p>
          <a:p>
            <a:endParaRPr lang="en-US" sz="1400" dirty="0"/>
          </a:p>
          <a:p>
            <a:r>
              <a:rPr lang="en-US" sz="1400" i="1" dirty="0"/>
              <a:t>What does it mean to say a peptide has been citrullinated?</a:t>
            </a:r>
          </a:p>
          <a:p>
            <a:r>
              <a:rPr lang="en-US" sz="1400" dirty="0"/>
              <a:t>It means that some of the  arginine  moieties within proteins have been enzymatically converted to the amino acid  citrulline  </a:t>
            </a:r>
            <a:r>
              <a:rPr lang="en-US" sz="1400" dirty="0">
                <a:solidFill>
                  <a:srgbClr val="0000FF"/>
                </a:solidFill>
              </a:rPr>
              <a:t>(which  isn’t one of the 20 standard AAs coded for in our genome)</a:t>
            </a:r>
          </a:p>
          <a:p>
            <a:endParaRPr lang="en-US" sz="1400" dirty="0"/>
          </a:p>
          <a:p>
            <a:r>
              <a:rPr lang="en-US" sz="1400" i="1" dirty="0"/>
              <a:t>OK, so what does this have to do with RA?</a:t>
            </a:r>
          </a:p>
          <a:p>
            <a:r>
              <a:rPr lang="en-US" sz="1400" dirty="0"/>
              <a:t>The citrulline moieties alter the conformation of the proteins within which they occur, rendering the proteins novel to the immune system. The immune system of an RA </a:t>
            </a:r>
            <a:r>
              <a:rPr lang="en-US" sz="1400" dirty="0" err="1"/>
              <a:t>pt</a:t>
            </a:r>
            <a:r>
              <a:rPr lang="en-US" sz="1400" dirty="0"/>
              <a:t> will attack them as foreign antigens—hence the presence of anti-CCP antibodies in their serum.</a:t>
            </a:r>
          </a:p>
          <a:p>
            <a:endParaRPr lang="en-US" sz="1400" i="1" dirty="0"/>
          </a:p>
          <a:p>
            <a:r>
              <a:rPr lang="en-US" sz="1400" i="1" dirty="0"/>
              <a:t>When evaluating a </a:t>
            </a:r>
            <a:r>
              <a:rPr lang="en-US" sz="1400" i="1" dirty="0" err="1"/>
              <a:t>pt</a:t>
            </a:r>
            <a:r>
              <a:rPr lang="en-US" sz="1400" i="1" dirty="0"/>
              <a:t> for RA, I usually check for the presence of serum  rheumatoid factor (RF) . </a:t>
            </a:r>
            <a:r>
              <a:rPr lang="en-US" sz="1400" i="1" dirty="0">
                <a:solidFill>
                  <a:schemeClr val="accent5">
                    <a:lumMod val="75000"/>
                  </a:schemeClr>
                </a:solidFill>
              </a:rPr>
              <a:t>Is anti-CCP a better test?</a:t>
            </a:r>
          </a:p>
          <a:p>
            <a:r>
              <a:rPr lang="en-US" sz="1400" dirty="0">
                <a:solidFill>
                  <a:schemeClr val="accent5">
                    <a:lumMod val="75000"/>
                  </a:schemeClr>
                </a:solidFill>
              </a:rPr>
              <a:t>Yes, because it has the same  sensitivity  but higher  specificity (98%)  for RA c/w the RF test </a:t>
            </a:r>
          </a:p>
        </p:txBody>
      </p:sp>
    </p:spTree>
    <p:extLst>
      <p:ext uri="{BB962C8B-B14F-4D97-AF65-F5344CB8AC3E}">
        <p14:creationId xmlns:p14="http://schemas.microsoft.com/office/powerpoint/2010/main" val="100793845"/>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1"/>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110595"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68025DD-222F-4188-984D-98F9EE06EB89}" type="slidenum">
              <a:rPr lang="en-US" altLang="en-US" sz="1000" smtClean="0"/>
              <a:pPr>
                <a:spcBef>
                  <a:spcPct val="0"/>
                </a:spcBef>
                <a:buClrTx/>
                <a:buSzTx/>
                <a:buFontTx/>
                <a:buNone/>
              </a:pPr>
              <a:t>178</a:t>
            </a:fld>
            <a:endParaRPr lang="en-US" altLang="en-US" sz="1000"/>
          </a:p>
        </p:txBody>
      </p:sp>
      <p:sp>
        <p:nvSpPr>
          <p:cNvPr id="110596" name="Content Placeholder 1"/>
          <p:cNvSpPr>
            <a:spLocks noGrp="1"/>
          </p:cNvSpPr>
          <p:nvPr>
            <p:ph idx="1"/>
          </p:nvPr>
        </p:nvSpPr>
        <p:spPr>
          <a:xfrm>
            <a:off x="457200" y="1379538"/>
            <a:ext cx="8229600" cy="4411662"/>
          </a:xfrm>
        </p:spPr>
        <p:txBody>
          <a:bodyPr/>
          <a:lstStyle/>
          <a:p>
            <a:r>
              <a:rPr lang="en-US" altLang="en-US" sz="2000" dirty="0">
                <a:solidFill>
                  <a:schemeClr val="bg1">
                    <a:lumMod val="75000"/>
                  </a:schemeClr>
                </a:solidFill>
              </a:rPr>
              <a:t>Saddle-nose deformity (2): RP; </a:t>
            </a:r>
            <a:r>
              <a:rPr lang="en-US" altLang="en-US" sz="2000" dirty="0" err="1">
                <a:solidFill>
                  <a:schemeClr val="bg1">
                    <a:lumMod val="75000"/>
                  </a:schemeClr>
                </a:solidFill>
              </a:rPr>
              <a:t>GwP</a:t>
            </a:r>
            <a:endParaRPr lang="en-US" altLang="en-US" sz="2000" dirty="0">
              <a:solidFill>
                <a:schemeClr val="bg1">
                  <a:lumMod val="75000"/>
                </a:schemeClr>
              </a:solidFill>
            </a:endParaRPr>
          </a:p>
          <a:p>
            <a:r>
              <a:rPr lang="en-US" altLang="en-US" sz="2000" dirty="0">
                <a:solidFill>
                  <a:schemeClr val="bg1">
                    <a:lumMod val="75000"/>
                  </a:schemeClr>
                </a:solidFill>
              </a:rPr>
              <a:t>Asthma and eosinophilia: CS</a:t>
            </a:r>
          </a:p>
          <a:p>
            <a:r>
              <a:rPr lang="en-US" altLang="en-US" sz="2000" dirty="0">
                <a:solidFill>
                  <a:schemeClr val="bg1">
                    <a:lumMod val="75000"/>
                  </a:schemeClr>
                </a:solidFill>
              </a:rPr>
              <a:t>Deformed auricular pinnae: RP</a:t>
            </a:r>
          </a:p>
          <a:p>
            <a:r>
              <a:rPr lang="en-US" altLang="en-US" sz="2000" dirty="0">
                <a:solidFill>
                  <a:schemeClr val="bg1">
                    <a:lumMod val="75000"/>
                  </a:schemeClr>
                </a:solidFill>
              </a:rPr>
              <a:t>Ulcer has overhanging edge (2): MU; PAN</a:t>
            </a:r>
          </a:p>
          <a:p>
            <a:r>
              <a:rPr lang="en-US" altLang="en-US" sz="2000" dirty="0">
                <a:solidFill>
                  <a:schemeClr val="bg1">
                    <a:lumMod val="75000"/>
                  </a:schemeClr>
                </a:solidFill>
              </a:rPr>
              <a:t>Sclera never involved: MU</a:t>
            </a:r>
          </a:p>
          <a:p>
            <a:r>
              <a:rPr lang="en-US" altLang="en-US" sz="2000" dirty="0">
                <a:solidFill>
                  <a:schemeClr val="bg1">
                    <a:lumMod val="75000"/>
                  </a:schemeClr>
                </a:solidFill>
              </a:rPr>
              <a:t>ANCA positive (2): </a:t>
            </a:r>
            <a:r>
              <a:rPr lang="en-US" altLang="en-US" sz="2000" dirty="0" err="1">
                <a:solidFill>
                  <a:schemeClr val="bg1">
                    <a:lumMod val="75000"/>
                  </a:schemeClr>
                </a:solidFill>
              </a:rPr>
              <a:t>GwP</a:t>
            </a:r>
            <a:r>
              <a:rPr lang="en-US" altLang="en-US" sz="2000" dirty="0">
                <a:solidFill>
                  <a:schemeClr val="bg1">
                    <a:lumMod val="75000"/>
                  </a:schemeClr>
                </a:solidFill>
              </a:rPr>
              <a:t>; CS</a:t>
            </a:r>
          </a:p>
          <a:p>
            <a:r>
              <a:rPr lang="en-US" altLang="en-US" sz="2000" dirty="0">
                <a:solidFill>
                  <a:schemeClr val="bg1">
                    <a:lumMod val="75000"/>
                  </a:schemeClr>
                </a:solidFill>
              </a:rPr>
              <a:t>Is a diagnosis of exclusion: MU</a:t>
            </a:r>
          </a:p>
          <a:p>
            <a:r>
              <a:rPr lang="en-US" altLang="en-US" sz="2000" dirty="0">
                <a:solidFill>
                  <a:schemeClr val="bg1">
                    <a:lumMod val="75000"/>
                  </a:schemeClr>
                </a:solidFill>
              </a:rPr>
              <a:t>Chest X-ray likely abnormal (3): </a:t>
            </a:r>
            <a:r>
              <a:rPr lang="en-US" altLang="en-US" sz="2000" dirty="0" err="1">
                <a:solidFill>
                  <a:schemeClr val="bg1">
                    <a:lumMod val="75000"/>
                  </a:schemeClr>
                </a:solidFill>
              </a:rPr>
              <a:t>GwP</a:t>
            </a:r>
            <a:r>
              <a:rPr lang="en-US" altLang="en-US" sz="2000" dirty="0">
                <a:solidFill>
                  <a:schemeClr val="bg1">
                    <a:lumMod val="75000"/>
                  </a:schemeClr>
                </a:solidFill>
              </a:rPr>
              <a:t>; CS; RP</a:t>
            </a:r>
          </a:p>
          <a:p>
            <a:r>
              <a:rPr lang="en-US" altLang="en-US" sz="2000" dirty="0">
                <a:solidFill>
                  <a:schemeClr val="bg1">
                    <a:lumMod val="75000"/>
                  </a:schemeClr>
                </a:solidFill>
              </a:rPr>
              <a:t>Associated with hepatitis seropositivity: PAN</a:t>
            </a:r>
          </a:p>
          <a:p>
            <a:r>
              <a:rPr lang="en-US" altLang="en-US" sz="2000" dirty="0">
                <a:solidFill>
                  <a:schemeClr val="bg1">
                    <a:lumMod val="75000"/>
                  </a:schemeClr>
                </a:solidFill>
              </a:rPr>
              <a:t>Associated with helminthic seropositivity: MU</a:t>
            </a:r>
          </a:p>
          <a:p>
            <a:r>
              <a:rPr lang="en-US" altLang="en-US" sz="2000" dirty="0">
                <a:solidFill>
                  <a:schemeClr val="bg1">
                    <a:lumMod val="75000"/>
                  </a:schemeClr>
                </a:solidFill>
              </a:rPr>
              <a:t>Renal function may be impaired (4): </a:t>
            </a:r>
            <a:r>
              <a:rPr lang="en-US" altLang="en-US" sz="2000" dirty="0" err="1">
                <a:solidFill>
                  <a:schemeClr val="bg1">
                    <a:lumMod val="75000"/>
                  </a:schemeClr>
                </a:solidFill>
              </a:rPr>
              <a:t>GwP</a:t>
            </a:r>
            <a:r>
              <a:rPr lang="en-US" altLang="en-US" sz="2000" dirty="0">
                <a:solidFill>
                  <a:schemeClr val="bg1">
                    <a:lumMod val="75000"/>
                  </a:schemeClr>
                </a:solidFill>
              </a:rPr>
              <a:t>; PAN; CS; RP</a:t>
            </a:r>
          </a:p>
          <a:p>
            <a:r>
              <a:rPr lang="en-US" altLang="en-US" sz="2000" dirty="0">
                <a:solidFill>
                  <a:schemeClr val="bg1">
                    <a:lumMod val="75000"/>
                  </a:schemeClr>
                </a:solidFill>
              </a:rPr>
              <a:t>Chronic, </a:t>
            </a:r>
            <a:r>
              <a:rPr lang="en-US" altLang="en-US" sz="2000" dirty="0" err="1">
                <a:solidFill>
                  <a:schemeClr val="bg1">
                    <a:lumMod val="75000"/>
                  </a:schemeClr>
                </a:solidFill>
              </a:rPr>
              <a:t>tx</a:t>
            </a:r>
            <a:r>
              <a:rPr lang="en-US" altLang="en-US" sz="2000" dirty="0">
                <a:solidFill>
                  <a:schemeClr val="bg1">
                    <a:lumMod val="75000"/>
                  </a:schemeClr>
                </a:solidFill>
              </a:rPr>
              <a:t>-resistant sinusitis common: </a:t>
            </a:r>
            <a:r>
              <a:rPr lang="en-US" altLang="en-US" sz="2000" dirty="0" err="1">
                <a:solidFill>
                  <a:schemeClr val="bg1">
                    <a:lumMod val="75000"/>
                  </a:schemeClr>
                </a:solidFill>
              </a:rPr>
              <a:t>GwP</a:t>
            </a:r>
            <a:endParaRPr lang="en-US" altLang="en-US" sz="2000" dirty="0">
              <a:solidFill>
                <a:schemeClr val="bg1">
                  <a:lumMod val="75000"/>
                </a:schemeClr>
              </a:solidFill>
            </a:endParaRPr>
          </a:p>
          <a:p>
            <a:r>
              <a:rPr lang="en-US" altLang="en-US" sz="2000" b="1" i="1" dirty="0">
                <a:solidFill>
                  <a:schemeClr val="bg1">
                    <a:lumMod val="75000"/>
                  </a:schemeClr>
                </a:solidFill>
              </a:rPr>
              <a:t>Extremely</a:t>
            </a:r>
            <a:r>
              <a:rPr lang="en-US" altLang="en-US" sz="2000" dirty="0">
                <a:solidFill>
                  <a:schemeClr val="bg1">
                    <a:lumMod val="75000"/>
                  </a:schemeClr>
                </a:solidFill>
              </a:rPr>
              <a:t> painful: MU</a:t>
            </a:r>
          </a:p>
          <a:p>
            <a:r>
              <a:rPr lang="en-US" altLang="en-US" sz="2000" b="1" dirty="0"/>
              <a:t>Anti-CCP Ab positive: </a:t>
            </a:r>
            <a:r>
              <a:rPr lang="en-US" altLang="en-US" sz="2000" b="1" dirty="0">
                <a:solidFill>
                  <a:srgbClr val="0000FF"/>
                </a:solidFill>
              </a:rPr>
              <a:t>RA</a:t>
            </a:r>
          </a:p>
        </p:txBody>
      </p:sp>
      <p:sp>
        <p:nvSpPr>
          <p:cNvPr id="2" name="Text Box 4">
            <a:extLst>
              <a:ext uri="{FF2B5EF4-FFF2-40B4-BE49-F238E27FC236}">
                <a16:creationId xmlns:a16="http://schemas.microsoft.com/office/drawing/2014/main" id="{03F33DEC-63A2-4295-A5EB-420920B07704}"/>
              </a:ext>
            </a:extLst>
          </p:cNvPr>
          <p:cNvSpPr txBox="1">
            <a:spLocks noChangeArrowheads="1"/>
          </p:cNvSpPr>
          <p:nvPr/>
        </p:nvSpPr>
        <p:spPr bwMode="auto">
          <a:xfrm>
            <a:off x="1295400" y="152400"/>
            <a:ext cx="6705600" cy="12095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1800" dirty="0"/>
              <a:t>For each statement, identify which of these causes of PUK is/are associated (some will more than one answer)</a:t>
            </a:r>
          </a:p>
          <a:p>
            <a:pPr eaLnBrk="1" hangingPunct="1">
              <a:spcBef>
                <a:spcPct val="0"/>
              </a:spcBef>
              <a:buClrTx/>
              <a:buSzTx/>
              <a:buFontTx/>
              <a:buNone/>
            </a:pPr>
            <a:r>
              <a:rPr lang="en-US" altLang="en-US" sz="1400" b="1" dirty="0">
                <a:solidFill>
                  <a:srgbClr val="0000FF"/>
                </a:solidFill>
              </a:rPr>
              <a:t>Polyarteritis nodosa (PAN)		Relapsing </a:t>
            </a:r>
            <a:r>
              <a:rPr lang="en-US" altLang="en-US" sz="1400" b="1" dirty="0" err="1">
                <a:solidFill>
                  <a:srgbClr val="0000FF"/>
                </a:solidFill>
              </a:rPr>
              <a:t>polychondritis</a:t>
            </a:r>
            <a:r>
              <a:rPr lang="en-US" altLang="en-US" sz="1400" b="1" dirty="0">
                <a:solidFill>
                  <a:srgbClr val="0000FF"/>
                </a:solidFill>
              </a:rPr>
              <a:t> (RP)</a:t>
            </a:r>
          </a:p>
          <a:p>
            <a:pPr eaLnBrk="1" hangingPunct="1">
              <a:spcBef>
                <a:spcPct val="0"/>
              </a:spcBef>
              <a:buClrTx/>
              <a:buSzTx/>
              <a:buFontTx/>
              <a:buNone/>
            </a:pPr>
            <a:r>
              <a:rPr lang="en-US" altLang="en-US" sz="1400" b="1" dirty="0">
                <a:solidFill>
                  <a:srgbClr val="0000FF"/>
                </a:solidFill>
              </a:rPr>
              <a:t>Rheumatoid arthritis (RA)	   Granulomatosis with polyangiitis (</a:t>
            </a:r>
            <a:r>
              <a:rPr lang="en-US" altLang="en-US" sz="1400" b="1" dirty="0" err="1">
                <a:solidFill>
                  <a:srgbClr val="0000FF"/>
                </a:solidFill>
              </a:rPr>
              <a:t>GwP</a:t>
            </a:r>
            <a:r>
              <a:rPr lang="en-US" altLang="en-US" sz="1400" b="1" dirty="0">
                <a:solidFill>
                  <a:srgbClr val="0000FF"/>
                </a:solidFill>
              </a:rPr>
              <a:t>)</a:t>
            </a:r>
          </a:p>
          <a:p>
            <a:pPr eaLnBrk="1" hangingPunct="1">
              <a:spcBef>
                <a:spcPct val="0"/>
              </a:spcBef>
              <a:buClrTx/>
              <a:buSzTx/>
              <a:buFontTx/>
              <a:buNone/>
            </a:pPr>
            <a:r>
              <a:rPr lang="en-US" altLang="en-US" sz="1400" b="1" dirty="0" err="1">
                <a:solidFill>
                  <a:srgbClr val="0000FF"/>
                </a:solidFill>
              </a:rPr>
              <a:t>Mooren’s</a:t>
            </a:r>
            <a:r>
              <a:rPr lang="en-US" altLang="en-US" sz="1400" b="1" dirty="0">
                <a:solidFill>
                  <a:srgbClr val="0000FF"/>
                </a:solidFill>
              </a:rPr>
              <a:t> ulcer (MU)			Churg-Strauss (CS)</a:t>
            </a:r>
          </a:p>
        </p:txBody>
      </p:sp>
      <p:sp>
        <p:nvSpPr>
          <p:cNvPr id="3" name="TextBox 6">
            <a:extLst>
              <a:ext uri="{FF2B5EF4-FFF2-40B4-BE49-F238E27FC236}">
                <a16:creationId xmlns:a16="http://schemas.microsoft.com/office/drawing/2014/main" id="{49A663FE-C9EB-4EDF-9924-C6FBFC524B86}"/>
              </a:ext>
            </a:extLst>
          </p:cNvPr>
          <p:cNvSpPr txBox="1">
            <a:spLocks noChangeArrowheads="1"/>
          </p:cNvSpPr>
          <p:nvPr/>
        </p:nvSpPr>
        <p:spPr bwMode="auto">
          <a:xfrm>
            <a:off x="4038600" y="3257490"/>
            <a:ext cx="10021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dirty="0">
                <a:solidFill>
                  <a:schemeClr val="bg1">
                    <a:lumMod val="75000"/>
                  </a:schemeClr>
                </a:solidFill>
                <a:latin typeface="Segoe Script" panose="020B0504020000000003" pitchFamily="34" charset="0"/>
              </a:rPr>
              <a:t>; PAN</a:t>
            </a:r>
          </a:p>
        </p:txBody>
      </p:sp>
      <p:sp>
        <p:nvSpPr>
          <p:cNvPr id="4" name="TextBox 3">
            <a:extLst>
              <a:ext uri="{FF2B5EF4-FFF2-40B4-BE49-F238E27FC236}">
                <a16:creationId xmlns:a16="http://schemas.microsoft.com/office/drawing/2014/main" id="{987BA1BD-C73B-C1C4-5820-9D0BEDE4CD0D}"/>
              </a:ext>
            </a:extLst>
          </p:cNvPr>
          <p:cNvSpPr txBox="1"/>
          <p:nvPr/>
        </p:nvSpPr>
        <p:spPr>
          <a:xfrm>
            <a:off x="838199" y="2133600"/>
            <a:ext cx="5708375" cy="3970318"/>
          </a:xfrm>
          <a:prstGeom prst="rect">
            <a:avLst/>
          </a:prstGeom>
          <a:solidFill>
            <a:schemeClr val="accent5">
              <a:lumMod val="75000"/>
            </a:schemeClr>
          </a:solidFill>
        </p:spPr>
        <p:txBody>
          <a:bodyPr wrap="square" rtlCol="0">
            <a:spAutoFit/>
          </a:bodyPr>
          <a:lstStyle/>
          <a:p>
            <a:r>
              <a:rPr lang="en-US" sz="1400" i="1" dirty="0"/>
              <a:t>What does </a:t>
            </a:r>
            <a:r>
              <a:rPr lang="en-US" sz="1400" dirty="0"/>
              <a:t>CCP</a:t>
            </a:r>
            <a:r>
              <a:rPr lang="en-US" sz="1400" i="1" dirty="0"/>
              <a:t> stand for in this context?</a:t>
            </a:r>
          </a:p>
          <a:p>
            <a:r>
              <a:rPr lang="en-US" sz="1400" dirty="0"/>
              <a:t>Cyclic citrullinated peptide</a:t>
            </a:r>
          </a:p>
          <a:p>
            <a:endParaRPr lang="en-US" sz="1400" dirty="0"/>
          </a:p>
          <a:p>
            <a:r>
              <a:rPr lang="en-US" sz="1400" i="1" dirty="0"/>
              <a:t>What does it mean to say a peptide has been citrullinated?</a:t>
            </a:r>
          </a:p>
          <a:p>
            <a:r>
              <a:rPr lang="en-US" sz="1400" dirty="0"/>
              <a:t>It means that some of the  arginine  moieties within proteins have been enzymatically converted to the amino acid  citrulline  </a:t>
            </a:r>
            <a:r>
              <a:rPr lang="en-US" sz="1400" dirty="0">
                <a:solidFill>
                  <a:srgbClr val="0000FF"/>
                </a:solidFill>
              </a:rPr>
              <a:t>(which  isn’t one of the 20 standard AAs coded for in our genome)</a:t>
            </a:r>
          </a:p>
          <a:p>
            <a:endParaRPr lang="en-US" sz="1400" dirty="0"/>
          </a:p>
          <a:p>
            <a:r>
              <a:rPr lang="en-US" sz="1400" i="1" dirty="0"/>
              <a:t>OK, so what does this have to do with RA?</a:t>
            </a:r>
          </a:p>
          <a:p>
            <a:r>
              <a:rPr lang="en-US" sz="1400" dirty="0"/>
              <a:t>The citrulline moieties alter the conformation of the proteins within which they occur, rendering the proteins novel to the immune system. The immune system of an RA </a:t>
            </a:r>
            <a:r>
              <a:rPr lang="en-US" sz="1400" dirty="0" err="1"/>
              <a:t>pt</a:t>
            </a:r>
            <a:r>
              <a:rPr lang="en-US" sz="1400" dirty="0"/>
              <a:t> will attack them as foreign antigens—hence the presence of anti-CCP antibodies in their serum.</a:t>
            </a:r>
          </a:p>
          <a:p>
            <a:endParaRPr lang="en-US" sz="1400" i="1" dirty="0"/>
          </a:p>
          <a:p>
            <a:r>
              <a:rPr lang="en-US" sz="1400" i="1" dirty="0"/>
              <a:t>When evaluating a </a:t>
            </a:r>
            <a:r>
              <a:rPr lang="en-US" sz="1400" i="1" dirty="0" err="1"/>
              <a:t>pt</a:t>
            </a:r>
            <a:r>
              <a:rPr lang="en-US" sz="1400" i="1" dirty="0"/>
              <a:t> for RA, I usually check for the presence of serum  rheumatoid factor (RF) . </a:t>
            </a:r>
            <a:r>
              <a:rPr lang="en-US" sz="1400" i="1" dirty="0">
                <a:solidFill>
                  <a:srgbClr val="0000FF"/>
                </a:solidFill>
              </a:rPr>
              <a:t>Is anti-CCP a better test?</a:t>
            </a:r>
            <a:endParaRPr lang="en-US" sz="1400" i="1" dirty="0">
              <a:solidFill>
                <a:schemeClr val="accent5">
                  <a:lumMod val="75000"/>
                </a:schemeClr>
              </a:solidFill>
            </a:endParaRPr>
          </a:p>
          <a:p>
            <a:r>
              <a:rPr lang="en-US" sz="1400" dirty="0">
                <a:solidFill>
                  <a:schemeClr val="accent5">
                    <a:lumMod val="75000"/>
                  </a:schemeClr>
                </a:solidFill>
              </a:rPr>
              <a:t>Yes, because it has the same  sensitivity  but higher  specificity (98%)  for RA c/w the RF test </a:t>
            </a:r>
          </a:p>
        </p:txBody>
      </p:sp>
    </p:spTree>
    <p:extLst>
      <p:ext uri="{BB962C8B-B14F-4D97-AF65-F5344CB8AC3E}">
        <p14:creationId xmlns:p14="http://schemas.microsoft.com/office/powerpoint/2010/main" val="375853782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1"/>
          <p:cNvSpPr>
            <a:spLocks noGrp="1" noChangeArrowheads="1"/>
          </p:cNvSpPr>
          <p:nvPr>
            <p:ph type="title"/>
          </p:nvPr>
        </p:nvSpPr>
        <p:spPr>
          <a:xfrm>
            <a:off x="457200" y="122238"/>
            <a:ext cx="7543800" cy="792162"/>
          </a:xfrm>
        </p:spPr>
        <p:txBody>
          <a:bodyPr/>
          <a:lstStyle/>
          <a:p>
            <a:pPr eaLnBrk="1" hangingPunct="1"/>
            <a:r>
              <a:rPr lang="en-US" altLang="en-US" dirty="0"/>
              <a:t>Q/A</a:t>
            </a:r>
          </a:p>
        </p:txBody>
      </p:sp>
      <p:sp>
        <p:nvSpPr>
          <p:cNvPr id="110595"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68025DD-222F-4188-984D-98F9EE06EB89}" type="slidenum">
              <a:rPr lang="en-US" altLang="en-US" sz="1000" smtClean="0"/>
              <a:pPr>
                <a:spcBef>
                  <a:spcPct val="0"/>
                </a:spcBef>
                <a:buClrTx/>
                <a:buSzTx/>
                <a:buFontTx/>
                <a:buNone/>
              </a:pPr>
              <a:t>179</a:t>
            </a:fld>
            <a:endParaRPr lang="en-US" altLang="en-US" sz="1000"/>
          </a:p>
        </p:txBody>
      </p:sp>
      <p:sp>
        <p:nvSpPr>
          <p:cNvPr id="110596" name="Content Placeholder 1"/>
          <p:cNvSpPr>
            <a:spLocks noGrp="1"/>
          </p:cNvSpPr>
          <p:nvPr>
            <p:ph idx="1"/>
          </p:nvPr>
        </p:nvSpPr>
        <p:spPr>
          <a:xfrm>
            <a:off x="457200" y="1379538"/>
            <a:ext cx="8229600" cy="4411662"/>
          </a:xfrm>
        </p:spPr>
        <p:txBody>
          <a:bodyPr/>
          <a:lstStyle/>
          <a:p>
            <a:r>
              <a:rPr lang="en-US" altLang="en-US" sz="2000" dirty="0">
                <a:solidFill>
                  <a:schemeClr val="bg1">
                    <a:lumMod val="75000"/>
                  </a:schemeClr>
                </a:solidFill>
              </a:rPr>
              <a:t>Saddle-nose deformity (2): RP; </a:t>
            </a:r>
            <a:r>
              <a:rPr lang="en-US" altLang="en-US" sz="2000" dirty="0" err="1">
                <a:solidFill>
                  <a:schemeClr val="bg1">
                    <a:lumMod val="75000"/>
                  </a:schemeClr>
                </a:solidFill>
              </a:rPr>
              <a:t>GwP</a:t>
            </a:r>
            <a:endParaRPr lang="en-US" altLang="en-US" sz="2000" dirty="0">
              <a:solidFill>
                <a:schemeClr val="bg1">
                  <a:lumMod val="75000"/>
                </a:schemeClr>
              </a:solidFill>
            </a:endParaRPr>
          </a:p>
          <a:p>
            <a:r>
              <a:rPr lang="en-US" altLang="en-US" sz="2000" dirty="0">
                <a:solidFill>
                  <a:schemeClr val="bg1">
                    <a:lumMod val="75000"/>
                  </a:schemeClr>
                </a:solidFill>
              </a:rPr>
              <a:t>Asthma and eosinophilia: CS</a:t>
            </a:r>
          </a:p>
          <a:p>
            <a:r>
              <a:rPr lang="en-US" altLang="en-US" sz="2000" dirty="0">
                <a:solidFill>
                  <a:schemeClr val="bg1">
                    <a:lumMod val="75000"/>
                  </a:schemeClr>
                </a:solidFill>
              </a:rPr>
              <a:t>Deformed auricular pinnae: RP</a:t>
            </a:r>
          </a:p>
          <a:p>
            <a:r>
              <a:rPr lang="en-US" altLang="en-US" sz="2000" dirty="0">
                <a:solidFill>
                  <a:schemeClr val="bg1">
                    <a:lumMod val="75000"/>
                  </a:schemeClr>
                </a:solidFill>
              </a:rPr>
              <a:t>Ulcer has overhanging edge (2): MU; PAN</a:t>
            </a:r>
          </a:p>
          <a:p>
            <a:r>
              <a:rPr lang="en-US" altLang="en-US" sz="2000" dirty="0">
                <a:solidFill>
                  <a:schemeClr val="bg1">
                    <a:lumMod val="75000"/>
                  </a:schemeClr>
                </a:solidFill>
              </a:rPr>
              <a:t>Sclera never involved: MU</a:t>
            </a:r>
          </a:p>
          <a:p>
            <a:r>
              <a:rPr lang="en-US" altLang="en-US" sz="2000" dirty="0">
                <a:solidFill>
                  <a:schemeClr val="bg1">
                    <a:lumMod val="75000"/>
                  </a:schemeClr>
                </a:solidFill>
              </a:rPr>
              <a:t>ANCA positive (2): </a:t>
            </a:r>
            <a:r>
              <a:rPr lang="en-US" altLang="en-US" sz="2000" dirty="0" err="1">
                <a:solidFill>
                  <a:schemeClr val="bg1">
                    <a:lumMod val="75000"/>
                  </a:schemeClr>
                </a:solidFill>
              </a:rPr>
              <a:t>GwP</a:t>
            </a:r>
            <a:r>
              <a:rPr lang="en-US" altLang="en-US" sz="2000" dirty="0">
                <a:solidFill>
                  <a:schemeClr val="bg1">
                    <a:lumMod val="75000"/>
                  </a:schemeClr>
                </a:solidFill>
              </a:rPr>
              <a:t>; CS</a:t>
            </a:r>
          </a:p>
          <a:p>
            <a:r>
              <a:rPr lang="en-US" altLang="en-US" sz="2000" dirty="0">
                <a:solidFill>
                  <a:schemeClr val="bg1">
                    <a:lumMod val="75000"/>
                  </a:schemeClr>
                </a:solidFill>
              </a:rPr>
              <a:t>Is a diagnosis of exclusion: MU</a:t>
            </a:r>
          </a:p>
          <a:p>
            <a:r>
              <a:rPr lang="en-US" altLang="en-US" sz="2000" dirty="0">
                <a:solidFill>
                  <a:schemeClr val="bg1">
                    <a:lumMod val="75000"/>
                  </a:schemeClr>
                </a:solidFill>
              </a:rPr>
              <a:t>Chest X-ray likely abnormal (3): </a:t>
            </a:r>
            <a:r>
              <a:rPr lang="en-US" altLang="en-US" sz="2000" dirty="0" err="1">
                <a:solidFill>
                  <a:schemeClr val="bg1">
                    <a:lumMod val="75000"/>
                  </a:schemeClr>
                </a:solidFill>
              </a:rPr>
              <a:t>GwP</a:t>
            </a:r>
            <a:r>
              <a:rPr lang="en-US" altLang="en-US" sz="2000" dirty="0">
                <a:solidFill>
                  <a:schemeClr val="bg1">
                    <a:lumMod val="75000"/>
                  </a:schemeClr>
                </a:solidFill>
              </a:rPr>
              <a:t>; CS; RP</a:t>
            </a:r>
          </a:p>
          <a:p>
            <a:r>
              <a:rPr lang="en-US" altLang="en-US" sz="2000" dirty="0">
                <a:solidFill>
                  <a:schemeClr val="bg1">
                    <a:lumMod val="75000"/>
                  </a:schemeClr>
                </a:solidFill>
              </a:rPr>
              <a:t>Associated with hepatitis seropositivity: PAN</a:t>
            </a:r>
          </a:p>
          <a:p>
            <a:r>
              <a:rPr lang="en-US" altLang="en-US" sz="2000" dirty="0">
                <a:solidFill>
                  <a:schemeClr val="bg1">
                    <a:lumMod val="75000"/>
                  </a:schemeClr>
                </a:solidFill>
              </a:rPr>
              <a:t>Associated with helminthic seropositivity: MU</a:t>
            </a:r>
          </a:p>
          <a:p>
            <a:r>
              <a:rPr lang="en-US" altLang="en-US" sz="2000" dirty="0">
                <a:solidFill>
                  <a:schemeClr val="bg1">
                    <a:lumMod val="75000"/>
                  </a:schemeClr>
                </a:solidFill>
              </a:rPr>
              <a:t>Renal function may be impaired (4): </a:t>
            </a:r>
            <a:r>
              <a:rPr lang="en-US" altLang="en-US" sz="2000" dirty="0" err="1">
                <a:solidFill>
                  <a:schemeClr val="bg1">
                    <a:lumMod val="75000"/>
                  </a:schemeClr>
                </a:solidFill>
              </a:rPr>
              <a:t>GwP</a:t>
            </a:r>
            <a:r>
              <a:rPr lang="en-US" altLang="en-US" sz="2000" dirty="0">
                <a:solidFill>
                  <a:schemeClr val="bg1">
                    <a:lumMod val="75000"/>
                  </a:schemeClr>
                </a:solidFill>
              </a:rPr>
              <a:t>; PAN; CS; RP</a:t>
            </a:r>
          </a:p>
          <a:p>
            <a:r>
              <a:rPr lang="en-US" altLang="en-US" sz="2000" dirty="0">
                <a:solidFill>
                  <a:schemeClr val="bg1">
                    <a:lumMod val="75000"/>
                  </a:schemeClr>
                </a:solidFill>
              </a:rPr>
              <a:t>Chronic, </a:t>
            </a:r>
            <a:r>
              <a:rPr lang="en-US" altLang="en-US" sz="2000" dirty="0" err="1">
                <a:solidFill>
                  <a:schemeClr val="bg1">
                    <a:lumMod val="75000"/>
                  </a:schemeClr>
                </a:solidFill>
              </a:rPr>
              <a:t>tx</a:t>
            </a:r>
            <a:r>
              <a:rPr lang="en-US" altLang="en-US" sz="2000" dirty="0">
                <a:solidFill>
                  <a:schemeClr val="bg1">
                    <a:lumMod val="75000"/>
                  </a:schemeClr>
                </a:solidFill>
              </a:rPr>
              <a:t>-resistant sinusitis common: </a:t>
            </a:r>
            <a:r>
              <a:rPr lang="en-US" altLang="en-US" sz="2000" dirty="0" err="1">
                <a:solidFill>
                  <a:schemeClr val="bg1">
                    <a:lumMod val="75000"/>
                  </a:schemeClr>
                </a:solidFill>
              </a:rPr>
              <a:t>GwP</a:t>
            </a:r>
            <a:endParaRPr lang="en-US" altLang="en-US" sz="2000" dirty="0">
              <a:solidFill>
                <a:schemeClr val="bg1">
                  <a:lumMod val="75000"/>
                </a:schemeClr>
              </a:solidFill>
            </a:endParaRPr>
          </a:p>
          <a:p>
            <a:r>
              <a:rPr lang="en-US" altLang="en-US" sz="2000" b="1" i="1" dirty="0">
                <a:solidFill>
                  <a:schemeClr val="bg1">
                    <a:lumMod val="75000"/>
                  </a:schemeClr>
                </a:solidFill>
              </a:rPr>
              <a:t>Extremely</a:t>
            </a:r>
            <a:r>
              <a:rPr lang="en-US" altLang="en-US" sz="2000" dirty="0">
                <a:solidFill>
                  <a:schemeClr val="bg1">
                    <a:lumMod val="75000"/>
                  </a:schemeClr>
                </a:solidFill>
              </a:rPr>
              <a:t> painful: MU</a:t>
            </a:r>
          </a:p>
          <a:p>
            <a:r>
              <a:rPr lang="en-US" altLang="en-US" sz="2000" b="1" dirty="0"/>
              <a:t>Anti-CCP Ab positive: </a:t>
            </a:r>
            <a:r>
              <a:rPr lang="en-US" altLang="en-US" sz="2000" b="1" dirty="0">
                <a:solidFill>
                  <a:srgbClr val="0000FF"/>
                </a:solidFill>
              </a:rPr>
              <a:t>RA</a:t>
            </a:r>
          </a:p>
        </p:txBody>
      </p:sp>
      <p:sp>
        <p:nvSpPr>
          <p:cNvPr id="2" name="Text Box 4">
            <a:extLst>
              <a:ext uri="{FF2B5EF4-FFF2-40B4-BE49-F238E27FC236}">
                <a16:creationId xmlns:a16="http://schemas.microsoft.com/office/drawing/2014/main" id="{03F33DEC-63A2-4295-A5EB-420920B07704}"/>
              </a:ext>
            </a:extLst>
          </p:cNvPr>
          <p:cNvSpPr txBox="1">
            <a:spLocks noChangeArrowheads="1"/>
          </p:cNvSpPr>
          <p:nvPr/>
        </p:nvSpPr>
        <p:spPr bwMode="auto">
          <a:xfrm>
            <a:off x="1295400" y="152400"/>
            <a:ext cx="6705600" cy="12095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1800" dirty="0"/>
              <a:t>For each statement, identify which of these causes of PUK is/are associated (some will more than one answer)</a:t>
            </a:r>
          </a:p>
          <a:p>
            <a:pPr eaLnBrk="1" hangingPunct="1">
              <a:spcBef>
                <a:spcPct val="0"/>
              </a:spcBef>
              <a:buClrTx/>
              <a:buSzTx/>
              <a:buFontTx/>
              <a:buNone/>
            </a:pPr>
            <a:r>
              <a:rPr lang="en-US" altLang="en-US" sz="1400" b="1" dirty="0">
                <a:solidFill>
                  <a:srgbClr val="0000FF"/>
                </a:solidFill>
              </a:rPr>
              <a:t>Polyarteritis nodosa (PAN)		Relapsing </a:t>
            </a:r>
            <a:r>
              <a:rPr lang="en-US" altLang="en-US" sz="1400" b="1" dirty="0" err="1">
                <a:solidFill>
                  <a:srgbClr val="0000FF"/>
                </a:solidFill>
              </a:rPr>
              <a:t>polychondritis</a:t>
            </a:r>
            <a:r>
              <a:rPr lang="en-US" altLang="en-US" sz="1400" b="1" dirty="0">
                <a:solidFill>
                  <a:srgbClr val="0000FF"/>
                </a:solidFill>
              </a:rPr>
              <a:t> (RP)</a:t>
            </a:r>
          </a:p>
          <a:p>
            <a:pPr eaLnBrk="1" hangingPunct="1">
              <a:spcBef>
                <a:spcPct val="0"/>
              </a:spcBef>
              <a:buClrTx/>
              <a:buSzTx/>
              <a:buFontTx/>
              <a:buNone/>
            </a:pPr>
            <a:r>
              <a:rPr lang="en-US" altLang="en-US" sz="1400" b="1" dirty="0">
                <a:solidFill>
                  <a:srgbClr val="0000FF"/>
                </a:solidFill>
              </a:rPr>
              <a:t>Rheumatoid arthritis (RA)	   Granulomatosis with polyangiitis (</a:t>
            </a:r>
            <a:r>
              <a:rPr lang="en-US" altLang="en-US" sz="1400" b="1" dirty="0" err="1">
                <a:solidFill>
                  <a:srgbClr val="0000FF"/>
                </a:solidFill>
              </a:rPr>
              <a:t>GwP</a:t>
            </a:r>
            <a:r>
              <a:rPr lang="en-US" altLang="en-US" sz="1400" b="1" dirty="0">
                <a:solidFill>
                  <a:srgbClr val="0000FF"/>
                </a:solidFill>
              </a:rPr>
              <a:t>)</a:t>
            </a:r>
          </a:p>
          <a:p>
            <a:pPr eaLnBrk="1" hangingPunct="1">
              <a:spcBef>
                <a:spcPct val="0"/>
              </a:spcBef>
              <a:buClrTx/>
              <a:buSzTx/>
              <a:buFontTx/>
              <a:buNone/>
            </a:pPr>
            <a:r>
              <a:rPr lang="en-US" altLang="en-US" sz="1400" b="1" dirty="0" err="1">
                <a:solidFill>
                  <a:srgbClr val="0000FF"/>
                </a:solidFill>
              </a:rPr>
              <a:t>Mooren’s</a:t>
            </a:r>
            <a:r>
              <a:rPr lang="en-US" altLang="en-US" sz="1400" b="1" dirty="0">
                <a:solidFill>
                  <a:srgbClr val="0000FF"/>
                </a:solidFill>
              </a:rPr>
              <a:t> ulcer (MU)			Churg-Strauss (CS)</a:t>
            </a:r>
          </a:p>
        </p:txBody>
      </p:sp>
      <p:sp>
        <p:nvSpPr>
          <p:cNvPr id="3" name="TextBox 6">
            <a:extLst>
              <a:ext uri="{FF2B5EF4-FFF2-40B4-BE49-F238E27FC236}">
                <a16:creationId xmlns:a16="http://schemas.microsoft.com/office/drawing/2014/main" id="{49A663FE-C9EB-4EDF-9924-C6FBFC524B86}"/>
              </a:ext>
            </a:extLst>
          </p:cNvPr>
          <p:cNvSpPr txBox="1">
            <a:spLocks noChangeArrowheads="1"/>
          </p:cNvSpPr>
          <p:nvPr/>
        </p:nvSpPr>
        <p:spPr bwMode="auto">
          <a:xfrm>
            <a:off x="4038600" y="3257490"/>
            <a:ext cx="10021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dirty="0">
                <a:solidFill>
                  <a:schemeClr val="bg1">
                    <a:lumMod val="75000"/>
                  </a:schemeClr>
                </a:solidFill>
                <a:latin typeface="Segoe Script" panose="020B0504020000000003" pitchFamily="34" charset="0"/>
              </a:rPr>
              <a:t>; PAN</a:t>
            </a:r>
          </a:p>
        </p:txBody>
      </p:sp>
      <p:sp>
        <p:nvSpPr>
          <p:cNvPr id="4" name="TextBox 3">
            <a:extLst>
              <a:ext uri="{FF2B5EF4-FFF2-40B4-BE49-F238E27FC236}">
                <a16:creationId xmlns:a16="http://schemas.microsoft.com/office/drawing/2014/main" id="{987BA1BD-C73B-C1C4-5820-9D0BEDE4CD0D}"/>
              </a:ext>
            </a:extLst>
          </p:cNvPr>
          <p:cNvSpPr txBox="1"/>
          <p:nvPr/>
        </p:nvSpPr>
        <p:spPr>
          <a:xfrm>
            <a:off x="838199" y="2133600"/>
            <a:ext cx="5708375" cy="3970318"/>
          </a:xfrm>
          <a:prstGeom prst="rect">
            <a:avLst/>
          </a:prstGeom>
          <a:solidFill>
            <a:schemeClr val="accent5">
              <a:lumMod val="75000"/>
            </a:schemeClr>
          </a:solidFill>
        </p:spPr>
        <p:txBody>
          <a:bodyPr wrap="square" rtlCol="0">
            <a:spAutoFit/>
          </a:bodyPr>
          <a:lstStyle/>
          <a:p>
            <a:r>
              <a:rPr lang="en-US" sz="1400" i="1" dirty="0"/>
              <a:t>What does </a:t>
            </a:r>
            <a:r>
              <a:rPr lang="en-US" sz="1400" dirty="0"/>
              <a:t>CCP</a:t>
            </a:r>
            <a:r>
              <a:rPr lang="en-US" sz="1400" i="1" dirty="0"/>
              <a:t> stand for in this context?</a:t>
            </a:r>
          </a:p>
          <a:p>
            <a:r>
              <a:rPr lang="en-US" sz="1400" dirty="0"/>
              <a:t>Cyclic citrullinated peptide</a:t>
            </a:r>
          </a:p>
          <a:p>
            <a:endParaRPr lang="en-US" sz="1400" dirty="0"/>
          </a:p>
          <a:p>
            <a:r>
              <a:rPr lang="en-US" sz="1400" i="1" dirty="0"/>
              <a:t>What does it mean to say a peptide has been citrullinated?</a:t>
            </a:r>
          </a:p>
          <a:p>
            <a:r>
              <a:rPr lang="en-US" sz="1400" dirty="0"/>
              <a:t>It means that some of the  arginine  moieties within proteins have been enzymatically converted to the amino acid  citrulline  </a:t>
            </a:r>
            <a:r>
              <a:rPr lang="en-US" sz="1400" dirty="0">
                <a:solidFill>
                  <a:srgbClr val="0000FF"/>
                </a:solidFill>
              </a:rPr>
              <a:t>(which  isn’t one of the 20 standard AAs coded for in our genome)</a:t>
            </a:r>
          </a:p>
          <a:p>
            <a:endParaRPr lang="en-US" sz="1400" dirty="0"/>
          </a:p>
          <a:p>
            <a:r>
              <a:rPr lang="en-US" sz="1400" i="1" dirty="0"/>
              <a:t>OK, so what does this have to do with RA?</a:t>
            </a:r>
          </a:p>
          <a:p>
            <a:r>
              <a:rPr lang="en-US" sz="1400" dirty="0"/>
              <a:t>The citrulline moieties alter the conformation of the proteins within which they occur, rendering the proteins novel to the immune system. The immune system of an RA </a:t>
            </a:r>
            <a:r>
              <a:rPr lang="en-US" sz="1400" dirty="0" err="1"/>
              <a:t>pt</a:t>
            </a:r>
            <a:r>
              <a:rPr lang="en-US" sz="1400" dirty="0"/>
              <a:t> will attack them as foreign antigens—hence the presence of anti-CCP antibodies in their serum.</a:t>
            </a:r>
          </a:p>
          <a:p>
            <a:endParaRPr lang="en-US" sz="1400" i="1" dirty="0"/>
          </a:p>
          <a:p>
            <a:r>
              <a:rPr lang="en-US" sz="1400" i="1" dirty="0"/>
              <a:t>When evaluating a </a:t>
            </a:r>
            <a:r>
              <a:rPr lang="en-US" sz="1400" i="1" dirty="0" err="1"/>
              <a:t>pt</a:t>
            </a:r>
            <a:r>
              <a:rPr lang="en-US" sz="1400" i="1" dirty="0"/>
              <a:t> for RA, I usually check for the presence of serum  rheumatoid factor (RF) . </a:t>
            </a:r>
            <a:r>
              <a:rPr lang="en-US" sz="1400" i="1" dirty="0">
                <a:solidFill>
                  <a:srgbClr val="0000FF"/>
                </a:solidFill>
              </a:rPr>
              <a:t>Is anti-CCP a better test?</a:t>
            </a:r>
          </a:p>
          <a:p>
            <a:r>
              <a:rPr lang="en-US" sz="1400" dirty="0">
                <a:solidFill>
                  <a:srgbClr val="0000FF"/>
                </a:solidFill>
              </a:rPr>
              <a:t>Yes, because it has the same  sensitivity  but higher  specificity (98%)  for RA c/w the RF test </a:t>
            </a:r>
          </a:p>
        </p:txBody>
      </p:sp>
      <p:sp>
        <p:nvSpPr>
          <p:cNvPr id="8" name="Rectangle 7">
            <a:extLst>
              <a:ext uri="{FF2B5EF4-FFF2-40B4-BE49-F238E27FC236}">
                <a16:creationId xmlns:a16="http://schemas.microsoft.com/office/drawing/2014/main" id="{95891882-9F04-387D-F19B-C42176AB7A62}"/>
              </a:ext>
            </a:extLst>
          </p:cNvPr>
          <p:cNvSpPr/>
          <p:nvPr/>
        </p:nvSpPr>
        <p:spPr>
          <a:xfrm>
            <a:off x="3341205" y="5631932"/>
            <a:ext cx="773595" cy="2785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800" dirty="0">
                <a:solidFill>
                  <a:schemeClr val="tx1"/>
                </a:solidFill>
              </a:rPr>
              <a:t>sensitivity v specificity</a:t>
            </a:r>
          </a:p>
        </p:txBody>
      </p:sp>
      <p:sp>
        <p:nvSpPr>
          <p:cNvPr id="9" name="Rectangle 8">
            <a:extLst>
              <a:ext uri="{FF2B5EF4-FFF2-40B4-BE49-F238E27FC236}">
                <a16:creationId xmlns:a16="http://schemas.microsoft.com/office/drawing/2014/main" id="{8AA4F3F8-FA5A-C215-40BA-483958418504}"/>
              </a:ext>
            </a:extLst>
          </p:cNvPr>
          <p:cNvSpPr/>
          <p:nvPr/>
        </p:nvSpPr>
        <p:spPr>
          <a:xfrm>
            <a:off x="5047423" y="5609265"/>
            <a:ext cx="773595" cy="2785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800" dirty="0">
                <a:solidFill>
                  <a:schemeClr val="tx1"/>
                </a:solidFill>
              </a:rPr>
              <a:t>sensitivity v specificity</a:t>
            </a:r>
          </a:p>
        </p:txBody>
      </p:sp>
    </p:spTree>
    <p:extLst>
      <p:ext uri="{BB962C8B-B14F-4D97-AF65-F5344CB8AC3E}">
        <p14:creationId xmlns:p14="http://schemas.microsoft.com/office/powerpoint/2010/main" val="2132793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17411"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7412"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17413" name="Rectangle 4"/>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17414" name="Rectangle 5"/>
          <p:cNvSpPr>
            <a:spLocks noGrp="1" noChangeArrowheads="1"/>
          </p:cNvSpPr>
          <p:nvPr>
            <p:ph type="body" idx="1"/>
          </p:nvPr>
        </p:nvSpPr>
        <p:spPr>
          <a:xfrm>
            <a:off x="304800" y="1676400"/>
            <a:ext cx="8534400" cy="4876800"/>
          </a:xfrm>
        </p:spPr>
        <p:txBody>
          <a:bodyPr/>
          <a:lstStyle/>
          <a:p>
            <a:pPr eaLnBrk="1" hangingPunct="1"/>
            <a:r>
              <a:rPr lang="en-US" altLang="en-US" sz="2200" dirty="0">
                <a:solidFill>
                  <a:schemeClr val="bg1">
                    <a:lumMod val="75000"/>
                  </a:schemeClr>
                </a:solidFill>
              </a:rPr>
              <a:t>Autoimmune PUK is usually unilateral and sectoral                         </a:t>
            </a:r>
          </a:p>
          <a:p>
            <a:pPr eaLnBrk="1" hangingPunct="1"/>
            <a:r>
              <a:rPr lang="en-US" altLang="en-US" sz="2200" dirty="0">
                <a:solidFill>
                  <a:schemeClr val="bg1">
                    <a:lumMod val="75000"/>
                  </a:schemeClr>
                </a:solidFill>
              </a:rPr>
              <a:t>It often heralds exacerbation of </a:t>
            </a:r>
            <a:r>
              <a:rPr lang="en-US" altLang="en-US" sz="2200" b="1" dirty="0"/>
              <a:t>systemic disease </a:t>
            </a:r>
          </a:p>
        </p:txBody>
      </p:sp>
      <p:sp>
        <p:nvSpPr>
          <p:cNvPr id="1741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001FBC2-80F1-43A6-BAA7-3675B6881076}" type="slidenum">
              <a:rPr lang="en-US" altLang="en-US" sz="1000" smtClean="0"/>
              <a:pPr>
                <a:spcBef>
                  <a:spcPct val="0"/>
                </a:spcBef>
                <a:buClrTx/>
                <a:buSzTx/>
                <a:buFontTx/>
                <a:buNone/>
              </a:pPr>
              <a:t>18</a:t>
            </a:fld>
            <a:endParaRPr lang="en-US" altLang="en-US" sz="1000"/>
          </a:p>
        </p:txBody>
      </p:sp>
      <p:sp>
        <p:nvSpPr>
          <p:cNvPr id="2" name="Text Box 4">
            <a:extLst>
              <a:ext uri="{FF2B5EF4-FFF2-40B4-BE49-F238E27FC236}">
                <a16:creationId xmlns:a16="http://schemas.microsoft.com/office/drawing/2014/main" id="{5C96FC0D-CDB7-4350-8ADA-11FA8FC055A7}"/>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4" name="TextBox 3">
            <a:extLst>
              <a:ext uri="{FF2B5EF4-FFF2-40B4-BE49-F238E27FC236}">
                <a16:creationId xmlns:a16="http://schemas.microsoft.com/office/drawing/2014/main" id="{A0A56AA5-A875-4F9D-8E0C-EEF78F6CC7C4}"/>
              </a:ext>
            </a:extLst>
          </p:cNvPr>
          <p:cNvSpPr txBox="1"/>
          <p:nvPr/>
        </p:nvSpPr>
        <p:spPr>
          <a:xfrm>
            <a:off x="2313038" y="1524000"/>
            <a:ext cx="6194324" cy="584775"/>
          </a:xfrm>
          <a:prstGeom prst="rect">
            <a:avLst/>
          </a:prstGeom>
          <a:solidFill>
            <a:schemeClr val="accent5">
              <a:lumMod val="75000"/>
            </a:schemeClr>
          </a:solidFill>
        </p:spPr>
        <p:txBody>
          <a:bodyPr wrap="none" rtlCol="0">
            <a:spAutoFit/>
          </a:bodyPr>
          <a:lstStyle/>
          <a:p>
            <a:r>
              <a:rPr lang="en-US" sz="1600" i="1" dirty="0">
                <a:solidFill>
                  <a:schemeClr val="bg1">
                    <a:lumMod val="50000"/>
                  </a:schemeClr>
                </a:solidFill>
              </a:rPr>
              <a:t>With what general category of autoimmune </a:t>
            </a:r>
            <a:r>
              <a:rPr lang="en-US" sz="1600" i="1" dirty="0" err="1">
                <a:solidFill>
                  <a:schemeClr val="bg1">
                    <a:lumMod val="50000"/>
                  </a:schemeClr>
                </a:solidFill>
              </a:rPr>
              <a:t>dz</a:t>
            </a:r>
            <a:r>
              <a:rPr lang="en-US" sz="1600" i="1" dirty="0">
                <a:solidFill>
                  <a:schemeClr val="bg1">
                    <a:lumMod val="50000"/>
                  </a:schemeClr>
                </a:solidFill>
              </a:rPr>
              <a:t> is PUK associated?</a:t>
            </a:r>
          </a:p>
          <a:p>
            <a:r>
              <a:rPr lang="en-US" sz="1600" dirty="0">
                <a:solidFill>
                  <a:schemeClr val="bg1">
                    <a:lumMod val="50000"/>
                  </a:schemeClr>
                </a:solidFill>
              </a:rPr>
              <a:t>Connective-tissue </a:t>
            </a:r>
            <a:r>
              <a:rPr lang="en-US" sz="1600" dirty="0" err="1">
                <a:solidFill>
                  <a:schemeClr val="bg1">
                    <a:lumMod val="50000"/>
                  </a:schemeClr>
                </a:solidFill>
              </a:rPr>
              <a:t>dz</a:t>
            </a:r>
            <a:r>
              <a:rPr lang="en-US" sz="1600" dirty="0">
                <a:solidFill>
                  <a:schemeClr val="bg1">
                    <a:lumMod val="50000"/>
                  </a:schemeClr>
                </a:solidFill>
              </a:rPr>
              <a:t>, especially </a:t>
            </a:r>
            <a:r>
              <a:rPr lang="en-US" sz="1600" dirty="0" err="1">
                <a:solidFill>
                  <a:schemeClr val="bg1">
                    <a:lumMod val="50000"/>
                  </a:schemeClr>
                </a:solidFill>
              </a:rPr>
              <a:t>vasculitides</a:t>
            </a:r>
            <a:endParaRPr lang="en-US" sz="1600" dirty="0">
              <a:solidFill>
                <a:schemeClr val="bg1">
                  <a:lumMod val="50000"/>
                </a:schemeClr>
              </a:solidFill>
            </a:endParaRPr>
          </a:p>
        </p:txBody>
      </p:sp>
      <p:sp>
        <p:nvSpPr>
          <p:cNvPr id="5" name="TextBox 4">
            <a:extLst>
              <a:ext uri="{FF2B5EF4-FFF2-40B4-BE49-F238E27FC236}">
                <a16:creationId xmlns:a16="http://schemas.microsoft.com/office/drawing/2014/main" id="{4BABEE30-020F-470E-9BB8-332170594C4E}"/>
              </a:ext>
            </a:extLst>
          </p:cNvPr>
          <p:cNvSpPr txBox="1"/>
          <p:nvPr/>
        </p:nvSpPr>
        <p:spPr>
          <a:xfrm>
            <a:off x="1005284" y="4296205"/>
            <a:ext cx="6371432" cy="2308324"/>
          </a:xfrm>
          <a:prstGeom prst="rect">
            <a:avLst/>
          </a:prstGeom>
          <a:solidFill>
            <a:srgbClr val="D5D5D5"/>
          </a:solidFill>
        </p:spPr>
        <p:txBody>
          <a:bodyPr wrap="square">
            <a:spAutoFit/>
          </a:bodyPr>
          <a:lstStyle/>
          <a:p>
            <a:pPr eaLnBrk="1" hangingPunct="1">
              <a:defRPr/>
            </a:pPr>
            <a:r>
              <a:rPr lang="en-US" sz="1600" i="1" dirty="0">
                <a:solidFill>
                  <a:schemeClr val="bg1">
                    <a:lumMod val="65000"/>
                  </a:schemeClr>
                </a:solidFill>
                <a:latin typeface="Arial" charset="0"/>
              </a:rPr>
              <a:t>Of these three, which is most likely to be associated with PUK?</a:t>
            </a:r>
          </a:p>
          <a:p>
            <a:pPr eaLnBrk="1" hangingPunct="1">
              <a:defRPr/>
            </a:pPr>
            <a:r>
              <a:rPr lang="en-US" sz="1600" dirty="0">
                <a:solidFill>
                  <a:schemeClr val="bg1">
                    <a:lumMod val="65000"/>
                  </a:schemeClr>
                </a:solidFill>
                <a:latin typeface="Arial" charset="0"/>
              </a:rPr>
              <a:t>RA, by a substantial margin</a:t>
            </a:r>
          </a:p>
          <a:p>
            <a:pPr eaLnBrk="1" hangingPunct="1">
              <a:defRPr/>
            </a:pPr>
            <a:endParaRPr lang="en-US" sz="1600" dirty="0">
              <a:solidFill>
                <a:schemeClr val="bg1">
                  <a:lumMod val="65000"/>
                </a:schemeClr>
              </a:solidFill>
              <a:latin typeface="Arial" charset="0"/>
            </a:endParaRPr>
          </a:p>
          <a:p>
            <a:pPr eaLnBrk="1" hangingPunct="1">
              <a:defRPr/>
            </a:pPr>
            <a:r>
              <a:rPr lang="en-US" sz="1600" i="1" dirty="0">
                <a:solidFill>
                  <a:schemeClr val="bg1">
                    <a:lumMod val="65000"/>
                  </a:schemeClr>
                </a:solidFill>
                <a:latin typeface="Arial" charset="0"/>
              </a:rPr>
              <a:t>What percentage of PUK </a:t>
            </a:r>
            <a:r>
              <a:rPr lang="en-US" sz="1600" i="1" dirty="0" err="1">
                <a:solidFill>
                  <a:schemeClr val="bg1">
                    <a:lumMod val="65000"/>
                  </a:schemeClr>
                </a:solidFill>
                <a:latin typeface="Arial" charset="0"/>
              </a:rPr>
              <a:t>pts</a:t>
            </a:r>
            <a:r>
              <a:rPr lang="en-US" sz="1600" i="1" dirty="0">
                <a:solidFill>
                  <a:schemeClr val="bg1">
                    <a:lumMod val="65000"/>
                  </a:schemeClr>
                </a:solidFill>
                <a:latin typeface="Arial" charset="0"/>
              </a:rPr>
              <a:t> have RA as their underlying condition?</a:t>
            </a:r>
          </a:p>
          <a:p>
            <a:pPr eaLnBrk="1" hangingPunct="1">
              <a:defRPr/>
            </a:pPr>
            <a:r>
              <a:rPr lang="en-US" sz="1600" dirty="0">
                <a:solidFill>
                  <a:schemeClr val="bg1">
                    <a:lumMod val="65000"/>
                  </a:schemeClr>
                </a:solidFill>
                <a:latin typeface="Arial" charset="0"/>
              </a:rPr>
              <a:t>Up to 40</a:t>
            </a:r>
          </a:p>
          <a:p>
            <a:pPr eaLnBrk="1" hangingPunct="1">
              <a:defRPr/>
            </a:pPr>
            <a:endParaRPr lang="en-US" sz="1600" dirty="0">
              <a:solidFill>
                <a:schemeClr val="bg1">
                  <a:lumMod val="65000"/>
                </a:schemeClr>
              </a:solidFill>
              <a:latin typeface="Arial" charset="0"/>
            </a:endParaRPr>
          </a:p>
          <a:p>
            <a:pPr eaLnBrk="1" hangingPunct="1">
              <a:defRPr/>
            </a:pPr>
            <a:r>
              <a:rPr lang="en-US" sz="1600" i="1" dirty="0">
                <a:solidFill>
                  <a:schemeClr val="bg1">
                    <a:lumMod val="65000"/>
                  </a:schemeClr>
                </a:solidFill>
                <a:latin typeface="Arial" charset="0"/>
              </a:rPr>
              <a:t>In addition to the peripheral cornea, what other ocular structure is commonly affected in these </a:t>
            </a:r>
            <a:r>
              <a:rPr lang="en-US" sz="1600" i="1" dirty="0" err="1">
                <a:solidFill>
                  <a:schemeClr val="bg1">
                    <a:lumMod val="65000"/>
                  </a:schemeClr>
                </a:solidFill>
                <a:latin typeface="Arial" charset="0"/>
              </a:rPr>
              <a:t>pts</a:t>
            </a:r>
            <a:r>
              <a:rPr lang="en-US" sz="1600" i="1" dirty="0">
                <a:solidFill>
                  <a:schemeClr val="bg1">
                    <a:lumMod val="65000"/>
                  </a:schemeClr>
                </a:solidFill>
                <a:latin typeface="Arial" charset="0"/>
              </a:rPr>
              <a:t>?</a:t>
            </a:r>
          </a:p>
          <a:p>
            <a:pPr eaLnBrk="1" hangingPunct="1">
              <a:defRPr/>
            </a:pPr>
            <a:r>
              <a:rPr lang="en-US" sz="1600" dirty="0">
                <a:solidFill>
                  <a:schemeClr val="bg1">
                    <a:lumMod val="65000"/>
                  </a:schemeClr>
                </a:solidFill>
                <a:latin typeface="Arial" charset="0"/>
              </a:rPr>
              <a:t>The sclera </a:t>
            </a:r>
          </a:p>
        </p:txBody>
      </p:sp>
      <p:sp>
        <p:nvSpPr>
          <p:cNvPr id="3" name="TextBox 1">
            <a:extLst>
              <a:ext uri="{FF2B5EF4-FFF2-40B4-BE49-F238E27FC236}">
                <a16:creationId xmlns:a16="http://schemas.microsoft.com/office/drawing/2014/main" id="{89662647-CF75-4128-87CD-6078F7B820C6}"/>
              </a:ext>
            </a:extLst>
          </p:cNvPr>
          <p:cNvSpPr txBox="1">
            <a:spLocks noChangeArrowheads="1"/>
          </p:cNvSpPr>
          <p:nvPr/>
        </p:nvSpPr>
        <p:spPr bwMode="auto">
          <a:xfrm>
            <a:off x="427383" y="4372987"/>
            <a:ext cx="4464684" cy="1169551"/>
          </a:xfrm>
          <a:prstGeom prst="rect">
            <a:avLst/>
          </a:prstGeom>
          <a:solidFill>
            <a:srgbClr val="CCFFCC"/>
          </a:solidFill>
          <a:ln>
            <a:noFill/>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Is PUK the most common ocular manifestation of RA?</a:t>
            </a:r>
          </a:p>
          <a:p>
            <a:pPr eaLnBrk="1" hangingPunct="1">
              <a:spcBef>
                <a:spcPct val="0"/>
              </a:spcBef>
              <a:buClrTx/>
              <a:buSzTx/>
              <a:buFontTx/>
              <a:buNone/>
            </a:pPr>
            <a:r>
              <a:rPr lang="en-US" altLang="en-US" sz="1400" dirty="0">
                <a:solidFill>
                  <a:srgbClr val="CCFFCC"/>
                </a:solidFill>
              </a:rPr>
              <a:t>No</a:t>
            </a:r>
          </a:p>
          <a:p>
            <a:pPr eaLnBrk="1" hangingPunct="1">
              <a:spcBef>
                <a:spcPct val="0"/>
              </a:spcBef>
              <a:buClrTx/>
              <a:buSzTx/>
              <a:buFontTx/>
              <a:buNone/>
            </a:pPr>
            <a:endParaRPr lang="en-US" altLang="en-US" sz="1400" dirty="0">
              <a:solidFill>
                <a:srgbClr val="CCFFCC"/>
              </a:solidFill>
            </a:endParaRPr>
          </a:p>
          <a:p>
            <a:pPr eaLnBrk="1" hangingPunct="1">
              <a:spcBef>
                <a:spcPct val="0"/>
              </a:spcBef>
              <a:buClrTx/>
              <a:buSzTx/>
              <a:buFontTx/>
              <a:buNone/>
            </a:pPr>
            <a:r>
              <a:rPr lang="en-US" altLang="en-US" sz="1400" i="1" dirty="0">
                <a:solidFill>
                  <a:srgbClr val="CCFFCC"/>
                </a:solidFill>
              </a:rPr>
              <a:t>What is, then?</a:t>
            </a:r>
          </a:p>
          <a:p>
            <a:pPr eaLnBrk="1" hangingPunct="1">
              <a:spcBef>
                <a:spcPct val="0"/>
              </a:spcBef>
              <a:buClrTx/>
              <a:buSzTx/>
              <a:buFontTx/>
              <a:buNone/>
            </a:pPr>
            <a:r>
              <a:rPr lang="en-US" altLang="en-US" sz="1400" dirty="0">
                <a:solidFill>
                  <a:srgbClr val="CCFFCC"/>
                </a:solidFill>
              </a:rPr>
              <a:t>Keratoconjunctivitis sicca</a:t>
            </a:r>
          </a:p>
        </p:txBody>
      </p:sp>
      <p:sp>
        <p:nvSpPr>
          <p:cNvPr id="6" name="TextBox 1">
            <a:extLst>
              <a:ext uri="{FF2B5EF4-FFF2-40B4-BE49-F238E27FC236}">
                <a16:creationId xmlns:a16="http://schemas.microsoft.com/office/drawing/2014/main" id="{832E46EE-D75A-A8A9-DF6E-7B26B86A0D64}"/>
              </a:ext>
            </a:extLst>
          </p:cNvPr>
          <p:cNvSpPr txBox="1">
            <a:spLocks noChangeArrowheads="1"/>
          </p:cNvSpPr>
          <p:nvPr/>
        </p:nvSpPr>
        <p:spPr bwMode="auto">
          <a:xfrm>
            <a:off x="228600" y="2895600"/>
            <a:ext cx="8683596" cy="1323439"/>
          </a:xfrm>
          <a:prstGeom prst="rect">
            <a:avLst/>
          </a:prstGeom>
          <a:noFill/>
          <a:ln>
            <a:noFill/>
          </a:ln>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r>
              <a:rPr lang="en-US" altLang="en-US" sz="1600" i="1" dirty="0">
                <a:solidFill>
                  <a:schemeClr val="bg1">
                    <a:lumMod val="75000"/>
                  </a:schemeClr>
                </a:solidFill>
              </a:rPr>
              <a:t>With which connective-tissue diseases (CTDs) and/or </a:t>
            </a:r>
            <a:r>
              <a:rPr lang="en-US" altLang="en-US" sz="1600" i="1" dirty="0" err="1">
                <a:solidFill>
                  <a:schemeClr val="bg1">
                    <a:lumMod val="75000"/>
                  </a:schemeClr>
                </a:solidFill>
              </a:rPr>
              <a:t>vasculitides</a:t>
            </a:r>
            <a:r>
              <a:rPr lang="en-US" altLang="en-US" sz="1600" i="1" dirty="0">
                <a:solidFill>
                  <a:schemeClr val="bg1">
                    <a:lumMod val="75000"/>
                  </a:schemeClr>
                </a:solidFill>
              </a:rPr>
              <a:t> has PUK been associated?</a:t>
            </a:r>
          </a:p>
          <a:p>
            <a:pPr eaLnBrk="1" hangingPunct="1">
              <a:spcBef>
                <a:spcPct val="0"/>
              </a:spcBef>
              <a:buClrTx/>
              <a:buSzTx/>
              <a:buFontTx/>
              <a:buNone/>
              <a:defRPr/>
            </a:pPr>
            <a:r>
              <a:rPr lang="en-US" altLang="en-US" sz="1600" dirty="0">
                <a:solidFill>
                  <a:schemeClr val="bg1">
                    <a:lumMod val="75000"/>
                  </a:schemeClr>
                </a:solidFill>
              </a:rPr>
              <a:t>Pretty much all of them</a:t>
            </a:r>
          </a:p>
          <a:p>
            <a:pPr eaLnBrk="1" hangingPunct="1">
              <a:spcBef>
                <a:spcPct val="0"/>
              </a:spcBef>
              <a:buClrTx/>
              <a:buSzTx/>
              <a:buFontTx/>
              <a:buNone/>
              <a:defRPr/>
            </a:pPr>
            <a:endParaRPr lang="en-US" altLang="en-US" sz="1600" dirty="0">
              <a:solidFill>
                <a:schemeClr val="bg1">
                  <a:lumMod val="75000"/>
                </a:schemeClr>
              </a:solidFill>
            </a:endParaRPr>
          </a:p>
          <a:p>
            <a:pPr eaLnBrk="1" hangingPunct="1">
              <a:spcBef>
                <a:spcPct val="0"/>
              </a:spcBef>
              <a:buClrTx/>
              <a:buSzTx/>
              <a:buFontTx/>
              <a:buNone/>
              <a:defRPr/>
            </a:pPr>
            <a:r>
              <a:rPr lang="en-US" altLang="en-US" sz="1600" i="1" dirty="0">
                <a:solidFill>
                  <a:schemeClr val="bg1">
                    <a:lumMod val="75000"/>
                  </a:schemeClr>
                </a:solidFill>
              </a:rPr>
              <a:t>Which three conditions are most likely to present with PUK?</a:t>
            </a:r>
          </a:p>
          <a:p>
            <a:pPr eaLnBrk="1" hangingPunct="1">
              <a:spcBef>
                <a:spcPct val="0"/>
              </a:spcBef>
              <a:buClrTx/>
              <a:buSzTx/>
              <a:buFontTx/>
              <a:buNone/>
              <a:defRPr/>
            </a:pPr>
            <a:r>
              <a:rPr lang="en-US" altLang="en-US" sz="1600" b="1" dirty="0">
                <a:solidFill>
                  <a:srgbClr val="0000FF"/>
                </a:solidFill>
              </a:rPr>
              <a:t>Rheumatoid arthritis</a:t>
            </a:r>
            <a:r>
              <a:rPr lang="en-US" altLang="en-US" sz="1600" dirty="0">
                <a:solidFill>
                  <a:schemeClr val="bg1">
                    <a:lumMod val="75000"/>
                  </a:schemeClr>
                </a:solidFill>
              </a:rPr>
              <a:t>, Wegener’s granulomatosis, and polyarteritis nodosa</a:t>
            </a:r>
            <a:endParaRPr lang="en-US" altLang="en-US" sz="1600" dirty="0">
              <a:solidFill>
                <a:srgbClr val="FFFF00"/>
              </a:solidFill>
            </a:endParaRPr>
          </a:p>
        </p:txBody>
      </p:sp>
    </p:spTree>
    <p:extLst>
      <p:ext uri="{BB962C8B-B14F-4D97-AF65-F5344CB8AC3E}">
        <p14:creationId xmlns:p14="http://schemas.microsoft.com/office/powerpoint/2010/main" val="2777321923"/>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1"/>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110595"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68025DD-222F-4188-984D-98F9EE06EB89}" type="slidenum">
              <a:rPr lang="en-US" altLang="en-US" sz="1000" smtClean="0"/>
              <a:pPr>
                <a:spcBef>
                  <a:spcPct val="0"/>
                </a:spcBef>
                <a:buClrTx/>
                <a:buSzTx/>
                <a:buFontTx/>
                <a:buNone/>
              </a:pPr>
              <a:t>180</a:t>
            </a:fld>
            <a:endParaRPr lang="en-US" altLang="en-US" sz="1000"/>
          </a:p>
        </p:txBody>
      </p:sp>
      <p:sp>
        <p:nvSpPr>
          <p:cNvPr id="110596" name="Content Placeholder 1"/>
          <p:cNvSpPr>
            <a:spLocks noGrp="1"/>
          </p:cNvSpPr>
          <p:nvPr>
            <p:ph idx="1"/>
          </p:nvPr>
        </p:nvSpPr>
        <p:spPr>
          <a:xfrm>
            <a:off x="457200" y="1379538"/>
            <a:ext cx="8229600" cy="4411662"/>
          </a:xfrm>
        </p:spPr>
        <p:txBody>
          <a:bodyPr/>
          <a:lstStyle/>
          <a:p>
            <a:r>
              <a:rPr lang="en-US" altLang="en-US" sz="2000" dirty="0">
                <a:solidFill>
                  <a:schemeClr val="bg1">
                    <a:lumMod val="75000"/>
                  </a:schemeClr>
                </a:solidFill>
              </a:rPr>
              <a:t>Saddle-nose deformity (2): RP; </a:t>
            </a:r>
            <a:r>
              <a:rPr lang="en-US" altLang="en-US" sz="2000" dirty="0" err="1">
                <a:solidFill>
                  <a:schemeClr val="bg1">
                    <a:lumMod val="75000"/>
                  </a:schemeClr>
                </a:solidFill>
              </a:rPr>
              <a:t>GwP</a:t>
            </a:r>
            <a:endParaRPr lang="en-US" altLang="en-US" sz="2000" dirty="0">
              <a:solidFill>
                <a:schemeClr val="bg1">
                  <a:lumMod val="75000"/>
                </a:schemeClr>
              </a:solidFill>
            </a:endParaRPr>
          </a:p>
          <a:p>
            <a:r>
              <a:rPr lang="en-US" altLang="en-US" sz="2000" dirty="0">
                <a:solidFill>
                  <a:schemeClr val="bg1">
                    <a:lumMod val="75000"/>
                  </a:schemeClr>
                </a:solidFill>
              </a:rPr>
              <a:t>Asthma and eosinophilia: CS</a:t>
            </a:r>
          </a:p>
          <a:p>
            <a:r>
              <a:rPr lang="en-US" altLang="en-US" sz="2000" dirty="0">
                <a:solidFill>
                  <a:schemeClr val="bg1">
                    <a:lumMod val="75000"/>
                  </a:schemeClr>
                </a:solidFill>
              </a:rPr>
              <a:t>Deformed auricular pinnae: RP</a:t>
            </a:r>
          </a:p>
          <a:p>
            <a:r>
              <a:rPr lang="en-US" altLang="en-US" sz="2000" dirty="0">
                <a:solidFill>
                  <a:schemeClr val="bg1">
                    <a:lumMod val="75000"/>
                  </a:schemeClr>
                </a:solidFill>
              </a:rPr>
              <a:t>Ulcer has overhanging edge (2): MU; PAN</a:t>
            </a:r>
          </a:p>
          <a:p>
            <a:r>
              <a:rPr lang="en-US" altLang="en-US" sz="2000" dirty="0">
                <a:solidFill>
                  <a:schemeClr val="bg1">
                    <a:lumMod val="75000"/>
                  </a:schemeClr>
                </a:solidFill>
              </a:rPr>
              <a:t>Sclera never involved: MU</a:t>
            </a:r>
          </a:p>
          <a:p>
            <a:r>
              <a:rPr lang="en-US" altLang="en-US" sz="2000" dirty="0">
                <a:solidFill>
                  <a:schemeClr val="bg1">
                    <a:lumMod val="75000"/>
                  </a:schemeClr>
                </a:solidFill>
              </a:rPr>
              <a:t>ANCA positive (2): </a:t>
            </a:r>
            <a:r>
              <a:rPr lang="en-US" altLang="en-US" sz="2000" dirty="0" err="1">
                <a:solidFill>
                  <a:schemeClr val="bg1">
                    <a:lumMod val="75000"/>
                  </a:schemeClr>
                </a:solidFill>
              </a:rPr>
              <a:t>GwP</a:t>
            </a:r>
            <a:r>
              <a:rPr lang="en-US" altLang="en-US" sz="2000" dirty="0">
                <a:solidFill>
                  <a:schemeClr val="bg1">
                    <a:lumMod val="75000"/>
                  </a:schemeClr>
                </a:solidFill>
              </a:rPr>
              <a:t>; CS</a:t>
            </a:r>
          </a:p>
          <a:p>
            <a:r>
              <a:rPr lang="en-US" altLang="en-US" sz="2000" dirty="0">
                <a:solidFill>
                  <a:schemeClr val="bg1">
                    <a:lumMod val="75000"/>
                  </a:schemeClr>
                </a:solidFill>
              </a:rPr>
              <a:t>Is a diagnosis of exclusion: MU</a:t>
            </a:r>
          </a:p>
          <a:p>
            <a:r>
              <a:rPr lang="en-US" altLang="en-US" sz="2000" dirty="0">
                <a:solidFill>
                  <a:schemeClr val="bg1">
                    <a:lumMod val="75000"/>
                  </a:schemeClr>
                </a:solidFill>
              </a:rPr>
              <a:t>Chest X-ray likely abnormal (3): </a:t>
            </a:r>
            <a:r>
              <a:rPr lang="en-US" altLang="en-US" sz="2000" dirty="0" err="1">
                <a:solidFill>
                  <a:schemeClr val="bg1">
                    <a:lumMod val="75000"/>
                  </a:schemeClr>
                </a:solidFill>
              </a:rPr>
              <a:t>GwP</a:t>
            </a:r>
            <a:r>
              <a:rPr lang="en-US" altLang="en-US" sz="2000" dirty="0">
                <a:solidFill>
                  <a:schemeClr val="bg1">
                    <a:lumMod val="75000"/>
                  </a:schemeClr>
                </a:solidFill>
              </a:rPr>
              <a:t>; CS; RP</a:t>
            </a:r>
          </a:p>
          <a:p>
            <a:r>
              <a:rPr lang="en-US" altLang="en-US" sz="2000" dirty="0">
                <a:solidFill>
                  <a:schemeClr val="bg1">
                    <a:lumMod val="75000"/>
                  </a:schemeClr>
                </a:solidFill>
              </a:rPr>
              <a:t>Associated with hepatitis seropositivity: PAN</a:t>
            </a:r>
          </a:p>
          <a:p>
            <a:r>
              <a:rPr lang="en-US" altLang="en-US" sz="2000" dirty="0">
                <a:solidFill>
                  <a:schemeClr val="bg1">
                    <a:lumMod val="75000"/>
                  </a:schemeClr>
                </a:solidFill>
              </a:rPr>
              <a:t>Associated with helminthic seropositivity: MU</a:t>
            </a:r>
          </a:p>
          <a:p>
            <a:r>
              <a:rPr lang="en-US" altLang="en-US" sz="2000" dirty="0">
                <a:solidFill>
                  <a:schemeClr val="bg1">
                    <a:lumMod val="75000"/>
                  </a:schemeClr>
                </a:solidFill>
              </a:rPr>
              <a:t>Renal function may be impaired (4): </a:t>
            </a:r>
            <a:r>
              <a:rPr lang="en-US" altLang="en-US" sz="2000" dirty="0" err="1">
                <a:solidFill>
                  <a:schemeClr val="bg1">
                    <a:lumMod val="75000"/>
                  </a:schemeClr>
                </a:solidFill>
              </a:rPr>
              <a:t>GwP</a:t>
            </a:r>
            <a:r>
              <a:rPr lang="en-US" altLang="en-US" sz="2000" dirty="0">
                <a:solidFill>
                  <a:schemeClr val="bg1">
                    <a:lumMod val="75000"/>
                  </a:schemeClr>
                </a:solidFill>
              </a:rPr>
              <a:t>; PAN; CS; RP</a:t>
            </a:r>
          </a:p>
          <a:p>
            <a:r>
              <a:rPr lang="en-US" altLang="en-US" sz="2000" dirty="0">
                <a:solidFill>
                  <a:schemeClr val="bg1">
                    <a:lumMod val="75000"/>
                  </a:schemeClr>
                </a:solidFill>
              </a:rPr>
              <a:t>Chronic, </a:t>
            </a:r>
            <a:r>
              <a:rPr lang="en-US" altLang="en-US" sz="2000" dirty="0" err="1">
                <a:solidFill>
                  <a:schemeClr val="bg1">
                    <a:lumMod val="75000"/>
                  </a:schemeClr>
                </a:solidFill>
              </a:rPr>
              <a:t>tx</a:t>
            </a:r>
            <a:r>
              <a:rPr lang="en-US" altLang="en-US" sz="2000" dirty="0">
                <a:solidFill>
                  <a:schemeClr val="bg1">
                    <a:lumMod val="75000"/>
                  </a:schemeClr>
                </a:solidFill>
              </a:rPr>
              <a:t>-resistant sinusitis common: </a:t>
            </a:r>
            <a:r>
              <a:rPr lang="en-US" altLang="en-US" sz="2000" dirty="0" err="1">
                <a:solidFill>
                  <a:schemeClr val="bg1">
                    <a:lumMod val="75000"/>
                  </a:schemeClr>
                </a:solidFill>
              </a:rPr>
              <a:t>GwP</a:t>
            </a:r>
            <a:endParaRPr lang="en-US" altLang="en-US" sz="2000" dirty="0">
              <a:solidFill>
                <a:schemeClr val="bg1">
                  <a:lumMod val="75000"/>
                </a:schemeClr>
              </a:solidFill>
            </a:endParaRPr>
          </a:p>
          <a:p>
            <a:r>
              <a:rPr lang="en-US" altLang="en-US" sz="2000" b="1" i="1" dirty="0">
                <a:solidFill>
                  <a:schemeClr val="bg1">
                    <a:lumMod val="75000"/>
                  </a:schemeClr>
                </a:solidFill>
              </a:rPr>
              <a:t>Extremely</a:t>
            </a:r>
            <a:r>
              <a:rPr lang="en-US" altLang="en-US" sz="2000" dirty="0">
                <a:solidFill>
                  <a:schemeClr val="bg1">
                    <a:lumMod val="75000"/>
                  </a:schemeClr>
                </a:solidFill>
              </a:rPr>
              <a:t> painful: MU</a:t>
            </a:r>
          </a:p>
          <a:p>
            <a:r>
              <a:rPr lang="en-US" altLang="en-US" sz="2000" b="1" dirty="0"/>
              <a:t>Anti-CCP Ab positive: </a:t>
            </a:r>
            <a:r>
              <a:rPr lang="en-US" altLang="en-US" sz="2000" b="1" dirty="0">
                <a:solidFill>
                  <a:srgbClr val="0000FF"/>
                </a:solidFill>
              </a:rPr>
              <a:t>RA</a:t>
            </a:r>
          </a:p>
        </p:txBody>
      </p:sp>
      <p:sp>
        <p:nvSpPr>
          <p:cNvPr id="2" name="Text Box 4">
            <a:extLst>
              <a:ext uri="{FF2B5EF4-FFF2-40B4-BE49-F238E27FC236}">
                <a16:creationId xmlns:a16="http://schemas.microsoft.com/office/drawing/2014/main" id="{03F33DEC-63A2-4295-A5EB-420920B07704}"/>
              </a:ext>
            </a:extLst>
          </p:cNvPr>
          <p:cNvSpPr txBox="1">
            <a:spLocks noChangeArrowheads="1"/>
          </p:cNvSpPr>
          <p:nvPr/>
        </p:nvSpPr>
        <p:spPr bwMode="auto">
          <a:xfrm>
            <a:off x="1295400" y="152400"/>
            <a:ext cx="6705600" cy="12095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1800" dirty="0"/>
              <a:t>For each statement, identify which of these causes of PUK is/are associated (some will more than one answer)</a:t>
            </a:r>
          </a:p>
          <a:p>
            <a:pPr eaLnBrk="1" hangingPunct="1">
              <a:spcBef>
                <a:spcPct val="0"/>
              </a:spcBef>
              <a:buClrTx/>
              <a:buSzTx/>
              <a:buFontTx/>
              <a:buNone/>
            </a:pPr>
            <a:r>
              <a:rPr lang="en-US" altLang="en-US" sz="1400" b="1" dirty="0">
                <a:solidFill>
                  <a:srgbClr val="0000FF"/>
                </a:solidFill>
              </a:rPr>
              <a:t>Polyarteritis nodosa (PAN)		Relapsing </a:t>
            </a:r>
            <a:r>
              <a:rPr lang="en-US" altLang="en-US" sz="1400" b="1" dirty="0" err="1">
                <a:solidFill>
                  <a:srgbClr val="0000FF"/>
                </a:solidFill>
              </a:rPr>
              <a:t>polychondritis</a:t>
            </a:r>
            <a:r>
              <a:rPr lang="en-US" altLang="en-US" sz="1400" b="1" dirty="0">
                <a:solidFill>
                  <a:srgbClr val="0000FF"/>
                </a:solidFill>
              </a:rPr>
              <a:t> (RP)</a:t>
            </a:r>
          </a:p>
          <a:p>
            <a:pPr eaLnBrk="1" hangingPunct="1">
              <a:spcBef>
                <a:spcPct val="0"/>
              </a:spcBef>
              <a:buClrTx/>
              <a:buSzTx/>
              <a:buFontTx/>
              <a:buNone/>
            </a:pPr>
            <a:r>
              <a:rPr lang="en-US" altLang="en-US" sz="1400" b="1" dirty="0">
                <a:solidFill>
                  <a:srgbClr val="0000FF"/>
                </a:solidFill>
              </a:rPr>
              <a:t>Rheumatoid arthritis (RA)	   Granulomatosis with polyangiitis (</a:t>
            </a:r>
            <a:r>
              <a:rPr lang="en-US" altLang="en-US" sz="1400" b="1" dirty="0" err="1">
                <a:solidFill>
                  <a:srgbClr val="0000FF"/>
                </a:solidFill>
              </a:rPr>
              <a:t>GwP</a:t>
            </a:r>
            <a:r>
              <a:rPr lang="en-US" altLang="en-US" sz="1400" b="1" dirty="0">
                <a:solidFill>
                  <a:srgbClr val="0000FF"/>
                </a:solidFill>
              </a:rPr>
              <a:t>)</a:t>
            </a:r>
          </a:p>
          <a:p>
            <a:pPr eaLnBrk="1" hangingPunct="1">
              <a:spcBef>
                <a:spcPct val="0"/>
              </a:spcBef>
              <a:buClrTx/>
              <a:buSzTx/>
              <a:buFontTx/>
              <a:buNone/>
            </a:pPr>
            <a:r>
              <a:rPr lang="en-US" altLang="en-US" sz="1400" b="1" dirty="0" err="1">
                <a:solidFill>
                  <a:srgbClr val="0000FF"/>
                </a:solidFill>
              </a:rPr>
              <a:t>Mooren’s</a:t>
            </a:r>
            <a:r>
              <a:rPr lang="en-US" altLang="en-US" sz="1400" b="1" dirty="0">
                <a:solidFill>
                  <a:srgbClr val="0000FF"/>
                </a:solidFill>
              </a:rPr>
              <a:t> ulcer (MU)			Churg-Strauss (CS)</a:t>
            </a:r>
          </a:p>
        </p:txBody>
      </p:sp>
      <p:sp>
        <p:nvSpPr>
          <p:cNvPr id="3" name="TextBox 6">
            <a:extLst>
              <a:ext uri="{FF2B5EF4-FFF2-40B4-BE49-F238E27FC236}">
                <a16:creationId xmlns:a16="http://schemas.microsoft.com/office/drawing/2014/main" id="{49A663FE-C9EB-4EDF-9924-C6FBFC524B86}"/>
              </a:ext>
            </a:extLst>
          </p:cNvPr>
          <p:cNvSpPr txBox="1">
            <a:spLocks noChangeArrowheads="1"/>
          </p:cNvSpPr>
          <p:nvPr/>
        </p:nvSpPr>
        <p:spPr bwMode="auto">
          <a:xfrm>
            <a:off x="4038600" y="3257490"/>
            <a:ext cx="10021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dirty="0">
                <a:solidFill>
                  <a:schemeClr val="bg1">
                    <a:lumMod val="75000"/>
                  </a:schemeClr>
                </a:solidFill>
                <a:latin typeface="Segoe Script" panose="020B0504020000000003" pitchFamily="34" charset="0"/>
              </a:rPr>
              <a:t>; PAN</a:t>
            </a:r>
          </a:p>
        </p:txBody>
      </p:sp>
      <p:sp>
        <p:nvSpPr>
          <p:cNvPr id="4" name="TextBox 3">
            <a:extLst>
              <a:ext uri="{FF2B5EF4-FFF2-40B4-BE49-F238E27FC236}">
                <a16:creationId xmlns:a16="http://schemas.microsoft.com/office/drawing/2014/main" id="{987BA1BD-C73B-C1C4-5820-9D0BEDE4CD0D}"/>
              </a:ext>
            </a:extLst>
          </p:cNvPr>
          <p:cNvSpPr txBox="1"/>
          <p:nvPr/>
        </p:nvSpPr>
        <p:spPr>
          <a:xfrm>
            <a:off x="838199" y="2133600"/>
            <a:ext cx="5708375" cy="3970318"/>
          </a:xfrm>
          <a:prstGeom prst="rect">
            <a:avLst/>
          </a:prstGeom>
          <a:solidFill>
            <a:schemeClr val="accent5">
              <a:lumMod val="75000"/>
            </a:schemeClr>
          </a:solidFill>
        </p:spPr>
        <p:txBody>
          <a:bodyPr wrap="square" rtlCol="0">
            <a:spAutoFit/>
          </a:bodyPr>
          <a:lstStyle/>
          <a:p>
            <a:r>
              <a:rPr lang="en-US" sz="1400" i="1" dirty="0"/>
              <a:t>What does </a:t>
            </a:r>
            <a:r>
              <a:rPr lang="en-US" sz="1400" dirty="0"/>
              <a:t>CCP</a:t>
            </a:r>
            <a:r>
              <a:rPr lang="en-US" sz="1400" i="1" dirty="0"/>
              <a:t> stand for in this context?</a:t>
            </a:r>
          </a:p>
          <a:p>
            <a:r>
              <a:rPr lang="en-US" sz="1400" dirty="0"/>
              <a:t>Cyclic citrullinated peptide</a:t>
            </a:r>
          </a:p>
          <a:p>
            <a:endParaRPr lang="en-US" sz="1400" dirty="0"/>
          </a:p>
          <a:p>
            <a:r>
              <a:rPr lang="en-US" sz="1400" i="1" dirty="0"/>
              <a:t>What does it mean to say a peptide has been citrullinated?</a:t>
            </a:r>
          </a:p>
          <a:p>
            <a:r>
              <a:rPr lang="en-US" sz="1400" dirty="0"/>
              <a:t>It means that some of the  arginine  moieties within proteins have been enzymatically converted to the amino acid  citrulline  </a:t>
            </a:r>
            <a:r>
              <a:rPr lang="en-US" sz="1400" dirty="0">
                <a:solidFill>
                  <a:srgbClr val="0000FF"/>
                </a:solidFill>
              </a:rPr>
              <a:t>(which  isn’t one of the 20 standard AAs coded for in our genome)</a:t>
            </a:r>
          </a:p>
          <a:p>
            <a:endParaRPr lang="en-US" sz="1400" dirty="0"/>
          </a:p>
          <a:p>
            <a:r>
              <a:rPr lang="en-US" sz="1400" i="1" dirty="0"/>
              <a:t>OK, so what does this have to do with RA?</a:t>
            </a:r>
          </a:p>
          <a:p>
            <a:r>
              <a:rPr lang="en-US" sz="1400" dirty="0"/>
              <a:t>The citrulline moieties alter the conformation of the proteins within which they occur, rendering the proteins novel to the immune system. The immune system of an RA </a:t>
            </a:r>
            <a:r>
              <a:rPr lang="en-US" sz="1400" dirty="0" err="1"/>
              <a:t>pt</a:t>
            </a:r>
            <a:r>
              <a:rPr lang="en-US" sz="1400" dirty="0"/>
              <a:t> will attack them as foreign antigens—hence the presence of anti-CCP antibodies in their serum.</a:t>
            </a:r>
          </a:p>
          <a:p>
            <a:endParaRPr lang="en-US" sz="1400" i="1" dirty="0"/>
          </a:p>
          <a:p>
            <a:r>
              <a:rPr lang="en-US" sz="1400" i="1" dirty="0"/>
              <a:t>When evaluating a </a:t>
            </a:r>
            <a:r>
              <a:rPr lang="en-US" sz="1400" i="1" dirty="0" err="1"/>
              <a:t>pt</a:t>
            </a:r>
            <a:r>
              <a:rPr lang="en-US" sz="1400" i="1" dirty="0"/>
              <a:t> for RA, I usually check for the presence of serum  rheumatoid factor (RF) . </a:t>
            </a:r>
            <a:r>
              <a:rPr lang="en-US" sz="1400" i="1" dirty="0">
                <a:solidFill>
                  <a:srgbClr val="0000FF"/>
                </a:solidFill>
              </a:rPr>
              <a:t>Is anti-CCP a better test?</a:t>
            </a:r>
          </a:p>
          <a:p>
            <a:r>
              <a:rPr lang="en-US" sz="1400" dirty="0">
                <a:solidFill>
                  <a:srgbClr val="0000FF"/>
                </a:solidFill>
              </a:rPr>
              <a:t>Yes, because it has the same  sensitivity  but higher  specificity (98%)  for RA c/w the RF test </a:t>
            </a:r>
          </a:p>
        </p:txBody>
      </p:sp>
    </p:spTree>
    <p:extLst>
      <p:ext uri="{BB962C8B-B14F-4D97-AF65-F5344CB8AC3E}">
        <p14:creationId xmlns:p14="http://schemas.microsoft.com/office/powerpoint/2010/main" val="189202096"/>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457200" y="122238"/>
            <a:ext cx="7543800" cy="792162"/>
          </a:xfrm>
        </p:spPr>
        <p:txBody>
          <a:bodyPr/>
          <a:lstStyle/>
          <a:p>
            <a:pPr eaLnBrk="1" hangingPunct="1"/>
            <a:r>
              <a:rPr lang="en-US" altLang="en-US"/>
              <a:t>Q</a:t>
            </a:r>
          </a:p>
        </p:txBody>
      </p:sp>
      <p:sp>
        <p:nvSpPr>
          <p:cNvPr id="111619" name="Rectangle 3"/>
          <p:cNvSpPr>
            <a:spLocks noGrp="1" noChangeArrowheads="1"/>
          </p:cNvSpPr>
          <p:nvPr>
            <p:ph type="body" idx="1"/>
          </p:nvPr>
        </p:nvSpPr>
        <p:spPr/>
        <p:txBody>
          <a:bodyPr/>
          <a:lstStyle/>
          <a:p>
            <a:pPr eaLnBrk="1" hangingPunct="1"/>
            <a:r>
              <a:rPr lang="en-US" altLang="en-US"/>
              <a:t>With respect to manifesting PUK, which of the following doesn’t belong, and why?</a:t>
            </a:r>
          </a:p>
          <a:p>
            <a:pPr lvl="1" eaLnBrk="1" hangingPunct="1"/>
            <a:r>
              <a:rPr lang="en-US" altLang="en-US"/>
              <a:t>RA, Mooren’s, Beh</a:t>
            </a:r>
            <a:r>
              <a:rPr lang="en-US" altLang="en-US">
                <a:cs typeface="Arial" panose="020B0604020202020204" pitchFamily="34" charset="0"/>
              </a:rPr>
              <a:t>ç</a:t>
            </a:r>
            <a:r>
              <a:rPr lang="en-US" altLang="en-US"/>
              <a:t>et, IBD</a:t>
            </a:r>
          </a:p>
        </p:txBody>
      </p:sp>
      <p:sp>
        <p:nvSpPr>
          <p:cNvPr id="11162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733FAD8-34DE-4F54-8F77-5DF448F39765}" type="slidenum">
              <a:rPr lang="en-US" altLang="en-US" sz="1000" smtClean="0"/>
              <a:pPr>
                <a:spcBef>
                  <a:spcPct val="0"/>
                </a:spcBef>
                <a:buClrTx/>
                <a:buSzTx/>
                <a:buFontTx/>
                <a:buNone/>
              </a:pPr>
              <a:t>181</a:t>
            </a:fld>
            <a:endParaRPr lang="en-US" altLang="en-US" sz="1000"/>
          </a:p>
        </p:txBody>
      </p:sp>
      <p:sp>
        <p:nvSpPr>
          <p:cNvPr id="111622" name="TextBox 1"/>
          <p:cNvSpPr txBox="1">
            <a:spLocks noChangeArrowheads="1"/>
          </p:cNvSpPr>
          <p:nvPr/>
        </p:nvSpPr>
        <p:spPr bwMode="auto">
          <a:xfrm>
            <a:off x="4475018" y="3203833"/>
            <a:ext cx="241925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100" i="1"/>
              <a:t>(IBD = Inflammatory bowel disease)</a:t>
            </a:r>
          </a:p>
        </p:txBody>
      </p:sp>
      <p:sp>
        <p:nvSpPr>
          <p:cNvPr id="2" name="Text Box 4">
            <a:extLst>
              <a:ext uri="{FF2B5EF4-FFF2-40B4-BE49-F238E27FC236}">
                <a16:creationId xmlns:a16="http://schemas.microsoft.com/office/drawing/2014/main" id="{8106A396-B299-43BF-A0C0-944D7C8B82D3}"/>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112643" name="Rectangle 3"/>
          <p:cNvSpPr>
            <a:spLocks noGrp="1" noChangeArrowheads="1"/>
          </p:cNvSpPr>
          <p:nvPr>
            <p:ph type="body" idx="1"/>
          </p:nvPr>
        </p:nvSpPr>
        <p:spPr>
          <a:xfrm>
            <a:off x="457200" y="1719263"/>
            <a:ext cx="8458200" cy="4411662"/>
          </a:xfrm>
        </p:spPr>
        <p:txBody>
          <a:bodyPr/>
          <a:lstStyle/>
          <a:p>
            <a:pPr eaLnBrk="1" hangingPunct="1"/>
            <a:r>
              <a:rPr lang="en-US" altLang="en-US" dirty="0"/>
              <a:t>With respect to manifesting PUK, which of   the following doesn’t belong, and why?</a:t>
            </a:r>
          </a:p>
          <a:p>
            <a:pPr lvl="1" eaLnBrk="1" hangingPunct="1"/>
            <a:r>
              <a:rPr lang="en-US" altLang="en-US" dirty="0"/>
              <a:t>RA, </a:t>
            </a:r>
            <a:r>
              <a:rPr lang="en-US" altLang="en-US" b="1" dirty="0" err="1">
                <a:solidFill>
                  <a:srgbClr val="0000FF"/>
                </a:solidFill>
              </a:rPr>
              <a:t>Mooren’s</a:t>
            </a:r>
            <a:r>
              <a:rPr lang="en-US" altLang="en-US" dirty="0"/>
              <a:t>, </a:t>
            </a:r>
            <a:r>
              <a:rPr lang="en-US" altLang="en-US" dirty="0" err="1"/>
              <a:t>Beh</a:t>
            </a:r>
            <a:r>
              <a:rPr lang="en-US" altLang="en-US" dirty="0" err="1">
                <a:cs typeface="Arial" panose="020B0604020202020204" pitchFamily="34" charset="0"/>
              </a:rPr>
              <a:t>ç</a:t>
            </a:r>
            <a:r>
              <a:rPr lang="en-US" altLang="en-US" dirty="0" err="1"/>
              <a:t>et</a:t>
            </a:r>
            <a:r>
              <a:rPr lang="en-US" altLang="en-US" dirty="0"/>
              <a:t>, IBD</a:t>
            </a:r>
          </a:p>
          <a:p>
            <a:pPr eaLnBrk="1" hangingPunct="1"/>
            <a:endParaRPr lang="en-US" altLang="en-US" dirty="0"/>
          </a:p>
        </p:txBody>
      </p:sp>
      <p:sp>
        <p:nvSpPr>
          <p:cNvPr id="11264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C964627-D114-4717-ACA2-1741D07E41B4}" type="slidenum">
              <a:rPr lang="en-US" altLang="en-US" sz="1000" smtClean="0"/>
              <a:pPr>
                <a:spcBef>
                  <a:spcPct val="0"/>
                </a:spcBef>
                <a:buClrTx/>
                <a:buSzTx/>
                <a:buFontTx/>
                <a:buNone/>
              </a:pPr>
              <a:t>182</a:t>
            </a:fld>
            <a:endParaRPr lang="en-US" altLang="en-US" sz="1000"/>
          </a:p>
        </p:txBody>
      </p:sp>
      <p:sp>
        <p:nvSpPr>
          <p:cNvPr id="2" name="Text Box 4">
            <a:extLst>
              <a:ext uri="{FF2B5EF4-FFF2-40B4-BE49-F238E27FC236}">
                <a16:creationId xmlns:a16="http://schemas.microsoft.com/office/drawing/2014/main" id="{07DFF74E-947C-4AE6-84EF-5AF56F9FEBE8}"/>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112643" name="Rectangle 3"/>
          <p:cNvSpPr>
            <a:spLocks noGrp="1" noChangeArrowheads="1"/>
          </p:cNvSpPr>
          <p:nvPr>
            <p:ph type="body" idx="1"/>
          </p:nvPr>
        </p:nvSpPr>
        <p:spPr>
          <a:xfrm>
            <a:off x="457200" y="1719263"/>
            <a:ext cx="8458200" cy="4411662"/>
          </a:xfrm>
        </p:spPr>
        <p:txBody>
          <a:bodyPr/>
          <a:lstStyle/>
          <a:p>
            <a:pPr eaLnBrk="1" hangingPunct="1"/>
            <a:r>
              <a:rPr lang="en-US" altLang="en-US" dirty="0"/>
              <a:t>With respect to manifesting PUK, which of   the following doesn’t belong, and why?</a:t>
            </a:r>
          </a:p>
          <a:p>
            <a:pPr lvl="1" eaLnBrk="1" hangingPunct="1"/>
            <a:r>
              <a:rPr lang="en-US" altLang="en-US" dirty="0"/>
              <a:t>RA, </a:t>
            </a:r>
            <a:r>
              <a:rPr lang="en-US" altLang="en-US" b="1" dirty="0" err="1">
                <a:solidFill>
                  <a:srgbClr val="0000FF"/>
                </a:solidFill>
              </a:rPr>
              <a:t>Mooren’s</a:t>
            </a:r>
            <a:r>
              <a:rPr lang="en-US" altLang="en-US" dirty="0"/>
              <a:t>, </a:t>
            </a:r>
            <a:r>
              <a:rPr lang="en-US" altLang="en-US" dirty="0" err="1"/>
              <a:t>Beh</a:t>
            </a:r>
            <a:r>
              <a:rPr lang="en-US" altLang="en-US" dirty="0" err="1">
                <a:cs typeface="Arial" panose="020B0604020202020204" pitchFamily="34" charset="0"/>
              </a:rPr>
              <a:t>ç</a:t>
            </a:r>
            <a:r>
              <a:rPr lang="en-US" altLang="en-US" dirty="0" err="1"/>
              <a:t>et</a:t>
            </a:r>
            <a:r>
              <a:rPr lang="en-US" altLang="en-US" dirty="0"/>
              <a:t>, IBD</a:t>
            </a:r>
          </a:p>
          <a:p>
            <a:pPr eaLnBrk="1" hangingPunct="1"/>
            <a:endParaRPr lang="en-US" altLang="en-US" dirty="0"/>
          </a:p>
        </p:txBody>
      </p:sp>
      <p:sp>
        <p:nvSpPr>
          <p:cNvPr id="112644" name="Text Box 5"/>
          <p:cNvSpPr txBox="1">
            <a:spLocks noChangeArrowheads="1"/>
          </p:cNvSpPr>
          <p:nvPr/>
        </p:nvSpPr>
        <p:spPr bwMode="auto">
          <a:xfrm>
            <a:off x="2235200" y="3429000"/>
            <a:ext cx="4692650" cy="338554"/>
          </a:xfrm>
          <a:prstGeom prst="rect">
            <a:avLst/>
          </a:prstGeom>
          <a:noFill/>
          <a:ln>
            <a:noFill/>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Why is </a:t>
            </a:r>
            <a:r>
              <a:rPr lang="en-US" altLang="en-US" sz="1600" i="1" dirty="0" err="1">
                <a:solidFill>
                  <a:srgbClr val="0000FF"/>
                </a:solidFill>
              </a:rPr>
              <a:t>Mooren’s</a:t>
            </a:r>
            <a:r>
              <a:rPr lang="en-US" altLang="en-US" sz="1600" i="1" dirty="0">
                <a:solidFill>
                  <a:srgbClr val="0000FF"/>
                </a:solidFill>
              </a:rPr>
              <a:t> the oddball in this group?</a:t>
            </a:r>
            <a:endParaRPr lang="en-US" altLang="en-US" sz="1600" b="1" dirty="0">
              <a:solidFill>
                <a:srgbClr val="FF99FF"/>
              </a:solidFill>
            </a:endParaRPr>
          </a:p>
        </p:txBody>
      </p:sp>
      <p:sp>
        <p:nvSpPr>
          <p:cNvPr id="11264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C964627-D114-4717-ACA2-1741D07E41B4}" type="slidenum">
              <a:rPr lang="en-US" altLang="en-US" sz="1000" smtClean="0"/>
              <a:pPr>
                <a:spcBef>
                  <a:spcPct val="0"/>
                </a:spcBef>
                <a:buClrTx/>
                <a:buSzTx/>
                <a:buFontTx/>
                <a:buNone/>
              </a:pPr>
              <a:t>183</a:t>
            </a:fld>
            <a:endParaRPr lang="en-US" altLang="en-US" sz="1000"/>
          </a:p>
        </p:txBody>
      </p:sp>
      <p:sp>
        <p:nvSpPr>
          <p:cNvPr id="2" name="Text Box 4">
            <a:extLst>
              <a:ext uri="{FF2B5EF4-FFF2-40B4-BE49-F238E27FC236}">
                <a16:creationId xmlns:a16="http://schemas.microsoft.com/office/drawing/2014/main" id="{1E927F7C-4095-4273-B088-A76CE8AB5F54}"/>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Tree>
    <p:extLst>
      <p:ext uri="{BB962C8B-B14F-4D97-AF65-F5344CB8AC3E}">
        <p14:creationId xmlns:p14="http://schemas.microsoft.com/office/powerpoint/2010/main" val="65840340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457200" y="122238"/>
            <a:ext cx="7543800" cy="792162"/>
          </a:xfrm>
        </p:spPr>
        <p:txBody>
          <a:bodyPr/>
          <a:lstStyle/>
          <a:p>
            <a:pPr eaLnBrk="1" hangingPunct="1"/>
            <a:r>
              <a:rPr lang="en-US" altLang="en-US"/>
              <a:t>A</a:t>
            </a:r>
          </a:p>
        </p:txBody>
      </p:sp>
      <p:sp>
        <p:nvSpPr>
          <p:cNvPr id="113667" name="Rectangle 3"/>
          <p:cNvSpPr>
            <a:spLocks noGrp="1" noChangeArrowheads="1"/>
          </p:cNvSpPr>
          <p:nvPr>
            <p:ph type="body" idx="1"/>
          </p:nvPr>
        </p:nvSpPr>
        <p:spPr>
          <a:xfrm>
            <a:off x="457200" y="1719263"/>
            <a:ext cx="8458200" cy="4411662"/>
          </a:xfrm>
        </p:spPr>
        <p:txBody>
          <a:bodyPr/>
          <a:lstStyle/>
          <a:p>
            <a:pPr eaLnBrk="1" hangingPunct="1"/>
            <a:r>
              <a:rPr lang="en-US" altLang="en-US" dirty="0"/>
              <a:t>With respect to manifesting PUK, which of   the following doesn’t belong, and why?</a:t>
            </a:r>
          </a:p>
          <a:p>
            <a:pPr lvl="1" eaLnBrk="1" hangingPunct="1"/>
            <a:r>
              <a:rPr lang="en-US" altLang="en-US" dirty="0"/>
              <a:t>RA, </a:t>
            </a:r>
            <a:r>
              <a:rPr lang="en-US" altLang="en-US" b="1" dirty="0" err="1">
                <a:solidFill>
                  <a:srgbClr val="0000FF"/>
                </a:solidFill>
              </a:rPr>
              <a:t>Mooren’s</a:t>
            </a:r>
            <a:r>
              <a:rPr lang="en-US" altLang="en-US" dirty="0"/>
              <a:t>, </a:t>
            </a:r>
            <a:r>
              <a:rPr lang="en-US" altLang="en-US" dirty="0" err="1"/>
              <a:t>Beh</a:t>
            </a:r>
            <a:r>
              <a:rPr lang="en-US" altLang="en-US" dirty="0" err="1">
                <a:cs typeface="Arial" panose="020B0604020202020204" pitchFamily="34" charset="0"/>
              </a:rPr>
              <a:t>ç</a:t>
            </a:r>
            <a:r>
              <a:rPr lang="en-US" altLang="en-US" dirty="0" err="1"/>
              <a:t>et</a:t>
            </a:r>
            <a:r>
              <a:rPr lang="en-US" altLang="en-US" dirty="0"/>
              <a:t>, IBD</a:t>
            </a:r>
          </a:p>
          <a:p>
            <a:pPr eaLnBrk="1" hangingPunct="1"/>
            <a:endParaRPr lang="en-US" altLang="en-US" dirty="0"/>
          </a:p>
        </p:txBody>
      </p:sp>
      <p:sp>
        <p:nvSpPr>
          <p:cNvPr id="113668" name="Text Box 5"/>
          <p:cNvSpPr txBox="1">
            <a:spLocks noChangeArrowheads="1"/>
          </p:cNvSpPr>
          <p:nvPr/>
        </p:nvSpPr>
        <p:spPr bwMode="auto">
          <a:xfrm>
            <a:off x="2235200" y="3429000"/>
            <a:ext cx="4692650" cy="830263"/>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Why is </a:t>
            </a:r>
            <a:r>
              <a:rPr lang="en-US" altLang="en-US" sz="1600" i="1" dirty="0" err="1">
                <a:solidFill>
                  <a:srgbClr val="0000FF"/>
                </a:solidFill>
              </a:rPr>
              <a:t>Mooren’s</a:t>
            </a:r>
            <a:r>
              <a:rPr lang="en-US" altLang="en-US" sz="1600" i="1" dirty="0">
                <a:solidFill>
                  <a:srgbClr val="0000FF"/>
                </a:solidFill>
              </a:rPr>
              <a:t> the oddball in this group?</a:t>
            </a:r>
          </a:p>
          <a:p>
            <a:pPr eaLnBrk="1" hangingPunct="1">
              <a:spcBef>
                <a:spcPct val="0"/>
              </a:spcBef>
              <a:buClrTx/>
              <a:buSzTx/>
              <a:buFontTx/>
              <a:buNone/>
            </a:pPr>
            <a:r>
              <a:rPr lang="en-US" altLang="en-US" sz="1600" dirty="0">
                <a:solidFill>
                  <a:srgbClr val="0000FF"/>
                </a:solidFill>
              </a:rPr>
              <a:t>PUK in the others is due to a systemic condition, whereas </a:t>
            </a:r>
            <a:r>
              <a:rPr lang="en-US" altLang="en-US" sz="1600" dirty="0" err="1">
                <a:solidFill>
                  <a:srgbClr val="0000FF"/>
                </a:solidFill>
              </a:rPr>
              <a:t>Mooren’s</a:t>
            </a:r>
            <a:r>
              <a:rPr lang="en-US" altLang="en-US" sz="1600" dirty="0">
                <a:solidFill>
                  <a:srgbClr val="0000FF"/>
                </a:solidFill>
              </a:rPr>
              <a:t> is, by definition, ocular only</a:t>
            </a:r>
          </a:p>
        </p:txBody>
      </p:sp>
      <p:sp>
        <p:nvSpPr>
          <p:cNvPr id="113670"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0C7FAB4-5768-42B8-BCD1-1963F3D7B635}" type="slidenum">
              <a:rPr lang="en-US" altLang="en-US" sz="1000" smtClean="0"/>
              <a:pPr>
                <a:spcBef>
                  <a:spcPct val="0"/>
                </a:spcBef>
                <a:buClrTx/>
                <a:buSzTx/>
                <a:buFontTx/>
                <a:buNone/>
              </a:pPr>
              <a:t>184</a:t>
            </a:fld>
            <a:endParaRPr lang="en-US" altLang="en-US" sz="1000"/>
          </a:p>
        </p:txBody>
      </p:sp>
      <p:sp>
        <p:nvSpPr>
          <p:cNvPr id="2" name="Text Box 4">
            <a:extLst>
              <a:ext uri="{FF2B5EF4-FFF2-40B4-BE49-F238E27FC236}">
                <a16:creationId xmlns:a16="http://schemas.microsoft.com/office/drawing/2014/main" id="{0B06752C-4B00-4F46-B5FB-2A765C0F6A51}"/>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457200" y="122238"/>
            <a:ext cx="7543800" cy="792162"/>
          </a:xfrm>
        </p:spPr>
        <p:txBody>
          <a:bodyPr/>
          <a:lstStyle/>
          <a:p>
            <a:pPr eaLnBrk="1" hangingPunct="1"/>
            <a:r>
              <a:rPr lang="en-US" altLang="en-US"/>
              <a:t>Q</a:t>
            </a:r>
          </a:p>
        </p:txBody>
      </p:sp>
      <p:sp>
        <p:nvSpPr>
          <p:cNvPr id="107523" name="Rectangle 3"/>
          <p:cNvSpPr>
            <a:spLocks noGrp="1" noChangeArrowheads="1"/>
          </p:cNvSpPr>
          <p:nvPr>
            <p:ph type="body" idx="1"/>
          </p:nvPr>
        </p:nvSpPr>
        <p:spPr/>
        <p:txBody>
          <a:bodyPr/>
          <a:lstStyle/>
          <a:p>
            <a:pPr eaLnBrk="1" hangingPunct="1">
              <a:defRPr/>
            </a:pPr>
            <a:r>
              <a:rPr lang="en-US" altLang="en-US" dirty="0">
                <a:solidFill>
                  <a:schemeClr val="bg1">
                    <a:lumMod val="75000"/>
                  </a:schemeClr>
                </a:solidFill>
              </a:rPr>
              <a:t>With respect to manifesting PUK, which of the following doesn’t belong, and why?</a:t>
            </a:r>
          </a:p>
          <a:p>
            <a:pPr lvl="1" eaLnBrk="1" hangingPunct="1">
              <a:defRPr/>
            </a:pPr>
            <a:r>
              <a:rPr lang="en-US" altLang="en-US" dirty="0">
                <a:solidFill>
                  <a:schemeClr val="bg1">
                    <a:lumMod val="75000"/>
                  </a:schemeClr>
                </a:solidFill>
              </a:rPr>
              <a:t>RA, </a:t>
            </a:r>
            <a:r>
              <a:rPr lang="en-US" altLang="en-US" dirty="0" err="1">
                <a:solidFill>
                  <a:schemeClr val="bg1">
                    <a:lumMod val="75000"/>
                  </a:schemeClr>
                </a:solidFill>
              </a:rPr>
              <a:t>Mooren’s</a:t>
            </a:r>
            <a:r>
              <a:rPr lang="en-US" altLang="en-US" dirty="0">
                <a:solidFill>
                  <a:schemeClr val="bg1">
                    <a:lumMod val="75000"/>
                  </a:schemeClr>
                </a:solidFill>
              </a:rPr>
              <a:t>, </a:t>
            </a:r>
            <a:r>
              <a:rPr lang="en-US" altLang="en-US" dirty="0" err="1">
                <a:solidFill>
                  <a:schemeClr val="bg1">
                    <a:lumMod val="75000"/>
                  </a:schemeClr>
                </a:solidFill>
              </a:rPr>
              <a:t>Beh</a:t>
            </a:r>
            <a:r>
              <a:rPr lang="en-US" altLang="en-US" dirty="0" err="1">
                <a:solidFill>
                  <a:schemeClr val="bg1">
                    <a:lumMod val="75000"/>
                  </a:schemeClr>
                </a:solidFill>
                <a:cs typeface="Arial" panose="020B0604020202020204" pitchFamily="34" charset="0"/>
              </a:rPr>
              <a:t>ç</a:t>
            </a:r>
            <a:r>
              <a:rPr lang="en-US" altLang="en-US" dirty="0" err="1">
                <a:solidFill>
                  <a:schemeClr val="bg1">
                    <a:lumMod val="75000"/>
                  </a:schemeClr>
                </a:solidFill>
              </a:rPr>
              <a:t>et</a:t>
            </a:r>
            <a:r>
              <a:rPr lang="en-US" altLang="en-US" dirty="0">
                <a:solidFill>
                  <a:schemeClr val="bg1">
                    <a:lumMod val="75000"/>
                  </a:schemeClr>
                </a:solidFill>
              </a:rPr>
              <a:t>, IBD</a:t>
            </a:r>
          </a:p>
          <a:p>
            <a:pPr eaLnBrk="1" hangingPunct="1">
              <a:defRPr/>
            </a:pPr>
            <a:endParaRPr lang="en-US" altLang="en-US" dirty="0"/>
          </a:p>
          <a:p>
            <a:pPr eaLnBrk="1" hangingPunct="1">
              <a:defRPr/>
            </a:pPr>
            <a:r>
              <a:rPr lang="en-US" altLang="en-US" dirty="0"/>
              <a:t>And in this group?</a:t>
            </a:r>
          </a:p>
          <a:p>
            <a:pPr lvl="1" eaLnBrk="1" hangingPunct="1">
              <a:defRPr/>
            </a:pPr>
            <a:r>
              <a:rPr lang="en-US" altLang="en-US" dirty="0" err="1"/>
              <a:t>Mooren’s</a:t>
            </a:r>
            <a:r>
              <a:rPr lang="en-US" altLang="en-US" dirty="0"/>
              <a:t>, </a:t>
            </a:r>
            <a:r>
              <a:rPr lang="en-US" altLang="en-US" dirty="0" err="1"/>
              <a:t>Terrien’s</a:t>
            </a:r>
            <a:r>
              <a:rPr lang="en-US" altLang="en-US" dirty="0"/>
              <a:t> marginal, Sarcoid, SLE</a:t>
            </a:r>
          </a:p>
        </p:txBody>
      </p:sp>
      <p:sp>
        <p:nvSpPr>
          <p:cNvPr id="11469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9FAF344-DD6B-41AE-9D7F-6E9521045F7A}" type="slidenum">
              <a:rPr lang="en-US" altLang="en-US" sz="1000" smtClean="0"/>
              <a:pPr>
                <a:spcBef>
                  <a:spcPct val="0"/>
                </a:spcBef>
                <a:buClrTx/>
                <a:buSzTx/>
                <a:buFontTx/>
                <a:buNone/>
              </a:pPr>
              <a:t>185</a:t>
            </a:fld>
            <a:endParaRPr lang="en-US" altLang="en-US" sz="1000"/>
          </a:p>
        </p:txBody>
      </p:sp>
      <p:sp>
        <p:nvSpPr>
          <p:cNvPr id="2" name="Text Box 4">
            <a:extLst>
              <a:ext uri="{FF2B5EF4-FFF2-40B4-BE49-F238E27FC236}">
                <a16:creationId xmlns:a16="http://schemas.microsoft.com/office/drawing/2014/main" id="{7C5C9851-91E5-469F-96A1-458615A38231}"/>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108547" name="Rectangle 3"/>
          <p:cNvSpPr>
            <a:spLocks noGrp="1" noChangeArrowheads="1"/>
          </p:cNvSpPr>
          <p:nvPr>
            <p:ph type="body" idx="1"/>
          </p:nvPr>
        </p:nvSpPr>
        <p:spPr/>
        <p:txBody>
          <a:bodyPr/>
          <a:lstStyle/>
          <a:p>
            <a:pPr eaLnBrk="1" hangingPunct="1">
              <a:defRPr/>
            </a:pPr>
            <a:r>
              <a:rPr lang="en-US" altLang="en-US" dirty="0">
                <a:solidFill>
                  <a:schemeClr val="bg1">
                    <a:lumMod val="75000"/>
                  </a:schemeClr>
                </a:solidFill>
              </a:rPr>
              <a:t>With respect to manifesting PUK, which of the following doesn’t belong, and why?</a:t>
            </a:r>
          </a:p>
          <a:p>
            <a:pPr lvl="1" eaLnBrk="1" hangingPunct="1">
              <a:defRPr/>
            </a:pPr>
            <a:r>
              <a:rPr lang="en-US" altLang="en-US" dirty="0">
                <a:solidFill>
                  <a:schemeClr val="bg1">
                    <a:lumMod val="75000"/>
                  </a:schemeClr>
                </a:solidFill>
              </a:rPr>
              <a:t>RA, </a:t>
            </a:r>
            <a:r>
              <a:rPr lang="en-US" altLang="en-US" dirty="0" err="1">
                <a:solidFill>
                  <a:schemeClr val="bg1">
                    <a:lumMod val="75000"/>
                  </a:schemeClr>
                </a:solidFill>
              </a:rPr>
              <a:t>Mooren’s</a:t>
            </a:r>
            <a:r>
              <a:rPr lang="en-US" altLang="en-US" dirty="0">
                <a:solidFill>
                  <a:schemeClr val="bg1">
                    <a:lumMod val="75000"/>
                  </a:schemeClr>
                </a:solidFill>
              </a:rPr>
              <a:t>, </a:t>
            </a:r>
            <a:r>
              <a:rPr lang="en-US" altLang="en-US" dirty="0" err="1">
                <a:solidFill>
                  <a:schemeClr val="bg1">
                    <a:lumMod val="75000"/>
                  </a:schemeClr>
                </a:solidFill>
              </a:rPr>
              <a:t>Beh</a:t>
            </a:r>
            <a:r>
              <a:rPr lang="en-US" altLang="en-US" dirty="0" err="1">
                <a:solidFill>
                  <a:schemeClr val="bg1">
                    <a:lumMod val="75000"/>
                  </a:schemeClr>
                </a:solidFill>
                <a:cs typeface="Arial" panose="020B0604020202020204" pitchFamily="34" charset="0"/>
              </a:rPr>
              <a:t>ç</a:t>
            </a:r>
            <a:r>
              <a:rPr lang="en-US" altLang="en-US" dirty="0" err="1">
                <a:solidFill>
                  <a:schemeClr val="bg1">
                    <a:lumMod val="75000"/>
                  </a:schemeClr>
                </a:solidFill>
              </a:rPr>
              <a:t>et</a:t>
            </a:r>
            <a:r>
              <a:rPr lang="en-US" altLang="en-US" dirty="0">
                <a:solidFill>
                  <a:schemeClr val="bg1">
                    <a:lumMod val="75000"/>
                  </a:schemeClr>
                </a:solidFill>
              </a:rPr>
              <a:t>, IBD</a:t>
            </a:r>
          </a:p>
          <a:p>
            <a:pPr eaLnBrk="1" hangingPunct="1">
              <a:defRPr/>
            </a:pPr>
            <a:endParaRPr lang="en-US" altLang="en-US" dirty="0"/>
          </a:p>
          <a:p>
            <a:pPr eaLnBrk="1" hangingPunct="1">
              <a:defRPr/>
            </a:pPr>
            <a:r>
              <a:rPr lang="en-US" altLang="en-US" dirty="0"/>
              <a:t>And in this group?</a:t>
            </a:r>
          </a:p>
          <a:p>
            <a:pPr lvl="1" eaLnBrk="1" hangingPunct="1">
              <a:defRPr/>
            </a:pPr>
            <a:r>
              <a:rPr lang="en-US" altLang="en-US" dirty="0" err="1"/>
              <a:t>Mooren’s</a:t>
            </a:r>
            <a:r>
              <a:rPr lang="en-US" altLang="en-US" dirty="0"/>
              <a:t>, </a:t>
            </a:r>
            <a:r>
              <a:rPr lang="en-US" altLang="en-US" b="1" dirty="0" err="1">
                <a:solidFill>
                  <a:srgbClr val="0000FF"/>
                </a:solidFill>
              </a:rPr>
              <a:t>Terrien’s</a:t>
            </a:r>
            <a:r>
              <a:rPr lang="en-US" altLang="en-US" b="1" dirty="0">
                <a:solidFill>
                  <a:srgbClr val="0000FF"/>
                </a:solidFill>
              </a:rPr>
              <a:t> marginal</a:t>
            </a:r>
            <a:r>
              <a:rPr lang="en-US" altLang="en-US" dirty="0"/>
              <a:t>, Sarcoid, SLE</a:t>
            </a:r>
          </a:p>
        </p:txBody>
      </p:sp>
      <p:sp>
        <p:nvSpPr>
          <p:cNvPr id="115718"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EE37E65-9D9F-4FBE-8F5C-0B5E6C82B9D8}" type="slidenum">
              <a:rPr lang="en-US" altLang="en-US" sz="1000" smtClean="0"/>
              <a:pPr>
                <a:spcBef>
                  <a:spcPct val="0"/>
                </a:spcBef>
                <a:buClrTx/>
                <a:buSzTx/>
                <a:buFontTx/>
                <a:buNone/>
              </a:pPr>
              <a:t>186</a:t>
            </a:fld>
            <a:endParaRPr lang="en-US" altLang="en-US" sz="1000"/>
          </a:p>
        </p:txBody>
      </p:sp>
      <p:sp>
        <p:nvSpPr>
          <p:cNvPr id="2" name="Text Box 4">
            <a:extLst>
              <a:ext uri="{FF2B5EF4-FFF2-40B4-BE49-F238E27FC236}">
                <a16:creationId xmlns:a16="http://schemas.microsoft.com/office/drawing/2014/main" id="{8EFF038A-E638-4C38-A766-DED683AE651C}"/>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108547" name="Rectangle 3"/>
          <p:cNvSpPr>
            <a:spLocks noGrp="1" noChangeArrowheads="1"/>
          </p:cNvSpPr>
          <p:nvPr>
            <p:ph type="body" idx="1"/>
          </p:nvPr>
        </p:nvSpPr>
        <p:spPr/>
        <p:txBody>
          <a:bodyPr/>
          <a:lstStyle/>
          <a:p>
            <a:pPr eaLnBrk="1" hangingPunct="1">
              <a:defRPr/>
            </a:pPr>
            <a:r>
              <a:rPr lang="en-US" altLang="en-US" dirty="0">
                <a:solidFill>
                  <a:schemeClr val="bg1">
                    <a:lumMod val="75000"/>
                  </a:schemeClr>
                </a:solidFill>
              </a:rPr>
              <a:t>With respect to manifesting PUK, which of the following doesn’t belong, and why?</a:t>
            </a:r>
          </a:p>
          <a:p>
            <a:pPr lvl="1" eaLnBrk="1" hangingPunct="1">
              <a:defRPr/>
            </a:pPr>
            <a:r>
              <a:rPr lang="en-US" altLang="en-US" dirty="0">
                <a:solidFill>
                  <a:schemeClr val="bg1">
                    <a:lumMod val="75000"/>
                  </a:schemeClr>
                </a:solidFill>
              </a:rPr>
              <a:t>RA, </a:t>
            </a:r>
            <a:r>
              <a:rPr lang="en-US" altLang="en-US" dirty="0" err="1">
                <a:solidFill>
                  <a:schemeClr val="bg1">
                    <a:lumMod val="75000"/>
                  </a:schemeClr>
                </a:solidFill>
              </a:rPr>
              <a:t>Mooren’s</a:t>
            </a:r>
            <a:r>
              <a:rPr lang="en-US" altLang="en-US" dirty="0">
                <a:solidFill>
                  <a:schemeClr val="bg1">
                    <a:lumMod val="75000"/>
                  </a:schemeClr>
                </a:solidFill>
              </a:rPr>
              <a:t>, </a:t>
            </a:r>
            <a:r>
              <a:rPr lang="en-US" altLang="en-US" dirty="0" err="1">
                <a:solidFill>
                  <a:schemeClr val="bg1">
                    <a:lumMod val="75000"/>
                  </a:schemeClr>
                </a:solidFill>
              </a:rPr>
              <a:t>Beh</a:t>
            </a:r>
            <a:r>
              <a:rPr lang="en-US" altLang="en-US" dirty="0" err="1">
                <a:solidFill>
                  <a:schemeClr val="bg1">
                    <a:lumMod val="75000"/>
                  </a:schemeClr>
                </a:solidFill>
                <a:cs typeface="Arial" panose="020B0604020202020204" pitchFamily="34" charset="0"/>
              </a:rPr>
              <a:t>ç</a:t>
            </a:r>
            <a:r>
              <a:rPr lang="en-US" altLang="en-US" dirty="0" err="1">
                <a:solidFill>
                  <a:schemeClr val="bg1">
                    <a:lumMod val="75000"/>
                  </a:schemeClr>
                </a:solidFill>
              </a:rPr>
              <a:t>et</a:t>
            </a:r>
            <a:r>
              <a:rPr lang="en-US" altLang="en-US" dirty="0">
                <a:solidFill>
                  <a:schemeClr val="bg1">
                    <a:lumMod val="75000"/>
                  </a:schemeClr>
                </a:solidFill>
              </a:rPr>
              <a:t>, IBD</a:t>
            </a:r>
          </a:p>
          <a:p>
            <a:pPr eaLnBrk="1" hangingPunct="1">
              <a:defRPr/>
            </a:pPr>
            <a:endParaRPr lang="en-US" altLang="en-US" dirty="0"/>
          </a:p>
          <a:p>
            <a:pPr eaLnBrk="1" hangingPunct="1">
              <a:defRPr/>
            </a:pPr>
            <a:r>
              <a:rPr lang="en-US" altLang="en-US" dirty="0"/>
              <a:t>And in this group?</a:t>
            </a:r>
          </a:p>
          <a:p>
            <a:pPr lvl="1" eaLnBrk="1" hangingPunct="1">
              <a:defRPr/>
            </a:pPr>
            <a:r>
              <a:rPr lang="en-US" altLang="en-US" dirty="0" err="1"/>
              <a:t>Mooren’s</a:t>
            </a:r>
            <a:r>
              <a:rPr lang="en-US" altLang="en-US" dirty="0"/>
              <a:t>, </a:t>
            </a:r>
            <a:r>
              <a:rPr lang="en-US" altLang="en-US" b="1" dirty="0" err="1">
                <a:solidFill>
                  <a:srgbClr val="0000FF"/>
                </a:solidFill>
              </a:rPr>
              <a:t>Terrien’s</a:t>
            </a:r>
            <a:r>
              <a:rPr lang="en-US" altLang="en-US" b="1" dirty="0">
                <a:solidFill>
                  <a:srgbClr val="0000FF"/>
                </a:solidFill>
              </a:rPr>
              <a:t> marginal</a:t>
            </a:r>
            <a:r>
              <a:rPr lang="en-US" altLang="en-US" dirty="0"/>
              <a:t>, Sarcoid, SLE</a:t>
            </a:r>
          </a:p>
        </p:txBody>
      </p:sp>
      <p:sp>
        <p:nvSpPr>
          <p:cNvPr id="115716" name="Text Box 6"/>
          <p:cNvSpPr txBox="1">
            <a:spLocks noChangeArrowheads="1"/>
          </p:cNvSpPr>
          <p:nvPr/>
        </p:nvSpPr>
        <p:spPr bwMode="auto">
          <a:xfrm>
            <a:off x="685800" y="4924425"/>
            <a:ext cx="7704138" cy="338554"/>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Why is </a:t>
            </a:r>
            <a:r>
              <a:rPr lang="en-US" altLang="en-US" sz="1600" i="1" dirty="0" err="1">
                <a:solidFill>
                  <a:srgbClr val="0000FF"/>
                </a:solidFill>
              </a:rPr>
              <a:t>Terrien’s</a:t>
            </a:r>
            <a:r>
              <a:rPr lang="en-US" altLang="en-US" sz="1600" i="1" dirty="0">
                <a:solidFill>
                  <a:srgbClr val="0000FF"/>
                </a:solidFill>
              </a:rPr>
              <a:t> the oddball in this group?</a:t>
            </a:r>
            <a:endParaRPr lang="en-US" altLang="en-US" sz="1600" dirty="0">
              <a:solidFill>
                <a:srgbClr val="C4F5FC"/>
              </a:solidFill>
            </a:endParaRPr>
          </a:p>
        </p:txBody>
      </p:sp>
      <p:sp>
        <p:nvSpPr>
          <p:cNvPr id="115718"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EE37E65-9D9F-4FBE-8F5C-0B5E6C82B9D8}" type="slidenum">
              <a:rPr lang="en-US" altLang="en-US" sz="1000" smtClean="0"/>
              <a:pPr>
                <a:spcBef>
                  <a:spcPct val="0"/>
                </a:spcBef>
                <a:buClrTx/>
                <a:buSzTx/>
                <a:buFontTx/>
                <a:buNone/>
              </a:pPr>
              <a:t>187</a:t>
            </a:fld>
            <a:endParaRPr lang="en-US" altLang="en-US" sz="1000"/>
          </a:p>
        </p:txBody>
      </p:sp>
      <p:sp>
        <p:nvSpPr>
          <p:cNvPr id="2" name="Text Box 4">
            <a:extLst>
              <a:ext uri="{FF2B5EF4-FFF2-40B4-BE49-F238E27FC236}">
                <a16:creationId xmlns:a16="http://schemas.microsoft.com/office/drawing/2014/main" id="{9621C2EF-47A6-45D2-92B5-1CC9C132525C}"/>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Tree>
    <p:extLst>
      <p:ext uri="{BB962C8B-B14F-4D97-AF65-F5344CB8AC3E}">
        <p14:creationId xmlns:p14="http://schemas.microsoft.com/office/powerpoint/2010/main" val="3238245100"/>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57200" y="122238"/>
            <a:ext cx="7543800" cy="792162"/>
          </a:xfrm>
        </p:spPr>
        <p:txBody>
          <a:bodyPr/>
          <a:lstStyle/>
          <a:p>
            <a:pPr eaLnBrk="1" hangingPunct="1"/>
            <a:r>
              <a:rPr lang="en-US" altLang="en-US" dirty="0"/>
              <a:t>Q/A</a:t>
            </a:r>
          </a:p>
        </p:txBody>
      </p:sp>
      <p:sp>
        <p:nvSpPr>
          <p:cNvPr id="108547" name="Rectangle 3"/>
          <p:cNvSpPr>
            <a:spLocks noGrp="1" noChangeArrowheads="1"/>
          </p:cNvSpPr>
          <p:nvPr>
            <p:ph type="body" idx="1"/>
          </p:nvPr>
        </p:nvSpPr>
        <p:spPr/>
        <p:txBody>
          <a:bodyPr/>
          <a:lstStyle/>
          <a:p>
            <a:pPr eaLnBrk="1" hangingPunct="1">
              <a:defRPr/>
            </a:pPr>
            <a:r>
              <a:rPr lang="en-US" altLang="en-US" dirty="0">
                <a:solidFill>
                  <a:schemeClr val="bg1">
                    <a:lumMod val="75000"/>
                  </a:schemeClr>
                </a:solidFill>
              </a:rPr>
              <a:t>With respect to manifesting PUK, which of the following doesn’t belong, and why?</a:t>
            </a:r>
          </a:p>
          <a:p>
            <a:pPr lvl="1" eaLnBrk="1" hangingPunct="1">
              <a:defRPr/>
            </a:pPr>
            <a:r>
              <a:rPr lang="en-US" altLang="en-US" dirty="0">
                <a:solidFill>
                  <a:schemeClr val="bg1">
                    <a:lumMod val="75000"/>
                  </a:schemeClr>
                </a:solidFill>
              </a:rPr>
              <a:t>RA, </a:t>
            </a:r>
            <a:r>
              <a:rPr lang="en-US" altLang="en-US" dirty="0" err="1">
                <a:solidFill>
                  <a:schemeClr val="bg1">
                    <a:lumMod val="75000"/>
                  </a:schemeClr>
                </a:solidFill>
              </a:rPr>
              <a:t>Mooren’s</a:t>
            </a:r>
            <a:r>
              <a:rPr lang="en-US" altLang="en-US" dirty="0">
                <a:solidFill>
                  <a:schemeClr val="bg1">
                    <a:lumMod val="75000"/>
                  </a:schemeClr>
                </a:solidFill>
              </a:rPr>
              <a:t>, </a:t>
            </a:r>
            <a:r>
              <a:rPr lang="en-US" altLang="en-US" dirty="0" err="1">
                <a:solidFill>
                  <a:schemeClr val="bg1">
                    <a:lumMod val="75000"/>
                  </a:schemeClr>
                </a:solidFill>
              </a:rPr>
              <a:t>Beh</a:t>
            </a:r>
            <a:r>
              <a:rPr lang="en-US" altLang="en-US" dirty="0" err="1">
                <a:solidFill>
                  <a:schemeClr val="bg1">
                    <a:lumMod val="75000"/>
                  </a:schemeClr>
                </a:solidFill>
                <a:cs typeface="Arial" panose="020B0604020202020204" pitchFamily="34" charset="0"/>
              </a:rPr>
              <a:t>ç</a:t>
            </a:r>
            <a:r>
              <a:rPr lang="en-US" altLang="en-US" dirty="0" err="1">
                <a:solidFill>
                  <a:schemeClr val="bg1">
                    <a:lumMod val="75000"/>
                  </a:schemeClr>
                </a:solidFill>
              </a:rPr>
              <a:t>et</a:t>
            </a:r>
            <a:r>
              <a:rPr lang="en-US" altLang="en-US" dirty="0">
                <a:solidFill>
                  <a:schemeClr val="bg1">
                    <a:lumMod val="75000"/>
                  </a:schemeClr>
                </a:solidFill>
              </a:rPr>
              <a:t>, IBD</a:t>
            </a:r>
          </a:p>
          <a:p>
            <a:pPr eaLnBrk="1" hangingPunct="1">
              <a:defRPr/>
            </a:pPr>
            <a:endParaRPr lang="en-US" altLang="en-US" dirty="0"/>
          </a:p>
          <a:p>
            <a:pPr eaLnBrk="1" hangingPunct="1">
              <a:defRPr/>
            </a:pPr>
            <a:r>
              <a:rPr lang="en-US" altLang="en-US" dirty="0"/>
              <a:t>And in this group?</a:t>
            </a:r>
          </a:p>
          <a:p>
            <a:pPr lvl="1" eaLnBrk="1" hangingPunct="1">
              <a:defRPr/>
            </a:pPr>
            <a:r>
              <a:rPr lang="en-US" altLang="en-US" dirty="0" err="1"/>
              <a:t>Mooren’s</a:t>
            </a:r>
            <a:r>
              <a:rPr lang="en-US" altLang="en-US" dirty="0"/>
              <a:t>, </a:t>
            </a:r>
            <a:r>
              <a:rPr lang="en-US" altLang="en-US" b="1" dirty="0" err="1">
                <a:solidFill>
                  <a:srgbClr val="0000FF"/>
                </a:solidFill>
              </a:rPr>
              <a:t>Terrien’s</a:t>
            </a:r>
            <a:r>
              <a:rPr lang="en-US" altLang="en-US" b="1" dirty="0">
                <a:solidFill>
                  <a:srgbClr val="0000FF"/>
                </a:solidFill>
              </a:rPr>
              <a:t> marginal</a:t>
            </a:r>
            <a:r>
              <a:rPr lang="en-US" altLang="en-US" dirty="0"/>
              <a:t>, Sarcoid, SLE</a:t>
            </a:r>
          </a:p>
        </p:txBody>
      </p:sp>
      <p:sp>
        <p:nvSpPr>
          <p:cNvPr id="117764" name="Text Box 6"/>
          <p:cNvSpPr txBox="1">
            <a:spLocks noChangeArrowheads="1"/>
          </p:cNvSpPr>
          <p:nvPr/>
        </p:nvSpPr>
        <p:spPr bwMode="auto">
          <a:xfrm>
            <a:off x="685800" y="4924425"/>
            <a:ext cx="7772400" cy="1077218"/>
          </a:xfrm>
          <a:prstGeom prst="rect">
            <a:avLst/>
          </a:prstGeom>
          <a:no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Why is </a:t>
            </a:r>
            <a:r>
              <a:rPr lang="en-US" altLang="en-US" sz="1600" i="1" dirty="0" err="1">
                <a:solidFill>
                  <a:srgbClr val="0000FF"/>
                </a:solidFill>
              </a:rPr>
              <a:t>Terrien’s</a:t>
            </a:r>
            <a:r>
              <a:rPr lang="en-US" altLang="en-US" sz="1600" i="1" dirty="0">
                <a:solidFill>
                  <a:srgbClr val="0000FF"/>
                </a:solidFill>
              </a:rPr>
              <a:t> the oddball in this group?</a:t>
            </a:r>
          </a:p>
          <a:p>
            <a:pPr eaLnBrk="1" hangingPunct="1">
              <a:spcBef>
                <a:spcPct val="0"/>
              </a:spcBef>
              <a:buClrTx/>
              <a:buSzTx/>
              <a:buFontTx/>
              <a:buNone/>
            </a:pPr>
            <a:r>
              <a:rPr lang="en-US" altLang="en-US" sz="1600" dirty="0">
                <a:solidFill>
                  <a:srgbClr val="0000FF"/>
                </a:solidFill>
              </a:rPr>
              <a:t>Two reasons:</a:t>
            </a:r>
          </a:p>
          <a:p>
            <a:pPr eaLnBrk="1" hangingPunct="1">
              <a:spcBef>
                <a:spcPct val="0"/>
              </a:spcBef>
              <a:buClrTx/>
              <a:buSzTx/>
              <a:buFontTx/>
              <a:buNone/>
            </a:pPr>
            <a:r>
              <a:rPr lang="en-US" altLang="en-US" sz="1600" dirty="0">
                <a:solidFill>
                  <a:srgbClr val="0000FF"/>
                </a:solidFill>
              </a:rPr>
              <a:t>--PUK in the others is an  inflammatory  process; </a:t>
            </a:r>
            <a:r>
              <a:rPr lang="en-US" altLang="en-US" sz="1600" dirty="0" err="1">
                <a:solidFill>
                  <a:srgbClr val="0000FF"/>
                </a:solidFill>
              </a:rPr>
              <a:t>Terrien’s</a:t>
            </a:r>
            <a:r>
              <a:rPr lang="en-US" altLang="en-US" sz="1600" dirty="0">
                <a:solidFill>
                  <a:srgbClr val="0000FF"/>
                </a:solidFill>
              </a:rPr>
              <a:t> is  noninflammatory</a:t>
            </a:r>
          </a:p>
          <a:p>
            <a:pPr eaLnBrk="1" hangingPunct="1">
              <a:spcBef>
                <a:spcPct val="0"/>
              </a:spcBef>
              <a:buClrTx/>
              <a:buSzTx/>
              <a:buFontTx/>
              <a:buNone/>
            </a:pPr>
            <a:r>
              <a:rPr lang="en-US" altLang="en-US" sz="1600" dirty="0">
                <a:solidFill>
                  <a:srgbClr val="0000FF"/>
                </a:solidFill>
              </a:rPr>
              <a:t>--</a:t>
            </a:r>
          </a:p>
        </p:txBody>
      </p:sp>
      <p:sp>
        <p:nvSpPr>
          <p:cNvPr id="11776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24A2E40-E90D-4E51-ADB7-38803EE60BEC}" type="slidenum">
              <a:rPr lang="en-US" altLang="en-US" sz="1000" smtClean="0"/>
              <a:pPr>
                <a:spcBef>
                  <a:spcPct val="0"/>
                </a:spcBef>
                <a:buClrTx/>
                <a:buSzTx/>
                <a:buFontTx/>
                <a:buNone/>
              </a:pPr>
              <a:t>188</a:t>
            </a:fld>
            <a:endParaRPr lang="en-US" altLang="en-US" sz="1000"/>
          </a:p>
        </p:txBody>
      </p:sp>
      <p:sp>
        <p:nvSpPr>
          <p:cNvPr id="2" name="Text Box 4">
            <a:extLst>
              <a:ext uri="{FF2B5EF4-FFF2-40B4-BE49-F238E27FC236}">
                <a16:creationId xmlns:a16="http://schemas.microsoft.com/office/drawing/2014/main" id="{DE65AE0B-2B68-49F1-93AD-2DBE5788B902}"/>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3" name="Rectangle 2">
            <a:extLst>
              <a:ext uri="{FF2B5EF4-FFF2-40B4-BE49-F238E27FC236}">
                <a16:creationId xmlns:a16="http://schemas.microsoft.com/office/drawing/2014/main" id="{C2281CFD-B7D6-4C44-A027-AE958A8C0601}"/>
              </a:ext>
            </a:extLst>
          </p:cNvPr>
          <p:cNvSpPr/>
          <p:nvPr/>
        </p:nvSpPr>
        <p:spPr>
          <a:xfrm>
            <a:off x="3048000" y="5486400"/>
            <a:ext cx="1219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9B8627D-6BB9-4578-AA7F-878A1F9B3A4A}"/>
              </a:ext>
            </a:extLst>
          </p:cNvPr>
          <p:cNvSpPr/>
          <p:nvPr/>
        </p:nvSpPr>
        <p:spPr>
          <a:xfrm>
            <a:off x="6248400" y="5486400"/>
            <a:ext cx="1600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434183"/>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108547" name="Rectangle 3"/>
          <p:cNvSpPr>
            <a:spLocks noGrp="1" noChangeArrowheads="1"/>
          </p:cNvSpPr>
          <p:nvPr>
            <p:ph type="body" idx="1"/>
          </p:nvPr>
        </p:nvSpPr>
        <p:spPr/>
        <p:txBody>
          <a:bodyPr/>
          <a:lstStyle/>
          <a:p>
            <a:pPr eaLnBrk="1" hangingPunct="1">
              <a:defRPr/>
            </a:pPr>
            <a:r>
              <a:rPr lang="en-US" altLang="en-US" dirty="0">
                <a:solidFill>
                  <a:schemeClr val="bg1">
                    <a:lumMod val="75000"/>
                  </a:schemeClr>
                </a:solidFill>
              </a:rPr>
              <a:t>With respect to manifesting PUK, which of the following doesn’t belong, and why?</a:t>
            </a:r>
          </a:p>
          <a:p>
            <a:pPr lvl="1" eaLnBrk="1" hangingPunct="1">
              <a:defRPr/>
            </a:pPr>
            <a:r>
              <a:rPr lang="en-US" altLang="en-US" dirty="0">
                <a:solidFill>
                  <a:schemeClr val="bg1">
                    <a:lumMod val="75000"/>
                  </a:schemeClr>
                </a:solidFill>
              </a:rPr>
              <a:t>RA, </a:t>
            </a:r>
            <a:r>
              <a:rPr lang="en-US" altLang="en-US" dirty="0" err="1">
                <a:solidFill>
                  <a:schemeClr val="bg1">
                    <a:lumMod val="75000"/>
                  </a:schemeClr>
                </a:solidFill>
              </a:rPr>
              <a:t>Mooren’s</a:t>
            </a:r>
            <a:r>
              <a:rPr lang="en-US" altLang="en-US" dirty="0">
                <a:solidFill>
                  <a:schemeClr val="bg1">
                    <a:lumMod val="75000"/>
                  </a:schemeClr>
                </a:solidFill>
              </a:rPr>
              <a:t>, </a:t>
            </a:r>
            <a:r>
              <a:rPr lang="en-US" altLang="en-US" dirty="0" err="1">
                <a:solidFill>
                  <a:schemeClr val="bg1">
                    <a:lumMod val="75000"/>
                  </a:schemeClr>
                </a:solidFill>
              </a:rPr>
              <a:t>Beh</a:t>
            </a:r>
            <a:r>
              <a:rPr lang="en-US" altLang="en-US" dirty="0" err="1">
                <a:solidFill>
                  <a:schemeClr val="bg1">
                    <a:lumMod val="75000"/>
                  </a:schemeClr>
                </a:solidFill>
                <a:cs typeface="Arial" panose="020B0604020202020204" pitchFamily="34" charset="0"/>
              </a:rPr>
              <a:t>ç</a:t>
            </a:r>
            <a:r>
              <a:rPr lang="en-US" altLang="en-US" dirty="0" err="1">
                <a:solidFill>
                  <a:schemeClr val="bg1">
                    <a:lumMod val="75000"/>
                  </a:schemeClr>
                </a:solidFill>
              </a:rPr>
              <a:t>et</a:t>
            </a:r>
            <a:r>
              <a:rPr lang="en-US" altLang="en-US" dirty="0">
                <a:solidFill>
                  <a:schemeClr val="bg1">
                    <a:lumMod val="75000"/>
                  </a:schemeClr>
                </a:solidFill>
              </a:rPr>
              <a:t>, IBD</a:t>
            </a:r>
          </a:p>
          <a:p>
            <a:pPr eaLnBrk="1" hangingPunct="1">
              <a:defRPr/>
            </a:pPr>
            <a:endParaRPr lang="en-US" altLang="en-US" dirty="0"/>
          </a:p>
          <a:p>
            <a:pPr eaLnBrk="1" hangingPunct="1">
              <a:defRPr/>
            </a:pPr>
            <a:r>
              <a:rPr lang="en-US" altLang="en-US" dirty="0"/>
              <a:t>And in this group?</a:t>
            </a:r>
          </a:p>
          <a:p>
            <a:pPr lvl="1" eaLnBrk="1" hangingPunct="1">
              <a:defRPr/>
            </a:pPr>
            <a:r>
              <a:rPr lang="en-US" altLang="en-US" dirty="0" err="1"/>
              <a:t>Mooren’s</a:t>
            </a:r>
            <a:r>
              <a:rPr lang="en-US" altLang="en-US" dirty="0"/>
              <a:t>, </a:t>
            </a:r>
            <a:r>
              <a:rPr lang="en-US" altLang="en-US" b="1" dirty="0" err="1">
                <a:solidFill>
                  <a:srgbClr val="0000FF"/>
                </a:solidFill>
              </a:rPr>
              <a:t>Terrien’s</a:t>
            </a:r>
            <a:r>
              <a:rPr lang="en-US" altLang="en-US" b="1" dirty="0">
                <a:solidFill>
                  <a:srgbClr val="0000FF"/>
                </a:solidFill>
              </a:rPr>
              <a:t> marginal</a:t>
            </a:r>
            <a:r>
              <a:rPr lang="en-US" altLang="en-US" dirty="0"/>
              <a:t>, Sarcoid, SLE</a:t>
            </a:r>
          </a:p>
        </p:txBody>
      </p:sp>
      <p:sp>
        <p:nvSpPr>
          <p:cNvPr id="117764" name="Text Box 6"/>
          <p:cNvSpPr txBox="1">
            <a:spLocks noChangeArrowheads="1"/>
          </p:cNvSpPr>
          <p:nvPr/>
        </p:nvSpPr>
        <p:spPr bwMode="auto">
          <a:xfrm>
            <a:off x="685800" y="4924425"/>
            <a:ext cx="7772400" cy="1077218"/>
          </a:xfrm>
          <a:prstGeom prst="rect">
            <a:avLst/>
          </a:prstGeom>
          <a:no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Why is </a:t>
            </a:r>
            <a:r>
              <a:rPr lang="en-US" altLang="en-US" sz="1600" i="1" dirty="0" err="1">
                <a:solidFill>
                  <a:srgbClr val="0000FF"/>
                </a:solidFill>
              </a:rPr>
              <a:t>Terrien’s</a:t>
            </a:r>
            <a:r>
              <a:rPr lang="en-US" altLang="en-US" sz="1600" i="1" dirty="0">
                <a:solidFill>
                  <a:srgbClr val="0000FF"/>
                </a:solidFill>
              </a:rPr>
              <a:t> the oddball in this group?</a:t>
            </a:r>
          </a:p>
          <a:p>
            <a:pPr eaLnBrk="1" hangingPunct="1">
              <a:spcBef>
                <a:spcPct val="0"/>
              </a:spcBef>
              <a:buClrTx/>
              <a:buSzTx/>
              <a:buFontTx/>
              <a:buNone/>
            </a:pPr>
            <a:r>
              <a:rPr lang="en-US" altLang="en-US" sz="1600" dirty="0">
                <a:solidFill>
                  <a:srgbClr val="0000FF"/>
                </a:solidFill>
              </a:rPr>
              <a:t>Two reasons:</a:t>
            </a:r>
          </a:p>
          <a:p>
            <a:pPr eaLnBrk="1" hangingPunct="1">
              <a:spcBef>
                <a:spcPct val="0"/>
              </a:spcBef>
              <a:buClrTx/>
              <a:buSzTx/>
              <a:buFontTx/>
              <a:buNone/>
            </a:pPr>
            <a:r>
              <a:rPr lang="en-US" altLang="en-US" sz="1600" dirty="0">
                <a:solidFill>
                  <a:srgbClr val="0000FF"/>
                </a:solidFill>
              </a:rPr>
              <a:t>--PUK in the others is an  inflammatory  process; </a:t>
            </a:r>
            <a:r>
              <a:rPr lang="en-US" altLang="en-US" sz="1600" dirty="0" err="1">
                <a:solidFill>
                  <a:srgbClr val="0000FF"/>
                </a:solidFill>
              </a:rPr>
              <a:t>Terrien’s</a:t>
            </a:r>
            <a:r>
              <a:rPr lang="en-US" altLang="en-US" sz="1600" dirty="0">
                <a:solidFill>
                  <a:srgbClr val="0000FF"/>
                </a:solidFill>
              </a:rPr>
              <a:t> is  noninflammatory</a:t>
            </a:r>
          </a:p>
          <a:p>
            <a:pPr eaLnBrk="1" hangingPunct="1">
              <a:spcBef>
                <a:spcPct val="0"/>
              </a:spcBef>
              <a:buClrTx/>
              <a:buSzTx/>
              <a:buFontTx/>
              <a:buNone/>
            </a:pPr>
            <a:r>
              <a:rPr lang="en-US" altLang="en-US" sz="1600" dirty="0">
                <a:solidFill>
                  <a:srgbClr val="0000FF"/>
                </a:solidFill>
              </a:rPr>
              <a:t>--</a:t>
            </a:r>
          </a:p>
        </p:txBody>
      </p:sp>
      <p:sp>
        <p:nvSpPr>
          <p:cNvPr id="11776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24A2E40-E90D-4E51-ADB7-38803EE60BEC}" type="slidenum">
              <a:rPr lang="en-US" altLang="en-US" sz="1000" smtClean="0"/>
              <a:pPr>
                <a:spcBef>
                  <a:spcPct val="0"/>
                </a:spcBef>
                <a:buClrTx/>
                <a:buSzTx/>
                <a:buFontTx/>
                <a:buNone/>
              </a:pPr>
              <a:t>189</a:t>
            </a:fld>
            <a:endParaRPr lang="en-US" altLang="en-US" sz="1000"/>
          </a:p>
        </p:txBody>
      </p:sp>
      <p:sp>
        <p:nvSpPr>
          <p:cNvPr id="2" name="Text Box 4">
            <a:extLst>
              <a:ext uri="{FF2B5EF4-FFF2-40B4-BE49-F238E27FC236}">
                <a16:creationId xmlns:a16="http://schemas.microsoft.com/office/drawing/2014/main" id="{DE65AE0B-2B68-49F1-93AD-2DBE5788B902}"/>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Tree>
    <p:extLst>
      <p:ext uri="{BB962C8B-B14F-4D97-AF65-F5344CB8AC3E}">
        <p14:creationId xmlns:p14="http://schemas.microsoft.com/office/powerpoint/2010/main" val="3157224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17411"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7412"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17413" name="Rectangle 4"/>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17414" name="Rectangle 5"/>
          <p:cNvSpPr>
            <a:spLocks noGrp="1" noChangeArrowheads="1"/>
          </p:cNvSpPr>
          <p:nvPr>
            <p:ph type="body" idx="1"/>
          </p:nvPr>
        </p:nvSpPr>
        <p:spPr>
          <a:xfrm>
            <a:off x="304800" y="1676400"/>
            <a:ext cx="8534400" cy="4876800"/>
          </a:xfrm>
        </p:spPr>
        <p:txBody>
          <a:bodyPr/>
          <a:lstStyle/>
          <a:p>
            <a:pPr eaLnBrk="1" hangingPunct="1"/>
            <a:r>
              <a:rPr lang="en-US" altLang="en-US" sz="2200" dirty="0">
                <a:solidFill>
                  <a:schemeClr val="bg1">
                    <a:lumMod val="75000"/>
                  </a:schemeClr>
                </a:solidFill>
              </a:rPr>
              <a:t>Autoimmune PUK is usually unilateral and sectoral                         </a:t>
            </a:r>
          </a:p>
          <a:p>
            <a:pPr eaLnBrk="1" hangingPunct="1"/>
            <a:r>
              <a:rPr lang="en-US" altLang="en-US" sz="2200" dirty="0">
                <a:solidFill>
                  <a:schemeClr val="bg1">
                    <a:lumMod val="75000"/>
                  </a:schemeClr>
                </a:solidFill>
              </a:rPr>
              <a:t>It often heralds exacerbation of </a:t>
            </a:r>
            <a:r>
              <a:rPr lang="en-US" altLang="en-US" sz="2200" b="1" dirty="0"/>
              <a:t>systemic disease </a:t>
            </a:r>
          </a:p>
        </p:txBody>
      </p:sp>
      <p:sp>
        <p:nvSpPr>
          <p:cNvPr id="1741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001FBC2-80F1-43A6-BAA7-3675B6881076}" type="slidenum">
              <a:rPr lang="en-US" altLang="en-US" sz="1000" smtClean="0"/>
              <a:pPr>
                <a:spcBef>
                  <a:spcPct val="0"/>
                </a:spcBef>
                <a:buClrTx/>
                <a:buSzTx/>
                <a:buFontTx/>
                <a:buNone/>
              </a:pPr>
              <a:t>19</a:t>
            </a:fld>
            <a:endParaRPr lang="en-US" altLang="en-US" sz="1000"/>
          </a:p>
        </p:txBody>
      </p:sp>
      <p:sp>
        <p:nvSpPr>
          <p:cNvPr id="2" name="Text Box 4">
            <a:extLst>
              <a:ext uri="{FF2B5EF4-FFF2-40B4-BE49-F238E27FC236}">
                <a16:creationId xmlns:a16="http://schemas.microsoft.com/office/drawing/2014/main" id="{5C96FC0D-CDB7-4350-8ADA-11FA8FC055A7}"/>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4" name="TextBox 3">
            <a:extLst>
              <a:ext uri="{FF2B5EF4-FFF2-40B4-BE49-F238E27FC236}">
                <a16:creationId xmlns:a16="http://schemas.microsoft.com/office/drawing/2014/main" id="{A0A56AA5-A875-4F9D-8E0C-EEF78F6CC7C4}"/>
              </a:ext>
            </a:extLst>
          </p:cNvPr>
          <p:cNvSpPr txBox="1"/>
          <p:nvPr/>
        </p:nvSpPr>
        <p:spPr>
          <a:xfrm>
            <a:off x="2313038" y="1524000"/>
            <a:ext cx="6194324" cy="584775"/>
          </a:xfrm>
          <a:prstGeom prst="rect">
            <a:avLst/>
          </a:prstGeom>
          <a:solidFill>
            <a:schemeClr val="accent5">
              <a:lumMod val="75000"/>
            </a:schemeClr>
          </a:solidFill>
        </p:spPr>
        <p:txBody>
          <a:bodyPr wrap="none" rtlCol="0">
            <a:spAutoFit/>
          </a:bodyPr>
          <a:lstStyle/>
          <a:p>
            <a:r>
              <a:rPr lang="en-US" sz="1600" i="1" dirty="0">
                <a:solidFill>
                  <a:schemeClr val="bg1">
                    <a:lumMod val="50000"/>
                  </a:schemeClr>
                </a:solidFill>
              </a:rPr>
              <a:t>With what general category of autoimmune </a:t>
            </a:r>
            <a:r>
              <a:rPr lang="en-US" sz="1600" i="1" dirty="0" err="1">
                <a:solidFill>
                  <a:schemeClr val="bg1">
                    <a:lumMod val="50000"/>
                  </a:schemeClr>
                </a:solidFill>
              </a:rPr>
              <a:t>dz</a:t>
            </a:r>
            <a:r>
              <a:rPr lang="en-US" sz="1600" i="1" dirty="0">
                <a:solidFill>
                  <a:schemeClr val="bg1">
                    <a:lumMod val="50000"/>
                  </a:schemeClr>
                </a:solidFill>
              </a:rPr>
              <a:t> is PUK associated?</a:t>
            </a:r>
          </a:p>
          <a:p>
            <a:r>
              <a:rPr lang="en-US" sz="1600" dirty="0">
                <a:solidFill>
                  <a:schemeClr val="bg1">
                    <a:lumMod val="50000"/>
                  </a:schemeClr>
                </a:solidFill>
              </a:rPr>
              <a:t>Connective-tissue </a:t>
            </a:r>
            <a:r>
              <a:rPr lang="en-US" sz="1600" dirty="0" err="1">
                <a:solidFill>
                  <a:schemeClr val="bg1">
                    <a:lumMod val="50000"/>
                  </a:schemeClr>
                </a:solidFill>
              </a:rPr>
              <a:t>dz</a:t>
            </a:r>
            <a:r>
              <a:rPr lang="en-US" sz="1600" dirty="0">
                <a:solidFill>
                  <a:schemeClr val="bg1">
                    <a:lumMod val="50000"/>
                  </a:schemeClr>
                </a:solidFill>
              </a:rPr>
              <a:t>, especially </a:t>
            </a:r>
            <a:r>
              <a:rPr lang="en-US" sz="1600" dirty="0" err="1">
                <a:solidFill>
                  <a:schemeClr val="bg1">
                    <a:lumMod val="50000"/>
                  </a:schemeClr>
                </a:solidFill>
              </a:rPr>
              <a:t>vasculitides</a:t>
            </a:r>
            <a:endParaRPr lang="en-US" sz="1600" dirty="0">
              <a:solidFill>
                <a:schemeClr val="bg1">
                  <a:lumMod val="50000"/>
                </a:schemeClr>
              </a:solidFill>
            </a:endParaRPr>
          </a:p>
        </p:txBody>
      </p:sp>
      <p:sp>
        <p:nvSpPr>
          <p:cNvPr id="5" name="TextBox 4">
            <a:extLst>
              <a:ext uri="{FF2B5EF4-FFF2-40B4-BE49-F238E27FC236}">
                <a16:creationId xmlns:a16="http://schemas.microsoft.com/office/drawing/2014/main" id="{4BABEE30-020F-470E-9BB8-332170594C4E}"/>
              </a:ext>
            </a:extLst>
          </p:cNvPr>
          <p:cNvSpPr txBox="1"/>
          <p:nvPr/>
        </p:nvSpPr>
        <p:spPr>
          <a:xfrm>
            <a:off x="1005284" y="4296205"/>
            <a:ext cx="6371432" cy="2308324"/>
          </a:xfrm>
          <a:prstGeom prst="rect">
            <a:avLst/>
          </a:prstGeom>
          <a:solidFill>
            <a:srgbClr val="D5D5D5"/>
          </a:solidFill>
        </p:spPr>
        <p:txBody>
          <a:bodyPr wrap="square">
            <a:spAutoFit/>
          </a:bodyPr>
          <a:lstStyle/>
          <a:p>
            <a:pPr eaLnBrk="1" hangingPunct="1">
              <a:defRPr/>
            </a:pPr>
            <a:r>
              <a:rPr lang="en-US" sz="1600" i="1" dirty="0">
                <a:solidFill>
                  <a:schemeClr val="bg1">
                    <a:lumMod val="65000"/>
                  </a:schemeClr>
                </a:solidFill>
                <a:latin typeface="Arial" charset="0"/>
              </a:rPr>
              <a:t>Of these three, which is most likely to be associated with PUK?</a:t>
            </a:r>
          </a:p>
          <a:p>
            <a:pPr eaLnBrk="1" hangingPunct="1">
              <a:defRPr/>
            </a:pPr>
            <a:r>
              <a:rPr lang="en-US" sz="1600" dirty="0">
                <a:solidFill>
                  <a:schemeClr val="bg1">
                    <a:lumMod val="65000"/>
                  </a:schemeClr>
                </a:solidFill>
                <a:latin typeface="Arial" charset="0"/>
              </a:rPr>
              <a:t>RA, by a substantial margin</a:t>
            </a:r>
          </a:p>
          <a:p>
            <a:pPr eaLnBrk="1" hangingPunct="1">
              <a:defRPr/>
            </a:pPr>
            <a:endParaRPr lang="en-US" sz="1600" dirty="0">
              <a:solidFill>
                <a:schemeClr val="bg1">
                  <a:lumMod val="65000"/>
                </a:schemeClr>
              </a:solidFill>
              <a:latin typeface="Arial" charset="0"/>
            </a:endParaRPr>
          </a:p>
          <a:p>
            <a:pPr eaLnBrk="1" hangingPunct="1">
              <a:defRPr/>
            </a:pPr>
            <a:r>
              <a:rPr lang="en-US" sz="1600" i="1" dirty="0">
                <a:solidFill>
                  <a:schemeClr val="bg1">
                    <a:lumMod val="65000"/>
                  </a:schemeClr>
                </a:solidFill>
                <a:latin typeface="Arial" charset="0"/>
              </a:rPr>
              <a:t>What percentage of PUK </a:t>
            </a:r>
            <a:r>
              <a:rPr lang="en-US" sz="1600" i="1" dirty="0" err="1">
                <a:solidFill>
                  <a:schemeClr val="bg1">
                    <a:lumMod val="65000"/>
                  </a:schemeClr>
                </a:solidFill>
                <a:latin typeface="Arial" charset="0"/>
              </a:rPr>
              <a:t>pts</a:t>
            </a:r>
            <a:r>
              <a:rPr lang="en-US" sz="1600" i="1" dirty="0">
                <a:solidFill>
                  <a:schemeClr val="bg1">
                    <a:lumMod val="65000"/>
                  </a:schemeClr>
                </a:solidFill>
                <a:latin typeface="Arial" charset="0"/>
              </a:rPr>
              <a:t> have RA as their underlying condition?</a:t>
            </a:r>
          </a:p>
          <a:p>
            <a:pPr eaLnBrk="1" hangingPunct="1">
              <a:defRPr/>
            </a:pPr>
            <a:r>
              <a:rPr lang="en-US" sz="1600" dirty="0">
                <a:solidFill>
                  <a:schemeClr val="bg1">
                    <a:lumMod val="65000"/>
                  </a:schemeClr>
                </a:solidFill>
                <a:latin typeface="Arial" charset="0"/>
              </a:rPr>
              <a:t>Up to 40</a:t>
            </a:r>
          </a:p>
          <a:p>
            <a:pPr eaLnBrk="1" hangingPunct="1">
              <a:defRPr/>
            </a:pPr>
            <a:endParaRPr lang="en-US" sz="1600" dirty="0">
              <a:solidFill>
                <a:schemeClr val="bg1">
                  <a:lumMod val="65000"/>
                </a:schemeClr>
              </a:solidFill>
              <a:latin typeface="Arial" charset="0"/>
            </a:endParaRPr>
          </a:p>
          <a:p>
            <a:pPr eaLnBrk="1" hangingPunct="1">
              <a:defRPr/>
            </a:pPr>
            <a:r>
              <a:rPr lang="en-US" sz="1600" i="1" dirty="0">
                <a:solidFill>
                  <a:schemeClr val="bg1">
                    <a:lumMod val="65000"/>
                  </a:schemeClr>
                </a:solidFill>
                <a:latin typeface="Arial" charset="0"/>
              </a:rPr>
              <a:t>In addition to the peripheral cornea, what other ocular structure is commonly affected in these </a:t>
            </a:r>
            <a:r>
              <a:rPr lang="en-US" sz="1600" i="1" dirty="0" err="1">
                <a:solidFill>
                  <a:schemeClr val="bg1">
                    <a:lumMod val="65000"/>
                  </a:schemeClr>
                </a:solidFill>
                <a:latin typeface="Arial" charset="0"/>
              </a:rPr>
              <a:t>pts</a:t>
            </a:r>
            <a:r>
              <a:rPr lang="en-US" sz="1600" i="1" dirty="0">
                <a:solidFill>
                  <a:schemeClr val="bg1">
                    <a:lumMod val="65000"/>
                  </a:schemeClr>
                </a:solidFill>
                <a:latin typeface="Arial" charset="0"/>
              </a:rPr>
              <a:t>?</a:t>
            </a:r>
          </a:p>
          <a:p>
            <a:pPr eaLnBrk="1" hangingPunct="1">
              <a:defRPr/>
            </a:pPr>
            <a:r>
              <a:rPr lang="en-US" sz="1600" dirty="0">
                <a:solidFill>
                  <a:schemeClr val="bg1">
                    <a:lumMod val="65000"/>
                  </a:schemeClr>
                </a:solidFill>
                <a:latin typeface="Arial" charset="0"/>
              </a:rPr>
              <a:t>The sclera </a:t>
            </a:r>
          </a:p>
        </p:txBody>
      </p:sp>
      <p:sp>
        <p:nvSpPr>
          <p:cNvPr id="3" name="TextBox 1">
            <a:extLst>
              <a:ext uri="{FF2B5EF4-FFF2-40B4-BE49-F238E27FC236}">
                <a16:creationId xmlns:a16="http://schemas.microsoft.com/office/drawing/2014/main" id="{89662647-CF75-4128-87CD-6078F7B820C6}"/>
              </a:ext>
            </a:extLst>
          </p:cNvPr>
          <p:cNvSpPr txBox="1">
            <a:spLocks noChangeArrowheads="1"/>
          </p:cNvSpPr>
          <p:nvPr/>
        </p:nvSpPr>
        <p:spPr bwMode="auto">
          <a:xfrm>
            <a:off x="427383" y="4372987"/>
            <a:ext cx="4464684" cy="1169551"/>
          </a:xfrm>
          <a:prstGeom prst="rect">
            <a:avLst/>
          </a:prstGeom>
          <a:solidFill>
            <a:srgbClr val="CCFFCC"/>
          </a:solidFill>
          <a:ln>
            <a:noFill/>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Is PUK the most common ocular manifestation of RA?</a:t>
            </a:r>
          </a:p>
          <a:p>
            <a:pPr eaLnBrk="1" hangingPunct="1">
              <a:spcBef>
                <a:spcPct val="0"/>
              </a:spcBef>
              <a:buClrTx/>
              <a:buSzTx/>
              <a:buFontTx/>
              <a:buNone/>
            </a:pPr>
            <a:r>
              <a:rPr lang="en-US" altLang="en-US" sz="1400" dirty="0">
                <a:solidFill>
                  <a:srgbClr val="0000FF"/>
                </a:solidFill>
              </a:rPr>
              <a:t>No</a:t>
            </a:r>
            <a:endParaRPr lang="en-US" altLang="en-US" sz="1400" dirty="0">
              <a:solidFill>
                <a:srgbClr val="CCFFCC"/>
              </a:solidFill>
            </a:endParaRPr>
          </a:p>
          <a:p>
            <a:pPr eaLnBrk="1" hangingPunct="1">
              <a:spcBef>
                <a:spcPct val="0"/>
              </a:spcBef>
              <a:buClrTx/>
              <a:buSzTx/>
              <a:buFontTx/>
              <a:buNone/>
            </a:pPr>
            <a:endParaRPr lang="en-US" altLang="en-US" sz="1400" dirty="0">
              <a:solidFill>
                <a:srgbClr val="CCFFCC"/>
              </a:solidFill>
            </a:endParaRPr>
          </a:p>
          <a:p>
            <a:pPr eaLnBrk="1" hangingPunct="1">
              <a:spcBef>
                <a:spcPct val="0"/>
              </a:spcBef>
              <a:buClrTx/>
              <a:buSzTx/>
              <a:buFontTx/>
              <a:buNone/>
            </a:pPr>
            <a:r>
              <a:rPr lang="en-US" altLang="en-US" sz="1400" i="1" dirty="0">
                <a:solidFill>
                  <a:srgbClr val="CCFFCC"/>
                </a:solidFill>
              </a:rPr>
              <a:t>What is, then?</a:t>
            </a:r>
          </a:p>
          <a:p>
            <a:pPr eaLnBrk="1" hangingPunct="1">
              <a:spcBef>
                <a:spcPct val="0"/>
              </a:spcBef>
              <a:buClrTx/>
              <a:buSzTx/>
              <a:buFontTx/>
              <a:buNone/>
            </a:pPr>
            <a:r>
              <a:rPr lang="en-US" altLang="en-US" sz="1400" dirty="0">
                <a:solidFill>
                  <a:srgbClr val="CCFFCC"/>
                </a:solidFill>
              </a:rPr>
              <a:t>Keratoconjunctivitis sicca</a:t>
            </a:r>
          </a:p>
        </p:txBody>
      </p:sp>
      <p:sp>
        <p:nvSpPr>
          <p:cNvPr id="6" name="TextBox 1">
            <a:extLst>
              <a:ext uri="{FF2B5EF4-FFF2-40B4-BE49-F238E27FC236}">
                <a16:creationId xmlns:a16="http://schemas.microsoft.com/office/drawing/2014/main" id="{3049F8A6-D6B8-C778-4DCC-D4C6A6BCECF3}"/>
              </a:ext>
            </a:extLst>
          </p:cNvPr>
          <p:cNvSpPr txBox="1">
            <a:spLocks noChangeArrowheads="1"/>
          </p:cNvSpPr>
          <p:nvPr/>
        </p:nvSpPr>
        <p:spPr bwMode="auto">
          <a:xfrm>
            <a:off x="228600" y="2895600"/>
            <a:ext cx="8683596" cy="1323439"/>
          </a:xfrm>
          <a:prstGeom prst="rect">
            <a:avLst/>
          </a:prstGeom>
          <a:noFill/>
          <a:ln>
            <a:noFill/>
          </a:ln>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r>
              <a:rPr lang="en-US" altLang="en-US" sz="1600" i="1" dirty="0">
                <a:solidFill>
                  <a:schemeClr val="bg1">
                    <a:lumMod val="75000"/>
                  </a:schemeClr>
                </a:solidFill>
              </a:rPr>
              <a:t>With which connective-tissue diseases (CTDs) and/or </a:t>
            </a:r>
            <a:r>
              <a:rPr lang="en-US" altLang="en-US" sz="1600" i="1" dirty="0" err="1">
                <a:solidFill>
                  <a:schemeClr val="bg1">
                    <a:lumMod val="75000"/>
                  </a:schemeClr>
                </a:solidFill>
              </a:rPr>
              <a:t>vasculitides</a:t>
            </a:r>
            <a:r>
              <a:rPr lang="en-US" altLang="en-US" sz="1600" i="1" dirty="0">
                <a:solidFill>
                  <a:schemeClr val="bg1">
                    <a:lumMod val="75000"/>
                  </a:schemeClr>
                </a:solidFill>
              </a:rPr>
              <a:t> has PUK been associated?</a:t>
            </a:r>
          </a:p>
          <a:p>
            <a:pPr eaLnBrk="1" hangingPunct="1">
              <a:spcBef>
                <a:spcPct val="0"/>
              </a:spcBef>
              <a:buClrTx/>
              <a:buSzTx/>
              <a:buFontTx/>
              <a:buNone/>
              <a:defRPr/>
            </a:pPr>
            <a:r>
              <a:rPr lang="en-US" altLang="en-US" sz="1600" dirty="0">
                <a:solidFill>
                  <a:schemeClr val="bg1">
                    <a:lumMod val="75000"/>
                  </a:schemeClr>
                </a:solidFill>
              </a:rPr>
              <a:t>Pretty much all of them</a:t>
            </a:r>
          </a:p>
          <a:p>
            <a:pPr eaLnBrk="1" hangingPunct="1">
              <a:spcBef>
                <a:spcPct val="0"/>
              </a:spcBef>
              <a:buClrTx/>
              <a:buSzTx/>
              <a:buFontTx/>
              <a:buNone/>
              <a:defRPr/>
            </a:pPr>
            <a:endParaRPr lang="en-US" altLang="en-US" sz="1600" dirty="0">
              <a:solidFill>
                <a:schemeClr val="bg1">
                  <a:lumMod val="75000"/>
                </a:schemeClr>
              </a:solidFill>
            </a:endParaRPr>
          </a:p>
          <a:p>
            <a:pPr eaLnBrk="1" hangingPunct="1">
              <a:spcBef>
                <a:spcPct val="0"/>
              </a:spcBef>
              <a:buClrTx/>
              <a:buSzTx/>
              <a:buFontTx/>
              <a:buNone/>
              <a:defRPr/>
            </a:pPr>
            <a:r>
              <a:rPr lang="en-US" altLang="en-US" sz="1600" i="1" dirty="0">
                <a:solidFill>
                  <a:schemeClr val="bg1">
                    <a:lumMod val="75000"/>
                  </a:schemeClr>
                </a:solidFill>
              </a:rPr>
              <a:t>Which three conditions are most likely to present with PUK?</a:t>
            </a:r>
          </a:p>
          <a:p>
            <a:pPr eaLnBrk="1" hangingPunct="1">
              <a:spcBef>
                <a:spcPct val="0"/>
              </a:spcBef>
              <a:buClrTx/>
              <a:buSzTx/>
              <a:buFontTx/>
              <a:buNone/>
              <a:defRPr/>
            </a:pPr>
            <a:r>
              <a:rPr lang="en-US" altLang="en-US" sz="1600" b="1" dirty="0">
                <a:solidFill>
                  <a:srgbClr val="0000FF"/>
                </a:solidFill>
              </a:rPr>
              <a:t>Rheumatoid arthritis</a:t>
            </a:r>
            <a:r>
              <a:rPr lang="en-US" altLang="en-US" sz="1600" dirty="0">
                <a:solidFill>
                  <a:schemeClr val="bg1">
                    <a:lumMod val="75000"/>
                  </a:schemeClr>
                </a:solidFill>
              </a:rPr>
              <a:t>, Wegener’s granulomatosis, and polyarteritis nodosa</a:t>
            </a:r>
            <a:endParaRPr lang="en-US" altLang="en-US" sz="1600" dirty="0">
              <a:solidFill>
                <a:srgbClr val="FFFF00"/>
              </a:solidFill>
            </a:endParaRPr>
          </a:p>
        </p:txBody>
      </p:sp>
    </p:spTree>
    <p:extLst>
      <p:ext uri="{BB962C8B-B14F-4D97-AF65-F5344CB8AC3E}">
        <p14:creationId xmlns:p14="http://schemas.microsoft.com/office/powerpoint/2010/main" val="3982498875"/>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57200" y="122238"/>
            <a:ext cx="7543800" cy="792162"/>
          </a:xfrm>
        </p:spPr>
        <p:txBody>
          <a:bodyPr/>
          <a:lstStyle/>
          <a:p>
            <a:pPr eaLnBrk="1" hangingPunct="1"/>
            <a:r>
              <a:rPr lang="en-US" altLang="en-US" dirty="0"/>
              <a:t>Q/A</a:t>
            </a:r>
          </a:p>
        </p:txBody>
      </p:sp>
      <p:sp>
        <p:nvSpPr>
          <p:cNvPr id="108547" name="Rectangle 3"/>
          <p:cNvSpPr>
            <a:spLocks noGrp="1" noChangeArrowheads="1"/>
          </p:cNvSpPr>
          <p:nvPr>
            <p:ph type="body" idx="1"/>
          </p:nvPr>
        </p:nvSpPr>
        <p:spPr/>
        <p:txBody>
          <a:bodyPr/>
          <a:lstStyle/>
          <a:p>
            <a:pPr eaLnBrk="1" hangingPunct="1">
              <a:defRPr/>
            </a:pPr>
            <a:r>
              <a:rPr lang="en-US" altLang="en-US" dirty="0">
                <a:solidFill>
                  <a:schemeClr val="bg1">
                    <a:lumMod val="75000"/>
                  </a:schemeClr>
                </a:solidFill>
              </a:rPr>
              <a:t>With respect to manifesting PUK, which of the following doesn’t belong, and why?</a:t>
            </a:r>
          </a:p>
          <a:p>
            <a:pPr lvl="1" eaLnBrk="1" hangingPunct="1">
              <a:defRPr/>
            </a:pPr>
            <a:r>
              <a:rPr lang="en-US" altLang="en-US" dirty="0">
                <a:solidFill>
                  <a:schemeClr val="bg1">
                    <a:lumMod val="75000"/>
                  </a:schemeClr>
                </a:solidFill>
              </a:rPr>
              <a:t>RA, </a:t>
            </a:r>
            <a:r>
              <a:rPr lang="en-US" altLang="en-US" dirty="0" err="1">
                <a:solidFill>
                  <a:schemeClr val="bg1">
                    <a:lumMod val="75000"/>
                  </a:schemeClr>
                </a:solidFill>
              </a:rPr>
              <a:t>Mooren’s</a:t>
            </a:r>
            <a:r>
              <a:rPr lang="en-US" altLang="en-US" dirty="0">
                <a:solidFill>
                  <a:schemeClr val="bg1">
                    <a:lumMod val="75000"/>
                  </a:schemeClr>
                </a:solidFill>
              </a:rPr>
              <a:t>, </a:t>
            </a:r>
            <a:r>
              <a:rPr lang="en-US" altLang="en-US" dirty="0" err="1">
                <a:solidFill>
                  <a:schemeClr val="bg1">
                    <a:lumMod val="75000"/>
                  </a:schemeClr>
                </a:solidFill>
              </a:rPr>
              <a:t>Beh</a:t>
            </a:r>
            <a:r>
              <a:rPr lang="en-US" altLang="en-US" dirty="0" err="1">
                <a:solidFill>
                  <a:schemeClr val="bg1">
                    <a:lumMod val="75000"/>
                  </a:schemeClr>
                </a:solidFill>
                <a:cs typeface="Arial" panose="020B0604020202020204" pitchFamily="34" charset="0"/>
              </a:rPr>
              <a:t>ç</a:t>
            </a:r>
            <a:r>
              <a:rPr lang="en-US" altLang="en-US" dirty="0" err="1">
                <a:solidFill>
                  <a:schemeClr val="bg1">
                    <a:lumMod val="75000"/>
                  </a:schemeClr>
                </a:solidFill>
              </a:rPr>
              <a:t>et</a:t>
            </a:r>
            <a:r>
              <a:rPr lang="en-US" altLang="en-US" dirty="0">
                <a:solidFill>
                  <a:schemeClr val="bg1">
                    <a:lumMod val="75000"/>
                  </a:schemeClr>
                </a:solidFill>
              </a:rPr>
              <a:t>, IBD</a:t>
            </a:r>
          </a:p>
          <a:p>
            <a:pPr eaLnBrk="1" hangingPunct="1">
              <a:defRPr/>
            </a:pPr>
            <a:endParaRPr lang="en-US" altLang="en-US" dirty="0"/>
          </a:p>
          <a:p>
            <a:pPr eaLnBrk="1" hangingPunct="1">
              <a:defRPr/>
            </a:pPr>
            <a:r>
              <a:rPr lang="en-US" altLang="en-US" dirty="0"/>
              <a:t>And in this group?</a:t>
            </a:r>
          </a:p>
          <a:p>
            <a:pPr lvl="1" eaLnBrk="1" hangingPunct="1">
              <a:defRPr/>
            </a:pPr>
            <a:r>
              <a:rPr lang="en-US" altLang="en-US" dirty="0" err="1"/>
              <a:t>Mooren’s</a:t>
            </a:r>
            <a:r>
              <a:rPr lang="en-US" altLang="en-US" dirty="0"/>
              <a:t>, </a:t>
            </a:r>
            <a:r>
              <a:rPr lang="en-US" altLang="en-US" b="1" dirty="0" err="1">
                <a:solidFill>
                  <a:srgbClr val="0000FF"/>
                </a:solidFill>
              </a:rPr>
              <a:t>Terrien’s</a:t>
            </a:r>
            <a:r>
              <a:rPr lang="en-US" altLang="en-US" b="1" dirty="0">
                <a:solidFill>
                  <a:srgbClr val="0000FF"/>
                </a:solidFill>
              </a:rPr>
              <a:t> marginal</a:t>
            </a:r>
            <a:r>
              <a:rPr lang="en-US" altLang="en-US" dirty="0"/>
              <a:t>, Sarcoid, SLE</a:t>
            </a:r>
          </a:p>
        </p:txBody>
      </p:sp>
      <p:sp>
        <p:nvSpPr>
          <p:cNvPr id="117764" name="Text Box 6"/>
          <p:cNvSpPr txBox="1">
            <a:spLocks noChangeArrowheads="1"/>
          </p:cNvSpPr>
          <p:nvPr/>
        </p:nvSpPr>
        <p:spPr bwMode="auto">
          <a:xfrm>
            <a:off x="685800" y="4924425"/>
            <a:ext cx="7772400" cy="1323975"/>
          </a:xfrm>
          <a:prstGeom prst="rect">
            <a:avLst/>
          </a:prstGeom>
          <a:no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Why is </a:t>
            </a:r>
            <a:r>
              <a:rPr lang="en-US" altLang="en-US" sz="1600" i="1" dirty="0" err="1">
                <a:solidFill>
                  <a:srgbClr val="0000FF"/>
                </a:solidFill>
              </a:rPr>
              <a:t>Terrien’s</a:t>
            </a:r>
            <a:r>
              <a:rPr lang="en-US" altLang="en-US" sz="1600" i="1" dirty="0">
                <a:solidFill>
                  <a:srgbClr val="0000FF"/>
                </a:solidFill>
              </a:rPr>
              <a:t> the oddball in this group?</a:t>
            </a:r>
          </a:p>
          <a:p>
            <a:pPr eaLnBrk="1" hangingPunct="1">
              <a:spcBef>
                <a:spcPct val="0"/>
              </a:spcBef>
              <a:buClrTx/>
              <a:buSzTx/>
              <a:buFontTx/>
              <a:buNone/>
            </a:pPr>
            <a:r>
              <a:rPr lang="en-US" altLang="en-US" sz="1600" dirty="0">
                <a:solidFill>
                  <a:srgbClr val="0000FF"/>
                </a:solidFill>
              </a:rPr>
              <a:t>Two reasons:</a:t>
            </a:r>
          </a:p>
          <a:p>
            <a:pPr eaLnBrk="1" hangingPunct="1">
              <a:spcBef>
                <a:spcPct val="0"/>
              </a:spcBef>
              <a:buClrTx/>
              <a:buSzTx/>
              <a:buFontTx/>
              <a:buNone/>
            </a:pPr>
            <a:r>
              <a:rPr lang="en-US" altLang="en-US" sz="1600" dirty="0">
                <a:solidFill>
                  <a:srgbClr val="0000FF"/>
                </a:solidFill>
              </a:rPr>
              <a:t>--PUK in the others is an  inflammatory  process; </a:t>
            </a:r>
            <a:r>
              <a:rPr lang="en-US" altLang="en-US" sz="1600" dirty="0" err="1">
                <a:solidFill>
                  <a:srgbClr val="0000FF"/>
                </a:solidFill>
              </a:rPr>
              <a:t>Terrien’s</a:t>
            </a:r>
            <a:r>
              <a:rPr lang="en-US" altLang="en-US" sz="1600" dirty="0">
                <a:solidFill>
                  <a:srgbClr val="0000FF"/>
                </a:solidFill>
              </a:rPr>
              <a:t> is  noninflammatory</a:t>
            </a:r>
          </a:p>
          <a:p>
            <a:pPr eaLnBrk="1" hangingPunct="1">
              <a:spcBef>
                <a:spcPct val="0"/>
              </a:spcBef>
              <a:buClrTx/>
              <a:buSzTx/>
              <a:buFontTx/>
              <a:buNone/>
            </a:pPr>
            <a:r>
              <a:rPr lang="en-US" altLang="en-US" sz="1600" dirty="0">
                <a:solidFill>
                  <a:srgbClr val="0000FF"/>
                </a:solidFill>
              </a:rPr>
              <a:t>--As implied by the word ‘ulcerative’ in the name, the corneal epithelium is  disrupted in PUK. In contrast, the epithelium is  </a:t>
            </a:r>
            <a:r>
              <a:rPr lang="en-US" altLang="en-US" sz="1600" b="1" dirty="0">
                <a:solidFill>
                  <a:srgbClr val="0000FF"/>
                </a:solidFill>
              </a:rPr>
              <a:t>intact</a:t>
            </a:r>
            <a:r>
              <a:rPr lang="en-US" altLang="en-US" sz="1600" dirty="0">
                <a:solidFill>
                  <a:srgbClr val="0000FF"/>
                </a:solidFill>
              </a:rPr>
              <a:t>  in </a:t>
            </a:r>
            <a:r>
              <a:rPr lang="en-US" altLang="en-US" sz="1600" dirty="0" err="1">
                <a:solidFill>
                  <a:srgbClr val="0000FF"/>
                </a:solidFill>
              </a:rPr>
              <a:t>Terrien’s</a:t>
            </a:r>
            <a:r>
              <a:rPr lang="en-US" altLang="en-US" sz="1600" dirty="0">
                <a:solidFill>
                  <a:srgbClr val="0000FF"/>
                </a:solidFill>
              </a:rPr>
              <a:t>.</a:t>
            </a:r>
          </a:p>
        </p:txBody>
      </p:sp>
      <p:sp>
        <p:nvSpPr>
          <p:cNvPr id="11776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24A2E40-E90D-4E51-ADB7-38803EE60BEC}" type="slidenum">
              <a:rPr lang="en-US" altLang="en-US" sz="1000" smtClean="0"/>
              <a:pPr>
                <a:spcBef>
                  <a:spcPct val="0"/>
                </a:spcBef>
                <a:buClrTx/>
                <a:buSzTx/>
                <a:buFontTx/>
                <a:buNone/>
              </a:pPr>
              <a:t>190</a:t>
            </a:fld>
            <a:endParaRPr lang="en-US" altLang="en-US" sz="1000"/>
          </a:p>
        </p:txBody>
      </p:sp>
      <p:sp>
        <p:nvSpPr>
          <p:cNvPr id="2" name="Text Box 4">
            <a:extLst>
              <a:ext uri="{FF2B5EF4-FFF2-40B4-BE49-F238E27FC236}">
                <a16:creationId xmlns:a16="http://schemas.microsoft.com/office/drawing/2014/main" id="{DE65AE0B-2B68-49F1-93AD-2DBE5788B902}"/>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3" name="Rectangle 2">
            <a:extLst>
              <a:ext uri="{FF2B5EF4-FFF2-40B4-BE49-F238E27FC236}">
                <a16:creationId xmlns:a16="http://schemas.microsoft.com/office/drawing/2014/main" id="{30E0E0B7-5444-421F-AB9A-09370F810D15}"/>
              </a:ext>
            </a:extLst>
          </p:cNvPr>
          <p:cNvSpPr/>
          <p:nvPr/>
        </p:nvSpPr>
        <p:spPr>
          <a:xfrm>
            <a:off x="7464287" y="5715000"/>
            <a:ext cx="990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B04E5F7-D793-465F-8B3E-0A0150A2746F}"/>
              </a:ext>
            </a:extLst>
          </p:cNvPr>
          <p:cNvSpPr/>
          <p:nvPr/>
        </p:nvSpPr>
        <p:spPr>
          <a:xfrm>
            <a:off x="4114800" y="5975212"/>
            <a:ext cx="609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7977319"/>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108547" name="Rectangle 3"/>
          <p:cNvSpPr>
            <a:spLocks noGrp="1" noChangeArrowheads="1"/>
          </p:cNvSpPr>
          <p:nvPr>
            <p:ph type="body" idx="1"/>
          </p:nvPr>
        </p:nvSpPr>
        <p:spPr/>
        <p:txBody>
          <a:bodyPr/>
          <a:lstStyle/>
          <a:p>
            <a:pPr eaLnBrk="1" hangingPunct="1">
              <a:defRPr/>
            </a:pPr>
            <a:r>
              <a:rPr lang="en-US" altLang="en-US" dirty="0">
                <a:solidFill>
                  <a:schemeClr val="bg1">
                    <a:lumMod val="75000"/>
                  </a:schemeClr>
                </a:solidFill>
              </a:rPr>
              <a:t>With respect to manifesting PUK, which of the following doesn’t belong, and why?</a:t>
            </a:r>
          </a:p>
          <a:p>
            <a:pPr lvl="1" eaLnBrk="1" hangingPunct="1">
              <a:defRPr/>
            </a:pPr>
            <a:r>
              <a:rPr lang="en-US" altLang="en-US" dirty="0">
                <a:solidFill>
                  <a:schemeClr val="bg1">
                    <a:lumMod val="75000"/>
                  </a:schemeClr>
                </a:solidFill>
              </a:rPr>
              <a:t>RA, </a:t>
            </a:r>
            <a:r>
              <a:rPr lang="en-US" altLang="en-US" dirty="0" err="1">
                <a:solidFill>
                  <a:schemeClr val="bg1">
                    <a:lumMod val="75000"/>
                  </a:schemeClr>
                </a:solidFill>
              </a:rPr>
              <a:t>Mooren’s</a:t>
            </a:r>
            <a:r>
              <a:rPr lang="en-US" altLang="en-US" dirty="0">
                <a:solidFill>
                  <a:schemeClr val="bg1">
                    <a:lumMod val="75000"/>
                  </a:schemeClr>
                </a:solidFill>
              </a:rPr>
              <a:t>, </a:t>
            </a:r>
            <a:r>
              <a:rPr lang="en-US" altLang="en-US" dirty="0" err="1">
                <a:solidFill>
                  <a:schemeClr val="bg1">
                    <a:lumMod val="75000"/>
                  </a:schemeClr>
                </a:solidFill>
              </a:rPr>
              <a:t>Beh</a:t>
            </a:r>
            <a:r>
              <a:rPr lang="en-US" altLang="en-US" dirty="0" err="1">
                <a:solidFill>
                  <a:schemeClr val="bg1">
                    <a:lumMod val="75000"/>
                  </a:schemeClr>
                </a:solidFill>
                <a:cs typeface="Arial" panose="020B0604020202020204" pitchFamily="34" charset="0"/>
              </a:rPr>
              <a:t>ç</a:t>
            </a:r>
            <a:r>
              <a:rPr lang="en-US" altLang="en-US" dirty="0" err="1">
                <a:solidFill>
                  <a:schemeClr val="bg1">
                    <a:lumMod val="75000"/>
                  </a:schemeClr>
                </a:solidFill>
              </a:rPr>
              <a:t>et</a:t>
            </a:r>
            <a:r>
              <a:rPr lang="en-US" altLang="en-US" dirty="0">
                <a:solidFill>
                  <a:schemeClr val="bg1">
                    <a:lumMod val="75000"/>
                  </a:schemeClr>
                </a:solidFill>
              </a:rPr>
              <a:t>, IBD</a:t>
            </a:r>
          </a:p>
          <a:p>
            <a:pPr eaLnBrk="1" hangingPunct="1">
              <a:defRPr/>
            </a:pPr>
            <a:endParaRPr lang="en-US" altLang="en-US" dirty="0"/>
          </a:p>
          <a:p>
            <a:pPr eaLnBrk="1" hangingPunct="1">
              <a:defRPr/>
            </a:pPr>
            <a:r>
              <a:rPr lang="en-US" altLang="en-US" dirty="0"/>
              <a:t>And in this group?</a:t>
            </a:r>
          </a:p>
          <a:p>
            <a:pPr lvl="1" eaLnBrk="1" hangingPunct="1">
              <a:defRPr/>
            </a:pPr>
            <a:r>
              <a:rPr lang="en-US" altLang="en-US" dirty="0" err="1"/>
              <a:t>Mooren’s</a:t>
            </a:r>
            <a:r>
              <a:rPr lang="en-US" altLang="en-US" dirty="0"/>
              <a:t>, </a:t>
            </a:r>
            <a:r>
              <a:rPr lang="en-US" altLang="en-US" b="1" dirty="0" err="1">
                <a:solidFill>
                  <a:srgbClr val="0000FF"/>
                </a:solidFill>
              </a:rPr>
              <a:t>Terrien’s</a:t>
            </a:r>
            <a:r>
              <a:rPr lang="en-US" altLang="en-US" b="1" dirty="0">
                <a:solidFill>
                  <a:srgbClr val="0000FF"/>
                </a:solidFill>
              </a:rPr>
              <a:t> marginal</a:t>
            </a:r>
            <a:r>
              <a:rPr lang="en-US" altLang="en-US" dirty="0"/>
              <a:t>, Sarcoid, SLE</a:t>
            </a:r>
          </a:p>
        </p:txBody>
      </p:sp>
      <p:sp>
        <p:nvSpPr>
          <p:cNvPr id="117764" name="Text Box 6"/>
          <p:cNvSpPr txBox="1">
            <a:spLocks noChangeArrowheads="1"/>
          </p:cNvSpPr>
          <p:nvPr/>
        </p:nvSpPr>
        <p:spPr bwMode="auto">
          <a:xfrm>
            <a:off x="685800" y="4924425"/>
            <a:ext cx="7772400" cy="1323975"/>
          </a:xfrm>
          <a:prstGeom prst="rect">
            <a:avLst/>
          </a:prstGeom>
          <a:no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Why is </a:t>
            </a:r>
            <a:r>
              <a:rPr lang="en-US" altLang="en-US" sz="1600" i="1" dirty="0" err="1">
                <a:solidFill>
                  <a:srgbClr val="0000FF"/>
                </a:solidFill>
              </a:rPr>
              <a:t>Terrien’s</a:t>
            </a:r>
            <a:r>
              <a:rPr lang="en-US" altLang="en-US" sz="1600" i="1" dirty="0">
                <a:solidFill>
                  <a:srgbClr val="0000FF"/>
                </a:solidFill>
              </a:rPr>
              <a:t> the oddball in this group?</a:t>
            </a:r>
          </a:p>
          <a:p>
            <a:pPr eaLnBrk="1" hangingPunct="1">
              <a:spcBef>
                <a:spcPct val="0"/>
              </a:spcBef>
              <a:buClrTx/>
              <a:buSzTx/>
              <a:buFontTx/>
              <a:buNone/>
            </a:pPr>
            <a:r>
              <a:rPr lang="en-US" altLang="en-US" sz="1600" dirty="0">
                <a:solidFill>
                  <a:srgbClr val="0000FF"/>
                </a:solidFill>
              </a:rPr>
              <a:t>Two reasons:</a:t>
            </a:r>
          </a:p>
          <a:p>
            <a:pPr eaLnBrk="1" hangingPunct="1">
              <a:spcBef>
                <a:spcPct val="0"/>
              </a:spcBef>
              <a:buClrTx/>
              <a:buSzTx/>
              <a:buFontTx/>
              <a:buNone/>
            </a:pPr>
            <a:r>
              <a:rPr lang="en-US" altLang="en-US" sz="1600" dirty="0">
                <a:solidFill>
                  <a:srgbClr val="0000FF"/>
                </a:solidFill>
              </a:rPr>
              <a:t>--PUK in the others is an  inflammatory  process; </a:t>
            </a:r>
            <a:r>
              <a:rPr lang="en-US" altLang="en-US" sz="1600" dirty="0" err="1">
                <a:solidFill>
                  <a:srgbClr val="0000FF"/>
                </a:solidFill>
              </a:rPr>
              <a:t>Terrien’s</a:t>
            </a:r>
            <a:r>
              <a:rPr lang="en-US" altLang="en-US" sz="1600" dirty="0">
                <a:solidFill>
                  <a:srgbClr val="0000FF"/>
                </a:solidFill>
              </a:rPr>
              <a:t> is  noninflammatory</a:t>
            </a:r>
          </a:p>
          <a:p>
            <a:pPr eaLnBrk="1" hangingPunct="1">
              <a:spcBef>
                <a:spcPct val="0"/>
              </a:spcBef>
              <a:buClrTx/>
              <a:buSzTx/>
              <a:buFontTx/>
              <a:buNone/>
            </a:pPr>
            <a:r>
              <a:rPr lang="en-US" altLang="en-US" sz="1600" dirty="0">
                <a:solidFill>
                  <a:srgbClr val="0000FF"/>
                </a:solidFill>
              </a:rPr>
              <a:t>--As implied by the word ‘ulcerative’ in the name, the corneal epithelium is  disrupted in PUK. In contrast, the epithelium is  </a:t>
            </a:r>
            <a:r>
              <a:rPr lang="en-US" altLang="en-US" sz="1600" b="1" dirty="0">
                <a:solidFill>
                  <a:srgbClr val="0000FF"/>
                </a:solidFill>
              </a:rPr>
              <a:t>intact</a:t>
            </a:r>
            <a:r>
              <a:rPr lang="en-US" altLang="en-US" sz="1600" dirty="0">
                <a:solidFill>
                  <a:srgbClr val="0000FF"/>
                </a:solidFill>
              </a:rPr>
              <a:t>  in </a:t>
            </a:r>
            <a:r>
              <a:rPr lang="en-US" altLang="en-US" sz="1600" dirty="0" err="1">
                <a:solidFill>
                  <a:srgbClr val="0000FF"/>
                </a:solidFill>
              </a:rPr>
              <a:t>Terrien’s</a:t>
            </a:r>
            <a:r>
              <a:rPr lang="en-US" altLang="en-US" sz="1600" dirty="0">
                <a:solidFill>
                  <a:srgbClr val="0000FF"/>
                </a:solidFill>
              </a:rPr>
              <a:t>.</a:t>
            </a:r>
          </a:p>
        </p:txBody>
      </p:sp>
      <p:sp>
        <p:nvSpPr>
          <p:cNvPr id="11776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24A2E40-E90D-4E51-ADB7-38803EE60BEC}" type="slidenum">
              <a:rPr lang="en-US" altLang="en-US" sz="1000" smtClean="0"/>
              <a:pPr>
                <a:spcBef>
                  <a:spcPct val="0"/>
                </a:spcBef>
                <a:buClrTx/>
                <a:buSzTx/>
                <a:buFontTx/>
                <a:buNone/>
              </a:pPr>
              <a:t>191</a:t>
            </a:fld>
            <a:endParaRPr lang="en-US" altLang="en-US" sz="1000"/>
          </a:p>
        </p:txBody>
      </p:sp>
      <p:sp>
        <p:nvSpPr>
          <p:cNvPr id="2" name="Text Box 4">
            <a:extLst>
              <a:ext uri="{FF2B5EF4-FFF2-40B4-BE49-F238E27FC236}">
                <a16:creationId xmlns:a16="http://schemas.microsoft.com/office/drawing/2014/main" id="{DE65AE0B-2B68-49F1-93AD-2DBE5788B902}"/>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Tree>
    <p:extLst>
      <p:ext uri="{BB962C8B-B14F-4D97-AF65-F5344CB8AC3E}">
        <p14:creationId xmlns:p14="http://schemas.microsoft.com/office/powerpoint/2010/main" val="170016633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108547" name="Rectangle 3"/>
          <p:cNvSpPr>
            <a:spLocks noGrp="1" noChangeArrowheads="1"/>
          </p:cNvSpPr>
          <p:nvPr>
            <p:ph type="body" idx="1"/>
          </p:nvPr>
        </p:nvSpPr>
        <p:spPr/>
        <p:txBody>
          <a:bodyPr/>
          <a:lstStyle/>
          <a:p>
            <a:pPr eaLnBrk="1" hangingPunct="1">
              <a:defRPr/>
            </a:pPr>
            <a:r>
              <a:rPr lang="en-US" altLang="en-US" dirty="0">
                <a:solidFill>
                  <a:schemeClr val="bg1">
                    <a:lumMod val="75000"/>
                  </a:schemeClr>
                </a:solidFill>
              </a:rPr>
              <a:t>With respect to manifesting PUK, which of the following doesn’t belong, and why?</a:t>
            </a:r>
          </a:p>
          <a:p>
            <a:pPr lvl="1" eaLnBrk="1" hangingPunct="1">
              <a:defRPr/>
            </a:pPr>
            <a:r>
              <a:rPr lang="en-US" altLang="en-US" dirty="0">
                <a:solidFill>
                  <a:schemeClr val="bg1">
                    <a:lumMod val="75000"/>
                  </a:schemeClr>
                </a:solidFill>
              </a:rPr>
              <a:t>RA, </a:t>
            </a:r>
            <a:r>
              <a:rPr lang="en-US" altLang="en-US" dirty="0" err="1">
                <a:solidFill>
                  <a:schemeClr val="bg1">
                    <a:lumMod val="75000"/>
                  </a:schemeClr>
                </a:solidFill>
              </a:rPr>
              <a:t>Mooren’s</a:t>
            </a:r>
            <a:r>
              <a:rPr lang="en-US" altLang="en-US" dirty="0">
                <a:solidFill>
                  <a:schemeClr val="bg1">
                    <a:lumMod val="75000"/>
                  </a:schemeClr>
                </a:solidFill>
              </a:rPr>
              <a:t>, </a:t>
            </a:r>
            <a:r>
              <a:rPr lang="en-US" altLang="en-US" dirty="0" err="1">
                <a:solidFill>
                  <a:schemeClr val="bg1">
                    <a:lumMod val="75000"/>
                  </a:schemeClr>
                </a:solidFill>
              </a:rPr>
              <a:t>Beh</a:t>
            </a:r>
            <a:r>
              <a:rPr lang="en-US" altLang="en-US" dirty="0" err="1">
                <a:solidFill>
                  <a:schemeClr val="bg1">
                    <a:lumMod val="75000"/>
                  </a:schemeClr>
                </a:solidFill>
                <a:cs typeface="Arial" panose="020B0604020202020204" pitchFamily="34" charset="0"/>
              </a:rPr>
              <a:t>ç</a:t>
            </a:r>
            <a:r>
              <a:rPr lang="en-US" altLang="en-US" dirty="0" err="1">
                <a:solidFill>
                  <a:schemeClr val="bg1">
                    <a:lumMod val="75000"/>
                  </a:schemeClr>
                </a:solidFill>
              </a:rPr>
              <a:t>et</a:t>
            </a:r>
            <a:r>
              <a:rPr lang="en-US" altLang="en-US" dirty="0">
                <a:solidFill>
                  <a:schemeClr val="bg1">
                    <a:lumMod val="75000"/>
                  </a:schemeClr>
                </a:solidFill>
              </a:rPr>
              <a:t>, IBD</a:t>
            </a:r>
          </a:p>
          <a:p>
            <a:pPr eaLnBrk="1" hangingPunct="1">
              <a:defRPr/>
            </a:pPr>
            <a:endParaRPr lang="en-US" altLang="en-US" dirty="0">
              <a:solidFill>
                <a:schemeClr val="bg1">
                  <a:lumMod val="75000"/>
                </a:schemeClr>
              </a:solidFill>
            </a:endParaRPr>
          </a:p>
          <a:p>
            <a:pPr eaLnBrk="1" hangingPunct="1">
              <a:defRPr/>
            </a:pPr>
            <a:r>
              <a:rPr lang="en-US" altLang="en-US" dirty="0">
                <a:solidFill>
                  <a:schemeClr val="bg1">
                    <a:lumMod val="75000"/>
                  </a:schemeClr>
                </a:solidFill>
              </a:rPr>
              <a:t>And in this group?</a:t>
            </a:r>
          </a:p>
          <a:p>
            <a:pPr lvl="1" eaLnBrk="1" hangingPunct="1">
              <a:defRPr/>
            </a:pPr>
            <a:r>
              <a:rPr lang="en-US" altLang="en-US" dirty="0" err="1">
                <a:solidFill>
                  <a:schemeClr val="bg1">
                    <a:lumMod val="75000"/>
                  </a:schemeClr>
                </a:solidFill>
              </a:rPr>
              <a:t>Mooren’s</a:t>
            </a:r>
            <a:r>
              <a:rPr lang="en-US" altLang="en-US" dirty="0">
                <a:solidFill>
                  <a:schemeClr val="bg1">
                    <a:lumMod val="75000"/>
                  </a:schemeClr>
                </a:solidFill>
              </a:rPr>
              <a:t>, </a:t>
            </a:r>
            <a:r>
              <a:rPr lang="en-US" altLang="en-US" b="1" dirty="0" err="1">
                <a:solidFill>
                  <a:srgbClr val="0000FF"/>
                </a:solidFill>
              </a:rPr>
              <a:t>Terrien’s</a:t>
            </a:r>
            <a:r>
              <a:rPr lang="en-US" altLang="en-US" b="1" dirty="0">
                <a:solidFill>
                  <a:srgbClr val="0000FF"/>
                </a:solidFill>
              </a:rPr>
              <a:t> marginal</a:t>
            </a:r>
            <a:r>
              <a:rPr lang="en-US" altLang="en-US" dirty="0">
                <a:solidFill>
                  <a:schemeClr val="bg1">
                    <a:lumMod val="75000"/>
                  </a:schemeClr>
                </a:solidFill>
              </a:rPr>
              <a:t>, Sarcoid, SLE</a:t>
            </a:r>
          </a:p>
        </p:txBody>
      </p:sp>
      <p:sp>
        <p:nvSpPr>
          <p:cNvPr id="117764" name="Text Box 6"/>
          <p:cNvSpPr txBox="1">
            <a:spLocks noChangeArrowheads="1"/>
          </p:cNvSpPr>
          <p:nvPr/>
        </p:nvSpPr>
        <p:spPr bwMode="auto">
          <a:xfrm>
            <a:off x="685800" y="4924425"/>
            <a:ext cx="7772400" cy="1323975"/>
          </a:xfrm>
          <a:prstGeom prst="rect">
            <a:avLst/>
          </a:prstGeom>
          <a:no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Why is </a:t>
            </a:r>
            <a:r>
              <a:rPr lang="en-US" altLang="en-US" sz="1600" i="1" dirty="0" err="1">
                <a:solidFill>
                  <a:schemeClr val="bg1">
                    <a:lumMod val="75000"/>
                  </a:schemeClr>
                </a:solidFill>
              </a:rPr>
              <a:t>Terrien’s</a:t>
            </a:r>
            <a:r>
              <a:rPr lang="en-US" altLang="en-US" sz="1600" i="1" dirty="0">
                <a:solidFill>
                  <a:schemeClr val="bg1">
                    <a:lumMod val="75000"/>
                  </a:schemeClr>
                </a:solidFill>
              </a:rPr>
              <a:t> the oddball in this group?</a:t>
            </a:r>
          </a:p>
          <a:p>
            <a:pPr eaLnBrk="1" hangingPunct="1">
              <a:spcBef>
                <a:spcPct val="0"/>
              </a:spcBef>
              <a:buClrTx/>
              <a:buSzTx/>
              <a:buFontTx/>
              <a:buNone/>
            </a:pPr>
            <a:r>
              <a:rPr lang="en-US" altLang="en-US" sz="1600" dirty="0">
                <a:solidFill>
                  <a:schemeClr val="bg1">
                    <a:lumMod val="75000"/>
                  </a:schemeClr>
                </a:solidFill>
              </a:rPr>
              <a:t>Two reasons:</a:t>
            </a:r>
          </a:p>
          <a:p>
            <a:pPr eaLnBrk="1" hangingPunct="1">
              <a:spcBef>
                <a:spcPct val="0"/>
              </a:spcBef>
              <a:buClrTx/>
              <a:buSzTx/>
              <a:buFontTx/>
              <a:buNone/>
            </a:pPr>
            <a:r>
              <a:rPr lang="en-US" altLang="en-US" sz="1600" dirty="0">
                <a:solidFill>
                  <a:schemeClr val="bg1">
                    <a:lumMod val="75000"/>
                  </a:schemeClr>
                </a:solidFill>
              </a:rPr>
              <a:t>--PUK in the others is an  inflammatory  process; </a:t>
            </a:r>
            <a:r>
              <a:rPr lang="en-US" altLang="en-US" sz="1600" dirty="0" err="1">
                <a:solidFill>
                  <a:schemeClr val="bg1">
                    <a:lumMod val="75000"/>
                  </a:schemeClr>
                </a:solidFill>
              </a:rPr>
              <a:t>Terrien’s</a:t>
            </a:r>
            <a:r>
              <a:rPr lang="en-US" altLang="en-US" sz="1600" dirty="0">
                <a:solidFill>
                  <a:schemeClr val="bg1">
                    <a:lumMod val="75000"/>
                  </a:schemeClr>
                </a:solidFill>
              </a:rPr>
              <a:t> is  noninflammatory</a:t>
            </a:r>
          </a:p>
          <a:p>
            <a:pPr eaLnBrk="1" hangingPunct="1">
              <a:spcBef>
                <a:spcPct val="0"/>
              </a:spcBef>
              <a:buClrTx/>
              <a:buSzTx/>
              <a:buFontTx/>
              <a:buNone/>
            </a:pPr>
            <a:r>
              <a:rPr lang="en-US" altLang="en-US" sz="1600" dirty="0">
                <a:solidFill>
                  <a:schemeClr val="bg1">
                    <a:lumMod val="75000"/>
                  </a:schemeClr>
                </a:solidFill>
              </a:rPr>
              <a:t>--As implied by the word ‘ulcerative’ in the name, the corneal epithelium is  disrupted in PUK. In contrast, </a:t>
            </a:r>
            <a:r>
              <a:rPr lang="en-US" altLang="en-US" sz="1600" dirty="0">
                <a:solidFill>
                  <a:srgbClr val="0000FF"/>
                </a:solidFill>
              </a:rPr>
              <a:t>the epithelium is  </a:t>
            </a:r>
            <a:r>
              <a:rPr lang="en-US" altLang="en-US" sz="1600" b="1" dirty="0">
                <a:solidFill>
                  <a:srgbClr val="0000FF"/>
                </a:solidFill>
              </a:rPr>
              <a:t>intact</a:t>
            </a:r>
            <a:r>
              <a:rPr lang="en-US" altLang="en-US" sz="1600" dirty="0">
                <a:solidFill>
                  <a:srgbClr val="0000FF"/>
                </a:solidFill>
              </a:rPr>
              <a:t>  in </a:t>
            </a:r>
            <a:r>
              <a:rPr lang="en-US" altLang="en-US" sz="1600" dirty="0" err="1">
                <a:solidFill>
                  <a:srgbClr val="0000FF"/>
                </a:solidFill>
              </a:rPr>
              <a:t>Terrien’s</a:t>
            </a:r>
            <a:r>
              <a:rPr lang="en-US" altLang="en-US" sz="1600" dirty="0">
                <a:solidFill>
                  <a:srgbClr val="0000FF"/>
                </a:solidFill>
              </a:rPr>
              <a:t>.</a:t>
            </a:r>
          </a:p>
        </p:txBody>
      </p:sp>
      <p:sp>
        <p:nvSpPr>
          <p:cNvPr id="11776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24A2E40-E90D-4E51-ADB7-38803EE60BEC}" type="slidenum">
              <a:rPr lang="en-US" altLang="en-US" sz="1000" smtClean="0"/>
              <a:pPr>
                <a:spcBef>
                  <a:spcPct val="0"/>
                </a:spcBef>
                <a:buClrTx/>
                <a:buSzTx/>
                <a:buFontTx/>
                <a:buNone/>
              </a:pPr>
              <a:t>192</a:t>
            </a:fld>
            <a:endParaRPr lang="en-US" altLang="en-US" sz="1000"/>
          </a:p>
        </p:txBody>
      </p:sp>
      <p:sp>
        <p:nvSpPr>
          <p:cNvPr id="2" name="Text Box 4">
            <a:extLst>
              <a:ext uri="{FF2B5EF4-FFF2-40B4-BE49-F238E27FC236}">
                <a16:creationId xmlns:a16="http://schemas.microsoft.com/office/drawing/2014/main" id="{DE65AE0B-2B68-49F1-93AD-2DBE5788B902}"/>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3" name="Oval 2">
            <a:extLst>
              <a:ext uri="{FF2B5EF4-FFF2-40B4-BE49-F238E27FC236}">
                <a16:creationId xmlns:a16="http://schemas.microsoft.com/office/drawing/2014/main" id="{B3030E46-C699-47C4-BD88-BA73A9C966B3}"/>
              </a:ext>
            </a:extLst>
          </p:cNvPr>
          <p:cNvSpPr/>
          <p:nvPr/>
        </p:nvSpPr>
        <p:spPr>
          <a:xfrm>
            <a:off x="2438400" y="5791200"/>
            <a:ext cx="3581400" cy="6096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20B81EA-AFF4-43C8-A811-2B1C6068F05F}"/>
              </a:ext>
            </a:extLst>
          </p:cNvPr>
          <p:cNvSpPr txBox="1"/>
          <p:nvPr/>
        </p:nvSpPr>
        <p:spPr>
          <a:xfrm>
            <a:off x="891071" y="4924425"/>
            <a:ext cx="7501605" cy="523220"/>
          </a:xfrm>
          <a:prstGeom prst="rect">
            <a:avLst/>
          </a:prstGeom>
          <a:solidFill>
            <a:srgbClr val="6DD9FF"/>
          </a:solidFill>
        </p:spPr>
        <p:txBody>
          <a:bodyPr wrap="none" rtlCol="0">
            <a:spAutoFit/>
          </a:bodyPr>
          <a:lstStyle/>
          <a:p>
            <a:r>
              <a:rPr lang="en-US" sz="1400" i="1" dirty="0">
                <a:solidFill>
                  <a:srgbClr val="0000FF"/>
                </a:solidFill>
              </a:rPr>
              <a:t>If the epithelium is intact, what is going on that puts </a:t>
            </a:r>
            <a:r>
              <a:rPr lang="en-US" sz="1400" i="1" dirty="0" err="1">
                <a:solidFill>
                  <a:srgbClr val="0000FF"/>
                </a:solidFill>
              </a:rPr>
              <a:t>Terrien’s</a:t>
            </a:r>
            <a:r>
              <a:rPr lang="en-US" sz="1400" i="1" dirty="0">
                <a:solidFill>
                  <a:srgbClr val="0000FF"/>
                </a:solidFill>
              </a:rPr>
              <a:t> on the DDx for PUK?</a:t>
            </a:r>
            <a:endParaRPr lang="en-US" sz="1400" i="1" dirty="0">
              <a:solidFill>
                <a:srgbClr val="6DD9FF"/>
              </a:solidFill>
            </a:endParaRPr>
          </a:p>
          <a:p>
            <a:r>
              <a:rPr lang="en-US" sz="1400" dirty="0">
                <a:solidFill>
                  <a:srgbClr val="6DD9FF"/>
                </a:solidFill>
              </a:rPr>
              <a:t>Progressive peripheral  </a:t>
            </a:r>
            <a:r>
              <a:rPr lang="en-US" sz="1400" b="1" dirty="0">
                <a:solidFill>
                  <a:srgbClr val="6DD9FF"/>
                </a:solidFill>
              </a:rPr>
              <a:t>stromal</a:t>
            </a:r>
            <a:r>
              <a:rPr lang="en-US" sz="1400" dirty="0">
                <a:solidFill>
                  <a:srgbClr val="6DD9FF"/>
                </a:solidFill>
              </a:rPr>
              <a:t>  thinning makes the limbal region in </a:t>
            </a:r>
            <a:r>
              <a:rPr lang="en-US" sz="1400" dirty="0" err="1">
                <a:solidFill>
                  <a:srgbClr val="6DD9FF"/>
                </a:solidFill>
              </a:rPr>
              <a:t>Terrien’s</a:t>
            </a:r>
            <a:r>
              <a:rPr lang="en-US" sz="1400" dirty="0">
                <a:solidFill>
                  <a:srgbClr val="6DD9FF"/>
                </a:solidFill>
              </a:rPr>
              <a:t> resemble PUK</a:t>
            </a:r>
          </a:p>
        </p:txBody>
      </p:sp>
    </p:spTree>
    <p:extLst>
      <p:ext uri="{BB962C8B-B14F-4D97-AF65-F5344CB8AC3E}">
        <p14:creationId xmlns:p14="http://schemas.microsoft.com/office/powerpoint/2010/main" val="1929027538"/>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57200" y="122238"/>
            <a:ext cx="7543800" cy="792162"/>
          </a:xfrm>
        </p:spPr>
        <p:txBody>
          <a:bodyPr/>
          <a:lstStyle/>
          <a:p>
            <a:pPr eaLnBrk="1" hangingPunct="1"/>
            <a:r>
              <a:rPr lang="en-US" altLang="en-US" dirty="0"/>
              <a:t>Q/A</a:t>
            </a:r>
          </a:p>
        </p:txBody>
      </p:sp>
      <p:sp>
        <p:nvSpPr>
          <p:cNvPr id="108547" name="Rectangle 3"/>
          <p:cNvSpPr>
            <a:spLocks noGrp="1" noChangeArrowheads="1"/>
          </p:cNvSpPr>
          <p:nvPr>
            <p:ph type="body" idx="1"/>
          </p:nvPr>
        </p:nvSpPr>
        <p:spPr/>
        <p:txBody>
          <a:bodyPr/>
          <a:lstStyle/>
          <a:p>
            <a:pPr eaLnBrk="1" hangingPunct="1">
              <a:defRPr/>
            </a:pPr>
            <a:r>
              <a:rPr lang="en-US" altLang="en-US" dirty="0">
                <a:solidFill>
                  <a:schemeClr val="bg1">
                    <a:lumMod val="75000"/>
                  </a:schemeClr>
                </a:solidFill>
              </a:rPr>
              <a:t>With respect to manifesting PUK, which of the following doesn’t belong, and why?</a:t>
            </a:r>
          </a:p>
          <a:p>
            <a:pPr lvl="1" eaLnBrk="1" hangingPunct="1">
              <a:defRPr/>
            </a:pPr>
            <a:r>
              <a:rPr lang="en-US" altLang="en-US" dirty="0">
                <a:solidFill>
                  <a:schemeClr val="bg1">
                    <a:lumMod val="75000"/>
                  </a:schemeClr>
                </a:solidFill>
              </a:rPr>
              <a:t>RA, </a:t>
            </a:r>
            <a:r>
              <a:rPr lang="en-US" altLang="en-US" dirty="0" err="1">
                <a:solidFill>
                  <a:schemeClr val="bg1">
                    <a:lumMod val="75000"/>
                  </a:schemeClr>
                </a:solidFill>
              </a:rPr>
              <a:t>Mooren’s</a:t>
            </a:r>
            <a:r>
              <a:rPr lang="en-US" altLang="en-US" dirty="0">
                <a:solidFill>
                  <a:schemeClr val="bg1">
                    <a:lumMod val="75000"/>
                  </a:schemeClr>
                </a:solidFill>
              </a:rPr>
              <a:t>, </a:t>
            </a:r>
            <a:r>
              <a:rPr lang="en-US" altLang="en-US" dirty="0" err="1">
                <a:solidFill>
                  <a:schemeClr val="bg1">
                    <a:lumMod val="75000"/>
                  </a:schemeClr>
                </a:solidFill>
              </a:rPr>
              <a:t>Beh</a:t>
            </a:r>
            <a:r>
              <a:rPr lang="en-US" altLang="en-US" dirty="0" err="1">
                <a:solidFill>
                  <a:schemeClr val="bg1">
                    <a:lumMod val="75000"/>
                  </a:schemeClr>
                </a:solidFill>
                <a:cs typeface="Arial" panose="020B0604020202020204" pitchFamily="34" charset="0"/>
              </a:rPr>
              <a:t>ç</a:t>
            </a:r>
            <a:r>
              <a:rPr lang="en-US" altLang="en-US" dirty="0" err="1">
                <a:solidFill>
                  <a:schemeClr val="bg1">
                    <a:lumMod val="75000"/>
                  </a:schemeClr>
                </a:solidFill>
              </a:rPr>
              <a:t>et</a:t>
            </a:r>
            <a:r>
              <a:rPr lang="en-US" altLang="en-US" dirty="0">
                <a:solidFill>
                  <a:schemeClr val="bg1">
                    <a:lumMod val="75000"/>
                  </a:schemeClr>
                </a:solidFill>
              </a:rPr>
              <a:t>, IBD</a:t>
            </a:r>
          </a:p>
          <a:p>
            <a:pPr eaLnBrk="1" hangingPunct="1">
              <a:defRPr/>
            </a:pPr>
            <a:endParaRPr lang="en-US" altLang="en-US" dirty="0">
              <a:solidFill>
                <a:schemeClr val="bg1">
                  <a:lumMod val="75000"/>
                </a:schemeClr>
              </a:solidFill>
            </a:endParaRPr>
          </a:p>
          <a:p>
            <a:pPr eaLnBrk="1" hangingPunct="1">
              <a:defRPr/>
            </a:pPr>
            <a:r>
              <a:rPr lang="en-US" altLang="en-US" dirty="0">
                <a:solidFill>
                  <a:schemeClr val="bg1">
                    <a:lumMod val="75000"/>
                  </a:schemeClr>
                </a:solidFill>
              </a:rPr>
              <a:t>And in this group?</a:t>
            </a:r>
          </a:p>
          <a:p>
            <a:pPr lvl="1" eaLnBrk="1" hangingPunct="1">
              <a:defRPr/>
            </a:pPr>
            <a:r>
              <a:rPr lang="en-US" altLang="en-US" dirty="0" err="1">
                <a:solidFill>
                  <a:schemeClr val="bg1">
                    <a:lumMod val="75000"/>
                  </a:schemeClr>
                </a:solidFill>
              </a:rPr>
              <a:t>Mooren’s</a:t>
            </a:r>
            <a:r>
              <a:rPr lang="en-US" altLang="en-US" dirty="0">
                <a:solidFill>
                  <a:schemeClr val="bg1">
                    <a:lumMod val="75000"/>
                  </a:schemeClr>
                </a:solidFill>
              </a:rPr>
              <a:t>, </a:t>
            </a:r>
            <a:r>
              <a:rPr lang="en-US" altLang="en-US" b="1" dirty="0" err="1">
                <a:solidFill>
                  <a:srgbClr val="0000FF"/>
                </a:solidFill>
              </a:rPr>
              <a:t>Terrien’s</a:t>
            </a:r>
            <a:r>
              <a:rPr lang="en-US" altLang="en-US" b="1" dirty="0">
                <a:solidFill>
                  <a:srgbClr val="0000FF"/>
                </a:solidFill>
              </a:rPr>
              <a:t> marginal</a:t>
            </a:r>
            <a:r>
              <a:rPr lang="en-US" altLang="en-US" dirty="0">
                <a:solidFill>
                  <a:schemeClr val="bg1">
                    <a:lumMod val="75000"/>
                  </a:schemeClr>
                </a:solidFill>
              </a:rPr>
              <a:t>, Sarcoid, SLE</a:t>
            </a:r>
          </a:p>
        </p:txBody>
      </p:sp>
      <p:sp>
        <p:nvSpPr>
          <p:cNvPr id="117764" name="Text Box 6"/>
          <p:cNvSpPr txBox="1">
            <a:spLocks noChangeArrowheads="1"/>
          </p:cNvSpPr>
          <p:nvPr/>
        </p:nvSpPr>
        <p:spPr bwMode="auto">
          <a:xfrm>
            <a:off x="685800" y="4924425"/>
            <a:ext cx="7772400" cy="1323975"/>
          </a:xfrm>
          <a:prstGeom prst="rect">
            <a:avLst/>
          </a:prstGeom>
          <a:no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Why is </a:t>
            </a:r>
            <a:r>
              <a:rPr lang="en-US" altLang="en-US" sz="1600" i="1" dirty="0" err="1">
                <a:solidFill>
                  <a:schemeClr val="bg1">
                    <a:lumMod val="75000"/>
                  </a:schemeClr>
                </a:solidFill>
              </a:rPr>
              <a:t>Terrien’s</a:t>
            </a:r>
            <a:r>
              <a:rPr lang="en-US" altLang="en-US" sz="1600" i="1" dirty="0">
                <a:solidFill>
                  <a:schemeClr val="bg1">
                    <a:lumMod val="75000"/>
                  </a:schemeClr>
                </a:solidFill>
              </a:rPr>
              <a:t> the oddball in this group?</a:t>
            </a:r>
          </a:p>
          <a:p>
            <a:pPr eaLnBrk="1" hangingPunct="1">
              <a:spcBef>
                <a:spcPct val="0"/>
              </a:spcBef>
              <a:buClrTx/>
              <a:buSzTx/>
              <a:buFontTx/>
              <a:buNone/>
            </a:pPr>
            <a:r>
              <a:rPr lang="en-US" altLang="en-US" sz="1600" dirty="0">
                <a:solidFill>
                  <a:schemeClr val="bg1">
                    <a:lumMod val="75000"/>
                  </a:schemeClr>
                </a:solidFill>
              </a:rPr>
              <a:t>Two reasons:</a:t>
            </a:r>
          </a:p>
          <a:p>
            <a:pPr eaLnBrk="1" hangingPunct="1">
              <a:spcBef>
                <a:spcPct val="0"/>
              </a:spcBef>
              <a:buClrTx/>
              <a:buSzTx/>
              <a:buFontTx/>
              <a:buNone/>
            </a:pPr>
            <a:r>
              <a:rPr lang="en-US" altLang="en-US" sz="1600" dirty="0">
                <a:solidFill>
                  <a:schemeClr val="bg1">
                    <a:lumMod val="75000"/>
                  </a:schemeClr>
                </a:solidFill>
              </a:rPr>
              <a:t>--PUK in the others is an  inflammatory  process; </a:t>
            </a:r>
            <a:r>
              <a:rPr lang="en-US" altLang="en-US" sz="1600" dirty="0" err="1">
                <a:solidFill>
                  <a:schemeClr val="bg1">
                    <a:lumMod val="75000"/>
                  </a:schemeClr>
                </a:solidFill>
              </a:rPr>
              <a:t>Terrien’s</a:t>
            </a:r>
            <a:r>
              <a:rPr lang="en-US" altLang="en-US" sz="1600" dirty="0">
                <a:solidFill>
                  <a:schemeClr val="bg1">
                    <a:lumMod val="75000"/>
                  </a:schemeClr>
                </a:solidFill>
              </a:rPr>
              <a:t> is  noninflammatory</a:t>
            </a:r>
          </a:p>
          <a:p>
            <a:pPr eaLnBrk="1" hangingPunct="1">
              <a:spcBef>
                <a:spcPct val="0"/>
              </a:spcBef>
              <a:buClrTx/>
              <a:buSzTx/>
              <a:buFontTx/>
              <a:buNone/>
            </a:pPr>
            <a:r>
              <a:rPr lang="en-US" altLang="en-US" sz="1600" dirty="0">
                <a:solidFill>
                  <a:schemeClr val="bg1">
                    <a:lumMod val="75000"/>
                  </a:schemeClr>
                </a:solidFill>
              </a:rPr>
              <a:t>--As implied by the word ‘ulcerative’ in the name, the corneal epithelium is  disrupted in PUK. In contrast, </a:t>
            </a:r>
            <a:r>
              <a:rPr lang="en-US" altLang="en-US" sz="1600" dirty="0">
                <a:solidFill>
                  <a:srgbClr val="0000FF"/>
                </a:solidFill>
              </a:rPr>
              <a:t>the epithelium is  </a:t>
            </a:r>
            <a:r>
              <a:rPr lang="en-US" altLang="en-US" sz="1600" b="1" dirty="0">
                <a:solidFill>
                  <a:srgbClr val="0000FF"/>
                </a:solidFill>
              </a:rPr>
              <a:t>intact</a:t>
            </a:r>
            <a:r>
              <a:rPr lang="en-US" altLang="en-US" sz="1600" dirty="0">
                <a:solidFill>
                  <a:srgbClr val="0000FF"/>
                </a:solidFill>
              </a:rPr>
              <a:t>  in </a:t>
            </a:r>
            <a:r>
              <a:rPr lang="en-US" altLang="en-US" sz="1600" dirty="0" err="1">
                <a:solidFill>
                  <a:srgbClr val="0000FF"/>
                </a:solidFill>
              </a:rPr>
              <a:t>Terrien’s</a:t>
            </a:r>
            <a:r>
              <a:rPr lang="en-US" altLang="en-US" sz="1600" dirty="0">
                <a:solidFill>
                  <a:srgbClr val="0000FF"/>
                </a:solidFill>
              </a:rPr>
              <a:t>.</a:t>
            </a:r>
          </a:p>
        </p:txBody>
      </p:sp>
      <p:sp>
        <p:nvSpPr>
          <p:cNvPr id="11776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24A2E40-E90D-4E51-ADB7-38803EE60BEC}" type="slidenum">
              <a:rPr lang="en-US" altLang="en-US" sz="1000" smtClean="0"/>
              <a:pPr>
                <a:spcBef>
                  <a:spcPct val="0"/>
                </a:spcBef>
                <a:buClrTx/>
                <a:buSzTx/>
                <a:buFontTx/>
                <a:buNone/>
              </a:pPr>
              <a:t>193</a:t>
            </a:fld>
            <a:endParaRPr lang="en-US" altLang="en-US" sz="1000"/>
          </a:p>
        </p:txBody>
      </p:sp>
      <p:sp>
        <p:nvSpPr>
          <p:cNvPr id="2" name="Text Box 4">
            <a:extLst>
              <a:ext uri="{FF2B5EF4-FFF2-40B4-BE49-F238E27FC236}">
                <a16:creationId xmlns:a16="http://schemas.microsoft.com/office/drawing/2014/main" id="{DE65AE0B-2B68-49F1-93AD-2DBE5788B902}"/>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3" name="Oval 2">
            <a:extLst>
              <a:ext uri="{FF2B5EF4-FFF2-40B4-BE49-F238E27FC236}">
                <a16:creationId xmlns:a16="http://schemas.microsoft.com/office/drawing/2014/main" id="{B3030E46-C699-47C4-BD88-BA73A9C966B3}"/>
              </a:ext>
            </a:extLst>
          </p:cNvPr>
          <p:cNvSpPr/>
          <p:nvPr/>
        </p:nvSpPr>
        <p:spPr>
          <a:xfrm>
            <a:off x="2438400" y="5791200"/>
            <a:ext cx="3581400" cy="6096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20B81EA-AFF4-43C8-A811-2B1C6068F05F}"/>
              </a:ext>
            </a:extLst>
          </p:cNvPr>
          <p:cNvSpPr txBox="1"/>
          <p:nvPr/>
        </p:nvSpPr>
        <p:spPr>
          <a:xfrm>
            <a:off x="891071" y="4924425"/>
            <a:ext cx="7501605" cy="523220"/>
          </a:xfrm>
          <a:prstGeom prst="rect">
            <a:avLst/>
          </a:prstGeom>
          <a:solidFill>
            <a:srgbClr val="6DD9FF"/>
          </a:solidFill>
        </p:spPr>
        <p:txBody>
          <a:bodyPr wrap="none" rtlCol="0">
            <a:spAutoFit/>
          </a:bodyPr>
          <a:lstStyle/>
          <a:p>
            <a:r>
              <a:rPr lang="en-US" sz="1400" i="1" dirty="0">
                <a:solidFill>
                  <a:srgbClr val="0000FF"/>
                </a:solidFill>
              </a:rPr>
              <a:t>If the epithelium is intact, what is going on that puts </a:t>
            </a:r>
            <a:r>
              <a:rPr lang="en-US" sz="1400" i="1" dirty="0" err="1">
                <a:solidFill>
                  <a:srgbClr val="0000FF"/>
                </a:solidFill>
              </a:rPr>
              <a:t>Terrien’s</a:t>
            </a:r>
            <a:r>
              <a:rPr lang="en-US" sz="1400" i="1" dirty="0">
                <a:solidFill>
                  <a:srgbClr val="0000FF"/>
                </a:solidFill>
              </a:rPr>
              <a:t> on the DDx for PUK?</a:t>
            </a:r>
          </a:p>
          <a:p>
            <a:r>
              <a:rPr lang="en-US" sz="1400" dirty="0">
                <a:solidFill>
                  <a:srgbClr val="0000FF"/>
                </a:solidFill>
              </a:rPr>
              <a:t>Progressive peripheral  </a:t>
            </a:r>
            <a:r>
              <a:rPr lang="en-US" sz="1400" b="1" dirty="0">
                <a:solidFill>
                  <a:srgbClr val="0000FF"/>
                </a:solidFill>
              </a:rPr>
              <a:t>stromal</a:t>
            </a:r>
            <a:r>
              <a:rPr lang="en-US" sz="1400" dirty="0">
                <a:solidFill>
                  <a:srgbClr val="0000FF"/>
                </a:solidFill>
              </a:rPr>
              <a:t>  thinning makes the limbal region in </a:t>
            </a:r>
            <a:r>
              <a:rPr lang="en-US" sz="1400" dirty="0" err="1">
                <a:solidFill>
                  <a:srgbClr val="0000FF"/>
                </a:solidFill>
              </a:rPr>
              <a:t>Terrien’s</a:t>
            </a:r>
            <a:r>
              <a:rPr lang="en-US" sz="1400" dirty="0">
                <a:solidFill>
                  <a:srgbClr val="0000FF"/>
                </a:solidFill>
              </a:rPr>
              <a:t> resemble PUK</a:t>
            </a:r>
          </a:p>
        </p:txBody>
      </p:sp>
      <p:sp>
        <p:nvSpPr>
          <p:cNvPr id="5" name="Rectangle 4">
            <a:extLst>
              <a:ext uri="{FF2B5EF4-FFF2-40B4-BE49-F238E27FC236}">
                <a16:creationId xmlns:a16="http://schemas.microsoft.com/office/drawing/2014/main" id="{9E937ECE-1BF5-4607-A617-02C43A9CB0D5}"/>
              </a:ext>
            </a:extLst>
          </p:cNvPr>
          <p:cNvSpPr/>
          <p:nvPr/>
        </p:nvSpPr>
        <p:spPr>
          <a:xfrm>
            <a:off x="2819400" y="5215852"/>
            <a:ext cx="716155" cy="194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3800227"/>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108547" name="Rectangle 3"/>
          <p:cNvSpPr>
            <a:spLocks noGrp="1" noChangeArrowheads="1"/>
          </p:cNvSpPr>
          <p:nvPr>
            <p:ph type="body" idx="1"/>
          </p:nvPr>
        </p:nvSpPr>
        <p:spPr/>
        <p:txBody>
          <a:bodyPr/>
          <a:lstStyle/>
          <a:p>
            <a:pPr eaLnBrk="1" hangingPunct="1">
              <a:defRPr/>
            </a:pPr>
            <a:r>
              <a:rPr lang="en-US" altLang="en-US" dirty="0">
                <a:solidFill>
                  <a:schemeClr val="bg1">
                    <a:lumMod val="75000"/>
                  </a:schemeClr>
                </a:solidFill>
              </a:rPr>
              <a:t>With respect to manifesting PUK, which of the following doesn’t belong, and why?</a:t>
            </a:r>
          </a:p>
          <a:p>
            <a:pPr lvl="1" eaLnBrk="1" hangingPunct="1">
              <a:defRPr/>
            </a:pPr>
            <a:r>
              <a:rPr lang="en-US" altLang="en-US" dirty="0">
                <a:solidFill>
                  <a:schemeClr val="bg1">
                    <a:lumMod val="75000"/>
                  </a:schemeClr>
                </a:solidFill>
              </a:rPr>
              <a:t>RA, </a:t>
            </a:r>
            <a:r>
              <a:rPr lang="en-US" altLang="en-US" dirty="0" err="1">
                <a:solidFill>
                  <a:schemeClr val="bg1">
                    <a:lumMod val="75000"/>
                  </a:schemeClr>
                </a:solidFill>
              </a:rPr>
              <a:t>Mooren’s</a:t>
            </a:r>
            <a:r>
              <a:rPr lang="en-US" altLang="en-US" dirty="0">
                <a:solidFill>
                  <a:schemeClr val="bg1">
                    <a:lumMod val="75000"/>
                  </a:schemeClr>
                </a:solidFill>
              </a:rPr>
              <a:t>, </a:t>
            </a:r>
            <a:r>
              <a:rPr lang="en-US" altLang="en-US" dirty="0" err="1">
                <a:solidFill>
                  <a:schemeClr val="bg1">
                    <a:lumMod val="75000"/>
                  </a:schemeClr>
                </a:solidFill>
              </a:rPr>
              <a:t>Beh</a:t>
            </a:r>
            <a:r>
              <a:rPr lang="en-US" altLang="en-US" dirty="0" err="1">
                <a:solidFill>
                  <a:schemeClr val="bg1">
                    <a:lumMod val="75000"/>
                  </a:schemeClr>
                </a:solidFill>
                <a:cs typeface="Arial" panose="020B0604020202020204" pitchFamily="34" charset="0"/>
              </a:rPr>
              <a:t>ç</a:t>
            </a:r>
            <a:r>
              <a:rPr lang="en-US" altLang="en-US" dirty="0" err="1">
                <a:solidFill>
                  <a:schemeClr val="bg1">
                    <a:lumMod val="75000"/>
                  </a:schemeClr>
                </a:solidFill>
              </a:rPr>
              <a:t>et</a:t>
            </a:r>
            <a:r>
              <a:rPr lang="en-US" altLang="en-US" dirty="0">
                <a:solidFill>
                  <a:schemeClr val="bg1">
                    <a:lumMod val="75000"/>
                  </a:schemeClr>
                </a:solidFill>
              </a:rPr>
              <a:t>, IBD</a:t>
            </a:r>
          </a:p>
          <a:p>
            <a:pPr eaLnBrk="1" hangingPunct="1">
              <a:defRPr/>
            </a:pPr>
            <a:endParaRPr lang="en-US" altLang="en-US" dirty="0">
              <a:solidFill>
                <a:schemeClr val="bg1">
                  <a:lumMod val="75000"/>
                </a:schemeClr>
              </a:solidFill>
            </a:endParaRPr>
          </a:p>
          <a:p>
            <a:pPr eaLnBrk="1" hangingPunct="1">
              <a:defRPr/>
            </a:pPr>
            <a:r>
              <a:rPr lang="en-US" altLang="en-US" dirty="0">
                <a:solidFill>
                  <a:schemeClr val="bg1">
                    <a:lumMod val="75000"/>
                  </a:schemeClr>
                </a:solidFill>
              </a:rPr>
              <a:t>And in this group?</a:t>
            </a:r>
          </a:p>
          <a:p>
            <a:pPr lvl="1" eaLnBrk="1" hangingPunct="1">
              <a:defRPr/>
            </a:pPr>
            <a:r>
              <a:rPr lang="en-US" altLang="en-US" dirty="0" err="1">
                <a:solidFill>
                  <a:schemeClr val="bg1">
                    <a:lumMod val="75000"/>
                  </a:schemeClr>
                </a:solidFill>
              </a:rPr>
              <a:t>Mooren’s</a:t>
            </a:r>
            <a:r>
              <a:rPr lang="en-US" altLang="en-US" dirty="0">
                <a:solidFill>
                  <a:schemeClr val="bg1">
                    <a:lumMod val="75000"/>
                  </a:schemeClr>
                </a:solidFill>
              </a:rPr>
              <a:t>, </a:t>
            </a:r>
            <a:r>
              <a:rPr lang="en-US" altLang="en-US" b="1" dirty="0" err="1">
                <a:solidFill>
                  <a:srgbClr val="0000FF"/>
                </a:solidFill>
              </a:rPr>
              <a:t>Terrien’s</a:t>
            </a:r>
            <a:r>
              <a:rPr lang="en-US" altLang="en-US" b="1" dirty="0">
                <a:solidFill>
                  <a:srgbClr val="0000FF"/>
                </a:solidFill>
              </a:rPr>
              <a:t> marginal</a:t>
            </a:r>
            <a:r>
              <a:rPr lang="en-US" altLang="en-US" dirty="0">
                <a:solidFill>
                  <a:schemeClr val="bg1">
                    <a:lumMod val="75000"/>
                  </a:schemeClr>
                </a:solidFill>
              </a:rPr>
              <a:t>, Sarcoid, SLE</a:t>
            </a:r>
          </a:p>
        </p:txBody>
      </p:sp>
      <p:sp>
        <p:nvSpPr>
          <p:cNvPr id="117764" name="Text Box 6"/>
          <p:cNvSpPr txBox="1">
            <a:spLocks noChangeArrowheads="1"/>
          </p:cNvSpPr>
          <p:nvPr/>
        </p:nvSpPr>
        <p:spPr bwMode="auto">
          <a:xfrm>
            <a:off x="685800" y="4924425"/>
            <a:ext cx="7772400" cy="1323975"/>
          </a:xfrm>
          <a:prstGeom prst="rect">
            <a:avLst/>
          </a:prstGeom>
          <a:no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Why is </a:t>
            </a:r>
            <a:r>
              <a:rPr lang="en-US" altLang="en-US" sz="1600" i="1" dirty="0" err="1">
                <a:solidFill>
                  <a:schemeClr val="bg1">
                    <a:lumMod val="75000"/>
                  </a:schemeClr>
                </a:solidFill>
              </a:rPr>
              <a:t>Terrien’s</a:t>
            </a:r>
            <a:r>
              <a:rPr lang="en-US" altLang="en-US" sz="1600" i="1" dirty="0">
                <a:solidFill>
                  <a:schemeClr val="bg1">
                    <a:lumMod val="75000"/>
                  </a:schemeClr>
                </a:solidFill>
              </a:rPr>
              <a:t> the oddball in this group?</a:t>
            </a:r>
          </a:p>
          <a:p>
            <a:pPr eaLnBrk="1" hangingPunct="1">
              <a:spcBef>
                <a:spcPct val="0"/>
              </a:spcBef>
              <a:buClrTx/>
              <a:buSzTx/>
              <a:buFontTx/>
              <a:buNone/>
            </a:pPr>
            <a:r>
              <a:rPr lang="en-US" altLang="en-US" sz="1600" dirty="0">
                <a:solidFill>
                  <a:schemeClr val="bg1">
                    <a:lumMod val="75000"/>
                  </a:schemeClr>
                </a:solidFill>
              </a:rPr>
              <a:t>Two reasons:</a:t>
            </a:r>
          </a:p>
          <a:p>
            <a:pPr eaLnBrk="1" hangingPunct="1">
              <a:spcBef>
                <a:spcPct val="0"/>
              </a:spcBef>
              <a:buClrTx/>
              <a:buSzTx/>
              <a:buFontTx/>
              <a:buNone/>
            </a:pPr>
            <a:r>
              <a:rPr lang="en-US" altLang="en-US" sz="1600" dirty="0">
                <a:solidFill>
                  <a:schemeClr val="bg1">
                    <a:lumMod val="75000"/>
                  </a:schemeClr>
                </a:solidFill>
              </a:rPr>
              <a:t>--PUK in the others is an  inflammatory  process; </a:t>
            </a:r>
            <a:r>
              <a:rPr lang="en-US" altLang="en-US" sz="1600" dirty="0" err="1">
                <a:solidFill>
                  <a:schemeClr val="bg1">
                    <a:lumMod val="75000"/>
                  </a:schemeClr>
                </a:solidFill>
              </a:rPr>
              <a:t>Terrien’s</a:t>
            </a:r>
            <a:r>
              <a:rPr lang="en-US" altLang="en-US" sz="1600" dirty="0">
                <a:solidFill>
                  <a:schemeClr val="bg1">
                    <a:lumMod val="75000"/>
                  </a:schemeClr>
                </a:solidFill>
              </a:rPr>
              <a:t> is  noninflammatory</a:t>
            </a:r>
          </a:p>
          <a:p>
            <a:pPr eaLnBrk="1" hangingPunct="1">
              <a:spcBef>
                <a:spcPct val="0"/>
              </a:spcBef>
              <a:buClrTx/>
              <a:buSzTx/>
              <a:buFontTx/>
              <a:buNone/>
            </a:pPr>
            <a:r>
              <a:rPr lang="en-US" altLang="en-US" sz="1600" dirty="0">
                <a:solidFill>
                  <a:schemeClr val="bg1">
                    <a:lumMod val="75000"/>
                  </a:schemeClr>
                </a:solidFill>
              </a:rPr>
              <a:t>--As implied by the word ‘ulcerative’ in the name, the corneal epithelium is  disrupted in PUK. In contrast, </a:t>
            </a:r>
            <a:r>
              <a:rPr lang="en-US" altLang="en-US" sz="1600" dirty="0">
                <a:solidFill>
                  <a:srgbClr val="0000FF"/>
                </a:solidFill>
              </a:rPr>
              <a:t>the epithelium is  </a:t>
            </a:r>
            <a:r>
              <a:rPr lang="en-US" altLang="en-US" sz="1600" b="1" dirty="0">
                <a:solidFill>
                  <a:srgbClr val="0000FF"/>
                </a:solidFill>
              </a:rPr>
              <a:t>intact</a:t>
            </a:r>
            <a:r>
              <a:rPr lang="en-US" altLang="en-US" sz="1600" dirty="0">
                <a:solidFill>
                  <a:srgbClr val="0000FF"/>
                </a:solidFill>
              </a:rPr>
              <a:t>  in </a:t>
            </a:r>
            <a:r>
              <a:rPr lang="en-US" altLang="en-US" sz="1600" dirty="0" err="1">
                <a:solidFill>
                  <a:srgbClr val="0000FF"/>
                </a:solidFill>
              </a:rPr>
              <a:t>Terrien’s</a:t>
            </a:r>
            <a:r>
              <a:rPr lang="en-US" altLang="en-US" sz="1600" dirty="0">
                <a:solidFill>
                  <a:srgbClr val="0000FF"/>
                </a:solidFill>
              </a:rPr>
              <a:t>.</a:t>
            </a:r>
          </a:p>
        </p:txBody>
      </p:sp>
      <p:sp>
        <p:nvSpPr>
          <p:cNvPr id="11776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24A2E40-E90D-4E51-ADB7-38803EE60BEC}" type="slidenum">
              <a:rPr lang="en-US" altLang="en-US" sz="1000" smtClean="0"/>
              <a:pPr>
                <a:spcBef>
                  <a:spcPct val="0"/>
                </a:spcBef>
                <a:buClrTx/>
                <a:buSzTx/>
                <a:buFontTx/>
                <a:buNone/>
              </a:pPr>
              <a:t>194</a:t>
            </a:fld>
            <a:endParaRPr lang="en-US" altLang="en-US" sz="1000"/>
          </a:p>
        </p:txBody>
      </p:sp>
      <p:sp>
        <p:nvSpPr>
          <p:cNvPr id="2" name="Text Box 4">
            <a:extLst>
              <a:ext uri="{FF2B5EF4-FFF2-40B4-BE49-F238E27FC236}">
                <a16:creationId xmlns:a16="http://schemas.microsoft.com/office/drawing/2014/main" id="{DE65AE0B-2B68-49F1-93AD-2DBE5788B902}"/>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3" name="Oval 2">
            <a:extLst>
              <a:ext uri="{FF2B5EF4-FFF2-40B4-BE49-F238E27FC236}">
                <a16:creationId xmlns:a16="http://schemas.microsoft.com/office/drawing/2014/main" id="{B3030E46-C699-47C4-BD88-BA73A9C966B3}"/>
              </a:ext>
            </a:extLst>
          </p:cNvPr>
          <p:cNvSpPr/>
          <p:nvPr/>
        </p:nvSpPr>
        <p:spPr>
          <a:xfrm>
            <a:off x="2438400" y="5791200"/>
            <a:ext cx="3581400" cy="6096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20B81EA-AFF4-43C8-A811-2B1C6068F05F}"/>
              </a:ext>
            </a:extLst>
          </p:cNvPr>
          <p:cNvSpPr txBox="1"/>
          <p:nvPr/>
        </p:nvSpPr>
        <p:spPr>
          <a:xfrm>
            <a:off x="891071" y="4924425"/>
            <a:ext cx="7501605" cy="523220"/>
          </a:xfrm>
          <a:prstGeom prst="rect">
            <a:avLst/>
          </a:prstGeom>
          <a:solidFill>
            <a:srgbClr val="6DD9FF"/>
          </a:solidFill>
        </p:spPr>
        <p:txBody>
          <a:bodyPr wrap="none" rtlCol="0">
            <a:spAutoFit/>
          </a:bodyPr>
          <a:lstStyle/>
          <a:p>
            <a:r>
              <a:rPr lang="en-US" sz="1400" i="1" dirty="0">
                <a:solidFill>
                  <a:srgbClr val="0000FF"/>
                </a:solidFill>
              </a:rPr>
              <a:t>If the epithelium is intact, what is going on that puts </a:t>
            </a:r>
            <a:r>
              <a:rPr lang="en-US" sz="1400" i="1" dirty="0" err="1">
                <a:solidFill>
                  <a:srgbClr val="0000FF"/>
                </a:solidFill>
              </a:rPr>
              <a:t>Terrien’s</a:t>
            </a:r>
            <a:r>
              <a:rPr lang="en-US" sz="1400" i="1" dirty="0">
                <a:solidFill>
                  <a:srgbClr val="0000FF"/>
                </a:solidFill>
              </a:rPr>
              <a:t> on the DDx for PUK?</a:t>
            </a:r>
          </a:p>
          <a:p>
            <a:r>
              <a:rPr lang="en-US" sz="1400" dirty="0">
                <a:solidFill>
                  <a:srgbClr val="0000FF"/>
                </a:solidFill>
              </a:rPr>
              <a:t>Progressive peripheral  </a:t>
            </a:r>
            <a:r>
              <a:rPr lang="en-US" sz="1400" b="1" dirty="0">
                <a:solidFill>
                  <a:srgbClr val="0000FF"/>
                </a:solidFill>
              </a:rPr>
              <a:t>stromal</a:t>
            </a:r>
            <a:r>
              <a:rPr lang="en-US" sz="1400" dirty="0">
                <a:solidFill>
                  <a:srgbClr val="0000FF"/>
                </a:solidFill>
              </a:rPr>
              <a:t>  thinning makes the limbal region in </a:t>
            </a:r>
            <a:r>
              <a:rPr lang="en-US" sz="1400" dirty="0" err="1">
                <a:solidFill>
                  <a:srgbClr val="0000FF"/>
                </a:solidFill>
              </a:rPr>
              <a:t>Terrien’s</a:t>
            </a:r>
            <a:r>
              <a:rPr lang="en-US" sz="1400" dirty="0">
                <a:solidFill>
                  <a:srgbClr val="0000FF"/>
                </a:solidFill>
              </a:rPr>
              <a:t> resemble PUK</a:t>
            </a:r>
          </a:p>
        </p:txBody>
      </p:sp>
    </p:spTree>
    <p:extLst>
      <p:ext uri="{BB962C8B-B14F-4D97-AF65-F5344CB8AC3E}">
        <p14:creationId xmlns:p14="http://schemas.microsoft.com/office/powerpoint/2010/main" val="206165672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108547" name="Rectangle 3"/>
          <p:cNvSpPr>
            <a:spLocks noGrp="1" noChangeArrowheads="1"/>
          </p:cNvSpPr>
          <p:nvPr>
            <p:ph type="body" idx="1"/>
          </p:nvPr>
        </p:nvSpPr>
        <p:spPr/>
        <p:txBody>
          <a:bodyPr/>
          <a:lstStyle/>
          <a:p>
            <a:pPr eaLnBrk="1" hangingPunct="1">
              <a:defRPr/>
            </a:pPr>
            <a:r>
              <a:rPr lang="en-US" altLang="en-US" dirty="0">
                <a:solidFill>
                  <a:schemeClr val="bg1">
                    <a:lumMod val="75000"/>
                  </a:schemeClr>
                </a:solidFill>
              </a:rPr>
              <a:t>With respect to manifesting PUK, which of the following doesn’t belong, and why?</a:t>
            </a:r>
          </a:p>
          <a:p>
            <a:pPr lvl="1" eaLnBrk="1" hangingPunct="1">
              <a:defRPr/>
            </a:pPr>
            <a:r>
              <a:rPr lang="en-US" altLang="en-US" dirty="0">
                <a:solidFill>
                  <a:schemeClr val="bg1">
                    <a:lumMod val="75000"/>
                  </a:schemeClr>
                </a:solidFill>
              </a:rPr>
              <a:t>RA, </a:t>
            </a:r>
            <a:r>
              <a:rPr lang="en-US" altLang="en-US" dirty="0" err="1">
                <a:solidFill>
                  <a:schemeClr val="bg1">
                    <a:lumMod val="75000"/>
                  </a:schemeClr>
                </a:solidFill>
              </a:rPr>
              <a:t>Mooren’s</a:t>
            </a:r>
            <a:r>
              <a:rPr lang="en-US" altLang="en-US" dirty="0">
                <a:solidFill>
                  <a:schemeClr val="bg1">
                    <a:lumMod val="75000"/>
                  </a:schemeClr>
                </a:solidFill>
              </a:rPr>
              <a:t>, </a:t>
            </a:r>
            <a:r>
              <a:rPr lang="en-US" altLang="en-US" dirty="0" err="1">
                <a:solidFill>
                  <a:schemeClr val="bg1">
                    <a:lumMod val="75000"/>
                  </a:schemeClr>
                </a:solidFill>
              </a:rPr>
              <a:t>Beh</a:t>
            </a:r>
            <a:r>
              <a:rPr lang="en-US" altLang="en-US" dirty="0" err="1">
                <a:solidFill>
                  <a:schemeClr val="bg1">
                    <a:lumMod val="75000"/>
                  </a:schemeClr>
                </a:solidFill>
                <a:cs typeface="Arial" panose="020B0604020202020204" pitchFamily="34" charset="0"/>
              </a:rPr>
              <a:t>ç</a:t>
            </a:r>
            <a:r>
              <a:rPr lang="en-US" altLang="en-US" dirty="0" err="1">
                <a:solidFill>
                  <a:schemeClr val="bg1">
                    <a:lumMod val="75000"/>
                  </a:schemeClr>
                </a:solidFill>
              </a:rPr>
              <a:t>et</a:t>
            </a:r>
            <a:r>
              <a:rPr lang="en-US" altLang="en-US" dirty="0">
                <a:solidFill>
                  <a:schemeClr val="bg1">
                    <a:lumMod val="75000"/>
                  </a:schemeClr>
                </a:solidFill>
              </a:rPr>
              <a:t>, IBD</a:t>
            </a:r>
          </a:p>
          <a:p>
            <a:pPr eaLnBrk="1" hangingPunct="1">
              <a:defRPr/>
            </a:pPr>
            <a:endParaRPr lang="en-US" altLang="en-US" dirty="0">
              <a:solidFill>
                <a:schemeClr val="bg1">
                  <a:lumMod val="75000"/>
                </a:schemeClr>
              </a:solidFill>
            </a:endParaRPr>
          </a:p>
          <a:p>
            <a:pPr eaLnBrk="1" hangingPunct="1">
              <a:defRPr/>
            </a:pPr>
            <a:r>
              <a:rPr lang="en-US" altLang="en-US" dirty="0">
                <a:solidFill>
                  <a:schemeClr val="bg1">
                    <a:lumMod val="75000"/>
                  </a:schemeClr>
                </a:solidFill>
              </a:rPr>
              <a:t>And in this group?</a:t>
            </a:r>
          </a:p>
          <a:p>
            <a:pPr lvl="1" eaLnBrk="1" hangingPunct="1">
              <a:defRPr/>
            </a:pPr>
            <a:r>
              <a:rPr lang="en-US" altLang="en-US" dirty="0" err="1">
                <a:solidFill>
                  <a:schemeClr val="bg1">
                    <a:lumMod val="75000"/>
                  </a:schemeClr>
                </a:solidFill>
              </a:rPr>
              <a:t>Mooren’s</a:t>
            </a:r>
            <a:r>
              <a:rPr lang="en-US" altLang="en-US" dirty="0">
                <a:solidFill>
                  <a:schemeClr val="bg1">
                    <a:lumMod val="75000"/>
                  </a:schemeClr>
                </a:solidFill>
              </a:rPr>
              <a:t>, </a:t>
            </a:r>
            <a:r>
              <a:rPr lang="en-US" altLang="en-US" b="1" dirty="0" err="1">
                <a:solidFill>
                  <a:srgbClr val="0000FF"/>
                </a:solidFill>
              </a:rPr>
              <a:t>Terrien’s</a:t>
            </a:r>
            <a:r>
              <a:rPr lang="en-US" altLang="en-US" b="1" dirty="0">
                <a:solidFill>
                  <a:srgbClr val="0000FF"/>
                </a:solidFill>
              </a:rPr>
              <a:t> marginal</a:t>
            </a:r>
            <a:r>
              <a:rPr lang="en-US" altLang="en-US" dirty="0">
                <a:solidFill>
                  <a:schemeClr val="bg1">
                    <a:lumMod val="75000"/>
                  </a:schemeClr>
                </a:solidFill>
              </a:rPr>
              <a:t>, Sarcoid, SLE</a:t>
            </a:r>
          </a:p>
        </p:txBody>
      </p:sp>
      <p:sp>
        <p:nvSpPr>
          <p:cNvPr id="117764" name="Text Box 6"/>
          <p:cNvSpPr txBox="1">
            <a:spLocks noChangeArrowheads="1"/>
          </p:cNvSpPr>
          <p:nvPr/>
        </p:nvSpPr>
        <p:spPr bwMode="auto">
          <a:xfrm>
            <a:off x="685800" y="4924425"/>
            <a:ext cx="7772400" cy="1323975"/>
          </a:xfrm>
          <a:prstGeom prst="rect">
            <a:avLst/>
          </a:prstGeom>
          <a:no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Why is </a:t>
            </a:r>
            <a:r>
              <a:rPr lang="en-US" altLang="en-US" sz="1600" i="1" dirty="0" err="1">
                <a:solidFill>
                  <a:schemeClr val="bg1">
                    <a:lumMod val="75000"/>
                  </a:schemeClr>
                </a:solidFill>
              </a:rPr>
              <a:t>Terrien’s</a:t>
            </a:r>
            <a:r>
              <a:rPr lang="en-US" altLang="en-US" sz="1600" i="1" dirty="0">
                <a:solidFill>
                  <a:schemeClr val="bg1">
                    <a:lumMod val="75000"/>
                  </a:schemeClr>
                </a:solidFill>
              </a:rPr>
              <a:t> the oddball in this group?</a:t>
            </a:r>
          </a:p>
          <a:p>
            <a:pPr eaLnBrk="1" hangingPunct="1">
              <a:spcBef>
                <a:spcPct val="0"/>
              </a:spcBef>
              <a:buClrTx/>
              <a:buSzTx/>
              <a:buFontTx/>
              <a:buNone/>
            </a:pPr>
            <a:r>
              <a:rPr lang="en-US" altLang="en-US" sz="1600" dirty="0">
                <a:solidFill>
                  <a:schemeClr val="bg1">
                    <a:lumMod val="75000"/>
                  </a:schemeClr>
                </a:solidFill>
              </a:rPr>
              <a:t>Two reasons:</a:t>
            </a:r>
          </a:p>
          <a:p>
            <a:pPr eaLnBrk="1" hangingPunct="1">
              <a:spcBef>
                <a:spcPct val="0"/>
              </a:spcBef>
              <a:buClrTx/>
              <a:buSzTx/>
              <a:buFontTx/>
              <a:buNone/>
            </a:pPr>
            <a:r>
              <a:rPr lang="en-US" altLang="en-US" sz="1600" dirty="0">
                <a:solidFill>
                  <a:schemeClr val="bg1">
                    <a:lumMod val="75000"/>
                  </a:schemeClr>
                </a:solidFill>
              </a:rPr>
              <a:t>--PUK in the others is an  inflammatory  process; </a:t>
            </a:r>
            <a:r>
              <a:rPr lang="en-US" altLang="en-US" sz="1600" dirty="0" err="1">
                <a:solidFill>
                  <a:schemeClr val="bg1">
                    <a:lumMod val="75000"/>
                  </a:schemeClr>
                </a:solidFill>
              </a:rPr>
              <a:t>Terrien’s</a:t>
            </a:r>
            <a:r>
              <a:rPr lang="en-US" altLang="en-US" sz="1600" dirty="0">
                <a:solidFill>
                  <a:schemeClr val="bg1">
                    <a:lumMod val="75000"/>
                  </a:schemeClr>
                </a:solidFill>
              </a:rPr>
              <a:t> is  noninflammatory</a:t>
            </a:r>
          </a:p>
          <a:p>
            <a:pPr eaLnBrk="1" hangingPunct="1">
              <a:spcBef>
                <a:spcPct val="0"/>
              </a:spcBef>
              <a:buClrTx/>
              <a:buSzTx/>
              <a:buFontTx/>
              <a:buNone/>
            </a:pPr>
            <a:r>
              <a:rPr lang="en-US" altLang="en-US" sz="1600" dirty="0">
                <a:solidFill>
                  <a:schemeClr val="bg1">
                    <a:lumMod val="75000"/>
                  </a:schemeClr>
                </a:solidFill>
              </a:rPr>
              <a:t>--As implied by the word ‘ulcerative’ in the name, the corneal epithelium is  disrupted in PUK. In contrast, the epithelium is  </a:t>
            </a:r>
            <a:r>
              <a:rPr lang="en-US" altLang="en-US" sz="1600" b="1" dirty="0">
                <a:solidFill>
                  <a:schemeClr val="bg1">
                    <a:lumMod val="75000"/>
                  </a:schemeClr>
                </a:solidFill>
              </a:rPr>
              <a:t>intact</a:t>
            </a:r>
            <a:r>
              <a:rPr lang="en-US" altLang="en-US" sz="1600" dirty="0">
                <a:solidFill>
                  <a:schemeClr val="bg1">
                    <a:lumMod val="75000"/>
                  </a:schemeClr>
                </a:solidFill>
              </a:rPr>
              <a:t>  in </a:t>
            </a:r>
            <a:r>
              <a:rPr lang="en-US" altLang="en-US" sz="1600" dirty="0" err="1">
                <a:solidFill>
                  <a:schemeClr val="bg1">
                    <a:lumMod val="75000"/>
                  </a:schemeClr>
                </a:solidFill>
              </a:rPr>
              <a:t>Terrien’s</a:t>
            </a:r>
            <a:r>
              <a:rPr lang="en-US" altLang="en-US" sz="1600" dirty="0">
                <a:solidFill>
                  <a:schemeClr val="bg1">
                    <a:lumMod val="75000"/>
                  </a:schemeClr>
                </a:solidFill>
              </a:rPr>
              <a:t>.</a:t>
            </a:r>
          </a:p>
        </p:txBody>
      </p:sp>
      <p:sp>
        <p:nvSpPr>
          <p:cNvPr id="11776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24A2E40-E90D-4E51-ADB7-38803EE60BEC}" type="slidenum">
              <a:rPr lang="en-US" altLang="en-US" sz="1000" smtClean="0"/>
              <a:pPr>
                <a:spcBef>
                  <a:spcPct val="0"/>
                </a:spcBef>
                <a:buClrTx/>
                <a:buSzTx/>
                <a:buFontTx/>
                <a:buNone/>
              </a:pPr>
              <a:t>195</a:t>
            </a:fld>
            <a:endParaRPr lang="en-US" altLang="en-US" sz="1000"/>
          </a:p>
        </p:txBody>
      </p:sp>
      <p:sp>
        <p:nvSpPr>
          <p:cNvPr id="2" name="Text Box 4">
            <a:extLst>
              <a:ext uri="{FF2B5EF4-FFF2-40B4-BE49-F238E27FC236}">
                <a16:creationId xmlns:a16="http://schemas.microsoft.com/office/drawing/2014/main" id="{DE65AE0B-2B68-49F1-93AD-2DBE5788B902}"/>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4" name="TextBox 1">
            <a:extLst>
              <a:ext uri="{FF2B5EF4-FFF2-40B4-BE49-F238E27FC236}">
                <a16:creationId xmlns:a16="http://schemas.microsoft.com/office/drawing/2014/main" id="{CE08F59B-9D8E-40C0-A3C8-F9FEBFC107C0}"/>
              </a:ext>
            </a:extLst>
          </p:cNvPr>
          <p:cNvSpPr txBox="1">
            <a:spLocks noChangeArrowheads="1"/>
          </p:cNvSpPr>
          <p:nvPr/>
        </p:nvSpPr>
        <p:spPr bwMode="auto">
          <a:xfrm>
            <a:off x="1293160" y="805458"/>
            <a:ext cx="6599884" cy="3385542"/>
          </a:xfrm>
          <a:prstGeom prst="rect">
            <a:avLst/>
          </a:prstGeom>
          <a:solidFill>
            <a:schemeClr val="accent1">
              <a:lumMod val="40000"/>
              <a:lumOff val="60000"/>
            </a:schemeClr>
          </a:solidFill>
          <a:ln>
            <a:noFill/>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dirty="0">
                <a:solidFill>
                  <a:srgbClr val="0000FF"/>
                </a:solidFill>
              </a:rPr>
              <a:t>Speaking of </a:t>
            </a:r>
            <a:r>
              <a:rPr lang="en-US" altLang="en-US" sz="1800" dirty="0" err="1">
                <a:solidFill>
                  <a:srgbClr val="0000FF"/>
                </a:solidFill>
              </a:rPr>
              <a:t>Terrien’s</a:t>
            </a:r>
            <a:r>
              <a:rPr lang="en-US" altLang="en-US" sz="1800" dirty="0">
                <a:solidFill>
                  <a:srgbClr val="0000FF"/>
                </a:solidFill>
              </a:rPr>
              <a:t>…</a:t>
            </a:r>
          </a:p>
          <a:p>
            <a:pPr eaLnBrk="1" hangingPunct="1">
              <a:spcBef>
                <a:spcPct val="0"/>
              </a:spcBef>
              <a:buClrTx/>
              <a:buSzTx/>
              <a:buFontTx/>
              <a:buNone/>
            </a:pPr>
            <a:r>
              <a:rPr lang="en-US" altLang="en-US" sz="1400" i="1" dirty="0">
                <a:solidFill>
                  <a:srgbClr val="0000FF"/>
                </a:solidFill>
              </a:rPr>
              <a:t>Is it a common, or an uncommon condition?</a:t>
            </a:r>
          </a:p>
          <a:p>
            <a:pPr eaLnBrk="1" hangingPunct="1">
              <a:spcBef>
                <a:spcPct val="0"/>
              </a:spcBef>
              <a:buClrTx/>
              <a:buSzTx/>
              <a:buFontTx/>
              <a:buNone/>
            </a:pPr>
            <a:r>
              <a:rPr lang="en-US" altLang="en-US" sz="1400" dirty="0">
                <a:solidFill>
                  <a:schemeClr val="accent1">
                    <a:lumMod val="40000"/>
                    <a:lumOff val="60000"/>
                  </a:schemeClr>
                </a:solidFill>
              </a:rPr>
              <a:t>Uncommon</a:t>
            </a: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Does it have a gender predilection?</a:t>
            </a:r>
          </a:p>
          <a:p>
            <a:pPr eaLnBrk="1" hangingPunct="1">
              <a:spcBef>
                <a:spcPct val="0"/>
              </a:spcBef>
              <a:buClrTx/>
              <a:buSzTx/>
              <a:buFontTx/>
              <a:buNone/>
            </a:pPr>
            <a:r>
              <a:rPr lang="en-US" altLang="en-US" sz="1400" dirty="0">
                <a:solidFill>
                  <a:schemeClr val="accent1">
                    <a:lumMod val="40000"/>
                    <a:lumOff val="60000"/>
                  </a:schemeClr>
                </a:solidFill>
              </a:rPr>
              <a:t>While once thought to be more common in males, it is now considered equal</a:t>
            </a: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Is it unilateral, or bilateral?</a:t>
            </a:r>
          </a:p>
          <a:p>
            <a:pPr eaLnBrk="1" hangingPunct="1">
              <a:spcBef>
                <a:spcPct val="0"/>
              </a:spcBef>
              <a:buClrTx/>
              <a:buSzTx/>
              <a:buFontTx/>
              <a:buNone/>
            </a:pPr>
            <a:r>
              <a:rPr lang="en-US" altLang="en-US" sz="1400" dirty="0">
                <a:solidFill>
                  <a:schemeClr val="accent1">
                    <a:lumMod val="40000"/>
                    <a:lumOff val="60000"/>
                  </a:schemeClr>
                </a:solidFill>
              </a:rPr>
              <a:t>Bilateral (although involvement can be strikingly asymmetric)</a:t>
            </a: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Which sector of the cornea is involved first, and how does it progress from there?</a:t>
            </a:r>
          </a:p>
          <a:p>
            <a:pPr eaLnBrk="1" hangingPunct="1">
              <a:spcBef>
                <a:spcPct val="0"/>
              </a:spcBef>
              <a:buClrTx/>
              <a:buSzTx/>
              <a:buFontTx/>
              <a:buNone/>
            </a:pPr>
            <a:r>
              <a:rPr lang="en-US" altLang="en-US" sz="1400" dirty="0">
                <a:solidFill>
                  <a:schemeClr val="accent1">
                    <a:lumMod val="40000"/>
                    <a:lumOff val="60000"/>
                  </a:schemeClr>
                </a:solidFill>
              </a:rPr>
              <a:t>It starts </a:t>
            </a:r>
            <a:r>
              <a:rPr lang="en-US" altLang="en-US" sz="1400" dirty="0" err="1">
                <a:solidFill>
                  <a:schemeClr val="accent1">
                    <a:lumMod val="40000"/>
                    <a:lumOff val="60000"/>
                  </a:schemeClr>
                </a:solidFill>
              </a:rPr>
              <a:t>superonasally</a:t>
            </a:r>
            <a:r>
              <a:rPr lang="en-US" altLang="en-US" sz="1400" dirty="0">
                <a:solidFill>
                  <a:schemeClr val="accent1">
                    <a:lumMod val="40000"/>
                    <a:lumOff val="60000"/>
                  </a:schemeClr>
                </a:solidFill>
              </a:rPr>
              <a:t>, then spreads circumferentially</a:t>
            </a: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Does it affect vision? If so, how?</a:t>
            </a:r>
          </a:p>
          <a:p>
            <a:pPr eaLnBrk="1" hangingPunct="1">
              <a:spcBef>
                <a:spcPct val="0"/>
              </a:spcBef>
              <a:buClrTx/>
              <a:buSzTx/>
              <a:buFontTx/>
              <a:buNone/>
            </a:pPr>
            <a:r>
              <a:rPr lang="en-US" altLang="en-US" sz="1400" dirty="0">
                <a:solidFill>
                  <a:schemeClr val="accent1">
                    <a:lumMod val="40000"/>
                    <a:lumOff val="60000"/>
                  </a:schemeClr>
                </a:solidFill>
              </a:rPr>
              <a:t>Yes, by inducing  high astigmatism</a:t>
            </a:r>
          </a:p>
        </p:txBody>
      </p:sp>
      <p:sp>
        <p:nvSpPr>
          <p:cNvPr id="3" name="Oval 2">
            <a:extLst>
              <a:ext uri="{FF2B5EF4-FFF2-40B4-BE49-F238E27FC236}">
                <a16:creationId xmlns:a16="http://schemas.microsoft.com/office/drawing/2014/main" id="{A74CBEAF-7483-4160-AB19-750A859A431E}"/>
              </a:ext>
            </a:extLst>
          </p:cNvPr>
          <p:cNvSpPr/>
          <p:nvPr/>
        </p:nvSpPr>
        <p:spPr>
          <a:xfrm>
            <a:off x="2667000" y="4114800"/>
            <a:ext cx="3124200" cy="80962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23170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108547" name="Rectangle 3"/>
          <p:cNvSpPr>
            <a:spLocks noGrp="1" noChangeArrowheads="1"/>
          </p:cNvSpPr>
          <p:nvPr>
            <p:ph type="body" idx="1"/>
          </p:nvPr>
        </p:nvSpPr>
        <p:spPr/>
        <p:txBody>
          <a:bodyPr/>
          <a:lstStyle/>
          <a:p>
            <a:pPr eaLnBrk="1" hangingPunct="1">
              <a:defRPr/>
            </a:pPr>
            <a:r>
              <a:rPr lang="en-US" altLang="en-US" dirty="0">
                <a:solidFill>
                  <a:schemeClr val="bg1">
                    <a:lumMod val="75000"/>
                  </a:schemeClr>
                </a:solidFill>
              </a:rPr>
              <a:t>With respect to manifesting PUK, which of the following doesn’t belong, and why?</a:t>
            </a:r>
          </a:p>
          <a:p>
            <a:pPr lvl="1" eaLnBrk="1" hangingPunct="1">
              <a:defRPr/>
            </a:pPr>
            <a:r>
              <a:rPr lang="en-US" altLang="en-US" dirty="0">
                <a:solidFill>
                  <a:schemeClr val="bg1">
                    <a:lumMod val="75000"/>
                  </a:schemeClr>
                </a:solidFill>
              </a:rPr>
              <a:t>RA, </a:t>
            </a:r>
            <a:r>
              <a:rPr lang="en-US" altLang="en-US" dirty="0" err="1">
                <a:solidFill>
                  <a:schemeClr val="bg1">
                    <a:lumMod val="75000"/>
                  </a:schemeClr>
                </a:solidFill>
              </a:rPr>
              <a:t>Mooren’s</a:t>
            </a:r>
            <a:r>
              <a:rPr lang="en-US" altLang="en-US" dirty="0">
                <a:solidFill>
                  <a:schemeClr val="bg1">
                    <a:lumMod val="75000"/>
                  </a:schemeClr>
                </a:solidFill>
              </a:rPr>
              <a:t>, </a:t>
            </a:r>
            <a:r>
              <a:rPr lang="en-US" altLang="en-US" dirty="0" err="1">
                <a:solidFill>
                  <a:schemeClr val="bg1">
                    <a:lumMod val="75000"/>
                  </a:schemeClr>
                </a:solidFill>
              </a:rPr>
              <a:t>Beh</a:t>
            </a:r>
            <a:r>
              <a:rPr lang="en-US" altLang="en-US" dirty="0" err="1">
                <a:solidFill>
                  <a:schemeClr val="bg1">
                    <a:lumMod val="75000"/>
                  </a:schemeClr>
                </a:solidFill>
                <a:cs typeface="Arial" panose="020B0604020202020204" pitchFamily="34" charset="0"/>
              </a:rPr>
              <a:t>ç</a:t>
            </a:r>
            <a:r>
              <a:rPr lang="en-US" altLang="en-US" dirty="0" err="1">
                <a:solidFill>
                  <a:schemeClr val="bg1">
                    <a:lumMod val="75000"/>
                  </a:schemeClr>
                </a:solidFill>
              </a:rPr>
              <a:t>et</a:t>
            </a:r>
            <a:r>
              <a:rPr lang="en-US" altLang="en-US" dirty="0">
                <a:solidFill>
                  <a:schemeClr val="bg1">
                    <a:lumMod val="75000"/>
                  </a:schemeClr>
                </a:solidFill>
              </a:rPr>
              <a:t>, IBD</a:t>
            </a:r>
          </a:p>
          <a:p>
            <a:pPr eaLnBrk="1" hangingPunct="1">
              <a:defRPr/>
            </a:pPr>
            <a:endParaRPr lang="en-US" altLang="en-US" dirty="0">
              <a:solidFill>
                <a:schemeClr val="bg1">
                  <a:lumMod val="75000"/>
                </a:schemeClr>
              </a:solidFill>
            </a:endParaRPr>
          </a:p>
          <a:p>
            <a:pPr eaLnBrk="1" hangingPunct="1">
              <a:defRPr/>
            </a:pPr>
            <a:r>
              <a:rPr lang="en-US" altLang="en-US" dirty="0">
                <a:solidFill>
                  <a:schemeClr val="bg1">
                    <a:lumMod val="75000"/>
                  </a:schemeClr>
                </a:solidFill>
              </a:rPr>
              <a:t>And in this group?</a:t>
            </a:r>
          </a:p>
          <a:p>
            <a:pPr lvl="1" eaLnBrk="1" hangingPunct="1">
              <a:defRPr/>
            </a:pPr>
            <a:r>
              <a:rPr lang="en-US" altLang="en-US" dirty="0" err="1">
                <a:solidFill>
                  <a:schemeClr val="bg1">
                    <a:lumMod val="75000"/>
                  </a:schemeClr>
                </a:solidFill>
              </a:rPr>
              <a:t>Mooren’s</a:t>
            </a:r>
            <a:r>
              <a:rPr lang="en-US" altLang="en-US" dirty="0">
                <a:solidFill>
                  <a:schemeClr val="bg1">
                    <a:lumMod val="75000"/>
                  </a:schemeClr>
                </a:solidFill>
              </a:rPr>
              <a:t>, </a:t>
            </a:r>
            <a:r>
              <a:rPr lang="en-US" altLang="en-US" b="1" dirty="0" err="1">
                <a:solidFill>
                  <a:srgbClr val="0000FF"/>
                </a:solidFill>
              </a:rPr>
              <a:t>Terrien’s</a:t>
            </a:r>
            <a:r>
              <a:rPr lang="en-US" altLang="en-US" b="1" dirty="0">
                <a:solidFill>
                  <a:srgbClr val="0000FF"/>
                </a:solidFill>
              </a:rPr>
              <a:t> marginal</a:t>
            </a:r>
            <a:r>
              <a:rPr lang="en-US" altLang="en-US" dirty="0">
                <a:solidFill>
                  <a:schemeClr val="bg1">
                    <a:lumMod val="75000"/>
                  </a:schemeClr>
                </a:solidFill>
              </a:rPr>
              <a:t>, Sarcoid, SLE</a:t>
            </a:r>
          </a:p>
        </p:txBody>
      </p:sp>
      <p:sp>
        <p:nvSpPr>
          <p:cNvPr id="117764" name="Text Box 6"/>
          <p:cNvSpPr txBox="1">
            <a:spLocks noChangeArrowheads="1"/>
          </p:cNvSpPr>
          <p:nvPr/>
        </p:nvSpPr>
        <p:spPr bwMode="auto">
          <a:xfrm>
            <a:off x="685800" y="4924425"/>
            <a:ext cx="7772400" cy="1323975"/>
          </a:xfrm>
          <a:prstGeom prst="rect">
            <a:avLst/>
          </a:prstGeom>
          <a:no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Why is </a:t>
            </a:r>
            <a:r>
              <a:rPr lang="en-US" altLang="en-US" sz="1600" i="1" dirty="0" err="1">
                <a:solidFill>
                  <a:schemeClr val="bg1">
                    <a:lumMod val="75000"/>
                  </a:schemeClr>
                </a:solidFill>
              </a:rPr>
              <a:t>Terrien’s</a:t>
            </a:r>
            <a:r>
              <a:rPr lang="en-US" altLang="en-US" sz="1600" i="1" dirty="0">
                <a:solidFill>
                  <a:schemeClr val="bg1">
                    <a:lumMod val="75000"/>
                  </a:schemeClr>
                </a:solidFill>
              </a:rPr>
              <a:t> the oddball in this group?</a:t>
            </a:r>
          </a:p>
          <a:p>
            <a:pPr eaLnBrk="1" hangingPunct="1">
              <a:spcBef>
                <a:spcPct val="0"/>
              </a:spcBef>
              <a:buClrTx/>
              <a:buSzTx/>
              <a:buFontTx/>
              <a:buNone/>
            </a:pPr>
            <a:r>
              <a:rPr lang="en-US" altLang="en-US" sz="1600" dirty="0">
                <a:solidFill>
                  <a:schemeClr val="bg1">
                    <a:lumMod val="75000"/>
                  </a:schemeClr>
                </a:solidFill>
              </a:rPr>
              <a:t>Two reasons:</a:t>
            </a:r>
          </a:p>
          <a:p>
            <a:pPr eaLnBrk="1" hangingPunct="1">
              <a:spcBef>
                <a:spcPct val="0"/>
              </a:spcBef>
              <a:buClrTx/>
              <a:buSzTx/>
              <a:buFontTx/>
              <a:buNone/>
            </a:pPr>
            <a:r>
              <a:rPr lang="en-US" altLang="en-US" sz="1600" dirty="0">
                <a:solidFill>
                  <a:schemeClr val="bg1">
                    <a:lumMod val="75000"/>
                  </a:schemeClr>
                </a:solidFill>
              </a:rPr>
              <a:t>--PUK in the others is an  inflammatory  process; </a:t>
            </a:r>
            <a:r>
              <a:rPr lang="en-US" altLang="en-US" sz="1600" dirty="0" err="1">
                <a:solidFill>
                  <a:schemeClr val="bg1">
                    <a:lumMod val="75000"/>
                  </a:schemeClr>
                </a:solidFill>
              </a:rPr>
              <a:t>Terrien’s</a:t>
            </a:r>
            <a:r>
              <a:rPr lang="en-US" altLang="en-US" sz="1600" dirty="0">
                <a:solidFill>
                  <a:schemeClr val="bg1">
                    <a:lumMod val="75000"/>
                  </a:schemeClr>
                </a:solidFill>
              </a:rPr>
              <a:t> is  noninflammatory</a:t>
            </a:r>
          </a:p>
          <a:p>
            <a:pPr eaLnBrk="1" hangingPunct="1">
              <a:spcBef>
                <a:spcPct val="0"/>
              </a:spcBef>
              <a:buClrTx/>
              <a:buSzTx/>
              <a:buFontTx/>
              <a:buNone/>
            </a:pPr>
            <a:r>
              <a:rPr lang="en-US" altLang="en-US" sz="1600" dirty="0">
                <a:solidFill>
                  <a:schemeClr val="bg1">
                    <a:lumMod val="75000"/>
                  </a:schemeClr>
                </a:solidFill>
              </a:rPr>
              <a:t>--As implied by the word ‘ulcerative’ in the name, the corneal epithelium is  disrupted in PUK. In contrast, the epithelium is  </a:t>
            </a:r>
            <a:r>
              <a:rPr lang="en-US" altLang="en-US" sz="1600" b="1" dirty="0">
                <a:solidFill>
                  <a:schemeClr val="bg1">
                    <a:lumMod val="75000"/>
                  </a:schemeClr>
                </a:solidFill>
              </a:rPr>
              <a:t>intact</a:t>
            </a:r>
            <a:r>
              <a:rPr lang="en-US" altLang="en-US" sz="1600" dirty="0">
                <a:solidFill>
                  <a:schemeClr val="bg1">
                    <a:lumMod val="75000"/>
                  </a:schemeClr>
                </a:solidFill>
              </a:rPr>
              <a:t>  in </a:t>
            </a:r>
            <a:r>
              <a:rPr lang="en-US" altLang="en-US" sz="1600" dirty="0" err="1">
                <a:solidFill>
                  <a:schemeClr val="bg1">
                    <a:lumMod val="75000"/>
                  </a:schemeClr>
                </a:solidFill>
              </a:rPr>
              <a:t>Terrien’s</a:t>
            </a:r>
            <a:r>
              <a:rPr lang="en-US" altLang="en-US" sz="1600" dirty="0">
                <a:solidFill>
                  <a:schemeClr val="bg1">
                    <a:lumMod val="75000"/>
                  </a:schemeClr>
                </a:solidFill>
              </a:rPr>
              <a:t>.</a:t>
            </a:r>
          </a:p>
        </p:txBody>
      </p:sp>
      <p:sp>
        <p:nvSpPr>
          <p:cNvPr id="11776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24A2E40-E90D-4E51-ADB7-38803EE60BEC}" type="slidenum">
              <a:rPr lang="en-US" altLang="en-US" sz="1000" smtClean="0"/>
              <a:pPr>
                <a:spcBef>
                  <a:spcPct val="0"/>
                </a:spcBef>
                <a:buClrTx/>
                <a:buSzTx/>
                <a:buFontTx/>
                <a:buNone/>
              </a:pPr>
              <a:t>196</a:t>
            </a:fld>
            <a:endParaRPr lang="en-US" altLang="en-US" sz="1000"/>
          </a:p>
        </p:txBody>
      </p:sp>
      <p:sp>
        <p:nvSpPr>
          <p:cNvPr id="2" name="Text Box 4">
            <a:extLst>
              <a:ext uri="{FF2B5EF4-FFF2-40B4-BE49-F238E27FC236}">
                <a16:creationId xmlns:a16="http://schemas.microsoft.com/office/drawing/2014/main" id="{DE65AE0B-2B68-49F1-93AD-2DBE5788B902}"/>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4" name="TextBox 1">
            <a:extLst>
              <a:ext uri="{FF2B5EF4-FFF2-40B4-BE49-F238E27FC236}">
                <a16:creationId xmlns:a16="http://schemas.microsoft.com/office/drawing/2014/main" id="{CE08F59B-9D8E-40C0-A3C8-F9FEBFC107C0}"/>
              </a:ext>
            </a:extLst>
          </p:cNvPr>
          <p:cNvSpPr txBox="1">
            <a:spLocks noChangeArrowheads="1"/>
          </p:cNvSpPr>
          <p:nvPr/>
        </p:nvSpPr>
        <p:spPr bwMode="auto">
          <a:xfrm>
            <a:off x="1293160" y="805458"/>
            <a:ext cx="6599884" cy="3385542"/>
          </a:xfrm>
          <a:prstGeom prst="rect">
            <a:avLst/>
          </a:prstGeom>
          <a:solidFill>
            <a:schemeClr val="accent1">
              <a:lumMod val="40000"/>
              <a:lumOff val="60000"/>
            </a:schemeClr>
          </a:solidFill>
          <a:ln>
            <a:noFill/>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dirty="0">
                <a:solidFill>
                  <a:srgbClr val="0000FF"/>
                </a:solidFill>
              </a:rPr>
              <a:t>Speaking of </a:t>
            </a:r>
            <a:r>
              <a:rPr lang="en-US" altLang="en-US" sz="1800" dirty="0" err="1">
                <a:solidFill>
                  <a:srgbClr val="0000FF"/>
                </a:solidFill>
              </a:rPr>
              <a:t>Terrien’s</a:t>
            </a:r>
            <a:r>
              <a:rPr lang="en-US" altLang="en-US" sz="1800" dirty="0">
                <a:solidFill>
                  <a:srgbClr val="0000FF"/>
                </a:solidFill>
              </a:rPr>
              <a:t>…</a:t>
            </a:r>
          </a:p>
          <a:p>
            <a:pPr eaLnBrk="1" hangingPunct="1">
              <a:spcBef>
                <a:spcPct val="0"/>
              </a:spcBef>
              <a:buClrTx/>
              <a:buSzTx/>
              <a:buFontTx/>
              <a:buNone/>
            </a:pPr>
            <a:r>
              <a:rPr lang="en-US" altLang="en-US" sz="1400" i="1" dirty="0">
                <a:solidFill>
                  <a:srgbClr val="0000FF"/>
                </a:solidFill>
              </a:rPr>
              <a:t>Is it a common, or an uncommon condition?</a:t>
            </a:r>
          </a:p>
          <a:p>
            <a:pPr eaLnBrk="1" hangingPunct="1">
              <a:spcBef>
                <a:spcPct val="0"/>
              </a:spcBef>
              <a:buClrTx/>
              <a:buSzTx/>
              <a:buFontTx/>
              <a:buNone/>
            </a:pPr>
            <a:r>
              <a:rPr lang="en-US" altLang="en-US" sz="1400" dirty="0">
                <a:solidFill>
                  <a:srgbClr val="0000FF"/>
                </a:solidFill>
              </a:rPr>
              <a:t>Uncommon</a:t>
            </a:r>
            <a:endParaRPr lang="en-US" altLang="en-US" sz="1400" dirty="0">
              <a:solidFill>
                <a:schemeClr val="accent1">
                  <a:lumMod val="40000"/>
                  <a:lumOff val="60000"/>
                </a:schemeClr>
              </a:solidFill>
            </a:endParaRP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Does it have a gender predilection?</a:t>
            </a:r>
          </a:p>
          <a:p>
            <a:pPr eaLnBrk="1" hangingPunct="1">
              <a:spcBef>
                <a:spcPct val="0"/>
              </a:spcBef>
              <a:buClrTx/>
              <a:buSzTx/>
              <a:buFontTx/>
              <a:buNone/>
            </a:pPr>
            <a:r>
              <a:rPr lang="en-US" altLang="en-US" sz="1400" dirty="0">
                <a:solidFill>
                  <a:schemeClr val="accent1">
                    <a:lumMod val="40000"/>
                    <a:lumOff val="60000"/>
                  </a:schemeClr>
                </a:solidFill>
              </a:rPr>
              <a:t>While once thought to be more common in males, it is now considered equal</a:t>
            </a: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Is it unilateral, or bilateral?</a:t>
            </a:r>
          </a:p>
          <a:p>
            <a:pPr eaLnBrk="1" hangingPunct="1">
              <a:spcBef>
                <a:spcPct val="0"/>
              </a:spcBef>
              <a:buClrTx/>
              <a:buSzTx/>
              <a:buFontTx/>
              <a:buNone/>
            </a:pPr>
            <a:r>
              <a:rPr lang="en-US" altLang="en-US" sz="1400" dirty="0">
                <a:solidFill>
                  <a:schemeClr val="accent1">
                    <a:lumMod val="40000"/>
                    <a:lumOff val="60000"/>
                  </a:schemeClr>
                </a:solidFill>
              </a:rPr>
              <a:t>Bilateral (although involvement can be strikingly asymmetric)</a:t>
            </a: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Which sector of the cornea is involved first, and how does it progress from there?</a:t>
            </a:r>
          </a:p>
          <a:p>
            <a:pPr eaLnBrk="1" hangingPunct="1">
              <a:spcBef>
                <a:spcPct val="0"/>
              </a:spcBef>
              <a:buClrTx/>
              <a:buSzTx/>
              <a:buFontTx/>
              <a:buNone/>
            </a:pPr>
            <a:r>
              <a:rPr lang="en-US" altLang="en-US" sz="1400" dirty="0">
                <a:solidFill>
                  <a:schemeClr val="accent1">
                    <a:lumMod val="40000"/>
                    <a:lumOff val="60000"/>
                  </a:schemeClr>
                </a:solidFill>
              </a:rPr>
              <a:t>It starts </a:t>
            </a:r>
            <a:r>
              <a:rPr lang="en-US" altLang="en-US" sz="1400" dirty="0" err="1">
                <a:solidFill>
                  <a:schemeClr val="accent1">
                    <a:lumMod val="40000"/>
                    <a:lumOff val="60000"/>
                  </a:schemeClr>
                </a:solidFill>
              </a:rPr>
              <a:t>superonasally</a:t>
            </a:r>
            <a:r>
              <a:rPr lang="en-US" altLang="en-US" sz="1400" dirty="0">
                <a:solidFill>
                  <a:schemeClr val="accent1">
                    <a:lumMod val="40000"/>
                    <a:lumOff val="60000"/>
                  </a:schemeClr>
                </a:solidFill>
              </a:rPr>
              <a:t>, then spreads circumferentially</a:t>
            </a: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Does it affect vision? If so, how?</a:t>
            </a:r>
          </a:p>
          <a:p>
            <a:pPr eaLnBrk="1" hangingPunct="1">
              <a:spcBef>
                <a:spcPct val="0"/>
              </a:spcBef>
              <a:buClrTx/>
              <a:buSzTx/>
              <a:buFontTx/>
              <a:buNone/>
            </a:pPr>
            <a:r>
              <a:rPr lang="en-US" altLang="en-US" sz="1400" dirty="0">
                <a:solidFill>
                  <a:schemeClr val="accent1">
                    <a:lumMod val="40000"/>
                    <a:lumOff val="60000"/>
                  </a:schemeClr>
                </a:solidFill>
              </a:rPr>
              <a:t>Yes, by inducing  high astigmatism</a:t>
            </a:r>
          </a:p>
        </p:txBody>
      </p:sp>
      <p:sp>
        <p:nvSpPr>
          <p:cNvPr id="3" name="Oval 2">
            <a:extLst>
              <a:ext uri="{FF2B5EF4-FFF2-40B4-BE49-F238E27FC236}">
                <a16:creationId xmlns:a16="http://schemas.microsoft.com/office/drawing/2014/main" id="{A74CBEAF-7483-4160-AB19-750A859A431E}"/>
              </a:ext>
            </a:extLst>
          </p:cNvPr>
          <p:cNvSpPr/>
          <p:nvPr/>
        </p:nvSpPr>
        <p:spPr>
          <a:xfrm>
            <a:off x="2667000" y="4114800"/>
            <a:ext cx="3124200" cy="80962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9043801"/>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108547" name="Rectangle 3"/>
          <p:cNvSpPr>
            <a:spLocks noGrp="1" noChangeArrowheads="1"/>
          </p:cNvSpPr>
          <p:nvPr>
            <p:ph type="body" idx="1"/>
          </p:nvPr>
        </p:nvSpPr>
        <p:spPr/>
        <p:txBody>
          <a:bodyPr/>
          <a:lstStyle/>
          <a:p>
            <a:pPr eaLnBrk="1" hangingPunct="1">
              <a:defRPr/>
            </a:pPr>
            <a:r>
              <a:rPr lang="en-US" altLang="en-US" dirty="0">
                <a:solidFill>
                  <a:schemeClr val="bg1">
                    <a:lumMod val="75000"/>
                  </a:schemeClr>
                </a:solidFill>
              </a:rPr>
              <a:t>With respect to manifesting PUK, which of the following doesn’t belong, and why?</a:t>
            </a:r>
          </a:p>
          <a:p>
            <a:pPr lvl="1" eaLnBrk="1" hangingPunct="1">
              <a:defRPr/>
            </a:pPr>
            <a:r>
              <a:rPr lang="en-US" altLang="en-US" dirty="0">
                <a:solidFill>
                  <a:schemeClr val="bg1">
                    <a:lumMod val="75000"/>
                  </a:schemeClr>
                </a:solidFill>
              </a:rPr>
              <a:t>RA, </a:t>
            </a:r>
            <a:r>
              <a:rPr lang="en-US" altLang="en-US" dirty="0" err="1">
                <a:solidFill>
                  <a:schemeClr val="bg1">
                    <a:lumMod val="75000"/>
                  </a:schemeClr>
                </a:solidFill>
              </a:rPr>
              <a:t>Mooren’s</a:t>
            </a:r>
            <a:r>
              <a:rPr lang="en-US" altLang="en-US" dirty="0">
                <a:solidFill>
                  <a:schemeClr val="bg1">
                    <a:lumMod val="75000"/>
                  </a:schemeClr>
                </a:solidFill>
              </a:rPr>
              <a:t>, </a:t>
            </a:r>
            <a:r>
              <a:rPr lang="en-US" altLang="en-US" dirty="0" err="1">
                <a:solidFill>
                  <a:schemeClr val="bg1">
                    <a:lumMod val="75000"/>
                  </a:schemeClr>
                </a:solidFill>
              </a:rPr>
              <a:t>Beh</a:t>
            </a:r>
            <a:r>
              <a:rPr lang="en-US" altLang="en-US" dirty="0" err="1">
                <a:solidFill>
                  <a:schemeClr val="bg1">
                    <a:lumMod val="75000"/>
                  </a:schemeClr>
                </a:solidFill>
                <a:cs typeface="Arial" panose="020B0604020202020204" pitchFamily="34" charset="0"/>
              </a:rPr>
              <a:t>ç</a:t>
            </a:r>
            <a:r>
              <a:rPr lang="en-US" altLang="en-US" dirty="0" err="1">
                <a:solidFill>
                  <a:schemeClr val="bg1">
                    <a:lumMod val="75000"/>
                  </a:schemeClr>
                </a:solidFill>
              </a:rPr>
              <a:t>et</a:t>
            </a:r>
            <a:r>
              <a:rPr lang="en-US" altLang="en-US" dirty="0">
                <a:solidFill>
                  <a:schemeClr val="bg1">
                    <a:lumMod val="75000"/>
                  </a:schemeClr>
                </a:solidFill>
              </a:rPr>
              <a:t>, IBD</a:t>
            </a:r>
          </a:p>
          <a:p>
            <a:pPr eaLnBrk="1" hangingPunct="1">
              <a:defRPr/>
            </a:pPr>
            <a:endParaRPr lang="en-US" altLang="en-US" dirty="0">
              <a:solidFill>
                <a:schemeClr val="bg1">
                  <a:lumMod val="75000"/>
                </a:schemeClr>
              </a:solidFill>
            </a:endParaRPr>
          </a:p>
          <a:p>
            <a:pPr eaLnBrk="1" hangingPunct="1">
              <a:defRPr/>
            </a:pPr>
            <a:r>
              <a:rPr lang="en-US" altLang="en-US" dirty="0">
                <a:solidFill>
                  <a:schemeClr val="bg1">
                    <a:lumMod val="75000"/>
                  </a:schemeClr>
                </a:solidFill>
              </a:rPr>
              <a:t>And in this group?</a:t>
            </a:r>
          </a:p>
          <a:p>
            <a:pPr lvl="1" eaLnBrk="1" hangingPunct="1">
              <a:defRPr/>
            </a:pPr>
            <a:r>
              <a:rPr lang="en-US" altLang="en-US" dirty="0" err="1">
                <a:solidFill>
                  <a:schemeClr val="bg1">
                    <a:lumMod val="75000"/>
                  </a:schemeClr>
                </a:solidFill>
              </a:rPr>
              <a:t>Mooren’s</a:t>
            </a:r>
            <a:r>
              <a:rPr lang="en-US" altLang="en-US" dirty="0">
                <a:solidFill>
                  <a:schemeClr val="bg1">
                    <a:lumMod val="75000"/>
                  </a:schemeClr>
                </a:solidFill>
              </a:rPr>
              <a:t>, </a:t>
            </a:r>
            <a:r>
              <a:rPr lang="en-US" altLang="en-US" b="1" dirty="0" err="1">
                <a:solidFill>
                  <a:srgbClr val="0000FF"/>
                </a:solidFill>
              </a:rPr>
              <a:t>Terrien’s</a:t>
            </a:r>
            <a:r>
              <a:rPr lang="en-US" altLang="en-US" b="1" dirty="0">
                <a:solidFill>
                  <a:srgbClr val="0000FF"/>
                </a:solidFill>
              </a:rPr>
              <a:t> marginal</a:t>
            </a:r>
            <a:r>
              <a:rPr lang="en-US" altLang="en-US" dirty="0">
                <a:solidFill>
                  <a:schemeClr val="bg1">
                    <a:lumMod val="75000"/>
                  </a:schemeClr>
                </a:solidFill>
              </a:rPr>
              <a:t>, Sarcoid, SLE</a:t>
            </a:r>
          </a:p>
        </p:txBody>
      </p:sp>
      <p:sp>
        <p:nvSpPr>
          <p:cNvPr id="117764" name="Text Box 6"/>
          <p:cNvSpPr txBox="1">
            <a:spLocks noChangeArrowheads="1"/>
          </p:cNvSpPr>
          <p:nvPr/>
        </p:nvSpPr>
        <p:spPr bwMode="auto">
          <a:xfrm>
            <a:off x="685800" y="4924425"/>
            <a:ext cx="7772400" cy="1323975"/>
          </a:xfrm>
          <a:prstGeom prst="rect">
            <a:avLst/>
          </a:prstGeom>
          <a:no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Why is </a:t>
            </a:r>
            <a:r>
              <a:rPr lang="en-US" altLang="en-US" sz="1600" i="1" dirty="0" err="1">
                <a:solidFill>
                  <a:schemeClr val="bg1">
                    <a:lumMod val="75000"/>
                  </a:schemeClr>
                </a:solidFill>
              </a:rPr>
              <a:t>Terrien’s</a:t>
            </a:r>
            <a:r>
              <a:rPr lang="en-US" altLang="en-US" sz="1600" i="1" dirty="0">
                <a:solidFill>
                  <a:schemeClr val="bg1">
                    <a:lumMod val="75000"/>
                  </a:schemeClr>
                </a:solidFill>
              </a:rPr>
              <a:t> the oddball in this group?</a:t>
            </a:r>
          </a:p>
          <a:p>
            <a:pPr eaLnBrk="1" hangingPunct="1">
              <a:spcBef>
                <a:spcPct val="0"/>
              </a:spcBef>
              <a:buClrTx/>
              <a:buSzTx/>
              <a:buFontTx/>
              <a:buNone/>
            </a:pPr>
            <a:r>
              <a:rPr lang="en-US" altLang="en-US" sz="1600" dirty="0">
                <a:solidFill>
                  <a:schemeClr val="bg1">
                    <a:lumMod val="75000"/>
                  </a:schemeClr>
                </a:solidFill>
              </a:rPr>
              <a:t>Two reasons:</a:t>
            </a:r>
          </a:p>
          <a:p>
            <a:pPr eaLnBrk="1" hangingPunct="1">
              <a:spcBef>
                <a:spcPct val="0"/>
              </a:spcBef>
              <a:buClrTx/>
              <a:buSzTx/>
              <a:buFontTx/>
              <a:buNone/>
            </a:pPr>
            <a:r>
              <a:rPr lang="en-US" altLang="en-US" sz="1600" dirty="0">
                <a:solidFill>
                  <a:schemeClr val="bg1">
                    <a:lumMod val="75000"/>
                  </a:schemeClr>
                </a:solidFill>
              </a:rPr>
              <a:t>--PUK in the others is an  inflammatory  process; </a:t>
            </a:r>
            <a:r>
              <a:rPr lang="en-US" altLang="en-US" sz="1600" dirty="0" err="1">
                <a:solidFill>
                  <a:schemeClr val="bg1">
                    <a:lumMod val="75000"/>
                  </a:schemeClr>
                </a:solidFill>
              </a:rPr>
              <a:t>Terrien’s</a:t>
            </a:r>
            <a:r>
              <a:rPr lang="en-US" altLang="en-US" sz="1600" dirty="0">
                <a:solidFill>
                  <a:schemeClr val="bg1">
                    <a:lumMod val="75000"/>
                  </a:schemeClr>
                </a:solidFill>
              </a:rPr>
              <a:t> is  noninflammatory</a:t>
            </a:r>
          </a:p>
          <a:p>
            <a:pPr eaLnBrk="1" hangingPunct="1">
              <a:spcBef>
                <a:spcPct val="0"/>
              </a:spcBef>
              <a:buClrTx/>
              <a:buSzTx/>
              <a:buFontTx/>
              <a:buNone/>
            </a:pPr>
            <a:r>
              <a:rPr lang="en-US" altLang="en-US" sz="1600" dirty="0">
                <a:solidFill>
                  <a:schemeClr val="bg1">
                    <a:lumMod val="75000"/>
                  </a:schemeClr>
                </a:solidFill>
              </a:rPr>
              <a:t>--As implied by the word ‘ulcerative’ in the name, the corneal epithelium is  disrupted in PUK. In contrast, the epithelium is  </a:t>
            </a:r>
            <a:r>
              <a:rPr lang="en-US" altLang="en-US" sz="1600" b="1" dirty="0">
                <a:solidFill>
                  <a:schemeClr val="bg1">
                    <a:lumMod val="75000"/>
                  </a:schemeClr>
                </a:solidFill>
              </a:rPr>
              <a:t>intact</a:t>
            </a:r>
            <a:r>
              <a:rPr lang="en-US" altLang="en-US" sz="1600" dirty="0">
                <a:solidFill>
                  <a:schemeClr val="bg1">
                    <a:lumMod val="75000"/>
                  </a:schemeClr>
                </a:solidFill>
              </a:rPr>
              <a:t>  in </a:t>
            </a:r>
            <a:r>
              <a:rPr lang="en-US" altLang="en-US" sz="1600" dirty="0" err="1">
                <a:solidFill>
                  <a:schemeClr val="bg1">
                    <a:lumMod val="75000"/>
                  </a:schemeClr>
                </a:solidFill>
              </a:rPr>
              <a:t>Terrien’s</a:t>
            </a:r>
            <a:r>
              <a:rPr lang="en-US" altLang="en-US" sz="1600" dirty="0">
                <a:solidFill>
                  <a:schemeClr val="bg1">
                    <a:lumMod val="75000"/>
                  </a:schemeClr>
                </a:solidFill>
              </a:rPr>
              <a:t>.</a:t>
            </a:r>
          </a:p>
        </p:txBody>
      </p:sp>
      <p:sp>
        <p:nvSpPr>
          <p:cNvPr id="11776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24A2E40-E90D-4E51-ADB7-38803EE60BEC}" type="slidenum">
              <a:rPr lang="en-US" altLang="en-US" sz="1000" smtClean="0"/>
              <a:pPr>
                <a:spcBef>
                  <a:spcPct val="0"/>
                </a:spcBef>
                <a:buClrTx/>
                <a:buSzTx/>
                <a:buFontTx/>
                <a:buNone/>
              </a:pPr>
              <a:t>197</a:t>
            </a:fld>
            <a:endParaRPr lang="en-US" altLang="en-US" sz="1000"/>
          </a:p>
        </p:txBody>
      </p:sp>
      <p:sp>
        <p:nvSpPr>
          <p:cNvPr id="2" name="Text Box 4">
            <a:extLst>
              <a:ext uri="{FF2B5EF4-FFF2-40B4-BE49-F238E27FC236}">
                <a16:creationId xmlns:a16="http://schemas.microsoft.com/office/drawing/2014/main" id="{DE65AE0B-2B68-49F1-93AD-2DBE5788B902}"/>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4" name="TextBox 1">
            <a:extLst>
              <a:ext uri="{FF2B5EF4-FFF2-40B4-BE49-F238E27FC236}">
                <a16:creationId xmlns:a16="http://schemas.microsoft.com/office/drawing/2014/main" id="{CE08F59B-9D8E-40C0-A3C8-F9FEBFC107C0}"/>
              </a:ext>
            </a:extLst>
          </p:cNvPr>
          <p:cNvSpPr txBox="1">
            <a:spLocks noChangeArrowheads="1"/>
          </p:cNvSpPr>
          <p:nvPr/>
        </p:nvSpPr>
        <p:spPr bwMode="auto">
          <a:xfrm>
            <a:off x="1293160" y="805458"/>
            <a:ext cx="6599884" cy="3385542"/>
          </a:xfrm>
          <a:prstGeom prst="rect">
            <a:avLst/>
          </a:prstGeom>
          <a:solidFill>
            <a:schemeClr val="accent1">
              <a:lumMod val="40000"/>
              <a:lumOff val="60000"/>
            </a:schemeClr>
          </a:solidFill>
          <a:ln>
            <a:noFill/>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dirty="0">
                <a:solidFill>
                  <a:srgbClr val="0000FF"/>
                </a:solidFill>
              </a:rPr>
              <a:t>Speaking of </a:t>
            </a:r>
            <a:r>
              <a:rPr lang="en-US" altLang="en-US" sz="1800" dirty="0" err="1">
                <a:solidFill>
                  <a:srgbClr val="0000FF"/>
                </a:solidFill>
              </a:rPr>
              <a:t>Terrien’s</a:t>
            </a:r>
            <a:r>
              <a:rPr lang="en-US" altLang="en-US" sz="1800" dirty="0">
                <a:solidFill>
                  <a:srgbClr val="0000FF"/>
                </a:solidFill>
              </a:rPr>
              <a:t>…</a:t>
            </a:r>
          </a:p>
          <a:p>
            <a:pPr eaLnBrk="1" hangingPunct="1">
              <a:spcBef>
                <a:spcPct val="0"/>
              </a:spcBef>
              <a:buClrTx/>
              <a:buSzTx/>
              <a:buFontTx/>
              <a:buNone/>
            </a:pPr>
            <a:r>
              <a:rPr lang="en-US" altLang="en-US" sz="1400" i="1" dirty="0">
                <a:solidFill>
                  <a:srgbClr val="0000FF"/>
                </a:solidFill>
              </a:rPr>
              <a:t>Is it a common, or an uncommon condition?</a:t>
            </a:r>
          </a:p>
          <a:p>
            <a:pPr eaLnBrk="1" hangingPunct="1">
              <a:spcBef>
                <a:spcPct val="0"/>
              </a:spcBef>
              <a:buClrTx/>
              <a:buSzTx/>
              <a:buFontTx/>
              <a:buNone/>
            </a:pPr>
            <a:r>
              <a:rPr lang="en-US" altLang="en-US" sz="1400" dirty="0">
                <a:solidFill>
                  <a:srgbClr val="0000FF"/>
                </a:solidFill>
              </a:rPr>
              <a:t>Uncommon</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Does it have a gender predilection?</a:t>
            </a:r>
            <a:endParaRPr lang="en-US" altLang="en-US" sz="1400" i="1" dirty="0">
              <a:solidFill>
                <a:schemeClr val="accent1">
                  <a:lumMod val="40000"/>
                  <a:lumOff val="60000"/>
                </a:schemeClr>
              </a:solidFill>
            </a:endParaRPr>
          </a:p>
          <a:p>
            <a:pPr eaLnBrk="1" hangingPunct="1">
              <a:spcBef>
                <a:spcPct val="0"/>
              </a:spcBef>
              <a:buClrTx/>
              <a:buSzTx/>
              <a:buFontTx/>
              <a:buNone/>
            </a:pPr>
            <a:r>
              <a:rPr lang="en-US" altLang="en-US" sz="1400" dirty="0">
                <a:solidFill>
                  <a:schemeClr val="accent1">
                    <a:lumMod val="40000"/>
                    <a:lumOff val="60000"/>
                  </a:schemeClr>
                </a:solidFill>
              </a:rPr>
              <a:t>While once thought to be more common in males, it is now considered equal</a:t>
            </a: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Is it unilateral, or bilateral?</a:t>
            </a:r>
          </a:p>
          <a:p>
            <a:pPr eaLnBrk="1" hangingPunct="1">
              <a:spcBef>
                <a:spcPct val="0"/>
              </a:spcBef>
              <a:buClrTx/>
              <a:buSzTx/>
              <a:buFontTx/>
              <a:buNone/>
            </a:pPr>
            <a:r>
              <a:rPr lang="en-US" altLang="en-US" sz="1400" dirty="0">
                <a:solidFill>
                  <a:schemeClr val="accent1">
                    <a:lumMod val="40000"/>
                    <a:lumOff val="60000"/>
                  </a:schemeClr>
                </a:solidFill>
              </a:rPr>
              <a:t>Bilateral (although involvement can be strikingly asymmetric)</a:t>
            </a: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Which sector of the cornea is involved first, and how does it progress from there?</a:t>
            </a:r>
          </a:p>
          <a:p>
            <a:pPr eaLnBrk="1" hangingPunct="1">
              <a:spcBef>
                <a:spcPct val="0"/>
              </a:spcBef>
              <a:buClrTx/>
              <a:buSzTx/>
              <a:buFontTx/>
              <a:buNone/>
            </a:pPr>
            <a:r>
              <a:rPr lang="en-US" altLang="en-US" sz="1400" dirty="0">
                <a:solidFill>
                  <a:schemeClr val="accent1">
                    <a:lumMod val="40000"/>
                    <a:lumOff val="60000"/>
                  </a:schemeClr>
                </a:solidFill>
              </a:rPr>
              <a:t>It starts </a:t>
            </a:r>
            <a:r>
              <a:rPr lang="en-US" altLang="en-US" sz="1400" dirty="0" err="1">
                <a:solidFill>
                  <a:schemeClr val="accent1">
                    <a:lumMod val="40000"/>
                    <a:lumOff val="60000"/>
                  </a:schemeClr>
                </a:solidFill>
              </a:rPr>
              <a:t>superonasally</a:t>
            </a:r>
            <a:r>
              <a:rPr lang="en-US" altLang="en-US" sz="1400" dirty="0">
                <a:solidFill>
                  <a:schemeClr val="accent1">
                    <a:lumMod val="40000"/>
                    <a:lumOff val="60000"/>
                  </a:schemeClr>
                </a:solidFill>
              </a:rPr>
              <a:t>, then spreads circumferentially</a:t>
            </a: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Does it affect vision? If so, how?</a:t>
            </a:r>
          </a:p>
          <a:p>
            <a:pPr eaLnBrk="1" hangingPunct="1">
              <a:spcBef>
                <a:spcPct val="0"/>
              </a:spcBef>
              <a:buClrTx/>
              <a:buSzTx/>
              <a:buFontTx/>
              <a:buNone/>
            </a:pPr>
            <a:r>
              <a:rPr lang="en-US" altLang="en-US" sz="1400" dirty="0">
                <a:solidFill>
                  <a:schemeClr val="accent1">
                    <a:lumMod val="40000"/>
                    <a:lumOff val="60000"/>
                  </a:schemeClr>
                </a:solidFill>
              </a:rPr>
              <a:t>Yes, by inducing  high astigmatism</a:t>
            </a:r>
          </a:p>
        </p:txBody>
      </p:sp>
      <p:sp>
        <p:nvSpPr>
          <p:cNvPr id="3" name="Oval 2">
            <a:extLst>
              <a:ext uri="{FF2B5EF4-FFF2-40B4-BE49-F238E27FC236}">
                <a16:creationId xmlns:a16="http://schemas.microsoft.com/office/drawing/2014/main" id="{A74CBEAF-7483-4160-AB19-750A859A431E}"/>
              </a:ext>
            </a:extLst>
          </p:cNvPr>
          <p:cNvSpPr/>
          <p:nvPr/>
        </p:nvSpPr>
        <p:spPr>
          <a:xfrm>
            <a:off x="2667000" y="4114800"/>
            <a:ext cx="3124200" cy="80962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4993275"/>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57200" y="122238"/>
            <a:ext cx="7543800" cy="792162"/>
          </a:xfrm>
        </p:spPr>
        <p:txBody>
          <a:bodyPr/>
          <a:lstStyle/>
          <a:p>
            <a:pPr eaLnBrk="1" hangingPunct="1"/>
            <a:r>
              <a:rPr lang="en-US" altLang="en-US" dirty="0"/>
              <a:t>Q/A</a:t>
            </a:r>
          </a:p>
        </p:txBody>
      </p:sp>
      <p:sp>
        <p:nvSpPr>
          <p:cNvPr id="108547" name="Rectangle 3"/>
          <p:cNvSpPr>
            <a:spLocks noGrp="1" noChangeArrowheads="1"/>
          </p:cNvSpPr>
          <p:nvPr>
            <p:ph type="body" idx="1"/>
          </p:nvPr>
        </p:nvSpPr>
        <p:spPr/>
        <p:txBody>
          <a:bodyPr/>
          <a:lstStyle/>
          <a:p>
            <a:pPr eaLnBrk="1" hangingPunct="1">
              <a:defRPr/>
            </a:pPr>
            <a:r>
              <a:rPr lang="en-US" altLang="en-US" dirty="0">
                <a:solidFill>
                  <a:schemeClr val="bg1">
                    <a:lumMod val="75000"/>
                  </a:schemeClr>
                </a:solidFill>
              </a:rPr>
              <a:t>With respect to manifesting PUK, which of the following doesn’t belong, and why?</a:t>
            </a:r>
          </a:p>
          <a:p>
            <a:pPr lvl="1" eaLnBrk="1" hangingPunct="1">
              <a:defRPr/>
            </a:pPr>
            <a:r>
              <a:rPr lang="en-US" altLang="en-US" dirty="0">
                <a:solidFill>
                  <a:schemeClr val="bg1">
                    <a:lumMod val="75000"/>
                  </a:schemeClr>
                </a:solidFill>
              </a:rPr>
              <a:t>RA, </a:t>
            </a:r>
            <a:r>
              <a:rPr lang="en-US" altLang="en-US" dirty="0" err="1">
                <a:solidFill>
                  <a:schemeClr val="bg1">
                    <a:lumMod val="75000"/>
                  </a:schemeClr>
                </a:solidFill>
              </a:rPr>
              <a:t>Mooren’s</a:t>
            </a:r>
            <a:r>
              <a:rPr lang="en-US" altLang="en-US" dirty="0">
                <a:solidFill>
                  <a:schemeClr val="bg1">
                    <a:lumMod val="75000"/>
                  </a:schemeClr>
                </a:solidFill>
              </a:rPr>
              <a:t>, </a:t>
            </a:r>
            <a:r>
              <a:rPr lang="en-US" altLang="en-US" dirty="0" err="1">
                <a:solidFill>
                  <a:schemeClr val="bg1">
                    <a:lumMod val="75000"/>
                  </a:schemeClr>
                </a:solidFill>
              </a:rPr>
              <a:t>Beh</a:t>
            </a:r>
            <a:r>
              <a:rPr lang="en-US" altLang="en-US" dirty="0" err="1">
                <a:solidFill>
                  <a:schemeClr val="bg1">
                    <a:lumMod val="75000"/>
                  </a:schemeClr>
                </a:solidFill>
                <a:cs typeface="Arial" panose="020B0604020202020204" pitchFamily="34" charset="0"/>
              </a:rPr>
              <a:t>ç</a:t>
            </a:r>
            <a:r>
              <a:rPr lang="en-US" altLang="en-US" dirty="0" err="1">
                <a:solidFill>
                  <a:schemeClr val="bg1">
                    <a:lumMod val="75000"/>
                  </a:schemeClr>
                </a:solidFill>
              </a:rPr>
              <a:t>et</a:t>
            </a:r>
            <a:r>
              <a:rPr lang="en-US" altLang="en-US" dirty="0">
                <a:solidFill>
                  <a:schemeClr val="bg1">
                    <a:lumMod val="75000"/>
                  </a:schemeClr>
                </a:solidFill>
              </a:rPr>
              <a:t>, IBD</a:t>
            </a:r>
          </a:p>
          <a:p>
            <a:pPr eaLnBrk="1" hangingPunct="1">
              <a:defRPr/>
            </a:pPr>
            <a:endParaRPr lang="en-US" altLang="en-US" dirty="0">
              <a:solidFill>
                <a:schemeClr val="bg1">
                  <a:lumMod val="75000"/>
                </a:schemeClr>
              </a:solidFill>
            </a:endParaRPr>
          </a:p>
          <a:p>
            <a:pPr eaLnBrk="1" hangingPunct="1">
              <a:defRPr/>
            </a:pPr>
            <a:r>
              <a:rPr lang="en-US" altLang="en-US" dirty="0">
                <a:solidFill>
                  <a:schemeClr val="bg1">
                    <a:lumMod val="75000"/>
                  </a:schemeClr>
                </a:solidFill>
              </a:rPr>
              <a:t>And in this group?</a:t>
            </a:r>
          </a:p>
          <a:p>
            <a:pPr lvl="1" eaLnBrk="1" hangingPunct="1">
              <a:defRPr/>
            </a:pPr>
            <a:r>
              <a:rPr lang="en-US" altLang="en-US" dirty="0" err="1">
                <a:solidFill>
                  <a:schemeClr val="bg1">
                    <a:lumMod val="75000"/>
                  </a:schemeClr>
                </a:solidFill>
              </a:rPr>
              <a:t>Mooren’s</a:t>
            </a:r>
            <a:r>
              <a:rPr lang="en-US" altLang="en-US" dirty="0">
                <a:solidFill>
                  <a:schemeClr val="bg1">
                    <a:lumMod val="75000"/>
                  </a:schemeClr>
                </a:solidFill>
              </a:rPr>
              <a:t>, </a:t>
            </a:r>
            <a:r>
              <a:rPr lang="en-US" altLang="en-US" b="1" dirty="0" err="1">
                <a:solidFill>
                  <a:srgbClr val="0000FF"/>
                </a:solidFill>
              </a:rPr>
              <a:t>Terrien’s</a:t>
            </a:r>
            <a:r>
              <a:rPr lang="en-US" altLang="en-US" b="1" dirty="0">
                <a:solidFill>
                  <a:srgbClr val="0000FF"/>
                </a:solidFill>
              </a:rPr>
              <a:t> marginal</a:t>
            </a:r>
            <a:r>
              <a:rPr lang="en-US" altLang="en-US" dirty="0">
                <a:solidFill>
                  <a:schemeClr val="bg1">
                    <a:lumMod val="75000"/>
                  </a:schemeClr>
                </a:solidFill>
              </a:rPr>
              <a:t>, Sarcoid, SLE</a:t>
            </a:r>
          </a:p>
        </p:txBody>
      </p:sp>
      <p:sp>
        <p:nvSpPr>
          <p:cNvPr id="117764" name="Text Box 6"/>
          <p:cNvSpPr txBox="1">
            <a:spLocks noChangeArrowheads="1"/>
          </p:cNvSpPr>
          <p:nvPr/>
        </p:nvSpPr>
        <p:spPr bwMode="auto">
          <a:xfrm>
            <a:off x="685800" y="4924425"/>
            <a:ext cx="7772400" cy="1323975"/>
          </a:xfrm>
          <a:prstGeom prst="rect">
            <a:avLst/>
          </a:prstGeom>
          <a:no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Why is </a:t>
            </a:r>
            <a:r>
              <a:rPr lang="en-US" altLang="en-US" sz="1600" i="1" dirty="0" err="1">
                <a:solidFill>
                  <a:schemeClr val="bg1">
                    <a:lumMod val="75000"/>
                  </a:schemeClr>
                </a:solidFill>
              </a:rPr>
              <a:t>Terrien’s</a:t>
            </a:r>
            <a:r>
              <a:rPr lang="en-US" altLang="en-US" sz="1600" i="1" dirty="0">
                <a:solidFill>
                  <a:schemeClr val="bg1">
                    <a:lumMod val="75000"/>
                  </a:schemeClr>
                </a:solidFill>
              </a:rPr>
              <a:t> the oddball in this group?</a:t>
            </a:r>
          </a:p>
          <a:p>
            <a:pPr eaLnBrk="1" hangingPunct="1">
              <a:spcBef>
                <a:spcPct val="0"/>
              </a:spcBef>
              <a:buClrTx/>
              <a:buSzTx/>
              <a:buFontTx/>
              <a:buNone/>
            </a:pPr>
            <a:r>
              <a:rPr lang="en-US" altLang="en-US" sz="1600" dirty="0">
                <a:solidFill>
                  <a:schemeClr val="bg1">
                    <a:lumMod val="75000"/>
                  </a:schemeClr>
                </a:solidFill>
              </a:rPr>
              <a:t>Two reasons:</a:t>
            </a:r>
          </a:p>
          <a:p>
            <a:pPr eaLnBrk="1" hangingPunct="1">
              <a:spcBef>
                <a:spcPct val="0"/>
              </a:spcBef>
              <a:buClrTx/>
              <a:buSzTx/>
              <a:buFontTx/>
              <a:buNone/>
            </a:pPr>
            <a:r>
              <a:rPr lang="en-US" altLang="en-US" sz="1600" dirty="0">
                <a:solidFill>
                  <a:schemeClr val="bg1">
                    <a:lumMod val="75000"/>
                  </a:schemeClr>
                </a:solidFill>
              </a:rPr>
              <a:t>--PUK in the others is an  inflammatory  process; </a:t>
            </a:r>
            <a:r>
              <a:rPr lang="en-US" altLang="en-US" sz="1600" dirty="0" err="1">
                <a:solidFill>
                  <a:schemeClr val="bg1">
                    <a:lumMod val="75000"/>
                  </a:schemeClr>
                </a:solidFill>
              </a:rPr>
              <a:t>Terrien’s</a:t>
            </a:r>
            <a:r>
              <a:rPr lang="en-US" altLang="en-US" sz="1600" dirty="0">
                <a:solidFill>
                  <a:schemeClr val="bg1">
                    <a:lumMod val="75000"/>
                  </a:schemeClr>
                </a:solidFill>
              </a:rPr>
              <a:t> is  noninflammatory</a:t>
            </a:r>
          </a:p>
          <a:p>
            <a:pPr eaLnBrk="1" hangingPunct="1">
              <a:spcBef>
                <a:spcPct val="0"/>
              </a:spcBef>
              <a:buClrTx/>
              <a:buSzTx/>
              <a:buFontTx/>
              <a:buNone/>
            </a:pPr>
            <a:r>
              <a:rPr lang="en-US" altLang="en-US" sz="1600" dirty="0">
                <a:solidFill>
                  <a:schemeClr val="bg1">
                    <a:lumMod val="75000"/>
                  </a:schemeClr>
                </a:solidFill>
              </a:rPr>
              <a:t>--As implied by the word ‘ulcerative’ in the name, the corneal epithelium is  disrupted in PUK. In contrast, the epithelium is  </a:t>
            </a:r>
            <a:r>
              <a:rPr lang="en-US" altLang="en-US" sz="1600" b="1" dirty="0">
                <a:solidFill>
                  <a:schemeClr val="bg1">
                    <a:lumMod val="75000"/>
                  </a:schemeClr>
                </a:solidFill>
              </a:rPr>
              <a:t>intact</a:t>
            </a:r>
            <a:r>
              <a:rPr lang="en-US" altLang="en-US" sz="1600" dirty="0">
                <a:solidFill>
                  <a:schemeClr val="bg1">
                    <a:lumMod val="75000"/>
                  </a:schemeClr>
                </a:solidFill>
              </a:rPr>
              <a:t>  in </a:t>
            </a:r>
            <a:r>
              <a:rPr lang="en-US" altLang="en-US" sz="1600" dirty="0" err="1">
                <a:solidFill>
                  <a:schemeClr val="bg1">
                    <a:lumMod val="75000"/>
                  </a:schemeClr>
                </a:solidFill>
              </a:rPr>
              <a:t>Terrien’s</a:t>
            </a:r>
            <a:r>
              <a:rPr lang="en-US" altLang="en-US" sz="1600" dirty="0">
                <a:solidFill>
                  <a:schemeClr val="bg1">
                    <a:lumMod val="75000"/>
                  </a:schemeClr>
                </a:solidFill>
              </a:rPr>
              <a:t>.</a:t>
            </a:r>
          </a:p>
        </p:txBody>
      </p:sp>
      <p:sp>
        <p:nvSpPr>
          <p:cNvPr id="11776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24A2E40-E90D-4E51-ADB7-38803EE60BEC}" type="slidenum">
              <a:rPr lang="en-US" altLang="en-US" sz="1000" smtClean="0"/>
              <a:pPr>
                <a:spcBef>
                  <a:spcPct val="0"/>
                </a:spcBef>
                <a:buClrTx/>
                <a:buSzTx/>
                <a:buFontTx/>
                <a:buNone/>
              </a:pPr>
              <a:t>198</a:t>
            </a:fld>
            <a:endParaRPr lang="en-US" altLang="en-US" sz="1000"/>
          </a:p>
        </p:txBody>
      </p:sp>
      <p:sp>
        <p:nvSpPr>
          <p:cNvPr id="2" name="Text Box 4">
            <a:extLst>
              <a:ext uri="{FF2B5EF4-FFF2-40B4-BE49-F238E27FC236}">
                <a16:creationId xmlns:a16="http://schemas.microsoft.com/office/drawing/2014/main" id="{DE65AE0B-2B68-49F1-93AD-2DBE5788B902}"/>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4" name="TextBox 1">
            <a:extLst>
              <a:ext uri="{FF2B5EF4-FFF2-40B4-BE49-F238E27FC236}">
                <a16:creationId xmlns:a16="http://schemas.microsoft.com/office/drawing/2014/main" id="{CE08F59B-9D8E-40C0-A3C8-F9FEBFC107C0}"/>
              </a:ext>
            </a:extLst>
          </p:cNvPr>
          <p:cNvSpPr txBox="1">
            <a:spLocks noChangeArrowheads="1"/>
          </p:cNvSpPr>
          <p:nvPr/>
        </p:nvSpPr>
        <p:spPr bwMode="auto">
          <a:xfrm>
            <a:off x="1293160" y="805458"/>
            <a:ext cx="6599884" cy="3385542"/>
          </a:xfrm>
          <a:prstGeom prst="rect">
            <a:avLst/>
          </a:prstGeom>
          <a:solidFill>
            <a:schemeClr val="accent1">
              <a:lumMod val="40000"/>
              <a:lumOff val="60000"/>
            </a:schemeClr>
          </a:solidFill>
          <a:ln>
            <a:noFill/>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dirty="0">
                <a:solidFill>
                  <a:srgbClr val="0000FF"/>
                </a:solidFill>
              </a:rPr>
              <a:t>Speaking of </a:t>
            </a:r>
            <a:r>
              <a:rPr lang="en-US" altLang="en-US" sz="1800" dirty="0" err="1">
                <a:solidFill>
                  <a:srgbClr val="0000FF"/>
                </a:solidFill>
              </a:rPr>
              <a:t>Terrien’s</a:t>
            </a:r>
            <a:r>
              <a:rPr lang="en-US" altLang="en-US" sz="1800" dirty="0">
                <a:solidFill>
                  <a:srgbClr val="0000FF"/>
                </a:solidFill>
              </a:rPr>
              <a:t>…</a:t>
            </a:r>
          </a:p>
          <a:p>
            <a:pPr eaLnBrk="1" hangingPunct="1">
              <a:spcBef>
                <a:spcPct val="0"/>
              </a:spcBef>
              <a:buClrTx/>
              <a:buSzTx/>
              <a:buFontTx/>
              <a:buNone/>
            </a:pPr>
            <a:r>
              <a:rPr lang="en-US" altLang="en-US" sz="1400" i="1" dirty="0">
                <a:solidFill>
                  <a:srgbClr val="0000FF"/>
                </a:solidFill>
              </a:rPr>
              <a:t>Is it a common, or an uncommon condition?</a:t>
            </a:r>
          </a:p>
          <a:p>
            <a:pPr eaLnBrk="1" hangingPunct="1">
              <a:spcBef>
                <a:spcPct val="0"/>
              </a:spcBef>
              <a:buClrTx/>
              <a:buSzTx/>
              <a:buFontTx/>
              <a:buNone/>
            </a:pPr>
            <a:r>
              <a:rPr lang="en-US" altLang="en-US" sz="1400" dirty="0">
                <a:solidFill>
                  <a:srgbClr val="0000FF"/>
                </a:solidFill>
              </a:rPr>
              <a:t>Uncommon</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Does it have a gender predilection?</a:t>
            </a:r>
          </a:p>
          <a:p>
            <a:pPr eaLnBrk="1" hangingPunct="1">
              <a:spcBef>
                <a:spcPct val="0"/>
              </a:spcBef>
              <a:buClrTx/>
              <a:buSzTx/>
              <a:buNone/>
            </a:pPr>
            <a:r>
              <a:rPr lang="en-US" altLang="en-US" sz="1400" dirty="0">
                <a:solidFill>
                  <a:srgbClr val="0000FF"/>
                </a:solidFill>
              </a:rPr>
              <a:t>Yes, it is more common in  males</a:t>
            </a: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Is it unilateral, or bilateral?</a:t>
            </a:r>
          </a:p>
          <a:p>
            <a:pPr eaLnBrk="1" hangingPunct="1">
              <a:spcBef>
                <a:spcPct val="0"/>
              </a:spcBef>
              <a:buClrTx/>
              <a:buSzTx/>
              <a:buFontTx/>
              <a:buNone/>
            </a:pPr>
            <a:r>
              <a:rPr lang="en-US" altLang="en-US" sz="1400" dirty="0">
                <a:solidFill>
                  <a:schemeClr val="accent1">
                    <a:lumMod val="40000"/>
                    <a:lumOff val="60000"/>
                  </a:schemeClr>
                </a:solidFill>
              </a:rPr>
              <a:t>Bilateral (although involvement can be strikingly asymmetric)</a:t>
            </a: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Which sector of the cornea is involved first, and how does it progress from there?</a:t>
            </a:r>
          </a:p>
          <a:p>
            <a:pPr eaLnBrk="1" hangingPunct="1">
              <a:spcBef>
                <a:spcPct val="0"/>
              </a:spcBef>
              <a:buClrTx/>
              <a:buSzTx/>
              <a:buFontTx/>
              <a:buNone/>
            </a:pPr>
            <a:r>
              <a:rPr lang="en-US" altLang="en-US" sz="1400" dirty="0">
                <a:solidFill>
                  <a:schemeClr val="accent1">
                    <a:lumMod val="40000"/>
                    <a:lumOff val="60000"/>
                  </a:schemeClr>
                </a:solidFill>
              </a:rPr>
              <a:t>It starts </a:t>
            </a:r>
            <a:r>
              <a:rPr lang="en-US" altLang="en-US" sz="1400" dirty="0" err="1">
                <a:solidFill>
                  <a:schemeClr val="accent1">
                    <a:lumMod val="40000"/>
                    <a:lumOff val="60000"/>
                  </a:schemeClr>
                </a:solidFill>
              </a:rPr>
              <a:t>superonasally</a:t>
            </a:r>
            <a:r>
              <a:rPr lang="en-US" altLang="en-US" sz="1400" dirty="0">
                <a:solidFill>
                  <a:schemeClr val="accent1">
                    <a:lumMod val="40000"/>
                    <a:lumOff val="60000"/>
                  </a:schemeClr>
                </a:solidFill>
              </a:rPr>
              <a:t>, then spreads circumferentially</a:t>
            </a: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Does it affect vision? If so, how?</a:t>
            </a:r>
          </a:p>
          <a:p>
            <a:pPr eaLnBrk="1" hangingPunct="1">
              <a:spcBef>
                <a:spcPct val="0"/>
              </a:spcBef>
              <a:buClrTx/>
              <a:buSzTx/>
              <a:buFontTx/>
              <a:buNone/>
            </a:pPr>
            <a:r>
              <a:rPr lang="en-US" altLang="en-US" sz="1400" dirty="0">
                <a:solidFill>
                  <a:schemeClr val="accent1">
                    <a:lumMod val="40000"/>
                    <a:lumOff val="60000"/>
                  </a:schemeClr>
                </a:solidFill>
              </a:rPr>
              <a:t>Yes, by inducing  high astigmatism</a:t>
            </a:r>
          </a:p>
        </p:txBody>
      </p:sp>
      <p:sp>
        <p:nvSpPr>
          <p:cNvPr id="3" name="Oval 2">
            <a:extLst>
              <a:ext uri="{FF2B5EF4-FFF2-40B4-BE49-F238E27FC236}">
                <a16:creationId xmlns:a16="http://schemas.microsoft.com/office/drawing/2014/main" id="{A74CBEAF-7483-4160-AB19-750A859A431E}"/>
              </a:ext>
            </a:extLst>
          </p:cNvPr>
          <p:cNvSpPr/>
          <p:nvPr/>
        </p:nvSpPr>
        <p:spPr>
          <a:xfrm>
            <a:off x="2667000" y="4114800"/>
            <a:ext cx="3124200" cy="80962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778DE5A-0409-713D-39E2-6F2F7ED14675}"/>
              </a:ext>
            </a:extLst>
          </p:cNvPr>
          <p:cNvSpPr/>
          <p:nvPr/>
        </p:nvSpPr>
        <p:spPr>
          <a:xfrm>
            <a:off x="3459355" y="1981200"/>
            <a:ext cx="655445" cy="188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4608856"/>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108547" name="Rectangle 3"/>
          <p:cNvSpPr>
            <a:spLocks noGrp="1" noChangeArrowheads="1"/>
          </p:cNvSpPr>
          <p:nvPr>
            <p:ph type="body" idx="1"/>
          </p:nvPr>
        </p:nvSpPr>
        <p:spPr/>
        <p:txBody>
          <a:bodyPr/>
          <a:lstStyle/>
          <a:p>
            <a:pPr eaLnBrk="1" hangingPunct="1">
              <a:defRPr/>
            </a:pPr>
            <a:r>
              <a:rPr lang="en-US" altLang="en-US" dirty="0">
                <a:solidFill>
                  <a:schemeClr val="bg1">
                    <a:lumMod val="75000"/>
                  </a:schemeClr>
                </a:solidFill>
              </a:rPr>
              <a:t>With respect to manifesting PUK, which of the following doesn’t belong, and why?</a:t>
            </a:r>
          </a:p>
          <a:p>
            <a:pPr lvl="1" eaLnBrk="1" hangingPunct="1">
              <a:defRPr/>
            </a:pPr>
            <a:r>
              <a:rPr lang="en-US" altLang="en-US" dirty="0">
                <a:solidFill>
                  <a:schemeClr val="bg1">
                    <a:lumMod val="75000"/>
                  </a:schemeClr>
                </a:solidFill>
              </a:rPr>
              <a:t>RA, </a:t>
            </a:r>
            <a:r>
              <a:rPr lang="en-US" altLang="en-US" dirty="0" err="1">
                <a:solidFill>
                  <a:schemeClr val="bg1">
                    <a:lumMod val="75000"/>
                  </a:schemeClr>
                </a:solidFill>
              </a:rPr>
              <a:t>Mooren’s</a:t>
            </a:r>
            <a:r>
              <a:rPr lang="en-US" altLang="en-US" dirty="0">
                <a:solidFill>
                  <a:schemeClr val="bg1">
                    <a:lumMod val="75000"/>
                  </a:schemeClr>
                </a:solidFill>
              </a:rPr>
              <a:t>, </a:t>
            </a:r>
            <a:r>
              <a:rPr lang="en-US" altLang="en-US" dirty="0" err="1">
                <a:solidFill>
                  <a:schemeClr val="bg1">
                    <a:lumMod val="75000"/>
                  </a:schemeClr>
                </a:solidFill>
              </a:rPr>
              <a:t>Beh</a:t>
            </a:r>
            <a:r>
              <a:rPr lang="en-US" altLang="en-US" dirty="0" err="1">
                <a:solidFill>
                  <a:schemeClr val="bg1">
                    <a:lumMod val="75000"/>
                  </a:schemeClr>
                </a:solidFill>
                <a:cs typeface="Arial" panose="020B0604020202020204" pitchFamily="34" charset="0"/>
              </a:rPr>
              <a:t>ç</a:t>
            </a:r>
            <a:r>
              <a:rPr lang="en-US" altLang="en-US" dirty="0" err="1">
                <a:solidFill>
                  <a:schemeClr val="bg1">
                    <a:lumMod val="75000"/>
                  </a:schemeClr>
                </a:solidFill>
              </a:rPr>
              <a:t>et</a:t>
            </a:r>
            <a:r>
              <a:rPr lang="en-US" altLang="en-US" dirty="0">
                <a:solidFill>
                  <a:schemeClr val="bg1">
                    <a:lumMod val="75000"/>
                  </a:schemeClr>
                </a:solidFill>
              </a:rPr>
              <a:t>, IBD</a:t>
            </a:r>
          </a:p>
          <a:p>
            <a:pPr eaLnBrk="1" hangingPunct="1">
              <a:defRPr/>
            </a:pPr>
            <a:endParaRPr lang="en-US" altLang="en-US" dirty="0">
              <a:solidFill>
                <a:schemeClr val="bg1">
                  <a:lumMod val="75000"/>
                </a:schemeClr>
              </a:solidFill>
            </a:endParaRPr>
          </a:p>
          <a:p>
            <a:pPr eaLnBrk="1" hangingPunct="1">
              <a:defRPr/>
            </a:pPr>
            <a:r>
              <a:rPr lang="en-US" altLang="en-US" dirty="0">
                <a:solidFill>
                  <a:schemeClr val="bg1">
                    <a:lumMod val="75000"/>
                  </a:schemeClr>
                </a:solidFill>
              </a:rPr>
              <a:t>And in this group?</a:t>
            </a:r>
          </a:p>
          <a:p>
            <a:pPr lvl="1" eaLnBrk="1" hangingPunct="1">
              <a:defRPr/>
            </a:pPr>
            <a:r>
              <a:rPr lang="en-US" altLang="en-US" dirty="0" err="1">
                <a:solidFill>
                  <a:schemeClr val="bg1">
                    <a:lumMod val="75000"/>
                  </a:schemeClr>
                </a:solidFill>
              </a:rPr>
              <a:t>Mooren’s</a:t>
            </a:r>
            <a:r>
              <a:rPr lang="en-US" altLang="en-US" dirty="0">
                <a:solidFill>
                  <a:schemeClr val="bg1">
                    <a:lumMod val="75000"/>
                  </a:schemeClr>
                </a:solidFill>
              </a:rPr>
              <a:t>, </a:t>
            </a:r>
            <a:r>
              <a:rPr lang="en-US" altLang="en-US" b="1" dirty="0" err="1">
                <a:solidFill>
                  <a:srgbClr val="0000FF"/>
                </a:solidFill>
              </a:rPr>
              <a:t>Terrien’s</a:t>
            </a:r>
            <a:r>
              <a:rPr lang="en-US" altLang="en-US" b="1" dirty="0">
                <a:solidFill>
                  <a:srgbClr val="0000FF"/>
                </a:solidFill>
              </a:rPr>
              <a:t> marginal</a:t>
            </a:r>
            <a:r>
              <a:rPr lang="en-US" altLang="en-US" dirty="0">
                <a:solidFill>
                  <a:schemeClr val="bg1">
                    <a:lumMod val="75000"/>
                  </a:schemeClr>
                </a:solidFill>
              </a:rPr>
              <a:t>, Sarcoid, SLE</a:t>
            </a:r>
          </a:p>
        </p:txBody>
      </p:sp>
      <p:sp>
        <p:nvSpPr>
          <p:cNvPr id="117764" name="Text Box 6"/>
          <p:cNvSpPr txBox="1">
            <a:spLocks noChangeArrowheads="1"/>
          </p:cNvSpPr>
          <p:nvPr/>
        </p:nvSpPr>
        <p:spPr bwMode="auto">
          <a:xfrm>
            <a:off x="685800" y="4924425"/>
            <a:ext cx="7772400" cy="1323975"/>
          </a:xfrm>
          <a:prstGeom prst="rect">
            <a:avLst/>
          </a:prstGeom>
          <a:no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Why is </a:t>
            </a:r>
            <a:r>
              <a:rPr lang="en-US" altLang="en-US" sz="1600" i="1" dirty="0" err="1">
                <a:solidFill>
                  <a:schemeClr val="bg1">
                    <a:lumMod val="75000"/>
                  </a:schemeClr>
                </a:solidFill>
              </a:rPr>
              <a:t>Terrien’s</a:t>
            </a:r>
            <a:r>
              <a:rPr lang="en-US" altLang="en-US" sz="1600" i="1" dirty="0">
                <a:solidFill>
                  <a:schemeClr val="bg1">
                    <a:lumMod val="75000"/>
                  </a:schemeClr>
                </a:solidFill>
              </a:rPr>
              <a:t> the oddball in this group?</a:t>
            </a:r>
          </a:p>
          <a:p>
            <a:pPr eaLnBrk="1" hangingPunct="1">
              <a:spcBef>
                <a:spcPct val="0"/>
              </a:spcBef>
              <a:buClrTx/>
              <a:buSzTx/>
              <a:buFontTx/>
              <a:buNone/>
            </a:pPr>
            <a:r>
              <a:rPr lang="en-US" altLang="en-US" sz="1600" dirty="0">
                <a:solidFill>
                  <a:schemeClr val="bg1">
                    <a:lumMod val="75000"/>
                  </a:schemeClr>
                </a:solidFill>
              </a:rPr>
              <a:t>Two reasons:</a:t>
            </a:r>
          </a:p>
          <a:p>
            <a:pPr eaLnBrk="1" hangingPunct="1">
              <a:spcBef>
                <a:spcPct val="0"/>
              </a:spcBef>
              <a:buClrTx/>
              <a:buSzTx/>
              <a:buFontTx/>
              <a:buNone/>
            </a:pPr>
            <a:r>
              <a:rPr lang="en-US" altLang="en-US" sz="1600" dirty="0">
                <a:solidFill>
                  <a:schemeClr val="bg1">
                    <a:lumMod val="75000"/>
                  </a:schemeClr>
                </a:solidFill>
              </a:rPr>
              <a:t>--PUK in the others is an  inflammatory  process; </a:t>
            </a:r>
            <a:r>
              <a:rPr lang="en-US" altLang="en-US" sz="1600" dirty="0" err="1">
                <a:solidFill>
                  <a:schemeClr val="bg1">
                    <a:lumMod val="75000"/>
                  </a:schemeClr>
                </a:solidFill>
              </a:rPr>
              <a:t>Terrien’s</a:t>
            </a:r>
            <a:r>
              <a:rPr lang="en-US" altLang="en-US" sz="1600" dirty="0">
                <a:solidFill>
                  <a:schemeClr val="bg1">
                    <a:lumMod val="75000"/>
                  </a:schemeClr>
                </a:solidFill>
              </a:rPr>
              <a:t> is  noninflammatory</a:t>
            </a:r>
          </a:p>
          <a:p>
            <a:pPr eaLnBrk="1" hangingPunct="1">
              <a:spcBef>
                <a:spcPct val="0"/>
              </a:spcBef>
              <a:buClrTx/>
              <a:buSzTx/>
              <a:buFontTx/>
              <a:buNone/>
            </a:pPr>
            <a:r>
              <a:rPr lang="en-US" altLang="en-US" sz="1600" dirty="0">
                <a:solidFill>
                  <a:schemeClr val="bg1">
                    <a:lumMod val="75000"/>
                  </a:schemeClr>
                </a:solidFill>
              </a:rPr>
              <a:t>--As implied by the word ‘ulcerative’ in the name, the corneal epithelium is  disrupted in PUK. In contrast, the epithelium is  </a:t>
            </a:r>
            <a:r>
              <a:rPr lang="en-US" altLang="en-US" sz="1600" b="1" dirty="0">
                <a:solidFill>
                  <a:schemeClr val="bg1">
                    <a:lumMod val="75000"/>
                  </a:schemeClr>
                </a:solidFill>
              </a:rPr>
              <a:t>intact</a:t>
            </a:r>
            <a:r>
              <a:rPr lang="en-US" altLang="en-US" sz="1600" dirty="0">
                <a:solidFill>
                  <a:schemeClr val="bg1">
                    <a:lumMod val="75000"/>
                  </a:schemeClr>
                </a:solidFill>
              </a:rPr>
              <a:t>  in </a:t>
            </a:r>
            <a:r>
              <a:rPr lang="en-US" altLang="en-US" sz="1600" dirty="0" err="1">
                <a:solidFill>
                  <a:schemeClr val="bg1">
                    <a:lumMod val="75000"/>
                  </a:schemeClr>
                </a:solidFill>
              </a:rPr>
              <a:t>Terrien’s</a:t>
            </a:r>
            <a:r>
              <a:rPr lang="en-US" altLang="en-US" sz="1600" dirty="0">
                <a:solidFill>
                  <a:schemeClr val="bg1">
                    <a:lumMod val="75000"/>
                  </a:schemeClr>
                </a:solidFill>
              </a:rPr>
              <a:t>.</a:t>
            </a:r>
          </a:p>
        </p:txBody>
      </p:sp>
      <p:sp>
        <p:nvSpPr>
          <p:cNvPr id="11776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24A2E40-E90D-4E51-ADB7-38803EE60BEC}" type="slidenum">
              <a:rPr lang="en-US" altLang="en-US" sz="1000" smtClean="0"/>
              <a:pPr>
                <a:spcBef>
                  <a:spcPct val="0"/>
                </a:spcBef>
                <a:buClrTx/>
                <a:buSzTx/>
                <a:buFontTx/>
                <a:buNone/>
              </a:pPr>
              <a:t>199</a:t>
            </a:fld>
            <a:endParaRPr lang="en-US" altLang="en-US" sz="1000"/>
          </a:p>
        </p:txBody>
      </p:sp>
      <p:sp>
        <p:nvSpPr>
          <p:cNvPr id="2" name="Text Box 4">
            <a:extLst>
              <a:ext uri="{FF2B5EF4-FFF2-40B4-BE49-F238E27FC236}">
                <a16:creationId xmlns:a16="http://schemas.microsoft.com/office/drawing/2014/main" id="{DE65AE0B-2B68-49F1-93AD-2DBE5788B902}"/>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4" name="TextBox 1">
            <a:extLst>
              <a:ext uri="{FF2B5EF4-FFF2-40B4-BE49-F238E27FC236}">
                <a16:creationId xmlns:a16="http://schemas.microsoft.com/office/drawing/2014/main" id="{CE08F59B-9D8E-40C0-A3C8-F9FEBFC107C0}"/>
              </a:ext>
            </a:extLst>
          </p:cNvPr>
          <p:cNvSpPr txBox="1">
            <a:spLocks noChangeArrowheads="1"/>
          </p:cNvSpPr>
          <p:nvPr/>
        </p:nvSpPr>
        <p:spPr bwMode="auto">
          <a:xfrm>
            <a:off x="1293160" y="805458"/>
            <a:ext cx="6599884" cy="3385542"/>
          </a:xfrm>
          <a:prstGeom prst="rect">
            <a:avLst/>
          </a:prstGeom>
          <a:solidFill>
            <a:schemeClr val="accent1">
              <a:lumMod val="40000"/>
              <a:lumOff val="60000"/>
            </a:schemeClr>
          </a:solidFill>
          <a:ln>
            <a:noFill/>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dirty="0">
                <a:solidFill>
                  <a:srgbClr val="0000FF"/>
                </a:solidFill>
              </a:rPr>
              <a:t>Speaking of </a:t>
            </a:r>
            <a:r>
              <a:rPr lang="en-US" altLang="en-US" sz="1800" dirty="0" err="1">
                <a:solidFill>
                  <a:srgbClr val="0000FF"/>
                </a:solidFill>
              </a:rPr>
              <a:t>Terrien’s</a:t>
            </a:r>
            <a:r>
              <a:rPr lang="en-US" altLang="en-US" sz="1800" dirty="0">
                <a:solidFill>
                  <a:srgbClr val="0000FF"/>
                </a:solidFill>
              </a:rPr>
              <a:t>…</a:t>
            </a:r>
          </a:p>
          <a:p>
            <a:pPr eaLnBrk="1" hangingPunct="1">
              <a:spcBef>
                <a:spcPct val="0"/>
              </a:spcBef>
              <a:buClrTx/>
              <a:buSzTx/>
              <a:buFontTx/>
              <a:buNone/>
            </a:pPr>
            <a:r>
              <a:rPr lang="en-US" altLang="en-US" sz="1400" i="1" dirty="0">
                <a:solidFill>
                  <a:srgbClr val="0000FF"/>
                </a:solidFill>
              </a:rPr>
              <a:t>Is it a common, or an uncommon condition?</a:t>
            </a:r>
          </a:p>
          <a:p>
            <a:pPr eaLnBrk="1" hangingPunct="1">
              <a:spcBef>
                <a:spcPct val="0"/>
              </a:spcBef>
              <a:buClrTx/>
              <a:buSzTx/>
              <a:buFontTx/>
              <a:buNone/>
            </a:pPr>
            <a:r>
              <a:rPr lang="en-US" altLang="en-US" sz="1400" dirty="0">
                <a:solidFill>
                  <a:srgbClr val="0000FF"/>
                </a:solidFill>
              </a:rPr>
              <a:t>Uncommon</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Does it have a gender predilection?</a:t>
            </a:r>
          </a:p>
          <a:p>
            <a:pPr eaLnBrk="1" hangingPunct="1">
              <a:spcBef>
                <a:spcPct val="0"/>
              </a:spcBef>
              <a:buClrTx/>
              <a:buSzTx/>
              <a:buNone/>
            </a:pPr>
            <a:r>
              <a:rPr lang="en-US" altLang="en-US" sz="1400" dirty="0">
                <a:solidFill>
                  <a:srgbClr val="0000FF"/>
                </a:solidFill>
              </a:rPr>
              <a:t>Yes, it is more common in  males</a:t>
            </a: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Is it unilateral, or bilateral?</a:t>
            </a:r>
          </a:p>
          <a:p>
            <a:pPr eaLnBrk="1" hangingPunct="1">
              <a:spcBef>
                <a:spcPct val="0"/>
              </a:spcBef>
              <a:buClrTx/>
              <a:buSzTx/>
              <a:buFontTx/>
              <a:buNone/>
            </a:pPr>
            <a:r>
              <a:rPr lang="en-US" altLang="en-US" sz="1400" dirty="0">
                <a:solidFill>
                  <a:schemeClr val="accent1">
                    <a:lumMod val="40000"/>
                    <a:lumOff val="60000"/>
                  </a:schemeClr>
                </a:solidFill>
              </a:rPr>
              <a:t>Bilateral (although involvement can be strikingly asymmetric)</a:t>
            </a: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Which sector of the cornea is involved first, and how does it progress from there?</a:t>
            </a:r>
          </a:p>
          <a:p>
            <a:pPr eaLnBrk="1" hangingPunct="1">
              <a:spcBef>
                <a:spcPct val="0"/>
              </a:spcBef>
              <a:buClrTx/>
              <a:buSzTx/>
              <a:buFontTx/>
              <a:buNone/>
            </a:pPr>
            <a:r>
              <a:rPr lang="en-US" altLang="en-US" sz="1400" dirty="0">
                <a:solidFill>
                  <a:schemeClr val="accent1">
                    <a:lumMod val="40000"/>
                    <a:lumOff val="60000"/>
                  </a:schemeClr>
                </a:solidFill>
              </a:rPr>
              <a:t>It starts </a:t>
            </a:r>
            <a:r>
              <a:rPr lang="en-US" altLang="en-US" sz="1400" dirty="0" err="1">
                <a:solidFill>
                  <a:schemeClr val="accent1">
                    <a:lumMod val="40000"/>
                    <a:lumOff val="60000"/>
                  </a:schemeClr>
                </a:solidFill>
              </a:rPr>
              <a:t>superonasally</a:t>
            </a:r>
            <a:r>
              <a:rPr lang="en-US" altLang="en-US" sz="1400" dirty="0">
                <a:solidFill>
                  <a:schemeClr val="accent1">
                    <a:lumMod val="40000"/>
                    <a:lumOff val="60000"/>
                  </a:schemeClr>
                </a:solidFill>
              </a:rPr>
              <a:t>, then spreads circumferentially</a:t>
            </a: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Does it affect vision? If so, how?</a:t>
            </a:r>
          </a:p>
          <a:p>
            <a:pPr eaLnBrk="1" hangingPunct="1">
              <a:spcBef>
                <a:spcPct val="0"/>
              </a:spcBef>
              <a:buClrTx/>
              <a:buSzTx/>
              <a:buFontTx/>
              <a:buNone/>
            </a:pPr>
            <a:r>
              <a:rPr lang="en-US" altLang="en-US" sz="1400" dirty="0">
                <a:solidFill>
                  <a:schemeClr val="accent1">
                    <a:lumMod val="40000"/>
                    <a:lumOff val="60000"/>
                  </a:schemeClr>
                </a:solidFill>
              </a:rPr>
              <a:t>Yes, by inducing  high astigmatism</a:t>
            </a:r>
          </a:p>
        </p:txBody>
      </p:sp>
      <p:sp>
        <p:nvSpPr>
          <p:cNvPr id="3" name="Oval 2">
            <a:extLst>
              <a:ext uri="{FF2B5EF4-FFF2-40B4-BE49-F238E27FC236}">
                <a16:creationId xmlns:a16="http://schemas.microsoft.com/office/drawing/2014/main" id="{A74CBEAF-7483-4160-AB19-750A859A431E}"/>
              </a:ext>
            </a:extLst>
          </p:cNvPr>
          <p:cNvSpPr/>
          <p:nvPr/>
        </p:nvSpPr>
        <p:spPr>
          <a:xfrm>
            <a:off x="2667000" y="4114800"/>
            <a:ext cx="3124200" cy="80962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9075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5123" name="Rectangle 6"/>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5124" name="Rectangle 2"/>
          <p:cNvSpPr>
            <a:spLocks noGrp="1" noChangeArrowheads="1"/>
          </p:cNvSpPr>
          <p:nvPr>
            <p:ph type="title"/>
          </p:nvPr>
        </p:nvSpPr>
        <p:spPr>
          <a:xfrm>
            <a:off x="457200" y="122238"/>
            <a:ext cx="7543800" cy="792162"/>
          </a:xfrm>
        </p:spPr>
        <p:txBody>
          <a:bodyPr/>
          <a:lstStyle/>
          <a:p>
            <a:pPr eaLnBrk="1" hangingPunct="1"/>
            <a:r>
              <a:rPr lang="en-US" altLang="en-US"/>
              <a:t>A</a:t>
            </a:r>
          </a:p>
        </p:txBody>
      </p:sp>
      <p:sp>
        <p:nvSpPr>
          <p:cNvPr id="5125" name="Rectangle 3"/>
          <p:cNvSpPr>
            <a:spLocks noGrp="1" noChangeArrowheads="1"/>
          </p:cNvSpPr>
          <p:nvPr>
            <p:ph type="body" idx="1"/>
          </p:nvPr>
        </p:nvSpPr>
        <p:spPr>
          <a:xfrm>
            <a:off x="304800" y="1676400"/>
            <a:ext cx="8534400" cy="4876800"/>
          </a:xfrm>
        </p:spPr>
        <p:txBody>
          <a:bodyPr/>
          <a:lstStyle/>
          <a:p>
            <a:pPr eaLnBrk="1" hangingPunct="1"/>
            <a:r>
              <a:rPr lang="en-US" altLang="en-US" sz="2200"/>
              <a:t>Autoimmune PUK is usually </a:t>
            </a:r>
            <a:r>
              <a:rPr lang="en-US" altLang="en-US" sz="2200">
                <a:solidFill>
                  <a:srgbClr val="0000FF"/>
                </a:solidFill>
              </a:rPr>
              <a:t>unilateral</a:t>
            </a:r>
            <a:r>
              <a:rPr lang="en-US" altLang="en-US" sz="2200"/>
              <a:t> and </a:t>
            </a:r>
            <a:r>
              <a:rPr lang="en-US" altLang="en-US" sz="2200">
                <a:solidFill>
                  <a:srgbClr val="0000FF"/>
                </a:solidFill>
              </a:rPr>
              <a:t>sectoral</a:t>
            </a:r>
            <a:r>
              <a:rPr lang="en-US" altLang="en-US" sz="2200"/>
              <a:t>                         </a:t>
            </a:r>
          </a:p>
        </p:txBody>
      </p:sp>
      <p:sp>
        <p:nvSpPr>
          <p:cNvPr id="512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4B7F02D-3B47-44FF-AB13-479FD5D50B5F}" type="slidenum">
              <a:rPr lang="en-US" altLang="en-US" sz="1000" smtClean="0"/>
              <a:pPr>
                <a:spcBef>
                  <a:spcPct val="0"/>
                </a:spcBef>
                <a:buClrTx/>
                <a:buSzTx/>
                <a:buFontTx/>
                <a:buNone/>
              </a:pPr>
              <a:t>2</a:t>
            </a:fld>
            <a:endParaRPr lang="en-US" altLang="en-US" sz="1000"/>
          </a:p>
        </p:txBody>
      </p:sp>
      <p:sp>
        <p:nvSpPr>
          <p:cNvPr id="2" name="Text Box 4">
            <a:extLst>
              <a:ext uri="{FF2B5EF4-FFF2-40B4-BE49-F238E27FC236}">
                <a16:creationId xmlns:a16="http://schemas.microsoft.com/office/drawing/2014/main" id="{8CEC82B0-5F60-48CB-A067-D076E9B340F8}"/>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17411"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7412"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17413" name="Rectangle 4"/>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17414" name="Rectangle 5"/>
          <p:cNvSpPr>
            <a:spLocks noGrp="1" noChangeArrowheads="1"/>
          </p:cNvSpPr>
          <p:nvPr>
            <p:ph type="body" idx="1"/>
          </p:nvPr>
        </p:nvSpPr>
        <p:spPr>
          <a:xfrm>
            <a:off x="304800" y="1676400"/>
            <a:ext cx="8534400" cy="4876800"/>
          </a:xfrm>
        </p:spPr>
        <p:txBody>
          <a:bodyPr/>
          <a:lstStyle/>
          <a:p>
            <a:pPr eaLnBrk="1" hangingPunct="1"/>
            <a:r>
              <a:rPr lang="en-US" altLang="en-US" sz="2200" dirty="0">
                <a:solidFill>
                  <a:schemeClr val="bg1">
                    <a:lumMod val="75000"/>
                  </a:schemeClr>
                </a:solidFill>
              </a:rPr>
              <a:t>Autoimmune PUK is usually unilateral and sectoral                         </a:t>
            </a:r>
          </a:p>
          <a:p>
            <a:pPr eaLnBrk="1" hangingPunct="1"/>
            <a:r>
              <a:rPr lang="en-US" altLang="en-US" sz="2200" dirty="0">
                <a:solidFill>
                  <a:schemeClr val="bg1">
                    <a:lumMod val="75000"/>
                  </a:schemeClr>
                </a:solidFill>
              </a:rPr>
              <a:t>It often heralds exacerbation of </a:t>
            </a:r>
            <a:r>
              <a:rPr lang="en-US" altLang="en-US" sz="2200" b="1" dirty="0"/>
              <a:t>systemic disease </a:t>
            </a:r>
          </a:p>
        </p:txBody>
      </p:sp>
      <p:sp>
        <p:nvSpPr>
          <p:cNvPr id="1741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001FBC2-80F1-43A6-BAA7-3675B6881076}" type="slidenum">
              <a:rPr lang="en-US" altLang="en-US" sz="1000" smtClean="0"/>
              <a:pPr>
                <a:spcBef>
                  <a:spcPct val="0"/>
                </a:spcBef>
                <a:buClrTx/>
                <a:buSzTx/>
                <a:buFontTx/>
                <a:buNone/>
              </a:pPr>
              <a:t>20</a:t>
            </a:fld>
            <a:endParaRPr lang="en-US" altLang="en-US" sz="1000"/>
          </a:p>
        </p:txBody>
      </p:sp>
      <p:sp>
        <p:nvSpPr>
          <p:cNvPr id="2" name="Text Box 4">
            <a:extLst>
              <a:ext uri="{FF2B5EF4-FFF2-40B4-BE49-F238E27FC236}">
                <a16:creationId xmlns:a16="http://schemas.microsoft.com/office/drawing/2014/main" id="{5C96FC0D-CDB7-4350-8ADA-11FA8FC055A7}"/>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4" name="TextBox 3">
            <a:extLst>
              <a:ext uri="{FF2B5EF4-FFF2-40B4-BE49-F238E27FC236}">
                <a16:creationId xmlns:a16="http://schemas.microsoft.com/office/drawing/2014/main" id="{A0A56AA5-A875-4F9D-8E0C-EEF78F6CC7C4}"/>
              </a:ext>
            </a:extLst>
          </p:cNvPr>
          <p:cNvSpPr txBox="1"/>
          <p:nvPr/>
        </p:nvSpPr>
        <p:spPr>
          <a:xfrm>
            <a:off x="2313038" y="1524000"/>
            <a:ext cx="6194324" cy="584775"/>
          </a:xfrm>
          <a:prstGeom prst="rect">
            <a:avLst/>
          </a:prstGeom>
          <a:solidFill>
            <a:schemeClr val="accent5">
              <a:lumMod val="75000"/>
            </a:schemeClr>
          </a:solidFill>
        </p:spPr>
        <p:txBody>
          <a:bodyPr wrap="none" rtlCol="0">
            <a:spAutoFit/>
          </a:bodyPr>
          <a:lstStyle/>
          <a:p>
            <a:r>
              <a:rPr lang="en-US" sz="1600" i="1" dirty="0">
                <a:solidFill>
                  <a:schemeClr val="bg1">
                    <a:lumMod val="50000"/>
                  </a:schemeClr>
                </a:solidFill>
              </a:rPr>
              <a:t>With what general category of autoimmune </a:t>
            </a:r>
            <a:r>
              <a:rPr lang="en-US" sz="1600" i="1" dirty="0" err="1">
                <a:solidFill>
                  <a:schemeClr val="bg1">
                    <a:lumMod val="50000"/>
                  </a:schemeClr>
                </a:solidFill>
              </a:rPr>
              <a:t>dz</a:t>
            </a:r>
            <a:r>
              <a:rPr lang="en-US" sz="1600" i="1" dirty="0">
                <a:solidFill>
                  <a:schemeClr val="bg1">
                    <a:lumMod val="50000"/>
                  </a:schemeClr>
                </a:solidFill>
              </a:rPr>
              <a:t> is PUK associated?</a:t>
            </a:r>
          </a:p>
          <a:p>
            <a:r>
              <a:rPr lang="en-US" sz="1600" dirty="0">
                <a:solidFill>
                  <a:schemeClr val="bg1">
                    <a:lumMod val="50000"/>
                  </a:schemeClr>
                </a:solidFill>
              </a:rPr>
              <a:t>Connective-tissue </a:t>
            </a:r>
            <a:r>
              <a:rPr lang="en-US" sz="1600" dirty="0" err="1">
                <a:solidFill>
                  <a:schemeClr val="bg1">
                    <a:lumMod val="50000"/>
                  </a:schemeClr>
                </a:solidFill>
              </a:rPr>
              <a:t>dz</a:t>
            </a:r>
            <a:r>
              <a:rPr lang="en-US" sz="1600" dirty="0">
                <a:solidFill>
                  <a:schemeClr val="bg1">
                    <a:lumMod val="50000"/>
                  </a:schemeClr>
                </a:solidFill>
              </a:rPr>
              <a:t>, especially </a:t>
            </a:r>
            <a:r>
              <a:rPr lang="en-US" sz="1600" dirty="0" err="1">
                <a:solidFill>
                  <a:schemeClr val="bg1">
                    <a:lumMod val="50000"/>
                  </a:schemeClr>
                </a:solidFill>
              </a:rPr>
              <a:t>vasculitides</a:t>
            </a:r>
            <a:endParaRPr lang="en-US" sz="1600" dirty="0">
              <a:solidFill>
                <a:schemeClr val="bg1">
                  <a:lumMod val="50000"/>
                </a:schemeClr>
              </a:solidFill>
            </a:endParaRPr>
          </a:p>
        </p:txBody>
      </p:sp>
      <p:sp>
        <p:nvSpPr>
          <p:cNvPr id="5" name="TextBox 4">
            <a:extLst>
              <a:ext uri="{FF2B5EF4-FFF2-40B4-BE49-F238E27FC236}">
                <a16:creationId xmlns:a16="http://schemas.microsoft.com/office/drawing/2014/main" id="{4BABEE30-020F-470E-9BB8-332170594C4E}"/>
              </a:ext>
            </a:extLst>
          </p:cNvPr>
          <p:cNvSpPr txBox="1"/>
          <p:nvPr/>
        </p:nvSpPr>
        <p:spPr>
          <a:xfrm>
            <a:off x="1005284" y="4296205"/>
            <a:ext cx="6371432" cy="2308324"/>
          </a:xfrm>
          <a:prstGeom prst="rect">
            <a:avLst/>
          </a:prstGeom>
          <a:solidFill>
            <a:srgbClr val="D5D5D5"/>
          </a:solidFill>
        </p:spPr>
        <p:txBody>
          <a:bodyPr wrap="square">
            <a:spAutoFit/>
          </a:bodyPr>
          <a:lstStyle/>
          <a:p>
            <a:pPr eaLnBrk="1" hangingPunct="1">
              <a:defRPr/>
            </a:pPr>
            <a:r>
              <a:rPr lang="en-US" sz="1600" i="1" dirty="0">
                <a:solidFill>
                  <a:schemeClr val="bg1">
                    <a:lumMod val="65000"/>
                  </a:schemeClr>
                </a:solidFill>
                <a:latin typeface="Arial" charset="0"/>
              </a:rPr>
              <a:t>Of these three, which is most likely to be associated with PUK?</a:t>
            </a:r>
          </a:p>
          <a:p>
            <a:pPr eaLnBrk="1" hangingPunct="1">
              <a:defRPr/>
            </a:pPr>
            <a:r>
              <a:rPr lang="en-US" sz="1600" dirty="0">
                <a:solidFill>
                  <a:schemeClr val="bg1">
                    <a:lumMod val="65000"/>
                  </a:schemeClr>
                </a:solidFill>
                <a:latin typeface="Arial" charset="0"/>
              </a:rPr>
              <a:t>RA, by a substantial margin</a:t>
            </a:r>
          </a:p>
          <a:p>
            <a:pPr eaLnBrk="1" hangingPunct="1">
              <a:defRPr/>
            </a:pPr>
            <a:endParaRPr lang="en-US" sz="1600" dirty="0">
              <a:solidFill>
                <a:schemeClr val="bg1">
                  <a:lumMod val="65000"/>
                </a:schemeClr>
              </a:solidFill>
              <a:latin typeface="Arial" charset="0"/>
            </a:endParaRPr>
          </a:p>
          <a:p>
            <a:pPr eaLnBrk="1" hangingPunct="1">
              <a:defRPr/>
            </a:pPr>
            <a:r>
              <a:rPr lang="en-US" sz="1600" i="1" dirty="0">
                <a:solidFill>
                  <a:schemeClr val="bg1">
                    <a:lumMod val="65000"/>
                  </a:schemeClr>
                </a:solidFill>
                <a:latin typeface="Arial" charset="0"/>
              </a:rPr>
              <a:t>What percentage of PUK </a:t>
            </a:r>
            <a:r>
              <a:rPr lang="en-US" sz="1600" i="1" dirty="0" err="1">
                <a:solidFill>
                  <a:schemeClr val="bg1">
                    <a:lumMod val="65000"/>
                  </a:schemeClr>
                </a:solidFill>
                <a:latin typeface="Arial" charset="0"/>
              </a:rPr>
              <a:t>pts</a:t>
            </a:r>
            <a:r>
              <a:rPr lang="en-US" sz="1600" i="1" dirty="0">
                <a:solidFill>
                  <a:schemeClr val="bg1">
                    <a:lumMod val="65000"/>
                  </a:schemeClr>
                </a:solidFill>
                <a:latin typeface="Arial" charset="0"/>
              </a:rPr>
              <a:t> have RA as their underlying condition?</a:t>
            </a:r>
          </a:p>
          <a:p>
            <a:pPr eaLnBrk="1" hangingPunct="1">
              <a:defRPr/>
            </a:pPr>
            <a:r>
              <a:rPr lang="en-US" sz="1600" dirty="0">
                <a:solidFill>
                  <a:schemeClr val="bg1">
                    <a:lumMod val="65000"/>
                  </a:schemeClr>
                </a:solidFill>
                <a:latin typeface="Arial" charset="0"/>
              </a:rPr>
              <a:t>Up to 40</a:t>
            </a:r>
          </a:p>
          <a:p>
            <a:pPr eaLnBrk="1" hangingPunct="1">
              <a:defRPr/>
            </a:pPr>
            <a:endParaRPr lang="en-US" sz="1600" dirty="0">
              <a:solidFill>
                <a:schemeClr val="bg1">
                  <a:lumMod val="65000"/>
                </a:schemeClr>
              </a:solidFill>
              <a:latin typeface="Arial" charset="0"/>
            </a:endParaRPr>
          </a:p>
          <a:p>
            <a:pPr eaLnBrk="1" hangingPunct="1">
              <a:defRPr/>
            </a:pPr>
            <a:r>
              <a:rPr lang="en-US" sz="1600" i="1" dirty="0">
                <a:solidFill>
                  <a:schemeClr val="bg1">
                    <a:lumMod val="65000"/>
                  </a:schemeClr>
                </a:solidFill>
                <a:latin typeface="Arial" charset="0"/>
              </a:rPr>
              <a:t>In addition to the peripheral cornea, what other ocular structure is commonly affected in these </a:t>
            </a:r>
            <a:r>
              <a:rPr lang="en-US" sz="1600" i="1" dirty="0" err="1">
                <a:solidFill>
                  <a:schemeClr val="bg1">
                    <a:lumMod val="65000"/>
                  </a:schemeClr>
                </a:solidFill>
                <a:latin typeface="Arial" charset="0"/>
              </a:rPr>
              <a:t>pts</a:t>
            </a:r>
            <a:r>
              <a:rPr lang="en-US" sz="1600" i="1" dirty="0">
                <a:solidFill>
                  <a:schemeClr val="bg1">
                    <a:lumMod val="65000"/>
                  </a:schemeClr>
                </a:solidFill>
                <a:latin typeface="Arial" charset="0"/>
              </a:rPr>
              <a:t>?</a:t>
            </a:r>
          </a:p>
          <a:p>
            <a:pPr eaLnBrk="1" hangingPunct="1">
              <a:defRPr/>
            </a:pPr>
            <a:r>
              <a:rPr lang="en-US" sz="1600" dirty="0">
                <a:solidFill>
                  <a:schemeClr val="bg1">
                    <a:lumMod val="65000"/>
                  </a:schemeClr>
                </a:solidFill>
                <a:latin typeface="Arial" charset="0"/>
              </a:rPr>
              <a:t>The sclera </a:t>
            </a:r>
          </a:p>
        </p:txBody>
      </p:sp>
      <p:sp>
        <p:nvSpPr>
          <p:cNvPr id="3" name="TextBox 1">
            <a:extLst>
              <a:ext uri="{FF2B5EF4-FFF2-40B4-BE49-F238E27FC236}">
                <a16:creationId xmlns:a16="http://schemas.microsoft.com/office/drawing/2014/main" id="{89662647-CF75-4128-87CD-6078F7B820C6}"/>
              </a:ext>
            </a:extLst>
          </p:cNvPr>
          <p:cNvSpPr txBox="1">
            <a:spLocks noChangeArrowheads="1"/>
          </p:cNvSpPr>
          <p:nvPr/>
        </p:nvSpPr>
        <p:spPr bwMode="auto">
          <a:xfrm>
            <a:off x="427383" y="4372987"/>
            <a:ext cx="4464684" cy="1169551"/>
          </a:xfrm>
          <a:prstGeom prst="rect">
            <a:avLst/>
          </a:prstGeom>
          <a:solidFill>
            <a:srgbClr val="CCFFCC"/>
          </a:solidFill>
          <a:ln>
            <a:noFill/>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Is PUK the most common ocular manifestation of RA?</a:t>
            </a:r>
          </a:p>
          <a:p>
            <a:pPr eaLnBrk="1" hangingPunct="1">
              <a:spcBef>
                <a:spcPct val="0"/>
              </a:spcBef>
              <a:buClrTx/>
              <a:buSzTx/>
              <a:buFontTx/>
              <a:buNone/>
            </a:pPr>
            <a:r>
              <a:rPr lang="en-US" altLang="en-US" sz="1400" dirty="0">
                <a:solidFill>
                  <a:srgbClr val="0000FF"/>
                </a:solidFill>
              </a:rPr>
              <a:t>No</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is, then?</a:t>
            </a:r>
            <a:endParaRPr lang="en-US" altLang="en-US" sz="1400" i="1" dirty="0">
              <a:solidFill>
                <a:srgbClr val="CCFFCC"/>
              </a:solidFill>
            </a:endParaRPr>
          </a:p>
          <a:p>
            <a:pPr eaLnBrk="1" hangingPunct="1">
              <a:spcBef>
                <a:spcPct val="0"/>
              </a:spcBef>
              <a:buClrTx/>
              <a:buSzTx/>
              <a:buFontTx/>
              <a:buNone/>
            </a:pPr>
            <a:r>
              <a:rPr lang="en-US" altLang="en-US" sz="1400" dirty="0">
                <a:solidFill>
                  <a:srgbClr val="CCFFCC"/>
                </a:solidFill>
              </a:rPr>
              <a:t>Keratoconjunctivitis sicca</a:t>
            </a:r>
          </a:p>
        </p:txBody>
      </p:sp>
      <p:sp>
        <p:nvSpPr>
          <p:cNvPr id="6" name="TextBox 1">
            <a:extLst>
              <a:ext uri="{FF2B5EF4-FFF2-40B4-BE49-F238E27FC236}">
                <a16:creationId xmlns:a16="http://schemas.microsoft.com/office/drawing/2014/main" id="{3CF176C2-DC3D-2B4B-B0E4-BD5EDE2ACA5B}"/>
              </a:ext>
            </a:extLst>
          </p:cNvPr>
          <p:cNvSpPr txBox="1">
            <a:spLocks noChangeArrowheads="1"/>
          </p:cNvSpPr>
          <p:nvPr/>
        </p:nvSpPr>
        <p:spPr bwMode="auto">
          <a:xfrm>
            <a:off x="228600" y="2895600"/>
            <a:ext cx="8683596" cy="1323439"/>
          </a:xfrm>
          <a:prstGeom prst="rect">
            <a:avLst/>
          </a:prstGeom>
          <a:noFill/>
          <a:ln>
            <a:noFill/>
          </a:ln>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r>
              <a:rPr lang="en-US" altLang="en-US" sz="1600" i="1" dirty="0">
                <a:solidFill>
                  <a:schemeClr val="bg1">
                    <a:lumMod val="75000"/>
                  </a:schemeClr>
                </a:solidFill>
              </a:rPr>
              <a:t>With which connective-tissue diseases (CTDs) and/or </a:t>
            </a:r>
            <a:r>
              <a:rPr lang="en-US" altLang="en-US" sz="1600" i="1" dirty="0" err="1">
                <a:solidFill>
                  <a:schemeClr val="bg1">
                    <a:lumMod val="75000"/>
                  </a:schemeClr>
                </a:solidFill>
              </a:rPr>
              <a:t>vasculitides</a:t>
            </a:r>
            <a:r>
              <a:rPr lang="en-US" altLang="en-US" sz="1600" i="1" dirty="0">
                <a:solidFill>
                  <a:schemeClr val="bg1">
                    <a:lumMod val="75000"/>
                  </a:schemeClr>
                </a:solidFill>
              </a:rPr>
              <a:t> has PUK been associated?</a:t>
            </a:r>
          </a:p>
          <a:p>
            <a:pPr eaLnBrk="1" hangingPunct="1">
              <a:spcBef>
                <a:spcPct val="0"/>
              </a:spcBef>
              <a:buClrTx/>
              <a:buSzTx/>
              <a:buFontTx/>
              <a:buNone/>
              <a:defRPr/>
            </a:pPr>
            <a:r>
              <a:rPr lang="en-US" altLang="en-US" sz="1600" dirty="0">
                <a:solidFill>
                  <a:schemeClr val="bg1">
                    <a:lumMod val="75000"/>
                  </a:schemeClr>
                </a:solidFill>
              </a:rPr>
              <a:t>Pretty much all of them</a:t>
            </a:r>
          </a:p>
          <a:p>
            <a:pPr eaLnBrk="1" hangingPunct="1">
              <a:spcBef>
                <a:spcPct val="0"/>
              </a:spcBef>
              <a:buClrTx/>
              <a:buSzTx/>
              <a:buFontTx/>
              <a:buNone/>
              <a:defRPr/>
            </a:pPr>
            <a:endParaRPr lang="en-US" altLang="en-US" sz="1600" dirty="0">
              <a:solidFill>
                <a:schemeClr val="bg1">
                  <a:lumMod val="75000"/>
                </a:schemeClr>
              </a:solidFill>
            </a:endParaRPr>
          </a:p>
          <a:p>
            <a:pPr eaLnBrk="1" hangingPunct="1">
              <a:spcBef>
                <a:spcPct val="0"/>
              </a:spcBef>
              <a:buClrTx/>
              <a:buSzTx/>
              <a:buFontTx/>
              <a:buNone/>
              <a:defRPr/>
            </a:pPr>
            <a:r>
              <a:rPr lang="en-US" altLang="en-US" sz="1600" i="1" dirty="0">
                <a:solidFill>
                  <a:schemeClr val="bg1">
                    <a:lumMod val="75000"/>
                  </a:schemeClr>
                </a:solidFill>
              </a:rPr>
              <a:t>Which three conditions are most likely to present with PUK?</a:t>
            </a:r>
          </a:p>
          <a:p>
            <a:pPr eaLnBrk="1" hangingPunct="1">
              <a:spcBef>
                <a:spcPct val="0"/>
              </a:spcBef>
              <a:buClrTx/>
              <a:buSzTx/>
              <a:buFontTx/>
              <a:buNone/>
              <a:defRPr/>
            </a:pPr>
            <a:r>
              <a:rPr lang="en-US" altLang="en-US" sz="1600" b="1" dirty="0">
                <a:solidFill>
                  <a:srgbClr val="0000FF"/>
                </a:solidFill>
              </a:rPr>
              <a:t>Rheumatoid arthritis</a:t>
            </a:r>
            <a:r>
              <a:rPr lang="en-US" altLang="en-US" sz="1600" dirty="0">
                <a:solidFill>
                  <a:schemeClr val="bg1">
                    <a:lumMod val="75000"/>
                  </a:schemeClr>
                </a:solidFill>
              </a:rPr>
              <a:t>, Wegener’s granulomatosis, and polyarteritis nodosa</a:t>
            </a:r>
            <a:endParaRPr lang="en-US" altLang="en-US" sz="1600" dirty="0">
              <a:solidFill>
                <a:srgbClr val="FFFF00"/>
              </a:solidFill>
            </a:endParaRPr>
          </a:p>
        </p:txBody>
      </p:sp>
    </p:spTree>
    <p:extLst>
      <p:ext uri="{BB962C8B-B14F-4D97-AF65-F5344CB8AC3E}">
        <p14:creationId xmlns:p14="http://schemas.microsoft.com/office/powerpoint/2010/main" val="1493792038"/>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108547" name="Rectangle 3"/>
          <p:cNvSpPr>
            <a:spLocks noGrp="1" noChangeArrowheads="1"/>
          </p:cNvSpPr>
          <p:nvPr>
            <p:ph type="body" idx="1"/>
          </p:nvPr>
        </p:nvSpPr>
        <p:spPr/>
        <p:txBody>
          <a:bodyPr/>
          <a:lstStyle/>
          <a:p>
            <a:pPr eaLnBrk="1" hangingPunct="1">
              <a:defRPr/>
            </a:pPr>
            <a:r>
              <a:rPr lang="en-US" altLang="en-US" dirty="0">
                <a:solidFill>
                  <a:schemeClr val="bg1">
                    <a:lumMod val="75000"/>
                  </a:schemeClr>
                </a:solidFill>
              </a:rPr>
              <a:t>With respect to manifesting PUK, which of the following doesn’t belong, and why?</a:t>
            </a:r>
          </a:p>
          <a:p>
            <a:pPr lvl="1" eaLnBrk="1" hangingPunct="1">
              <a:defRPr/>
            </a:pPr>
            <a:r>
              <a:rPr lang="en-US" altLang="en-US" dirty="0">
                <a:solidFill>
                  <a:schemeClr val="bg1">
                    <a:lumMod val="75000"/>
                  </a:schemeClr>
                </a:solidFill>
              </a:rPr>
              <a:t>RA, </a:t>
            </a:r>
            <a:r>
              <a:rPr lang="en-US" altLang="en-US" dirty="0" err="1">
                <a:solidFill>
                  <a:schemeClr val="bg1">
                    <a:lumMod val="75000"/>
                  </a:schemeClr>
                </a:solidFill>
              </a:rPr>
              <a:t>Mooren’s</a:t>
            </a:r>
            <a:r>
              <a:rPr lang="en-US" altLang="en-US" dirty="0">
                <a:solidFill>
                  <a:schemeClr val="bg1">
                    <a:lumMod val="75000"/>
                  </a:schemeClr>
                </a:solidFill>
              </a:rPr>
              <a:t>, </a:t>
            </a:r>
            <a:r>
              <a:rPr lang="en-US" altLang="en-US" dirty="0" err="1">
                <a:solidFill>
                  <a:schemeClr val="bg1">
                    <a:lumMod val="75000"/>
                  </a:schemeClr>
                </a:solidFill>
              </a:rPr>
              <a:t>Beh</a:t>
            </a:r>
            <a:r>
              <a:rPr lang="en-US" altLang="en-US" dirty="0" err="1">
                <a:solidFill>
                  <a:schemeClr val="bg1">
                    <a:lumMod val="75000"/>
                  </a:schemeClr>
                </a:solidFill>
                <a:cs typeface="Arial" panose="020B0604020202020204" pitchFamily="34" charset="0"/>
              </a:rPr>
              <a:t>ç</a:t>
            </a:r>
            <a:r>
              <a:rPr lang="en-US" altLang="en-US" dirty="0" err="1">
                <a:solidFill>
                  <a:schemeClr val="bg1">
                    <a:lumMod val="75000"/>
                  </a:schemeClr>
                </a:solidFill>
              </a:rPr>
              <a:t>et</a:t>
            </a:r>
            <a:r>
              <a:rPr lang="en-US" altLang="en-US" dirty="0">
                <a:solidFill>
                  <a:schemeClr val="bg1">
                    <a:lumMod val="75000"/>
                  </a:schemeClr>
                </a:solidFill>
              </a:rPr>
              <a:t>, IBD</a:t>
            </a:r>
          </a:p>
          <a:p>
            <a:pPr eaLnBrk="1" hangingPunct="1">
              <a:defRPr/>
            </a:pPr>
            <a:endParaRPr lang="en-US" altLang="en-US" dirty="0">
              <a:solidFill>
                <a:schemeClr val="bg1">
                  <a:lumMod val="75000"/>
                </a:schemeClr>
              </a:solidFill>
            </a:endParaRPr>
          </a:p>
          <a:p>
            <a:pPr eaLnBrk="1" hangingPunct="1">
              <a:defRPr/>
            </a:pPr>
            <a:r>
              <a:rPr lang="en-US" altLang="en-US" dirty="0">
                <a:solidFill>
                  <a:schemeClr val="bg1">
                    <a:lumMod val="75000"/>
                  </a:schemeClr>
                </a:solidFill>
              </a:rPr>
              <a:t>And in this group?</a:t>
            </a:r>
          </a:p>
          <a:p>
            <a:pPr lvl="1" eaLnBrk="1" hangingPunct="1">
              <a:defRPr/>
            </a:pPr>
            <a:r>
              <a:rPr lang="en-US" altLang="en-US" dirty="0" err="1">
                <a:solidFill>
                  <a:schemeClr val="bg1">
                    <a:lumMod val="75000"/>
                  </a:schemeClr>
                </a:solidFill>
              </a:rPr>
              <a:t>Mooren’s</a:t>
            </a:r>
            <a:r>
              <a:rPr lang="en-US" altLang="en-US" dirty="0">
                <a:solidFill>
                  <a:schemeClr val="bg1">
                    <a:lumMod val="75000"/>
                  </a:schemeClr>
                </a:solidFill>
              </a:rPr>
              <a:t>, </a:t>
            </a:r>
            <a:r>
              <a:rPr lang="en-US" altLang="en-US" b="1" dirty="0" err="1">
                <a:solidFill>
                  <a:srgbClr val="0000FF"/>
                </a:solidFill>
              </a:rPr>
              <a:t>Terrien’s</a:t>
            </a:r>
            <a:r>
              <a:rPr lang="en-US" altLang="en-US" b="1" dirty="0">
                <a:solidFill>
                  <a:srgbClr val="0000FF"/>
                </a:solidFill>
              </a:rPr>
              <a:t> marginal</a:t>
            </a:r>
            <a:r>
              <a:rPr lang="en-US" altLang="en-US" dirty="0">
                <a:solidFill>
                  <a:schemeClr val="bg1">
                    <a:lumMod val="75000"/>
                  </a:schemeClr>
                </a:solidFill>
              </a:rPr>
              <a:t>, Sarcoid, SLE</a:t>
            </a:r>
          </a:p>
        </p:txBody>
      </p:sp>
      <p:sp>
        <p:nvSpPr>
          <p:cNvPr id="117764" name="Text Box 6"/>
          <p:cNvSpPr txBox="1">
            <a:spLocks noChangeArrowheads="1"/>
          </p:cNvSpPr>
          <p:nvPr/>
        </p:nvSpPr>
        <p:spPr bwMode="auto">
          <a:xfrm>
            <a:off x="685800" y="4924425"/>
            <a:ext cx="7772400" cy="1323975"/>
          </a:xfrm>
          <a:prstGeom prst="rect">
            <a:avLst/>
          </a:prstGeom>
          <a:no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Why is </a:t>
            </a:r>
            <a:r>
              <a:rPr lang="en-US" altLang="en-US" sz="1600" i="1" dirty="0" err="1">
                <a:solidFill>
                  <a:schemeClr val="bg1">
                    <a:lumMod val="75000"/>
                  </a:schemeClr>
                </a:solidFill>
              </a:rPr>
              <a:t>Terrien’s</a:t>
            </a:r>
            <a:r>
              <a:rPr lang="en-US" altLang="en-US" sz="1600" i="1" dirty="0">
                <a:solidFill>
                  <a:schemeClr val="bg1">
                    <a:lumMod val="75000"/>
                  </a:schemeClr>
                </a:solidFill>
              </a:rPr>
              <a:t> the oddball in this group?</a:t>
            </a:r>
          </a:p>
          <a:p>
            <a:pPr eaLnBrk="1" hangingPunct="1">
              <a:spcBef>
                <a:spcPct val="0"/>
              </a:spcBef>
              <a:buClrTx/>
              <a:buSzTx/>
              <a:buFontTx/>
              <a:buNone/>
            </a:pPr>
            <a:r>
              <a:rPr lang="en-US" altLang="en-US" sz="1600" dirty="0">
                <a:solidFill>
                  <a:schemeClr val="bg1">
                    <a:lumMod val="75000"/>
                  </a:schemeClr>
                </a:solidFill>
              </a:rPr>
              <a:t>Two reasons:</a:t>
            </a:r>
          </a:p>
          <a:p>
            <a:pPr eaLnBrk="1" hangingPunct="1">
              <a:spcBef>
                <a:spcPct val="0"/>
              </a:spcBef>
              <a:buClrTx/>
              <a:buSzTx/>
              <a:buFontTx/>
              <a:buNone/>
            </a:pPr>
            <a:r>
              <a:rPr lang="en-US" altLang="en-US" sz="1600" dirty="0">
                <a:solidFill>
                  <a:schemeClr val="bg1">
                    <a:lumMod val="75000"/>
                  </a:schemeClr>
                </a:solidFill>
              </a:rPr>
              <a:t>--PUK in the others is an  inflammatory  process; </a:t>
            </a:r>
            <a:r>
              <a:rPr lang="en-US" altLang="en-US" sz="1600" dirty="0" err="1">
                <a:solidFill>
                  <a:schemeClr val="bg1">
                    <a:lumMod val="75000"/>
                  </a:schemeClr>
                </a:solidFill>
              </a:rPr>
              <a:t>Terrien’s</a:t>
            </a:r>
            <a:r>
              <a:rPr lang="en-US" altLang="en-US" sz="1600" dirty="0">
                <a:solidFill>
                  <a:schemeClr val="bg1">
                    <a:lumMod val="75000"/>
                  </a:schemeClr>
                </a:solidFill>
              </a:rPr>
              <a:t> is  noninflammatory</a:t>
            </a:r>
          </a:p>
          <a:p>
            <a:pPr eaLnBrk="1" hangingPunct="1">
              <a:spcBef>
                <a:spcPct val="0"/>
              </a:spcBef>
              <a:buClrTx/>
              <a:buSzTx/>
              <a:buFontTx/>
              <a:buNone/>
            </a:pPr>
            <a:r>
              <a:rPr lang="en-US" altLang="en-US" sz="1600" dirty="0">
                <a:solidFill>
                  <a:schemeClr val="bg1">
                    <a:lumMod val="75000"/>
                  </a:schemeClr>
                </a:solidFill>
              </a:rPr>
              <a:t>--As implied by the word ‘ulcerative’ in the name, the corneal epithelium is  disrupted in PUK. In contrast, the epithelium is  </a:t>
            </a:r>
            <a:r>
              <a:rPr lang="en-US" altLang="en-US" sz="1600" b="1" dirty="0">
                <a:solidFill>
                  <a:schemeClr val="bg1">
                    <a:lumMod val="75000"/>
                  </a:schemeClr>
                </a:solidFill>
              </a:rPr>
              <a:t>intact</a:t>
            </a:r>
            <a:r>
              <a:rPr lang="en-US" altLang="en-US" sz="1600" dirty="0">
                <a:solidFill>
                  <a:schemeClr val="bg1">
                    <a:lumMod val="75000"/>
                  </a:schemeClr>
                </a:solidFill>
              </a:rPr>
              <a:t>  in </a:t>
            </a:r>
            <a:r>
              <a:rPr lang="en-US" altLang="en-US" sz="1600" dirty="0" err="1">
                <a:solidFill>
                  <a:schemeClr val="bg1">
                    <a:lumMod val="75000"/>
                  </a:schemeClr>
                </a:solidFill>
              </a:rPr>
              <a:t>Terrien’s</a:t>
            </a:r>
            <a:r>
              <a:rPr lang="en-US" altLang="en-US" sz="1600" dirty="0">
                <a:solidFill>
                  <a:schemeClr val="bg1">
                    <a:lumMod val="75000"/>
                  </a:schemeClr>
                </a:solidFill>
              </a:rPr>
              <a:t>.</a:t>
            </a:r>
          </a:p>
        </p:txBody>
      </p:sp>
      <p:sp>
        <p:nvSpPr>
          <p:cNvPr id="11776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24A2E40-E90D-4E51-ADB7-38803EE60BEC}" type="slidenum">
              <a:rPr lang="en-US" altLang="en-US" sz="1000" smtClean="0"/>
              <a:pPr>
                <a:spcBef>
                  <a:spcPct val="0"/>
                </a:spcBef>
                <a:buClrTx/>
                <a:buSzTx/>
                <a:buFontTx/>
                <a:buNone/>
              </a:pPr>
              <a:t>200</a:t>
            </a:fld>
            <a:endParaRPr lang="en-US" altLang="en-US" sz="1000"/>
          </a:p>
        </p:txBody>
      </p:sp>
      <p:sp>
        <p:nvSpPr>
          <p:cNvPr id="2" name="Text Box 4">
            <a:extLst>
              <a:ext uri="{FF2B5EF4-FFF2-40B4-BE49-F238E27FC236}">
                <a16:creationId xmlns:a16="http://schemas.microsoft.com/office/drawing/2014/main" id="{DE65AE0B-2B68-49F1-93AD-2DBE5788B902}"/>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4" name="TextBox 1">
            <a:extLst>
              <a:ext uri="{FF2B5EF4-FFF2-40B4-BE49-F238E27FC236}">
                <a16:creationId xmlns:a16="http://schemas.microsoft.com/office/drawing/2014/main" id="{CE08F59B-9D8E-40C0-A3C8-F9FEBFC107C0}"/>
              </a:ext>
            </a:extLst>
          </p:cNvPr>
          <p:cNvSpPr txBox="1">
            <a:spLocks noChangeArrowheads="1"/>
          </p:cNvSpPr>
          <p:nvPr/>
        </p:nvSpPr>
        <p:spPr bwMode="auto">
          <a:xfrm>
            <a:off x="1293160" y="805458"/>
            <a:ext cx="6599884" cy="3385542"/>
          </a:xfrm>
          <a:prstGeom prst="rect">
            <a:avLst/>
          </a:prstGeom>
          <a:solidFill>
            <a:schemeClr val="accent1">
              <a:lumMod val="40000"/>
              <a:lumOff val="60000"/>
            </a:schemeClr>
          </a:solidFill>
          <a:ln>
            <a:noFill/>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dirty="0">
                <a:solidFill>
                  <a:srgbClr val="0000FF"/>
                </a:solidFill>
              </a:rPr>
              <a:t>Speaking of </a:t>
            </a:r>
            <a:r>
              <a:rPr lang="en-US" altLang="en-US" sz="1800" dirty="0" err="1">
                <a:solidFill>
                  <a:srgbClr val="0000FF"/>
                </a:solidFill>
              </a:rPr>
              <a:t>Terrien’s</a:t>
            </a:r>
            <a:r>
              <a:rPr lang="en-US" altLang="en-US" sz="1800" dirty="0">
                <a:solidFill>
                  <a:srgbClr val="0000FF"/>
                </a:solidFill>
              </a:rPr>
              <a:t>…</a:t>
            </a:r>
          </a:p>
          <a:p>
            <a:pPr eaLnBrk="1" hangingPunct="1">
              <a:spcBef>
                <a:spcPct val="0"/>
              </a:spcBef>
              <a:buClrTx/>
              <a:buSzTx/>
              <a:buFontTx/>
              <a:buNone/>
            </a:pPr>
            <a:r>
              <a:rPr lang="en-US" altLang="en-US" sz="1400" i="1" dirty="0">
                <a:solidFill>
                  <a:schemeClr val="bg1">
                    <a:lumMod val="75000"/>
                  </a:schemeClr>
                </a:solidFill>
              </a:rPr>
              <a:t>Is it a common, or an uncommon condition?</a:t>
            </a:r>
          </a:p>
          <a:p>
            <a:pPr eaLnBrk="1" hangingPunct="1">
              <a:spcBef>
                <a:spcPct val="0"/>
              </a:spcBef>
              <a:buClrTx/>
              <a:buSzTx/>
              <a:buFontTx/>
              <a:buNone/>
            </a:pPr>
            <a:r>
              <a:rPr lang="en-US" altLang="en-US" sz="1400" dirty="0">
                <a:solidFill>
                  <a:schemeClr val="bg1">
                    <a:lumMod val="75000"/>
                  </a:schemeClr>
                </a:solidFill>
              </a:rPr>
              <a:t>Uncommon</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Does it have a gender predilection?</a:t>
            </a:r>
          </a:p>
          <a:p>
            <a:pPr eaLnBrk="1" hangingPunct="1">
              <a:spcBef>
                <a:spcPct val="0"/>
              </a:spcBef>
              <a:buClrTx/>
              <a:buSzTx/>
              <a:buNone/>
            </a:pPr>
            <a:r>
              <a:rPr lang="en-US" altLang="en-US" sz="1400" dirty="0">
                <a:solidFill>
                  <a:schemeClr val="bg1">
                    <a:lumMod val="75000"/>
                  </a:schemeClr>
                </a:solidFill>
              </a:rPr>
              <a:t>Yes, it is more common in  males</a:t>
            </a: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Is it unilateral, or bilateral?</a:t>
            </a:r>
          </a:p>
          <a:p>
            <a:pPr eaLnBrk="1" hangingPunct="1">
              <a:spcBef>
                <a:spcPct val="0"/>
              </a:spcBef>
              <a:buClrTx/>
              <a:buSzTx/>
              <a:buFontTx/>
              <a:buNone/>
            </a:pPr>
            <a:r>
              <a:rPr lang="en-US" altLang="en-US" sz="1400" dirty="0">
                <a:solidFill>
                  <a:schemeClr val="accent1">
                    <a:lumMod val="40000"/>
                    <a:lumOff val="60000"/>
                  </a:schemeClr>
                </a:solidFill>
              </a:rPr>
              <a:t>Bilateral (although involvement can be strikingly asymmetric)</a:t>
            </a: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Which sector of the cornea is involved first, and how does it progress from there?</a:t>
            </a:r>
          </a:p>
          <a:p>
            <a:pPr eaLnBrk="1" hangingPunct="1">
              <a:spcBef>
                <a:spcPct val="0"/>
              </a:spcBef>
              <a:buClrTx/>
              <a:buSzTx/>
              <a:buFontTx/>
              <a:buNone/>
            </a:pPr>
            <a:r>
              <a:rPr lang="en-US" altLang="en-US" sz="1400" dirty="0">
                <a:solidFill>
                  <a:schemeClr val="accent1">
                    <a:lumMod val="40000"/>
                    <a:lumOff val="60000"/>
                  </a:schemeClr>
                </a:solidFill>
              </a:rPr>
              <a:t>It starts </a:t>
            </a:r>
            <a:r>
              <a:rPr lang="en-US" altLang="en-US" sz="1400" dirty="0" err="1">
                <a:solidFill>
                  <a:schemeClr val="accent1">
                    <a:lumMod val="40000"/>
                    <a:lumOff val="60000"/>
                  </a:schemeClr>
                </a:solidFill>
              </a:rPr>
              <a:t>superonasally</a:t>
            </a:r>
            <a:r>
              <a:rPr lang="en-US" altLang="en-US" sz="1400" dirty="0">
                <a:solidFill>
                  <a:schemeClr val="accent1">
                    <a:lumMod val="40000"/>
                    <a:lumOff val="60000"/>
                  </a:schemeClr>
                </a:solidFill>
              </a:rPr>
              <a:t>, then spreads circumferentially</a:t>
            </a: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Does it affect vision? If so, how?</a:t>
            </a:r>
          </a:p>
          <a:p>
            <a:pPr eaLnBrk="1" hangingPunct="1">
              <a:spcBef>
                <a:spcPct val="0"/>
              </a:spcBef>
              <a:buClrTx/>
              <a:buSzTx/>
              <a:buFontTx/>
              <a:buNone/>
            </a:pPr>
            <a:r>
              <a:rPr lang="en-US" altLang="en-US" sz="1400" dirty="0">
                <a:solidFill>
                  <a:schemeClr val="accent1">
                    <a:lumMod val="40000"/>
                    <a:lumOff val="60000"/>
                  </a:schemeClr>
                </a:solidFill>
              </a:rPr>
              <a:t>Yes, by inducing  high astigmatism</a:t>
            </a:r>
          </a:p>
        </p:txBody>
      </p:sp>
      <p:sp>
        <p:nvSpPr>
          <p:cNvPr id="3" name="Oval 2">
            <a:extLst>
              <a:ext uri="{FF2B5EF4-FFF2-40B4-BE49-F238E27FC236}">
                <a16:creationId xmlns:a16="http://schemas.microsoft.com/office/drawing/2014/main" id="{A74CBEAF-7483-4160-AB19-750A859A431E}"/>
              </a:ext>
            </a:extLst>
          </p:cNvPr>
          <p:cNvSpPr/>
          <p:nvPr/>
        </p:nvSpPr>
        <p:spPr>
          <a:xfrm>
            <a:off x="2667000" y="4114800"/>
            <a:ext cx="3124200" cy="80962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BEF04B3-9A98-4B5A-AE13-B4BA56636866}"/>
              </a:ext>
            </a:extLst>
          </p:cNvPr>
          <p:cNvSpPr txBox="1">
            <a:spLocks noChangeArrowheads="1"/>
          </p:cNvSpPr>
          <p:nvPr/>
        </p:nvSpPr>
        <p:spPr bwMode="auto">
          <a:xfrm>
            <a:off x="1868050" y="2350311"/>
            <a:ext cx="4810419" cy="307777"/>
          </a:xfrm>
          <a:prstGeom prst="rect">
            <a:avLst/>
          </a:prstGeom>
          <a:no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dirty="0"/>
              <a:t>During what life-stage does </a:t>
            </a:r>
            <a:r>
              <a:rPr lang="en-US" altLang="en-US" sz="1400" i="1" dirty="0" err="1"/>
              <a:t>Terrien’s</a:t>
            </a:r>
            <a:r>
              <a:rPr lang="en-US" altLang="en-US" sz="1400" i="1" dirty="0"/>
              <a:t> typically first appear?</a:t>
            </a:r>
          </a:p>
        </p:txBody>
      </p:sp>
    </p:spTree>
    <p:extLst>
      <p:ext uri="{BB962C8B-B14F-4D97-AF65-F5344CB8AC3E}">
        <p14:creationId xmlns:p14="http://schemas.microsoft.com/office/powerpoint/2010/main" val="4105196209"/>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108547" name="Rectangle 3"/>
          <p:cNvSpPr>
            <a:spLocks noGrp="1" noChangeArrowheads="1"/>
          </p:cNvSpPr>
          <p:nvPr>
            <p:ph type="body" idx="1"/>
          </p:nvPr>
        </p:nvSpPr>
        <p:spPr/>
        <p:txBody>
          <a:bodyPr/>
          <a:lstStyle/>
          <a:p>
            <a:pPr eaLnBrk="1" hangingPunct="1">
              <a:defRPr/>
            </a:pPr>
            <a:r>
              <a:rPr lang="en-US" altLang="en-US" dirty="0">
                <a:solidFill>
                  <a:schemeClr val="bg1">
                    <a:lumMod val="75000"/>
                  </a:schemeClr>
                </a:solidFill>
              </a:rPr>
              <a:t>With respect to manifesting PUK, which of the following doesn’t belong, and why?</a:t>
            </a:r>
          </a:p>
          <a:p>
            <a:pPr lvl="1" eaLnBrk="1" hangingPunct="1">
              <a:defRPr/>
            </a:pPr>
            <a:r>
              <a:rPr lang="en-US" altLang="en-US" dirty="0">
                <a:solidFill>
                  <a:schemeClr val="bg1">
                    <a:lumMod val="75000"/>
                  </a:schemeClr>
                </a:solidFill>
              </a:rPr>
              <a:t>RA, </a:t>
            </a:r>
            <a:r>
              <a:rPr lang="en-US" altLang="en-US" dirty="0" err="1">
                <a:solidFill>
                  <a:schemeClr val="bg1">
                    <a:lumMod val="75000"/>
                  </a:schemeClr>
                </a:solidFill>
              </a:rPr>
              <a:t>Mooren’s</a:t>
            </a:r>
            <a:r>
              <a:rPr lang="en-US" altLang="en-US" dirty="0">
                <a:solidFill>
                  <a:schemeClr val="bg1">
                    <a:lumMod val="75000"/>
                  </a:schemeClr>
                </a:solidFill>
              </a:rPr>
              <a:t>, </a:t>
            </a:r>
            <a:r>
              <a:rPr lang="en-US" altLang="en-US" dirty="0" err="1">
                <a:solidFill>
                  <a:schemeClr val="bg1">
                    <a:lumMod val="75000"/>
                  </a:schemeClr>
                </a:solidFill>
              </a:rPr>
              <a:t>Beh</a:t>
            </a:r>
            <a:r>
              <a:rPr lang="en-US" altLang="en-US" dirty="0" err="1">
                <a:solidFill>
                  <a:schemeClr val="bg1">
                    <a:lumMod val="75000"/>
                  </a:schemeClr>
                </a:solidFill>
                <a:cs typeface="Arial" panose="020B0604020202020204" pitchFamily="34" charset="0"/>
              </a:rPr>
              <a:t>ç</a:t>
            </a:r>
            <a:r>
              <a:rPr lang="en-US" altLang="en-US" dirty="0" err="1">
                <a:solidFill>
                  <a:schemeClr val="bg1">
                    <a:lumMod val="75000"/>
                  </a:schemeClr>
                </a:solidFill>
              </a:rPr>
              <a:t>et</a:t>
            </a:r>
            <a:r>
              <a:rPr lang="en-US" altLang="en-US" dirty="0">
                <a:solidFill>
                  <a:schemeClr val="bg1">
                    <a:lumMod val="75000"/>
                  </a:schemeClr>
                </a:solidFill>
              </a:rPr>
              <a:t>, IBD</a:t>
            </a:r>
          </a:p>
          <a:p>
            <a:pPr eaLnBrk="1" hangingPunct="1">
              <a:defRPr/>
            </a:pPr>
            <a:endParaRPr lang="en-US" altLang="en-US" dirty="0">
              <a:solidFill>
                <a:schemeClr val="bg1">
                  <a:lumMod val="75000"/>
                </a:schemeClr>
              </a:solidFill>
            </a:endParaRPr>
          </a:p>
          <a:p>
            <a:pPr eaLnBrk="1" hangingPunct="1">
              <a:defRPr/>
            </a:pPr>
            <a:r>
              <a:rPr lang="en-US" altLang="en-US" dirty="0">
                <a:solidFill>
                  <a:schemeClr val="bg1">
                    <a:lumMod val="75000"/>
                  </a:schemeClr>
                </a:solidFill>
              </a:rPr>
              <a:t>And in this group?</a:t>
            </a:r>
          </a:p>
          <a:p>
            <a:pPr lvl="1" eaLnBrk="1" hangingPunct="1">
              <a:defRPr/>
            </a:pPr>
            <a:r>
              <a:rPr lang="en-US" altLang="en-US" dirty="0" err="1">
                <a:solidFill>
                  <a:schemeClr val="bg1">
                    <a:lumMod val="75000"/>
                  </a:schemeClr>
                </a:solidFill>
              </a:rPr>
              <a:t>Mooren’s</a:t>
            </a:r>
            <a:r>
              <a:rPr lang="en-US" altLang="en-US" dirty="0">
                <a:solidFill>
                  <a:schemeClr val="bg1">
                    <a:lumMod val="75000"/>
                  </a:schemeClr>
                </a:solidFill>
              </a:rPr>
              <a:t>, </a:t>
            </a:r>
            <a:r>
              <a:rPr lang="en-US" altLang="en-US" b="1" dirty="0" err="1">
                <a:solidFill>
                  <a:srgbClr val="0000FF"/>
                </a:solidFill>
              </a:rPr>
              <a:t>Terrien’s</a:t>
            </a:r>
            <a:r>
              <a:rPr lang="en-US" altLang="en-US" b="1" dirty="0">
                <a:solidFill>
                  <a:srgbClr val="0000FF"/>
                </a:solidFill>
              </a:rPr>
              <a:t> marginal</a:t>
            </a:r>
            <a:r>
              <a:rPr lang="en-US" altLang="en-US" dirty="0">
                <a:solidFill>
                  <a:schemeClr val="bg1">
                    <a:lumMod val="75000"/>
                  </a:schemeClr>
                </a:solidFill>
              </a:rPr>
              <a:t>, Sarcoid, SLE</a:t>
            </a:r>
          </a:p>
        </p:txBody>
      </p:sp>
      <p:sp>
        <p:nvSpPr>
          <p:cNvPr id="117764" name="Text Box 6"/>
          <p:cNvSpPr txBox="1">
            <a:spLocks noChangeArrowheads="1"/>
          </p:cNvSpPr>
          <p:nvPr/>
        </p:nvSpPr>
        <p:spPr bwMode="auto">
          <a:xfrm>
            <a:off x="685800" y="4924425"/>
            <a:ext cx="7772400" cy="1323975"/>
          </a:xfrm>
          <a:prstGeom prst="rect">
            <a:avLst/>
          </a:prstGeom>
          <a:no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Why is </a:t>
            </a:r>
            <a:r>
              <a:rPr lang="en-US" altLang="en-US" sz="1600" i="1" dirty="0" err="1">
                <a:solidFill>
                  <a:schemeClr val="bg1">
                    <a:lumMod val="75000"/>
                  </a:schemeClr>
                </a:solidFill>
              </a:rPr>
              <a:t>Terrien’s</a:t>
            </a:r>
            <a:r>
              <a:rPr lang="en-US" altLang="en-US" sz="1600" i="1" dirty="0">
                <a:solidFill>
                  <a:schemeClr val="bg1">
                    <a:lumMod val="75000"/>
                  </a:schemeClr>
                </a:solidFill>
              </a:rPr>
              <a:t> the oddball in this group?</a:t>
            </a:r>
          </a:p>
          <a:p>
            <a:pPr eaLnBrk="1" hangingPunct="1">
              <a:spcBef>
                <a:spcPct val="0"/>
              </a:spcBef>
              <a:buClrTx/>
              <a:buSzTx/>
              <a:buFontTx/>
              <a:buNone/>
            </a:pPr>
            <a:r>
              <a:rPr lang="en-US" altLang="en-US" sz="1600" dirty="0">
                <a:solidFill>
                  <a:schemeClr val="bg1">
                    <a:lumMod val="75000"/>
                  </a:schemeClr>
                </a:solidFill>
              </a:rPr>
              <a:t>Two reasons:</a:t>
            </a:r>
          </a:p>
          <a:p>
            <a:pPr eaLnBrk="1" hangingPunct="1">
              <a:spcBef>
                <a:spcPct val="0"/>
              </a:spcBef>
              <a:buClrTx/>
              <a:buSzTx/>
              <a:buFontTx/>
              <a:buNone/>
            </a:pPr>
            <a:r>
              <a:rPr lang="en-US" altLang="en-US" sz="1600" dirty="0">
                <a:solidFill>
                  <a:schemeClr val="bg1">
                    <a:lumMod val="75000"/>
                  </a:schemeClr>
                </a:solidFill>
              </a:rPr>
              <a:t>--PUK in the others is an  inflammatory  process; </a:t>
            </a:r>
            <a:r>
              <a:rPr lang="en-US" altLang="en-US" sz="1600" dirty="0" err="1">
                <a:solidFill>
                  <a:schemeClr val="bg1">
                    <a:lumMod val="75000"/>
                  </a:schemeClr>
                </a:solidFill>
              </a:rPr>
              <a:t>Terrien’s</a:t>
            </a:r>
            <a:r>
              <a:rPr lang="en-US" altLang="en-US" sz="1600" dirty="0">
                <a:solidFill>
                  <a:schemeClr val="bg1">
                    <a:lumMod val="75000"/>
                  </a:schemeClr>
                </a:solidFill>
              </a:rPr>
              <a:t> is  noninflammatory</a:t>
            </a:r>
          </a:p>
          <a:p>
            <a:pPr eaLnBrk="1" hangingPunct="1">
              <a:spcBef>
                <a:spcPct val="0"/>
              </a:spcBef>
              <a:buClrTx/>
              <a:buSzTx/>
              <a:buFontTx/>
              <a:buNone/>
            </a:pPr>
            <a:r>
              <a:rPr lang="en-US" altLang="en-US" sz="1600" dirty="0">
                <a:solidFill>
                  <a:schemeClr val="bg1">
                    <a:lumMod val="75000"/>
                  </a:schemeClr>
                </a:solidFill>
              </a:rPr>
              <a:t>--As implied by the word ‘ulcerative’ in the name, the corneal epithelium is  disrupted in PUK. In contrast, the epithelium is  </a:t>
            </a:r>
            <a:r>
              <a:rPr lang="en-US" altLang="en-US" sz="1600" b="1" dirty="0">
                <a:solidFill>
                  <a:schemeClr val="bg1">
                    <a:lumMod val="75000"/>
                  </a:schemeClr>
                </a:solidFill>
              </a:rPr>
              <a:t>intact</a:t>
            </a:r>
            <a:r>
              <a:rPr lang="en-US" altLang="en-US" sz="1600" dirty="0">
                <a:solidFill>
                  <a:schemeClr val="bg1">
                    <a:lumMod val="75000"/>
                  </a:schemeClr>
                </a:solidFill>
              </a:rPr>
              <a:t>  in </a:t>
            </a:r>
            <a:r>
              <a:rPr lang="en-US" altLang="en-US" sz="1600" dirty="0" err="1">
                <a:solidFill>
                  <a:schemeClr val="bg1">
                    <a:lumMod val="75000"/>
                  </a:schemeClr>
                </a:solidFill>
              </a:rPr>
              <a:t>Terrien’s</a:t>
            </a:r>
            <a:r>
              <a:rPr lang="en-US" altLang="en-US" sz="1600" dirty="0">
                <a:solidFill>
                  <a:schemeClr val="bg1">
                    <a:lumMod val="75000"/>
                  </a:schemeClr>
                </a:solidFill>
              </a:rPr>
              <a:t>.</a:t>
            </a:r>
          </a:p>
        </p:txBody>
      </p:sp>
      <p:sp>
        <p:nvSpPr>
          <p:cNvPr id="11776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24A2E40-E90D-4E51-ADB7-38803EE60BEC}" type="slidenum">
              <a:rPr lang="en-US" altLang="en-US" sz="1000" smtClean="0"/>
              <a:pPr>
                <a:spcBef>
                  <a:spcPct val="0"/>
                </a:spcBef>
                <a:buClrTx/>
                <a:buSzTx/>
                <a:buFontTx/>
                <a:buNone/>
              </a:pPr>
              <a:t>201</a:t>
            </a:fld>
            <a:endParaRPr lang="en-US" altLang="en-US" sz="1000"/>
          </a:p>
        </p:txBody>
      </p:sp>
      <p:sp>
        <p:nvSpPr>
          <p:cNvPr id="2" name="Text Box 4">
            <a:extLst>
              <a:ext uri="{FF2B5EF4-FFF2-40B4-BE49-F238E27FC236}">
                <a16:creationId xmlns:a16="http://schemas.microsoft.com/office/drawing/2014/main" id="{DE65AE0B-2B68-49F1-93AD-2DBE5788B902}"/>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4" name="TextBox 1">
            <a:extLst>
              <a:ext uri="{FF2B5EF4-FFF2-40B4-BE49-F238E27FC236}">
                <a16:creationId xmlns:a16="http://schemas.microsoft.com/office/drawing/2014/main" id="{CE08F59B-9D8E-40C0-A3C8-F9FEBFC107C0}"/>
              </a:ext>
            </a:extLst>
          </p:cNvPr>
          <p:cNvSpPr txBox="1">
            <a:spLocks noChangeArrowheads="1"/>
          </p:cNvSpPr>
          <p:nvPr/>
        </p:nvSpPr>
        <p:spPr bwMode="auto">
          <a:xfrm>
            <a:off x="1293160" y="805458"/>
            <a:ext cx="6599884" cy="3385542"/>
          </a:xfrm>
          <a:prstGeom prst="rect">
            <a:avLst/>
          </a:prstGeom>
          <a:solidFill>
            <a:schemeClr val="accent1">
              <a:lumMod val="40000"/>
              <a:lumOff val="60000"/>
            </a:schemeClr>
          </a:solidFill>
          <a:ln>
            <a:noFill/>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dirty="0">
                <a:solidFill>
                  <a:srgbClr val="0000FF"/>
                </a:solidFill>
              </a:rPr>
              <a:t>Speaking of </a:t>
            </a:r>
            <a:r>
              <a:rPr lang="en-US" altLang="en-US" sz="1800" dirty="0" err="1">
                <a:solidFill>
                  <a:srgbClr val="0000FF"/>
                </a:solidFill>
              </a:rPr>
              <a:t>Terrien’s</a:t>
            </a:r>
            <a:r>
              <a:rPr lang="en-US" altLang="en-US" sz="1800" dirty="0">
                <a:solidFill>
                  <a:srgbClr val="0000FF"/>
                </a:solidFill>
              </a:rPr>
              <a:t>…</a:t>
            </a:r>
          </a:p>
          <a:p>
            <a:pPr eaLnBrk="1" hangingPunct="1">
              <a:spcBef>
                <a:spcPct val="0"/>
              </a:spcBef>
              <a:buClrTx/>
              <a:buSzTx/>
              <a:buFontTx/>
              <a:buNone/>
            </a:pPr>
            <a:r>
              <a:rPr lang="en-US" altLang="en-US" sz="1400" i="1" dirty="0">
                <a:solidFill>
                  <a:schemeClr val="bg1">
                    <a:lumMod val="75000"/>
                  </a:schemeClr>
                </a:solidFill>
              </a:rPr>
              <a:t>Is it a common, or an uncommon condition?</a:t>
            </a:r>
          </a:p>
          <a:p>
            <a:pPr eaLnBrk="1" hangingPunct="1">
              <a:spcBef>
                <a:spcPct val="0"/>
              </a:spcBef>
              <a:buClrTx/>
              <a:buSzTx/>
              <a:buFontTx/>
              <a:buNone/>
            </a:pPr>
            <a:r>
              <a:rPr lang="en-US" altLang="en-US" sz="1400" dirty="0">
                <a:solidFill>
                  <a:schemeClr val="bg1">
                    <a:lumMod val="75000"/>
                  </a:schemeClr>
                </a:solidFill>
              </a:rPr>
              <a:t>Uncommon</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Does it have a gender predilection?</a:t>
            </a:r>
          </a:p>
          <a:p>
            <a:pPr eaLnBrk="1" hangingPunct="1">
              <a:spcBef>
                <a:spcPct val="0"/>
              </a:spcBef>
              <a:buClrTx/>
              <a:buSzTx/>
              <a:buNone/>
            </a:pPr>
            <a:r>
              <a:rPr lang="en-US" altLang="en-US" sz="1400" dirty="0">
                <a:solidFill>
                  <a:schemeClr val="bg1">
                    <a:lumMod val="75000"/>
                  </a:schemeClr>
                </a:solidFill>
              </a:rPr>
              <a:t>Yes, it is more common in  males</a:t>
            </a: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Is it unilateral, or bilateral?</a:t>
            </a:r>
          </a:p>
          <a:p>
            <a:pPr eaLnBrk="1" hangingPunct="1">
              <a:spcBef>
                <a:spcPct val="0"/>
              </a:spcBef>
              <a:buClrTx/>
              <a:buSzTx/>
              <a:buFontTx/>
              <a:buNone/>
            </a:pPr>
            <a:r>
              <a:rPr lang="en-US" altLang="en-US" sz="1400" dirty="0">
                <a:solidFill>
                  <a:schemeClr val="accent1">
                    <a:lumMod val="40000"/>
                    <a:lumOff val="60000"/>
                  </a:schemeClr>
                </a:solidFill>
              </a:rPr>
              <a:t>Bilateral (although involvement can be strikingly asymmetric)</a:t>
            </a: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Which sector of the cornea is involved first, and how does it progress from there?</a:t>
            </a:r>
          </a:p>
          <a:p>
            <a:pPr eaLnBrk="1" hangingPunct="1">
              <a:spcBef>
                <a:spcPct val="0"/>
              </a:spcBef>
              <a:buClrTx/>
              <a:buSzTx/>
              <a:buFontTx/>
              <a:buNone/>
            </a:pPr>
            <a:r>
              <a:rPr lang="en-US" altLang="en-US" sz="1400" dirty="0">
                <a:solidFill>
                  <a:schemeClr val="accent1">
                    <a:lumMod val="40000"/>
                    <a:lumOff val="60000"/>
                  </a:schemeClr>
                </a:solidFill>
              </a:rPr>
              <a:t>It starts </a:t>
            </a:r>
            <a:r>
              <a:rPr lang="en-US" altLang="en-US" sz="1400" dirty="0" err="1">
                <a:solidFill>
                  <a:schemeClr val="accent1">
                    <a:lumMod val="40000"/>
                    <a:lumOff val="60000"/>
                  </a:schemeClr>
                </a:solidFill>
              </a:rPr>
              <a:t>superonasally</a:t>
            </a:r>
            <a:r>
              <a:rPr lang="en-US" altLang="en-US" sz="1400" dirty="0">
                <a:solidFill>
                  <a:schemeClr val="accent1">
                    <a:lumMod val="40000"/>
                    <a:lumOff val="60000"/>
                  </a:schemeClr>
                </a:solidFill>
              </a:rPr>
              <a:t>, then spreads circumferentially</a:t>
            </a: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Does it affect vision? If so, how?</a:t>
            </a:r>
          </a:p>
          <a:p>
            <a:pPr eaLnBrk="1" hangingPunct="1">
              <a:spcBef>
                <a:spcPct val="0"/>
              </a:spcBef>
              <a:buClrTx/>
              <a:buSzTx/>
              <a:buFontTx/>
              <a:buNone/>
            </a:pPr>
            <a:r>
              <a:rPr lang="en-US" altLang="en-US" sz="1400" dirty="0">
                <a:solidFill>
                  <a:schemeClr val="accent1">
                    <a:lumMod val="40000"/>
                    <a:lumOff val="60000"/>
                  </a:schemeClr>
                </a:solidFill>
              </a:rPr>
              <a:t>Yes, by inducing  high astigmatism</a:t>
            </a:r>
          </a:p>
        </p:txBody>
      </p:sp>
      <p:sp>
        <p:nvSpPr>
          <p:cNvPr id="3" name="Oval 2">
            <a:extLst>
              <a:ext uri="{FF2B5EF4-FFF2-40B4-BE49-F238E27FC236}">
                <a16:creationId xmlns:a16="http://schemas.microsoft.com/office/drawing/2014/main" id="{A74CBEAF-7483-4160-AB19-750A859A431E}"/>
              </a:ext>
            </a:extLst>
          </p:cNvPr>
          <p:cNvSpPr/>
          <p:nvPr/>
        </p:nvSpPr>
        <p:spPr>
          <a:xfrm>
            <a:off x="2667000" y="4114800"/>
            <a:ext cx="3124200" cy="80962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BEF04B3-9A98-4B5A-AE13-B4BA56636866}"/>
              </a:ext>
            </a:extLst>
          </p:cNvPr>
          <p:cNvSpPr txBox="1">
            <a:spLocks noChangeArrowheads="1"/>
          </p:cNvSpPr>
          <p:nvPr/>
        </p:nvSpPr>
        <p:spPr bwMode="auto">
          <a:xfrm>
            <a:off x="1868050" y="2350311"/>
            <a:ext cx="4810419" cy="523220"/>
          </a:xfrm>
          <a:prstGeom prst="rect">
            <a:avLst/>
          </a:prstGeom>
          <a:no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dirty="0"/>
              <a:t>During what life-stage does </a:t>
            </a:r>
            <a:r>
              <a:rPr lang="en-US" altLang="en-US" sz="1400" i="1" dirty="0" err="1"/>
              <a:t>Terrien’s</a:t>
            </a:r>
            <a:r>
              <a:rPr lang="en-US" altLang="en-US" sz="1400" i="1" dirty="0"/>
              <a:t> typically first appear?</a:t>
            </a:r>
          </a:p>
          <a:p>
            <a:r>
              <a:rPr lang="en-US" altLang="en-US" sz="1400" dirty="0"/>
              <a:t>Young adulthood (late teens - early 30s)</a:t>
            </a:r>
          </a:p>
        </p:txBody>
      </p:sp>
    </p:spTree>
    <p:extLst>
      <p:ext uri="{BB962C8B-B14F-4D97-AF65-F5344CB8AC3E}">
        <p14:creationId xmlns:p14="http://schemas.microsoft.com/office/powerpoint/2010/main" val="1373373116"/>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108547" name="Rectangle 3"/>
          <p:cNvSpPr>
            <a:spLocks noGrp="1" noChangeArrowheads="1"/>
          </p:cNvSpPr>
          <p:nvPr>
            <p:ph type="body" idx="1"/>
          </p:nvPr>
        </p:nvSpPr>
        <p:spPr/>
        <p:txBody>
          <a:bodyPr/>
          <a:lstStyle/>
          <a:p>
            <a:pPr eaLnBrk="1" hangingPunct="1">
              <a:defRPr/>
            </a:pPr>
            <a:r>
              <a:rPr lang="en-US" altLang="en-US" dirty="0">
                <a:solidFill>
                  <a:schemeClr val="bg1">
                    <a:lumMod val="75000"/>
                  </a:schemeClr>
                </a:solidFill>
              </a:rPr>
              <a:t>With respect to manifesting PUK, which of the following doesn’t belong, and why?</a:t>
            </a:r>
          </a:p>
          <a:p>
            <a:pPr lvl="1" eaLnBrk="1" hangingPunct="1">
              <a:defRPr/>
            </a:pPr>
            <a:r>
              <a:rPr lang="en-US" altLang="en-US" dirty="0">
                <a:solidFill>
                  <a:schemeClr val="bg1">
                    <a:lumMod val="75000"/>
                  </a:schemeClr>
                </a:solidFill>
              </a:rPr>
              <a:t>RA, </a:t>
            </a:r>
            <a:r>
              <a:rPr lang="en-US" altLang="en-US" dirty="0" err="1">
                <a:solidFill>
                  <a:schemeClr val="bg1">
                    <a:lumMod val="75000"/>
                  </a:schemeClr>
                </a:solidFill>
              </a:rPr>
              <a:t>Mooren’s</a:t>
            </a:r>
            <a:r>
              <a:rPr lang="en-US" altLang="en-US" dirty="0">
                <a:solidFill>
                  <a:schemeClr val="bg1">
                    <a:lumMod val="75000"/>
                  </a:schemeClr>
                </a:solidFill>
              </a:rPr>
              <a:t>, </a:t>
            </a:r>
            <a:r>
              <a:rPr lang="en-US" altLang="en-US" dirty="0" err="1">
                <a:solidFill>
                  <a:schemeClr val="bg1">
                    <a:lumMod val="75000"/>
                  </a:schemeClr>
                </a:solidFill>
              </a:rPr>
              <a:t>Beh</a:t>
            </a:r>
            <a:r>
              <a:rPr lang="en-US" altLang="en-US" dirty="0" err="1">
                <a:solidFill>
                  <a:schemeClr val="bg1">
                    <a:lumMod val="75000"/>
                  </a:schemeClr>
                </a:solidFill>
                <a:cs typeface="Arial" panose="020B0604020202020204" pitchFamily="34" charset="0"/>
              </a:rPr>
              <a:t>ç</a:t>
            </a:r>
            <a:r>
              <a:rPr lang="en-US" altLang="en-US" dirty="0" err="1">
                <a:solidFill>
                  <a:schemeClr val="bg1">
                    <a:lumMod val="75000"/>
                  </a:schemeClr>
                </a:solidFill>
              </a:rPr>
              <a:t>et</a:t>
            </a:r>
            <a:r>
              <a:rPr lang="en-US" altLang="en-US" dirty="0">
                <a:solidFill>
                  <a:schemeClr val="bg1">
                    <a:lumMod val="75000"/>
                  </a:schemeClr>
                </a:solidFill>
              </a:rPr>
              <a:t>, IBD</a:t>
            </a:r>
          </a:p>
          <a:p>
            <a:pPr eaLnBrk="1" hangingPunct="1">
              <a:defRPr/>
            </a:pPr>
            <a:endParaRPr lang="en-US" altLang="en-US" dirty="0">
              <a:solidFill>
                <a:schemeClr val="bg1">
                  <a:lumMod val="75000"/>
                </a:schemeClr>
              </a:solidFill>
            </a:endParaRPr>
          </a:p>
          <a:p>
            <a:pPr eaLnBrk="1" hangingPunct="1">
              <a:defRPr/>
            </a:pPr>
            <a:r>
              <a:rPr lang="en-US" altLang="en-US" dirty="0">
                <a:solidFill>
                  <a:schemeClr val="bg1">
                    <a:lumMod val="75000"/>
                  </a:schemeClr>
                </a:solidFill>
              </a:rPr>
              <a:t>And in this group?</a:t>
            </a:r>
          </a:p>
          <a:p>
            <a:pPr lvl="1" eaLnBrk="1" hangingPunct="1">
              <a:defRPr/>
            </a:pPr>
            <a:r>
              <a:rPr lang="en-US" altLang="en-US" dirty="0" err="1">
                <a:solidFill>
                  <a:schemeClr val="bg1">
                    <a:lumMod val="75000"/>
                  </a:schemeClr>
                </a:solidFill>
              </a:rPr>
              <a:t>Mooren’s</a:t>
            </a:r>
            <a:r>
              <a:rPr lang="en-US" altLang="en-US" dirty="0">
                <a:solidFill>
                  <a:schemeClr val="bg1">
                    <a:lumMod val="75000"/>
                  </a:schemeClr>
                </a:solidFill>
              </a:rPr>
              <a:t>, </a:t>
            </a:r>
            <a:r>
              <a:rPr lang="en-US" altLang="en-US" b="1" dirty="0" err="1">
                <a:solidFill>
                  <a:srgbClr val="0000FF"/>
                </a:solidFill>
              </a:rPr>
              <a:t>Terrien’s</a:t>
            </a:r>
            <a:r>
              <a:rPr lang="en-US" altLang="en-US" b="1" dirty="0">
                <a:solidFill>
                  <a:srgbClr val="0000FF"/>
                </a:solidFill>
              </a:rPr>
              <a:t> marginal</a:t>
            </a:r>
            <a:r>
              <a:rPr lang="en-US" altLang="en-US" dirty="0">
                <a:solidFill>
                  <a:schemeClr val="bg1">
                    <a:lumMod val="75000"/>
                  </a:schemeClr>
                </a:solidFill>
              </a:rPr>
              <a:t>, Sarcoid, SLE</a:t>
            </a:r>
          </a:p>
        </p:txBody>
      </p:sp>
      <p:sp>
        <p:nvSpPr>
          <p:cNvPr id="117764" name="Text Box 6"/>
          <p:cNvSpPr txBox="1">
            <a:spLocks noChangeArrowheads="1"/>
          </p:cNvSpPr>
          <p:nvPr/>
        </p:nvSpPr>
        <p:spPr bwMode="auto">
          <a:xfrm>
            <a:off x="685800" y="4924425"/>
            <a:ext cx="7772400" cy="1323975"/>
          </a:xfrm>
          <a:prstGeom prst="rect">
            <a:avLst/>
          </a:prstGeom>
          <a:no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Why is </a:t>
            </a:r>
            <a:r>
              <a:rPr lang="en-US" altLang="en-US" sz="1600" i="1" dirty="0" err="1">
                <a:solidFill>
                  <a:schemeClr val="bg1">
                    <a:lumMod val="75000"/>
                  </a:schemeClr>
                </a:solidFill>
              </a:rPr>
              <a:t>Terrien’s</a:t>
            </a:r>
            <a:r>
              <a:rPr lang="en-US" altLang="en-US" sz="1600" i="1" dirty="0">
                <a:solidFill>
                  <a:schemeClr val="bg1">
                    <a:lumMod val="75000"/>
                  </a:schemeClr>
                </a:solidFill>
              </a:rPr>
              <a:t> the oddball in this group?</a:t>
            </a:r>
          </a:p>
          <a:p>
            <a:pPr eaLnBrk="1" hangingPunct="1">
              <a:spcBef>
                <a:spcPct val="0"/>
              </a:spcBef>
              <a:buClrTx/>
              <a:buSzTx/>
              <a:buFontTx/>
              <a:buNone/>
            </a:pPr>
            <a:r>
              <a:rPr lang="en-US" altLang="en-US" sz="1600" dirty="0">
                <a:solidFill>
                  <a:schemeClr val="bg1">
                    <a:lumMod val="75000"/>
                  </a:schemeClr>
                </a:solidFill>
              </a:rPr>
              <a:t>Two reasons:</a:t>
            </a:r>
          </a:p>
          <a:p>
            <a:pPr eaLnBrk="1" hangingPunct="1">
              <a:spcBef>
                <a:spcPct val="0"/>
              </a:spcBef>
              <a:buClrTx/>
              <a:buSzTx/>
              <a:buFontTx/>
              <a:buNone/>
            </a:pPr>
            <a:r>
              <a:rPr lang="en-US" altLang="en-US" sz="1600" dirty="0">
                <a:solidFill>
                  <a:schemeClr val="bg1">
                    <a:lumMod val="75000"/>
                  </a:schemeClr>
                </a:solidFill>
              </a:rPr>
              <a:t>--PUK in the others is an  inflammatory  process; </a:t>
            </a:r>
            <a:r>
              <a:rPr lang="en-US" altLang="en-US" sz="1600" dirty="0" err="1">
                <a:solidFill>
                  <a:schemeClr val="bg1">
                    <a:lumMod val="75000"/>
                  </a:schemeClr>
                </a:solidFill>
              </a:rPr>
              <a:t>Terrien’s</a:t>
            </a:r>
            <a:r>
              <a:rPr lang="en-US" altLang="en-US" sz="1600" dirty="0">
                <a:solidFill>
                  <a:schemeClr val="bg1">
                    <a:lumMod val="75000"/>
                  </a:schemeClr>
                </a:solidFill>
              </a:rPr>
              <a:t> is  noninflammatory</a:t>
            </a:r>
          </a:p>
          <a:p>
            <a:pPr eaLnBrk="1" hangingPunct="1">
              <a:spcBef>
                <a:spcPct val="0"/>
              </a:spcBef>
              <a:buClrTx/>
              <a:buSzTx/>
              <a:buFontTx/>
              <a:buNone/>
            </a:pPr>
            <a:r>
              <a:rPr lang="en-US" altLang="en-US" sz="1600" dirty="0">
                <a:solidFill>
                  <a:schemeClr val="bg1">
                    <a:lumMod val="75000"/>
                  </a:schemeClr>
                </a:solidFill>
              </a:rPr>
              <a:t>--As implied by the word ‘ulcerative’ in the name, the corneal epithelium is  disrupted in PUK. In contrast, the epithelium is  </a:t>
            </a:r>
            <a:r>
              <a:rPr lang="en-US" altLang="en-US" sz="1600" b="1" dirty="0">
                <a:solidFill>
                  <a:schemeClr val="bg1">
                    <a:lumMod val="75000"/>
                  </a:schemeClr>
                </a:solidFill>
              </a:rPr>
              <a:t>intact</a:t>
            </a:r>
            <a:r>
              <a:rPr lang="en-US" altLang="en-US" sz="1600" dirty="0">
                <a:solidFill>
                  <a:schemeClr val="bg1">
                    <a:lumMod val="75000"/>
                  </a:schemeClr>
                </a:solidFill>
              </a:rPr>
              <a:t>  in </a:t>
            </a:r>
            <a:r>
              <a:rPr lang="en-US" altLang="en-US" sz="1600" dirty="0" err="1">
                <a:solidFill>
                  <a:schemeClr val="bg1">
                    <a:lumMod val="75000"/>
                  </a:schemeClr>
                </a:solidFill>
              </a:rPr>
              <a:t>Terrien’s</a:t>
            </a:r>
            <a:r>
              <a:rPr lang="en-US" altLang="en-US" sz="1600" dirty="0">
                <a:solidFill>
                  <a:schemeClr val="bg1">
                    <a:lumMod val="75000"/>
                  </a:schemeClr>
                </a:solidFill>
              </a:rPr>
              <a:t>.</a:t>
            </a:r>
          </a:p>
        </p:txBody>
      </p:sp>
      <p:sp>
        <p:nvSpPr>
          <p:cNvPr id="11776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24A2E40-E90D-4E51-ADB7-38803EE60BEC}" type="slidenum">
              <a:rPr lang="en-US" altLang="en-US" sz="1000" smtClean="0"/>
              <a:pPr>
                <a:spcBef>
                  <a:spcPct val="0"/>
                </a:spcBef>
                <a:buClrTx/>
                <a:buSzTx/>
                <a:buFontTx/>
                <a:buNone/>
              </a:pPr>
              <a:t>202</a:t>
            </a:fld>
            <a:endParaRPr lang="en-US" altLang="en-US" sz="1000"/>
          </a:p>
        </p:txBody>
      </p:sp>
      <p:sp>
        <p:nvSpPr>
          <p:cNvPr id="2" name="Text Box 4">
            <a:extLst>
              <a:ext uri="{FF2B5EF4-FFF2-40B4-BE49-F238E27FC236}">
                <a16:creationId xmlns:a16="http://schemas.microsoft.com/office/drawing/2014/main" id="{DE65AE0B-2B68-49F1-93AD-2DBE5788B902}"/>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4" name="TextBox 1">
            <a:extLst>
              <a:ext uri="{FF2B5EF4-FFF2-40B4-BE49-F238E27FC236}">
                <a16:creationId xmlns:a16="http://schemas.microsoft.com/office/drawing/2014/main" id="{CE08F59B-9D8E-40C0-A3C8-F9FEBFC107C0}"/>
              </a:ext>
            </a:extLst>
          </p:cNvPr>
          <p:cNvSpPr txBox="1">
            <a:spLocks noChangeArrowheads="1"/>
          </p:cNvSpPr>
          <p:nvPr/>
        </p:nvSpPr>
        <p:spPr bwMode="auto">
          <a:xfrm>
            <a:off x="1293160" y="805458"/>
            <a:ext cx="6599884" cy="3385542"/>
          </a:xfrm>
          <a:prstGeom prst="rect">
            <a:avLst/>
          </a:prstGeom>
          <a:solidFill>
            <a:schemeClr val="accent1">
              <a:lumMod val="40000"/>
              <a:lumOff val="60000"/>
            </a:schemeClr>
          </a:solidFill>
          <a:ln>
            <a:noFill/>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dirty="0">
                <a:solidFill>
                  <a:srgbClr val="0000FF"/>
                </a:solidFill>
              </a:rPr>
              <a:t>Speaking of </a:t>
            </a:r>
            <a:r>
              <a:rPr lang="en-US" altLang="en-US" sz="1800" dirty="0" err="1">
                <a:solidFill>
                  <a:srgbClr val="0000FF"/>
                </a:solidFill>
              </a:rPr>
              <a:t>Terrien’s</a:t>
            </a:r>
            <a:r>
              <a:rPr lang="en-US" altLang="en-US" sz="1800" dirty="0">
                <a:solidFill>
                  <a:srgbClr val="0000FF"/>
                </a:solidFill>
              </a:rPr>
              <a:t>…</a:t>
            </a:r>
          </a:p>
          <a:p>
            <a:pPr eaLnBrk="1" hangingPunct="1">
              <a:spcBef>
                <a:spcPct val="0"/>
              </a:spcBef>
              <a:buClrTx/>
              <a:buSzTx/>
              <a:buFontTx/>
              <a:buNone/>
            </a:pPr>
            <a:r>
              <a:rPr lang="en-US" altLang="en-US" sz="1400" i="1" dirty="0">
                <a:solidFill>
                  <a:srgbClr val="0000FF"/>
                </a:solidFill>
              </a:rPr>
              <a:t>Is it a common, or an uncommon condition?</a:t>
            </a:r>
          </a:p>
          <a:p>
            <a:pPr eaLnBrk="1" hangingPunct="1">
              <a:spcBef>
                <a:spcPct val="0"/>
              </a:spcBef>
              <a:buClrTx/>
              <a:buSzTx/>
              <a:buFontTx/>
              <a:buNone/>
            </a:pPr>
            <a:r>
              <a:rPr lang="en-US" altLang="en-US" sz="1400" dirty="0">
                <a:solidFill>
                  <a:srgbClr val="0000FF"/>
                </a:solidFill>
              </a:rPr>
              <a:t>Uncommon</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Does it have a gender predilection?</a:t>
            </a:r>
          </a:p>
          <a:p>
            <a:pPr eaLnBrk="1" hangingPunct="1">
              <a:spcBef>
                <a:spcPct val="0"/>
              </a:spcBef>
              <a:buClrTx/>
              <a:buSzTx/>
              <a:buNone/>
            </a:pPr>
            <a:r>
              <a:rPr lang="en-US" altLang="en-US" sz="1400" dirty="0">
                <a:solidFill>
                  <a:srgbClr val="0000FF"/>
                </a:solidFill>
              </a:rPr>
              <a:t>Yes, it is more common in  males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Is it unilateral, or bilateral?</a:t>
            </a:r>
            <a:endParaRPr lang="en-US" altLang="en-US" sz="1400" i="1" dirty="0">
              <a:solidFill>
                <a:schemeClr val="accent1">
                  <a:lumMod val="40000"/>
                  <a:lumOff val="60000"/>
                </a:schemeClr>
              </a:solidFill>
            </a:endParaRPr>
          </a:p>
          <a:p>
            <a:pPr eaLnBrk="1" hangingPunct="1">
              <a:spcBef>
                <a:spcPct val="0"/>
              </a:spcBef>
              <a:buClrTx/>
              <a:buSzTx/>
              <a:buFontTx/>
              <a:buNone/>
            </a:pPr>
            <a:r>
              <a:rPr lang="en-US" altLang="en-US" sz="1400" dirty="0">
                <a:solidFill>
                  <a:schemeClr val="accent1">
                    <a:lumMod val="40000"/>
                    <a:lumOff val="60000"/>
                  </a:schemeClr>
                </a:solidFill>
              </a:rPr>
              <a:t>Bilateral (although involvement can be strikingly asymmetric)</a:t>
            </a: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Which sector of the cornea is involved first, and how does it progress from there?</a:t>
            </a:r>
          </a:p>
          <a:p>
            <a:pPr eaLnBrk="1" hangingPunct="1">
              <a:spcBef>
                <a:spcPct val="0"/>
              </a:spcBef>
              <a:buClrTx/>
              <a:buSzTx/>
              <a:buFontTx/>
              <a:buNone/>
            </a:pPr>
            <a:r>
              <a:rPr lang="en-US" altLang="en-US" sz="1400" dirty="0">
                <a:solidFill>
                  <a:schemeClr val="accent1">
                    <a:lumMod val="40000"/>
                    <a:lumOff val="60000"/>
                  </a:schemeClr>
                </a:solidFill>
              </a:rPr>
              <a:t>It starts </a:t>
            </a:r>
            <a:r>
              <a:rPr lang="en-US" altLang="en-US" sz="1400" dirty="0" err="1">
                <a:solidFill>
                  <a:schemeClr val="accent1">
                    <a:lumMod val="40000"/>
                    <a:lumOff val="60000"/>
                  </a:schemeClr>
                </a:solidFill>
              </a:rPr>
              <a:t>superonasally</a:t>
            </a:r>
            <a:r>
              <a:rPr lang="en-US" altLang="en-US" sz="1400" dirty="0">
                <a:solidFill>
                  <a:schemeClr val="accent1">
                    <a:lumMod val="40000"/>
                    <a:lumOff val="60000"/>
                  </a:schemeClr>
                </a:solidFill>
              </a:rPr>
              <a:t>, then spreads circumferentially</a:t>
            </a: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Does it affect vision? If so, how?</a:t>
            </a:r>
          </a:p>
          <a:p>
            <a:pPr eaLnBrk="1" hangingPunct="1">
              <a:spcBef>
                <a:spcPct val="0"/>
              </a:spcBef>
              <a:buClrTx/>
              <a:buSzTx/>
              <a:buFontTx/>
              <a:buNone/>
            </a:pPr>
            <a:r>
              <a:rPr lang="en-US" altLang="en-US" sz="1400" dirty="0">
                <a:solidFill>
                  <a:schemeClr val="accent1">
                    <a:lumMod val="40000"/>
                    <a:lumOff val="60000"/>
                  </a:schemeClr>
                </a:solidFill>
              </a:rPr>
              <a:t>Yes, by inducing  high astigmatism</a:t>
            </a:r>
          </a:p>
        </p:txBody>
      </p:sp>
      <p:sp>
        <p:nvSpPr>
          <p:cNvPr id="3" name="Oval 2">
            <a:extLst>
              <a:ext uri="{FF2B5EF4-FFF2-40B4-BE49-F238E27FC236}">
                <a16:creationId xmlns:a16="http://schemas.microsoft.com/office/drawing/2014/main" id="{A74CBEAF-7483-4160-AB19-750A859A431E}"/>
              </a:ext>
            </a:extLst>
          </p:cNvPr>
          <p:cNvSpPr/>
          <p:nvPr/>
        </p:nvSpPr>
        <p:spPr>
          <a:xfrm>
            <a:off x="2667000" y="4114800"/>
            <a:ext cx="3124200" cy="80962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0447643"/>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108547" name="Rectangle 3"/>
          <p:cNvSpPr>
            <a:spLocks noGrp="1" noChangeArrowheads="1"/>
          </p:cNvSpPr>
          <p:nvPr>
            <p:ph type="body" idx="1"/>
          </p:nvPr>
        </p:nvSpPr>
        <p:spPr/>
        <p:txBody>
          <a:bodyPr/>
          <a:lstStyle/>
          <a:p>
            <a:pPr eaLnBrk="1" hangingPunct="1">
              <a:defRPr/>
            </a:pPr>
            <a:r>
              <a:rPr lang="en-US" altLang="en-US" dirty="0">
                <a:solidFill>
                  <a:schemeClr val="bg1">
                    <a:lumMod val="75000"/>
                  </a:schemeClr>
                </a:solidFill>
              </a:rPr>
              <a:t>With respect to manifesting PUK, which of the following doesn’t belong, and why?</a:t>
            </a:r>
          </a:p>
          <a:p>
            <a:pPr lvl="1" eaLnBrk="1" hangingPunct="1">
              <a:defRPr/>
            </a:pPr>
            <a:r>
              <a:rPr lang="en-US" altLang="en-US" dirty="0">
                <a:solidFill>
                  <a:schemeClr val="bg1">
                    <a:lumMod val="75000"/>
                  </a:schemeClr>
                </a:solidFill>
              </a:rPr>
              <a:t>RA, </a:t>
            </a:r>
            <a:r>
              <a:rPr lang="en-US" altLang="en-US" dirty="0" err="1">
                <a:solidFill>
                  <a:schemeClr val="bg1">
                    <a:lumMod val="75000"/>
                  </a:schemeClr>
                </a:solidFill>
              </a:rPr>
              <a:t>Mooren’s</a:t>
            </a:r>
            <a:r>
              <a:rPr lang="en-US" altLang="en-US" dirty="0">
                <a:solidFill>
                  <a:schemeClr val="bg1">
                    <a:lumMod val="75000"/>
                  </a:schemeClr>
                </a:solidFill>
              </a:rPr>
              <a:t>, </a:t>
            </a:r>
            <a:r>
              <a:rPr lang="en-US" altLang="en-US" dirty="0" err="1">
                <a:solidFill>
                  <a:schemeClr val="bg1">
                    <a:lumMod val="75000"/>
                  </a:schemeClr>
                </a:solidFill>
              </a:rPr>
              <a:t>Beh</a:t>
            </a:r>
            <a:r>
              <a:rPr lang="en-US" altLang="en-US" dirty="0" err="1">
                <a:solidFill>
                  <a:schemeClr val="bg1">
                    <a:lumMod val="75000"/>
                  </a:schemeClr>
                </a:solidFill>
                <a:cs typeface="Arial" panose="020B0604020202020204" pitchFamily="34" charset="0"/>
              </a:rPr>
              <a:t>ç</a:t>
            </a:r>
            <a:r>
              <a:rPr lang="en-US" altLang="en-US" dirty="0" err="1">
                <a:solidFill>
                  <a:schemeClr val="bg1">
                    <a:lumMod val="75000"/>
                  </a:schemeClr>
                </a:solidFill>
              </a:rPr>
              <a:t>et</a:t>
            </a:r>
            <a:r>
              <a:rPr lang="en-US" altLang="en-US" dirty="0">
                <a:solidFill>
                  <a:schemeClr val="bg1">
                    <a:lumMod val="75000"/>
                  </a:schemeClr>
                </a:solidFill>
              </a:rPr>
              <a:t>, IBD</a:t>
            </a:r>
          </a:p>
          <a:p>
            <a:pPr eaLnBrk="1" hangingPunct="1">
              <a:defRPr/>
            </a:pPr>
            <a:endParaRPr lang="en-US" altLang="en-US" dirty="0">
              <a:solidFill>
                <a:schemeClr val="bg1">
                  <a:lumMod val="75000"/>
                </a:schemeClr>
              </a:solidFill>
            </a:endParaRPr>
          </a:p>
          <a:p>
            <a:pPr eaLnBrk="1" hangingPunct="1">
              <a:defRPr/>
            </a:pPr>
            <a:r>
              <a:rPr lang="en-US" altLang="en-US" dirty="0">
                <a:solidFill>
                  <a:schemeClr val="bg1">
                    <a:lumMod val="75000"/>
                  </a:schemeClr>
                </a:solidFill>
              </a:rPr>
              <a:t>And in this group?</a:t>
            </a:r>
          </a:p>
          <a:p>
            <a:pPr lvl="1" eaLnBrk="1" hangingPunct="1">
              <a:defRPr/>
            </a:pPr>
            <a:r>
              <a:rPr lang="en-US" altLang="en-US" dirty="0" err="1">
                <a:solidFill>
                  <a:schemeClr val="bg1">
                    <a:lumMod val="75000"/>
                  </a:schemeClr>
                </a:solidFill>
              </a:rPr>
              <a:t>Mooren’s</a:t>
            </a:r>
            <a:r>
              <a:rPr lang="en-US" altLang="en-US" dirty="0">
                <a:solidFill>
                  <a:schemeClr val="bg1">
                    <a:lumMod val="75000"/>
                  </a:schemeClr>
                </a:solidFill>
              </a:rPr>
              <a:t>, </a:t>
            </a:r>
            <a:r>
              <a:rPr lang="en-US" altLang="en-US" b="1" dirty="0" err="1">
                <a:solidFill>
                  <a:srgbClr val="0000FF"/>
                </a:solidFill>
              </a:rPr>
              <a:t>Terrien’s</a:t>
            </a:r>
            <a:r>
              <a:rPr lang="en-US" altLang="en-US" b="1" dirty="0">
                <a:solidFill>
                  <a:srgbClr val="0000FF"/>
                </a:solidFill>
              </a:rPr>
              <a:t> marginal</a:t>
            </a:r>
            <a:r>
              <a:rPr lang="en-US" altLang="en-US" dirty="0">
                <a:solidFill>
                  <a:schemeClr val="bg1">
                    <a:lumMod val="75000"/>
                  </a:schemeClr>
                </a:solidFill>
              </a:rPr>
              <a:t>, Sarcoid, SLE</a:t>
            </a:r>
          </a:p>
        </p:txBody>
      </p:sp>
      <p:sp>
        <p:nvSpPr>
          <p:cNvPr id="117764" name="Text Box 6"/>
          <p:cNvSpPr txBox="1">
            <a:spLocks noChangeArrowheads="1"/>
          </p:cNvSpPr>
          <p:nvPr/>
        </p:nvSpPr>
        <p:spPr bwMode="auto">
          <a:xfrm>
            <a:off x="685800" y="4924425"/>
            <a:ext cx="7772400" cy="1323975"/>
          </a:xfrm>
          <a:prstGeom prst="rect">
            <a:avLst/>
          </a:prstGeom>
          <a:no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Why is </a:t>
            </a:r>
            <a:r>
              <a:rPr lang="en-US" altLang="en-US" sz="1600" i="1" dirty="0" err="1">
                <a:solidFill>
                  <a:schemeClr val="bg1">
                    <a:lumMod val="75000"/>
                  </a:schemeClr>
                </a:solidFill>
              </a:rPr>
              <a:t>Terrien’s</a:t>
            </a:r>
            <a:r>
              <a:rPr lang="en-US" altLang="en-US" sz="1600" i="1" dirty="0">
                <a:solidFill>
                  <a:schemeClr val="bg1">
                    <a:lumMod val="75000"/>
                  </a:schemeClr>
                </a:solidFill>
              </a:rPr>
              <a:t> the oddball in this group?</a:t>
            </a:r>
          </a:p>
          <a:p>
            <a:pPr eaLnBrk="1" hangingPunct="1">
              <a:spcBef>
                <a:spcPct val="0"/>
              </a:spcBef>
              <a:buClrTx/>
              <a:buSzTx/>
              <a:buFontTx/>
              <a:buNone/>
            </a:pPr>
            <a:r>
              <a:rPr lang="en-US" altLang="en-US" sz="1600" dirty="0">
                <a:solidFill>
                  <a:schemeClr val="bg1">
                    <a:lumMod val="75000"/>
                  </a:schemeClr>
                </a:solidFill>
              </a:rPr>
              <a:t>Two reasons:</a:t>
            </a:r>
          </a:p>
          <a:p>
            <a:pPr eaLnBrk="1" hangingPunct="1">
              <a:spcBef>
                <a:spcPct val="0"/>
              </a:spcBef>
              <a:buClrTx/>
              <a:buSzTx/>
              <a:buFontTx/>
              <a:buNone/>
            </a:pPr>
            <a:r>
              <a:rPr lang="en-US" altLang="en-US" sz="1600" dirty="0">
                <a:solidFill>
                  <a:schemeClr val="bg1">
                    <a:lumMod val="75000"/>
                  </a:schemeClr>
                </a:solidFill>
              </a:rPr>
              <a:t>--PUK in the others is an  inflammatory  process; </a:t>
            </a:r>
            <a:r>
              <a:rPr lang="en-US" altLang="en-US" sz="1600" dirty="0" err="1">
                <a:solidFill>
                  <a:schemeClr val="bg1">
                    <a:lumMod val="75000"/>
                  </a:schemeClr>
                </a:solidFill>
              </a:rPr>
              <a:t>Terrien’s</a:t>
            </a:r>
            <a:r>
              <a:rPr lang="en-US" altLang="en-US" sz="1600" dirty="0">
                <a:solidFill>
                  <a:schemeClr val="bg1">
                    <a:lumMod val="75000"/>
                  </a:schemeClr>
                </a:solidFill>
              </a:rPr>
              <a:t> is  noninflammatory</a:t>
            </a:r>
          </a:p>
          <a:p>
            <a:pPr eaLnBrk="1" hangingPunct="1">
              <a:spcBef>
                <a:spcPct val="0"/>
              </a:spcBef>
              <a:buClrTx/>
              <a:buSzTx/>
              <a:buFontTx/>
              <a:buNone/>
            </a:pPr>
            <a:r>
              <a:rPr lang="en-US" altLang="en-US" sz="1600" dirty="0">
                <a:solidFill>
                  <a:schemeClr val="bg1">
                    <a:lumMod val="75000"/>
                  </a:schemeClr>
                </a:solidFill>
              </a:rPr>
              <a:t>--As implied by the word ‘ulcerative’ in the name, the corneal epithelium is  disrupted in PUK. In contrast, the epithelium is  </a:t>
            </a:r>
            <a:r>
              <a:rPr lang="en-US" altLang="en-US" sz="1600" b="1" dirty="0">
                <a:solidFill>
                  <a:schemeClr val="bg1">
                    <a:lumMod val="75000"/>
                  </a:schemeClr>
                </a:solidFill>
              </a:rPr>
              <a:t>intact</a:t>
            </a:r>
            <a:r>
              <a:rPr lang="en-US" altLang="en-US" sz="1600" dirty="0">
                <a:solidFill>
                  <a:schemeClr val="bg1">
                    <a:lumMod val="75000"/>
                  </a:schemeClr>
                </a:solidFill>
              </a:rPr>
              <a:t>  in </a:t>
            </a:r>
            <a:r>
              <a:rPr lang="en-US" altLang="en-US" sz="1600" dirty="0" err="1">
                <a:solidFill>
                  <a:schemeClr val="bg1">
                    <a:lumMod val="75000"/>
                  </a:schemeClr>
                </a:solidFill>
              </a:rPr>
              <a:t>Terrien’s</a:t>
            </a:r>
            <a:r>
              <a:rPr lang="en-US" altLang="en-US" sz="1600" dirty="0">
                <a:solidFill>
                  <a:schemeClr val="bg1">
                    <a:lumMod val="75000"/>
                  </a:schemeClr>
                </a:solidFill>
              </a:rPr>
              <a:t>.</a:t>
            </a:r>
          </a:p>
        </p:txBody>
      </p:sp>
      <p:sp>
        <p:nvSpPr>
          <p:cNvPr id="11776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24A2E40-E90D-4E51-ADB7-38803EE60BEC}" type="slidenum">
              <a:rPr lang="en-US" altLang="en-US" sz="1000" smtClean="0"/>
              <a:pPr>
                <a:spcBef>
                  <a:spcPct val="0"/>
                </a:spcBef>
                <a:buClrTx/>
                <a:buSzTx/>
                <a:buFontTx/>
                <a:buNone/>
              </a:pPr>
              <a:t>203</a:t>
            </a:fld>
            <a:endParaRPr lang="en-US" altLang="en-US" sz="1000"/>
          </a:p>
        </p:txBody>
      </p:sp>
      <p:sp>
        <p:nvSpPr>
          <p:cNvPr id="2" name="Text Box 4">
            <a:extLst>
              <a:ext uri="{FF2B5EF4-FFF2-40B4-BE49-F238E27FC236}">
                <a16:creationId xmlns:a16="http://schemas.microsoft.com/office/drawing/2014/main" id="{DE65AE0B-2B68-49F1-93AD-2DBE5788B902}"/>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4" name="TextBox 1">
            <a:extLst>
              <a:ext uri="{FF2B5EF4-FFF2-40B4-BE49-F238E27FC236}">
                <a16:creationId xmlns:a16="http://schemas.microsoft.com/office/drawing/2014/main" id="{CE08F59B-9D8E-40C0-A3C8-F9FEBFC107C0}"/>
              </a:ext>
            </a:extLst>
          </p:cNvPr>
          <p:cNvSpPr txBox="1">
            <a:spLocks noChangeArrowheads="1"/>
          </p:cNvSpPr>
          <p:nvPr/>
        </p:nvSpPr>
        <p:spPr bwMode="auto">
          <a:xfrm>
            <a:off x="1293160" y="805458"/>
            <a:ext cx="6599884" cy="3385542"/>
          </a:xfrm>
          <a:prstGeom prst="rect">
            <a:avLst/>
          </a:prstGeom>
          <a:solidFill>
            <a:schemeClr val="accent1">
              <a:lumMod val="40000"/>
              <a:lumOff val="60000"/>
            </a:schemeClr>
          </a:solidFill>
          <a:ln>
            <a:noFill/>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dirty="0">
                <a:solidFill>
                  <a:srgbClr val="0000FF"/>
                </a:solidFill>
              </a:rPr>
              <a:t>Speaking of </a:t>
            </a:r>
            <a:r>
              <a:rPr lang="en-US" altLang="en-US" sz="1800" dirty="0" err="1">
                <a:solidFill>
                  <a:srgbClr val="0000FF"/>
                </a:solidFill>
              </a:rPr>
              <a:t>Terrien’s</a:t>
            </a:r>
            <a:r>
              <a:rPr lang="en-US" altLang="en-US" sz="1800" dirty="0">
                <a:solidFill>
                  <a:srgbClr val="0000FF"/>
                </a:solidFill>
              </a:rPr>
              <a:t>…</a:t>
            </a:r>
          </a:p>
          <a:p>
            <a:pPr eaLnBrk="1" hangingPunct="1">
              <a:spcBef>
                <a:spcPct val="0"/>
              </a:spcBef>
              <a:buClrTx/>
              <a:buSzTx/>
              <a:buFontTx/>
              <a:buNone/>
            </a:pPr>
            <a:r>
              <a:rPr lang="en-US" altLang="en-US" sz="1400" i="1" dirty="0">
                <a:solidFill>
                  <a:srgbClr val="0000FF"/>
                </a:solidFill>
              </a:rPr>
              <a:t>Is it a common, or an uncommon condition?</a:t>
            </a:r>
          </a:p>
          <a:p>
            <a:pPr eaLnBrk="1" hangingPunct="1">
              <a:spcBef>
                <a:spcPct val="0"/>
              </a:spcBef>
              <a:buClrTx/>
              <a:buSzTx/>
              <a:buFontTx/>
              <a:buNone/>
            </a:pPr>
            <a:r>
              <a:rPr lang="en-US" altLang="en-US" sz="1400" dirty="0">
                <a:solidFill>
                  <a:srgbClr val="0000FF"/>
                </a:solidFill>
              </a:rPr>
              <a:t>Uncommon</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Does it have a gender predilection?</a:t>
            </a:r>
          </a:p>
          <a:p>
            <a:pPr eaLnBrk="1" hangingPunct="1">
              <a:spcBef>
                <a:spcPct val="0"/>
              </a:spcBef>
              <a:buClrTx/>
              <a:buSzTx/>
              <a:buNone/>
            </a:pPr>
            <a:r>
              <a:rPr lang="en-US" altLang="en-US" sz="1400" dirty="0">
                <a:solidFill>
                  <a:srgbClr val="0000FF"/>
                </a:solidFill>
              </a:rPr>
              <a:t>Yes, it is more common in  males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Is it unilateral, or bilateral?</a:t>
            </a:r>
          </a:p>
          <a:p>
            <a:pPr eaLnBrk="1" hangingPunct="1">
              <a:spcBef>
                <a:spcPct val="0"/>
              </a:spcBef>
              <a:buClrTx/>
              <a:buSzTx/>
              <a:buFontTx/>
              <a:buNone/>
            </a:pPr>
            <a:r>
              <a:rPr lang="en-US" altLang="en-US" sz="1400" dirty="0">
                <a:solidFill>
                  <a:srgbClr val="0000FF"/>
                </a:solidFill>
              </a:rPr>
              <a:t>Bilateral (although involvement can be strikingly asymmetric)</a:t>
            </a:r>
            <a:endParaRPr lang="en-US" altLang="en-US" sz="1400" dirty="0">
              <a:solidFill>
                <a:schemeClr val="accent1">
                  <a:lumMod val="40000"/>
                  <a:lumOff val="60000"/>
                </a:schemeClr>
              </a:solidFill>
            </a:endParaRP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Which sector of the cornea is involved first, and how does it progress from there?</a:t>
            </a:r>
          </a:p>
          <a:p>
            <a:pPr eaLnBrk="1" hangingPunct="1">
              <a:spcBef>
                <a:spcPct val="0"/>
              </a:spcBef>
              <a:buClrTx/>
              <a:buSzTx/>
              <a:buFontTx/>
              <a:buNone/>
            </a:pPr>
            <a:r>
              <a:rPr lang="en-US" altLang="en-US" sz="1400" dirty="0">
                <a:solidFill>
                  <a:schemeClr val="accent1">
                    <a:lumMod val="40000"/>
                    <a:lumOff val="60000"/>
                  </a:schemeClr>
                </a:solidFill>
              </a:rPr>
              <a:t>It starts </a:t>
            </a:r>
            <a:r>
              <a:rPr lang="en-US" altLang="en-US" sz="1400" dirty="0" err="1">
                <a:solidFill>
                  <a:schemeClr val="accent1">
                    <a:lumMod val="40000"/>
                    <a:lumOff val="60000"/>
                  </a:schemeClr>
                </a:solidFill>
              </a:rPr>
              <a:t>superonasally</a:t>
            </a:r>
            <a:r>
              <a:rPr lang="en-US" altLang="en-US" sz="1400" dirty="0">
                <a:solidFill>
                  <a:schemeClr val="accent1">
                    <a:lumMod val="40000"/>
                    <a:lumOff val="60000"/>
                  </a:schemeClr>
                </a:solidFill>
              </a:rPr>
              <a:t>, then spreads circumferentially</a:t>
            </a: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Does it affect vision? If so, how?</a:t>
            </a:r>
          </a:p>
          <a:p>
            <a:pPr eaLnBrk="1" hangingPunct="1">
              <a:spcBef>
                <a:spcPct val="0"/>
              </a:spcBef>
              <a:buClrTx/>
              <a:buSzTx/>
              <a:buFontTx/>
              <a:buNone/>
            </a:pPr>
            <a:r>
              <a:rPr lang="en-US" altLang="en-US" sz="1400" dirty="0">
                <a:solidFill>
                  <a:schemeClr val="accent1">
                    <a:lumMod val="40000"/>
                    <a:lumOff val="60000"/>
                  </a:schemeClr>
                </a:solidFill>
              </a:rPr>
              <a:t>Yes, by inducing  high astigmatism</a:t>
            </a:r>
          </a:p>
        </p:txBody>
      </p:sp>
      <p:sp>
        <p:nvSpPr>
          <p:cNvPr id="3" name="Oval 2">
            <a:extLst>
              <a:ext uri="{FF2B5EF4-FFF2-40B4-BE49-F238E27FC236}">
                <a16:creationId xmlns:a16="http://schemas.microsoft.com/office/drawing/2014/main" id="{A74CBEAF-7483-4160-AB19-750A859A431E}"/>
              </a:ext>
            </a:extLst>
          </p:cNvPr>
          <p:cNvSpPr/>
          <p:nvPr/>
        </p:nvSpPr>
        <p:spPr>
          <a:xfrm>
            <a:off x="2667000" y="4114800"/>
            <a:ext cx="3124200" cy="80962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6411324"/>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108547" name="Rectangle 3"/>
          <p:cNvSpPr>
            <a:spLocks noGrp="1" noChangeArrowheads="1"/>
          </p:cNvSpPr>
          <p:nvPr>
            <p:ph type="body" idx="1"/>
          </p:nvPr>
        </p:nvSpPr>
        <p:spPr/>
        <p:txBody>
          <a:bodyPr/>
          <a:lstStyle/>
          <a:p>
            <a:pPr eaLnBrk="1" hangingPunct="1">
              <a:defRPr/>
            </a:pPr>
            <a:r>
              <a:rPr lang="en-US" altLang="en-US" dirty="0">
                <a:solidFill>
                  <a:schemeClr val="bg1">
                    <a:lumMod val="75000"/>
                  </a:schemeClr>
                </a:solidFill>
              </a:rPr>
              <a:t>With respect to manifesting PUK, which of the following doesn’t belong, and why?</a:t>
            </a:r>
          </a:p>
          <a:p>
            <a:pPr lvl="1" eaLnBrk="1" hangingPunct="1">
              <a:defRPr/>
            </a:pPr>
            <a:r>
              <a:rPr lang="en-US" altLang="en-US" dirty="0">
                <a:solidFill>
                  <a:schemeClr val="bg1">
                    <a:lumMod val="75000"/>
                  </a:schemeClr>
                </a:solidFill>
              </a:rPr>
              <a:t>RA, </a:t>
            </a:r>
            <a:r>
              <a:rPr lang="en-US" altLang="en-US" dirty="0" err="1">
                <a:solidFill>
                  <a:schemeClr val="bg1">
                    <a:lumMod val="75000"/>
                  </a:schemeClr>
                </a:solidFill>
              </a:rPr>
              <a:t>Mooren’s</a:t>
            </a:r>
            <a:r>
              <a:rPr lang="en-US" altLang="en-US" dirty="0">
                <a:solidFill>
                  <a:schemeClr val="bg1">
                    <a:lumMod val="75000"/>
                  </a:schemeClr>
                </a:solidFill>
              </a:rPr>
              <a:t>, </a:t>
            </a:r>
            <a:r>
              <a:rPr lang="en-US" altLang="en-US" dirty="0" err="1">
                <a:solidFill>
                  <a:schemeClr val="bg1">
                    <a:lumMod val="75000"/>
                  </a:schemeClr>
                </a:solidFill>
              </a:rPr>
              <a:t>Beh</a:t>
            </a:r>
            <a:r>
              <a:rPr lang="en-US" altLang="en-US" dirty="0" err="1">
                <a:solidFill>
                  <a:schemeClr val="bg1">
                    <a:lumMod val="75000"/>
                  </a:schemeClr>
                </a:solidFill>
                <a:cs typeface="Arial" panose="020B0604020202020204" pitchFamily="34" charset="0"/>
              </a:rPr>
              <a:t>ç</a:t>
            </a:r>
            <a:r>
              <a:rPr lang="en-US" altLang="en-US" dirty="0" err="1">
                <a:solidFill>
                  <a:schemeClr val="bg1">
                    <a:lumMod val="75000"/>
                  </a:schemeClr>
                </a:solidFill>
              </a:rPr>
              <a:t>et</a:t>
            </a:r>
            <a:r>
              <a:rPr lang="en-US" altLang="en-US" dirty="0">
                <a:solidFill>
                  <a:schemeClr val="bg1">
                    <a:lumMod val="75000"/>
                  </a:schemeClr>
                </a:solidFill>
              </a:rPr>
              <a:t>, IBD</a:t>
            </a:r>
          </a:p>
          <a:p>
            <a:pPr eaLnBrk="1" hangingPunct="1">
              <a:defRPr/>
            </a:pPr>
            <a:endParaRPr lang="en-US" altLang="en-US" dirty="0">
              <a:solidFill>
                <a:schemeClr val="bg1">
                  <a:lumMod val="75000"/>
                </a:schemeClr>
              </a:solidFill>
            </a:endParaRPr>
          </a:p>
          <a:p>
            <a:pPr eaLnBrk="1" hangingPunct="1">
              <a:defRPr/>
            </a:pPr>
            <a:r>
              <a:rPr lang="en-US" altLang="en-US" dirty="0">
                <a:solidFill>
                  <a:schemeClr val="bg1">
                    <a:lumMod val="75000"/>
                  </a:schemeClr>
                </a:solidFill>
              </a:rPr>
              <a:t>And in this group?</a:t>
            </a:r>
          </a:p>
          <a:p>
            <a:pPr lvl="1" eaLnBrk="1" hangingPunct="1">
              <a:defRPr/>
            </a:pPr>
            <a:r>
              <a:rPr lang="en-US" altLang="en-US" dirty="0" err="1">
                <a:solidFill>
                  <a:schemeClr val="bg1">
                    <a:lumMod val="75000"/>
                  </a:schemeClr>
                </a:solidFill>
              </a:rPr>
              <a:t>Mooren’s</a:t>
            </a:r>
            <a:r>
              <a:rPr lang="en-US" altLang="en-US" dirty="0">
                <a:solidFill>
                  <a:schemeClr val="bg1">
                    <a:lumMod val="75000"/>
                  </a:schemeClr>
                </a:solidFill>
              </a:rPr>
              <a:t>, </a:t>
            </a:r>
            <a:r>
              <a:rPr lang="en-US" altLang="en-US" b="1" dirty="0" err="1">
                <a:solidFill>
                  <a:srgbClr val="0000FF"/>
                </a:solidFill>
              </a:rPr>
              <a:t>Terrien’s</a:t>
            </a:r>
            <a:r>
              <a:rPr lang="en-US" altLang="en-US" b="1" dirty="0">
                <a:solidFill>
                  <a:srgbClr val="0000FF"/>
                </a:solidFill>
              </a:rPr>
              <a:t> marginal</a:t>
            </a:r>
            <a:r>
              <a:rPr lang="en-US" altLang="en-US" dirty="0">
                <a:solidFill>
                  <a:schemeClr val="bg1">
                    <a:lumMod val="75000"/>
                  </a:schemeClr>
                </a:solidFill>
              </a:rPr>
              <a:t>, Sarcoid, SLE</a:t>
            </a:r>
          </a:p>
        </p:txBody>
      </p:sp>
      <p:sp>
        <p:nvSpPr>
          <p:cNvPr id="117764" name="Text Box 6"/>
          <p:cNvSpPr txBox="1">
            <a:spLocks noChangeArrowheads="1"/>
          </p:cNvSpPr>
          <p:nvPr/>
        </p:nvSpPr>
        <p:spPr bwMode="auto">
          <a:xfrm>
            <a:off x="685800" y="4924425"/>
            <a:ext cx="7772400" cy="1323975"/>
          </a:xfrm>
          <a:prstGeom prst="rect">
            <a:avLst/>
          </a:prstGeom>
          <a:no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Why is </a:t>
            </a:r>
            <a:r>
              <a:rPr lang="en-US" altLang="en-US" sz="1600" i="1" dirty="0" err="1">
                <a:solidFill>
                  <a:schemeClr val="bg1">
                    <a:lumMod val="75000"/>
                  </a:schemeClr>
                </a:solidFill>
              </a:rPr>
              <a:t>Terrien’s</a:t>
            </a:r>
            <a:r>
              <a:rPr lang="en-US" altLang="en-US" sz="1600" i="1" dirty="0">
                <a:solidFill>
                  <a:schemeClr val="bg1">
                    <a:lumMod val="75000"/>
                  </a:schemeClr>
                </a:solidFill>
              </a:rPr>
              <a:t> the oddball in this group?</a:t>
            </a:r>
          </a:p>
          <a:p>
            <a:pPr eaLnBrk="1" hangingPunct="1">
              <a:spcBef>
                <a:spcPct val="0"/>
              </a:spcBef>
              <a:buClrTx/>
              <a:buSzTx/>
              <a:buFontTx/>
              <a:buNone/>
            </a:pPr>
            <a:r>
              <a:rPr lang="en-US" altLang="en-US" sz="1600" dirty="0">
                <a:solidFill>
                  <a:schemeClr val="bg1">
                    <a:lumMod val="75000"/>
                  </a:schemeClr>
                </a:solidFill>
              </a:rPr>
              <a:t>Two reasons:</a:t>
            </a:r>
          </a:p>
          <a:p>
            <a:pPr eaLnBrk="1" hangingPunct="1">
              <a:spcBef>
                <a:spcPct val="0"/>
              </a:spcBef>
              <a:buClrTx/>
              <a:buSzTx/>
              <a:buFontTx/>
              <a:buNone/>
            </a:pPr>
            <a:r>
              <a:rPr lang="en-US" altLang="en-US" sz="1600" dirty="0">
                <a:solidFill>
                  <a:schemeClr val="bg1">
                    <a:lumMod val="75000"/>
                  </a:schemeClr>
                </a:solidFill>
              </a:rPr>
              <a:t>--PUK in the others is an  inflammatory  process; </a:t>
            </a:r>
            <a:r>
              <a:rPr lang="en-US" altLang="en-US" sz="1600" dirty="0" err="1">
                <a:solidFill>
                  <a:schemeClr val="bg1">
                    <a:lumMod val="75000"/>
                  </a:schemeClr>
                </a:solidFill>
              </a:rPr>
              <a:t>Terrien’s</a:t>
            </a:r>
            <a:r>
              <a:rPr lang="en-US" altLang="en-US" sz="1600" dirty="0">
                <a:solidFill>
                  <a:schemeClr val="bg1">
                    <a:lumMod val="75000"/>
                  </a:schemeClr>
                </a:solidFill>
              </a:rPr>
              <a:t> is  noninflammatory</a:t>
            </a:r>
          </a:p>
          <a:p>
            <a:pPr eaLnBrk="1" hangingPunct="1">
              <a:spcBef>
                <a:spcPct val="0"/>
              </a:spcBef>
              <a:buClrTx/>
              <a:buSzTx/>
              <a:buFontTx/>
              <a:buNone/>
            </a:pPr>
            <a:r>
              <a:rPr lang="en-US" altLang="en-US" sz="1600" dirty="0">
                <a:solidFill>
                  <a:schemeClr val="bg1">
                    <a:lumMod val="75000"/>
                  </a:schemeClr>
                </a:solidFill>
              </a:rPr>
              <a:t>--As implied by the word ‘ulcerative’ in the name, the corneal epithelium is  disrupted in PUK. In contrast, the epithelium is  </a:t>
            </a:r>
            <a:r>
              <a:rPr lang="en-US" altLang="en-US" sz="1600" b="1" dirty="0">
                <a:solidFill>
                  <a:schemeClr val="bg1">
                    <a:lumMod val="75000"/>
                  </a:schemeClr>
                </a:solidFill>
              </a:rPr>
              <a:t>intact</a:t>
            </a:r>
            <a:r>
              <a:rPr lang="en-US" altLang="en-US" sz="1600" dirty="0">
                <a:solidFill>
                  <a:schemeClr val="bg1">
                    <a:lumMod val="75000"/>
                  </a:schemeClr>
                </a:solidFill>
              </a:rPr>
              <a:t>  in </a:t>
            </a:r>
            <a:r>
              <a:rPr lang="en-US" altLang="en-US" sz="1600" dirty="0" err="1">
                <a:solidFill>
                  <a:schemeClr val="bg1">
                    <a:lumMod val="75000"/>
                  </a:schemeClr>
                </a:solidFill>
              </a:rPr>
              <a:t>Terrien’s</a:t>
            </a:r>
            <a:r>
              <a:rPr lang="en-US" altLang="en-US" sz="1600" dirty="0">
                <a:solidFill>
                  <a:schemeClr val="bg1">
                    <a:lumMod val="75000"/>
                  </a:schemeClr>
                </a:solidFill>
              </a:rPr>
              <a:t>.</a:t>
            </a:r>
          </a:p>
        </p:txBody>
      </p:sp>
      <p:sp>
        <p:nvSpPr>
          <p:cNvPr id="11776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24A2E40-E90D-4E51-ADB7-38803EE60BEC}" type="slidenum">
              <a:rPr lang="en-US" altLang="en-US" sz="1000" smtClean="0"/>
              <a:pPr>
                <a:spcBef>
                  <a:spcPct val="0"/>
                </a:spcBef>
                <a:buClrTx/>
                <a:buSzTx/>
                <a:buFontTx/>
                <a:buNone/>
              </a:pPr>
              <a:t>204</a:t>
            </a:fld>
            <a:endParaRPr lang="en-US" altLang="en-US" sz="1000"/>
          </a:p>
        </p:txBody>
      </p:sp>
      <p:sp>
        <p:nvSpPr>
          <p:cNvPr id="2" name="Text Box 4">
            <a:extLst>
              <a:ext uri="{FF2B5EF4-FFF2-40B4-BE49-F238E27FC236}">
                <a16:creationId xmlns:a16="http://schemas.microsoft.com/office/drawing/2014/main" id="{DE65AE0B-2B68-49F1-93AD-2DBE5788B902}"/>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4" name="TextBox 1">
            <a:extLst>
              <a:ext uri="{FF2B5EF4-FFF2-40B4-BE49-F238E27FC236}">
                <a16:creationId xmlns:a16="http://schemas.microsoft.com/office/drawing/2014/main" id="{CE08F59B-9D8E-40C0-A3C8-F9FEBFC107C0}"/>
              </a:ext>
            </a:extLst>
          </p:cNvPr>
          <p:cNvSpPr txBox="1">
            <a:spLocks noChangeArrowheads="1"/>
          </p:cNvSpPr>
          <p:nvPr/>
        </p:nvSpPr>
        <p:spPr bwMode="auto">
          <a:xfrm>
            <a:off x="1293160" y="805458"/>
            <a:ext cx="6599884" cy="3385542"/>
          </a:xfrm>
          <a:prstGeom prst="rect">
            <a:avLst/>
          </a:prstGeom>
          <a:solidFill>
            <a:schemeClr val="accent1">
              <a:lumMod val="40000"/>
              <a:lumOff val="60000"/>
            </a:schemeClr>
          </a:solidFill>
          <a:ln>
            <a:noFill/>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dirty="0">
                <a:solidFill>
                  <a:srgbClr val="0000FF"/>
                </a:solidFill>
              </a:rPr>
              <a:t>Speaking of </a:t>
            </a:r>
            <a:r>
              <a:rPr lang="en-US" altLang="en-US" sz="1800" dirty="0" err="1">
                <a:solidFill>
                  <a:srgbClr val="0000FF"/>
                </a:solidFill>
              </a:rPr>
              <a:t>Terrien’s</a:t>
            </a:r>
            <a:r>
              <a:rPr lang="en-US" altLang="en-US" sz="1800" dirty="0">
                <a:solidFill>
                  <a:srgbClr val="0000FF"/>
                </a:solidFill>
              </a:rPr>
              <a:t>…</a:t>
            </a:r>
          </a:p>
          <a:p>
            <a:pPr eaLnBrk="1" hangingPunct="1">
              <a:spcBef>
                <a:spcPct val="0"/>
              </a:spcBef>
              <a:buClrTx/>
              <a:buSzTx/>
              <a:buFontTx/>
              <a:buNone/>
            </a:pPr>
            <a:r>
              <a:rPr lang="en-US" altLang="en-US" sz="1400" i="1" dirty="0">
                <a:solidFill>
                  <a:srgbClr val="0000FF"/>
                </a:solidFill>
              </a:rPr>
              <a:t>Is it a common, or an uncommon condition?</a:t>
            </a:r>
          </a:p>
          <a:p>
            <a:pPr eaLnBrk="1" hangingPunct="1">
              <a:spcBef>
                <a:spcPct val="0"/>
              </a:spcBef>
              <a:buClrTx/>
              <a:buSzTx/>
              <a:buFontTx/>
              <a:buNone/>
            </a:pPr>
            <a:r>
              <a:rPr lang="en-US" altLang="en-US" sz="1400" dirty="0">
                <a:solidFill>
                  <a:srgbClr val="0000FF"/>
                </a:solidFill>
              </a:rPr>
              <a:t>Uncommon</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Does it have a gender predilection?</a:t>
            </a:r>
          </a:p>
          <a:p>
            <a:pPr eaLnBrk="1" hangingPunct="1">
              <a:spcBef>
                <a:spcPct val="0"/>
              </a:spcBef>
              <a:buClrTx/>
              <a:buSzTx/>
              <a:buNone/>
            </a:pPr>
            <a:r>
              <a:rPr lang="en-US" altLang="en-US" sz="1400" dirty="0">
                <a:solidFill>
                  <a:srgbClr val="0000FF"/>
                </a:solidFill>
              </a:rPr>
              <a:t>Yes, it is more common in  males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Is it unilateral, or bilateral?</a:t>
            </a:r>
          </a:p>
          <a:p>
            <a:pPr eaLnBrk="1" hangingPunct="1">
              <a:spcBef>
                <a:spcPct val="0"/>
              </a:spcBef>
              <a:buClrTx/>
              <a:buSzTx/>
              <a:buFontTx/>
              <a:buNone/>
            </a:pPr>
            <a:r>
              <a:rPr lang="en-US" altLang="en-US" sz="1400" dirty="0">
                <a:solidFill>
                  <a:srgbClr val="0000FF"/>
                </a:solidFill>
              </a:rPr>
              <a:t>Bilateral (although involvement can be strikingly asymmetric)</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Which sector of the cornea is involved first, and how does it progress from there?</a:t>
            </a:r>
          </a:p>
          <a:p>
            <a:pPr eaLnBrk="1" hangingPunct="1">
              <a:spcBef>
                <a:spcPct val="0"/>
              </a:spcBef>
              <a:buClrTx/>
              <a:buSzTx/>
              <a:buFontTx/>
              <a:buNone/>
            </a:pPr>
            <a:r>
              <a:rPr lang="en-US" altLang="en-US" sz="1400" dirty="0">
                <a:solidFill>
                  <a:schemeClr val="accent1">
                    <a:lumMod val="40000"/>
                    <a:lumOff val="60000"/>
                  </a:schemeClr>
                </a:solidFill>
              </a:rPr>
              <a:t>It starts </a:t>
            </a:r>
            <a:r>
              <a:rPr lang="en-US" altLang="en-US" sz="1400" dirty="0" err="1">
                <a:solidFill>
                  <a:schemeClr val="accent1">
                    <a:lumMod val="40000"/>
                    <a:lumOff val="60000"/>
                  </a:schemeClr>
                </a:solidFill>
              </a:rPr>
              <a:t>superonasally</a:t>
            </a:r>
            <a:r>
              <a:rPr lang="en-US" altLang="en-US" sz="1400" dirty="0">
                <a:solidFill>
                  <a:schemeClr val="accent1">
                    <a:lumMod val="40000"/>
                    <a:lumOff val="60000"/>
                  </a:schemeClr>
                </a:solidFill>
              </a:rPr>
              <a:t>, then spreads circumferentially</a:t>
            </a: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Does it affect vision? If so, how?</a:t>
            </a:r>
          </a:p>
          <a:p>
            <a:pPr eaLnBrk="1" hangingPunct="1">
              <a:spcBef>
                <a:spcPct val="0"/>
              </a:spcBef>
              <a:buClrTx/>
              <a:buSzTx/>
              <a:buFontTx/>
              <a:buNone/>
            </a:pPr>
            <a:r>
              <a:rPr lang="en-US" altLang="en-US" sz="1400" dirty="0">
                <a:solidFill>
                  <a:schemeClr val="accent1">
                    <a:lumMod val="40000"/>
                    <a:lumOff val="60000"/>
                  </a:schemeClr>
                </a:solidFill>
              </a:rPr>
              <a:t>Yes, by inducing  high astigmatism</a:t>
            </a:r>
          </a:p>
        </p:txBody>
      </p:sp>
      <p:sp>
        <p:nvSpPr>
          <p:cNvPr id="3" name="Oval 2">
            <a:extLst>
              <a:ext uri="{FF2B5EF4-FFF2-40B4-BE49-F238E27FC236}">
                <a16:creationId xmlns:a16="http://schemas.microsoft.com/office/drawing/2014/main" id="{A74CBEAF-7483-4160-AB19-750A859A431E}"/>
              </a:ext>
            </a:extLst>
          </p:cNvPr>
          <p:cNvSpPr/>
          <p:nvPr/>
        </p:nvSpPr>
        <p:spPr>
          <a:xfrm>
            <a:off x="2667000" y="4114800"/>
            <a:ext cx="3124200" cy="80962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8972748"/>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108547" name="Rectangle 3"/>
          <p:cNvSpPr>
            <a:spLocks noGrp="1" noChangeArrowheads="1"/>
          </p:cNvSpPr>
          <p:nvPr>
            <p:ph type="body" idx="1"/>
          </p:nvPr>
        </p:nvSpPr>
        <p:spPr/>
        <p:txBody>
          <a:bodyPr/>
          <a:lstStyle/>
          <a:p>
            <a:pPr eaLnBrk="1" hangingPunct="1">
              <a:defRPr/>
            </a:pPr>
            <a:r>
              <a:rPr lang="en-US" altLang="en-US" dirty="0">
                <a:solidFill>
                  <a:schemeClr val="bg1">
                    <a:lumMod val="75000"/>
                  </a:schemeClr>
                </a:solidFill>
              </a:rPr>
              <a:t>With respect to manifesting PUK, which of the following doesn’t belong, and why?</a:t>
            </a:r>
          </a:p>
          <a:p>
            <a:pPr lvl="1" eaLnBrk="1" hangingPunct="1">
              <a:defRPr/>
            </a:pPr>
            <a:r>
              <a:rPr lang="en-US" altLang="en-US" dirty="0">
                <a:solidFill>
                  <a:schemeClr val="bg1">
                    <a:lumMod val="75000"/>
                  </a:schemeClr>
                </a:solidFill>
              </a:rPr>
              <a:t>RA, </a:t>
            </a:r>
            <a:r>
              <a:rPr lang="en-US" altLang="en-US" dirty="0" err="1">
                <a:solidFill>
                  <a:schemeClr val="bg1">
                    <a:lumMod val="75000"/>
                  </a:schemeClr>
                </a:solidFill>
              </a:rPr>
              <a:t>Mooren’s</a:t>
            </a:r>
            <a:r>
              <a:rPr lang="en-US" altLang="en-US" dirty="0">
                <a:solidFill>
                  <a:schemeClr val="bg1">
                    <a:lumMod val="75000"/>
                  </a:schemeClr>
                </a:solidFill>
              </a:rPr>
              <a:t>, </a:t>
            </a:r>
            <a:r>
              <a:rPr lang="en-US" altLang="en-US" dirty="0" err="1">
                <a:solidFill>
                  <a:schemeClr val="bg1">
                    <a:lumMod val="75000"/>
                  </a:schemeClr>
                </a:solidFill>
              </a:rPr>
              <a:t>Beh</a:t>
            </a:r>
            <a:r>
              <a:rPr lang="en-US" altLang="en-US" dirty="0" err="1">
                <a:solidFill>
                  <a:schemeClr val="bg1">
                    <a:lumMod val="75000"/>
                  </a:schemeClr>
                </a:solidFill>
                <a:cs typeface="Arial" panose="020B0604020202020204" pitchFamily="34" charset="0"/>
              </a:rPr>
              <a:t>ç</a:t>
            </a:r>
            <a:r>
              <a:rPr lang="en-US" altLang="en-US" dirty="0" err="1">
                <a:solidFill>
                  <a:schemeClr val="bg1">
                    <a:lumMod val="75000"/>
                  </a:schemeClr>
                </a:solidFill>
              </a:rPr>
              <a:t>et</a:t>
            </a:r>
            <a:r>
              <a:rPr lang="en-US" altLang="en-US" dirty="0">
                <a:solidFill>
                  <a:schemeClr val="bg1">
                    <a:lumMod val="75000"/>
                  </a:schemeClr>
                </a:solidFill>
              </a:rPr>
              <a:t>, IBD</a:t>
            </a:r>
          </a:p>
          <a:p>
            <a:pPr eaLnBrk="1" hangingPunct="1">
              <a:defRPr/>
            </a:pPr>
            <a:endParaRPr lang="en-US" altLang="en-US" dirty="0">
              <a:solidFill>
                <a:schemeClr val="bg1">
                  <a:lumMod val="75000"/>
                </a:schemeClr>
              </a:solidFill>
            </a:endParaRPr>
          </a:p>
          <a:p>
            <a:pPr eaLnBrk="1" hangingPunct="1">
              <a:defRPr/>
            </a:pPr>
            <a:r>
              <a:rPr lang="en-US" altLang="en-US" dirty="0">
                <a:solidFill>
                  <a:schemeClr val="bg1">
                    <a:lumMod val="75000"/>
                  </a:schemeClr>
                </a:solidFill>
              </a:rPr>
              <a:t>And in this group?</a:t>
            </a:r>
          </a:p>
          <a:p>
            <a:pPr lvl="1" eaLnBrk="1" hangingPunct="1">
              <a:defRPr/>
            </a:pPr>
            <a:r>
              <a:rPr lang="en-US" altLang="en-US" dirty="0" err="1">
                <a:solidFill>
                  <a:schemeClr val="bg1">
                    <a:lumMod val="75000"/>
                  </a:schemeClr>
                </a:solidFill>
              </a:rPr>
              <a:t>Mooren’s</a:t>
            </a:r>
            <a:r>
              <a:rPr lang="en-US" altLang="en-US" dirty="0">
                <a:solidFill>
                  <a:schemeClr val="bg1">
                    <a:lumMod val="75000"/>
                  </a:schemeClr>
                </a:solidFill>
              </a:rPr>
              <a:t>, </a:t>
            </a:r>
            <a:r>
              <a:rPr lang="en-US" altLang="en-US" b="1" dirty="0" err="1">
                <a:solidFill>
                  <a:srgbClr val="0000FF"/>
                </a:solidFill>
              </a:rPr>
              <a:t>Terrien’s</a:t>
            </a:r>
            <a:r>
              <a:rPr lang="en-US" altLang="en-US" b="1" dirty="0">
                <a:solidFill>
                  <a:srgbClr val="0000FF"/>
                </a:solidFill>
              </a:rPr>
              <a:t> marginal</a:t>
            </a:r>
            <a:r>
              <a:rPr lang="en-US" altLang="en-US" dirty="0">
                <a:solidFill>
                  <a:schemeClr val="bg1">
                    <a:lumMod val="75000"/>
                  </a:schemeClr>
                </a:solidFill>
              </a:rPr>
              <a:t>, Sarcoid, SLE</a:t>
            </a:r>
          </a:p>
        </p:txBody>
      </p:sp>
      <p:sp>
        <p:nvSpPr>
          <p:cNvPr id="117764" name="Text Box 6"/>
          <p:cNvSpPr txBox="1">
            <a:spLocks noChangeArrowheads="1"/>
          </p:cNvSpPr>
          <p:nvPr/>
        </p:nvSpPr>
        <p:spPr bwMode="auto">
          <a:xfrm>
            <a:off x="685800" y="4924425"/>
            <a:ext cx="7772400" cy="1323975"/>
          </a:xfrm>
          <a:prstGeom prst="rect">
            <a:avLst/>
          </a:prstGeom>
          <a:no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Why is </a:t>
            </a:r>
            <a:r>
              <a:rPr lang="en-US" altLang="en-US" sz="1600" i="1" dirty="0" err="1">
                <a:solidFill>
                  <a:schemeClr val="bg1">
                    <a:lumMod val="75000"/>
                  </a:schemeClr>
                </a:solidFill>
              </a:rPr>
              <a:t>Terrien’s</a:t>
            </a:r>
            <a:r>
              <a:rPr lang="en-US" altLang="en-US" sz="1600" i="1" dirty="0">
                <a:solidFill>
                  <a:schemeClr val="bg1">
                    <a:lumMod val="75000"/>
                  </a:schemeClr>
                </a:solidFill>
              </a:rPr>
              <a:t> the oddball in this group?</a:t>
            </a:r>
          </a:p>
          <a:p>
            <a:pPr eaLnBrk="1" hangingPunct="1">
              <a:spcBef>
                <a:spcPct val="0"/>
              </a:spcBef>
              <a:buClrTx/>
              <a:buSzTx/>
              <a:buFontTx/>
              <a:buNone/>
            </a:pPr>
            <a:r>
              <a:rPr lang="en-US" altLang="en-US" sz="1600" dirty="0">
                <a:solidFill>
                  <a:schemeClr val="bg1">
                    <a:lumMod val="75000"/>
                  </a:schemeClr>
                </a:solidFill>
              </a:rPr>
              <a:t>Two reasons:</a:t>
            </a:r>
          </a:p>
          <a:p>
            <a:pPr eaLnBrk="1" hangingPunct="1">
              <a:spcBef>
                <a:spcPct val="0"/>
              </a:spcBef>
              <a:buClrTx/>
              <a:buSzTx/>
              <a:buFontTx/>
              <a:buNone/>
            </a:pPr>
            <a:r>
              <a:rPr lang="en-US" altLang="en-US" sz="1600" dirty="0">
                <a:solidFill>
                  <a:schemeClr val="bg1">
                    <a:lumMod val="75000"/>
                  </a:schemeClr>
                </a:solidFill>
              </a:rPr>
              <a:t>--PUK in the others is an  inflammatory  process; </a:t>
            </a:r>
            <a:r>
              <a:rPr lang="en-US" altLang="en-US" sz="1600" dirty="0" err="1">
                <a:solidFill>
                  <a:schemeClr val="bg1">
                    <a:lumMod val="75000"/>
                  </a:schemeClr>
                </a:solidFill>
              </a:rPr>
              <a:t>Terrien’s</a:t>
            </a:r>
            <a:r>
              <a:rPr lang="en-US" altLang="en-US" sz="1600" dirty="0">
                <a:solidFill>
                  <a:schemeClr val="bg1">
                    <a:lumMod val="75000"/>
                  </a:schemeClr>
                </a:solidFill>
              </a:rPr>
              <a:t> is  noninflammatory</a:t>
            </a:r>
          </a:p>
          <a:p>
            <a:pPr eaLnBrk="1" hangingPunct="1">
              <a:spcBef>
                <a:spcPct val="0"/>
              </a:spcBef>
              <a:buClrTx/>
              <a:buSzTx/>
              <a:buFontTx/>
              <a:buNone/>
            </a:pPr>
            <a:r>
              <a:rPr lang="en-US" altLang="en-US" sz="1600" dirty="0">
                <a:solidFill>
                  <a:schemeClr val="bg1">
                    <a:lumMod val="75000"/>
                  </a:schemeClr>
                </a:solidFill>
              </a:rPr>
              <a:t>--As implied by the word ‘ulcerative’ in the name, the corneal epithelium is  disrupted in PUK. In contrast, the epithelium is  </a:t>
            </a:r>
            <a:r>
              <a:rPr lang="en-US" altLang="en-US" sz="1600" b="1" dirty="0">
                <a:solidFill>
                  <a:schemeClr val="bg1">
                    <a:lumMod val="75000"/>
                  </a:schemeClr>
                </a:solidFill>
              </a:rPr>
              <a:t>intact</a:t>
            </a:r>
            <a:r>
              <a:rPr lang="en-US" altLang="en-US" sz="1600" dirty="0">
                <a:solidFill>
                  <a:schemeClr val="bg1">
                    <a:lumMod val="75000"/>
                  </a:schemeClr>
                </a:solidFill>
              </a:rPr>
              <a:t>  in </a:t>
            </a:r>
            <a:r>
              <a:rPr lang="en-US" altLang="en-US" sz="1600" dirty="0" err="1">
                <a:solidFill>
                  <a:schemeClr val="bg1">
                    <a:lumMod val="75000"/>
                  </a:schemeClr>
                </a:solidFill>
              </a:rPr>
              <a:t>Terrien’s</a:t>
            </a:r>
            <a:r>
              <a:rPr lang="en-US" altLang="en-US" sz="1600" dirty="0">
                <a:solidFill>
                  <a:schemeClr val="bg1">
                    <a:lumMod val="75000"/>
                  </a:schemeClr>
                </a:solidFill>
              </a:rPr>
              <a:t>.</a:t>
            </a:r>
          </a:p>
        </p:txBody>
      </p:sp>
      <p:sp>
        <p:nvSpPr>
          <p:cNvPr id="11776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24A2E40-E90D-4E51-ADB7-38803EE60BEC}" type="slidenum">
              <a:rPr lang="en-US" altLang="en-US" sz="1000" smtClean="0"/>
              <a:pPr>
                <a:spcBef>
                  <a:spcPct val="0"/>
                </a:spcBef>
                <a:buClrTx/>
                <a:buSzTx/>
                <a:buFontTx/>
                <a:buNone/>
              </a:pPr>
              <a:t>205</a:t>
            </a:fld>
            <a:endParaRPr lang="en-US" altLang="en-US" sz="1000"/>
          </a:p>
        </p:txBody>
      </p:sp>
      <p:sp>
        <p:nvSpPr>
          <p:cNvPr id="2" name="Text Box 4">
            <a:extLst>
              <a:ext uri="{FF2B5EF4-FFF2-40B4-BE49-F238E27FC236}">
                <a16:creationId xmlns:a16="http://schemas.microsoft.com/office/drawing/2014/main" id="{DE65AE0B-2B68-49F1-93AD-2DBE5788B902}"/>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4" name="TextBox 1">
            <a:extLst>
              <a:ext uri="{FF2B5EF4-FFF2-40B4-BE49-F238E27FC236}">
                <a16:creationId xmlns:a16="http://schemas.microsoft.com/office/drawing/2014/main" id="{CE08F59B-9D8E-40C0-A3C8-F9FEBFC107C0}"/>
              </a:ext>
            </a:extLst>
          </p:cNvPr>
          <p:cNvSpPr txBox="1">
            <a:spLocks noChangeArrowheads="1"/>
          </p:cNvSpPr>
          <p:nvPr/>
        </p:nvSpPr>
        <p:spPr bwMode="auto">
          <a:xfrm>
            <a:off x="1293160" y="805458"/>
            <a:ext cx="6599884" cy="3385542"/>
          </a:xfrm>
          <a:prstGeom prst="rect">
            <a:avLst/>
          </a:prstGeom>
          <a:solidFill>
            <a:schemeClr val="accent1">
              <a:lumMod val="40000"/>
              <a:lumOff val="60000"/>
            </a:schemeClr>
          </a:solidFill>
          <a:ln>
            <a:noFill/>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dirty="0">
                <a:solidFill>
                  <a:srgbClr val="0000FF"/>
                </a:solidFill>
              </a:rPr>
              <a:t>Speaking of </a:t>
            </a:r>
            <a:r>
              <a:rPr lang="en-US" altLang="en-US" sz="1800" dirty="0" err="1">
                <a:solidFill>
                  <a:srgbClr val="0000FF"/>
                </a:solidFill>
              </a:rPr>
              <a:t>Terrien’s</a:t>
            </a:r>
            <a:r>
              <a:rPr lang="en-US" altLang="en-US" sz="1800" dirty="0">
                <a:solidFill>
                  <a:srgbClr val="0000FF"/>
                </a:solidFill>
              </a:rPr>
              <a:t>…</a:t>
            </a:r>
          </a:p>
          <a:p>
            <a:pPr eaLnBrk="1" hangingPunct="1">
              <a:spcBef>
                <a:spcPct val="0"/>
              </a:spcBef>
              <a:buClrTx/>
              <a:buSzTx/>
              <a:buFontTx/>
              <a:buNone/>
            </a:pPr>
            <a:r>
              <a:rPr lang="en-US" altLang="en-US" sz="1400" i="1" dirty="0">
                <a:solidFill>
                  <a:srgbClr val="0000FF"/>
                </a:solidFill>
              </a:rPr>
              <a:t>Is it a common, or an uncommon condition?</a:t>
            </a:r>
          </a:p>
          <a:p>
            <a:pPr eaLnBrk="1" hangingPunct="1">
              <a:spcBef>
                <a:spcPct val="0"/>
              </a:spcBef>
              <a:buClrTx/>
              <a:buSzTx/>
              <a:buFontTx/>
              <a:buNone/>
            </a:pPr>
            <a:r>
              <a:rPr lang="en-US" altLang="en-US" sz="1400" dirty="0">
                <a:solidFill>
                  <a:srgbClr val="0000FF"/>
                </a:solidFill>
              </a:rPr>
              <a:t>Uncommon</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Does it have a gender predilection?</a:t>
            </a:r>
          </a:p>
          <a:p>
            <a:pPr eaLnBrk="1" hangingPunct="1">
              <a:spcBef>
                <a:spcPct val="0"/>
              </a:spcBef>
              <a:buClrTx/>
              <a:buSzTx/>
              <a:buFontTx/>
              <a:buNone/>
            </a:pPr>
            <a:r>
              <a:rPr lang="en-US" altLang="en-US" sz="1400" dirty="0">
                <a:solidFill>
                  <a:srgbClr val="0000FF"/>
                </a:solidFill>
              </a:rPr>
              <a:t>Yes, it is more common in  males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Is it unilateral, or bilateral?</a:t>
            </a:r>
          </a:p>
          <a:p>
            <a:pPr eaLnBrk="1" hangingPunct="1">
              <a:spcBef>
                <a:spcPct val="0"/>
              </a:spcBef>
              <a:buClrTx/>
              <a:buSzTx/>
              <a:buFontTx/>
              <a:buNone/>
            </a:pPr>
            <a:r>
              <a:rPr lang="en-US" altLang="en-US" sz="1400" dirty="0">
                <a:solidFill>
                  <a:srgbClr val="0000FF"/>
                </a:solidFill>
              </a:rPr>
              <a:t>Bilateral (although involvement can be strikingly asymmetric)</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Which sector of the cornea is involved first, and how does it progress from there?</a:t>
            </a:r>
          </a:p>
          <a:p>
            <a:pPr eaLnBrk="1" hangingPunct="1">
              <a:spcBef>
                <a:spcPct val="0"/>
              </a:spcBef>
              <a:buClrTx/>
              <a:buSzTx/>
              <a:buFontTx/>
              <a:buNone/>
            </a:pPr>
            <a:r>
              <a:rPr lang="en-US" altLang="en-US" sz="1400" dirty="0">
                <a:solidFill>
                  <a:srgbClr val="0000FF"/>
                </a:solidFill>
              </a:rPr>
              <a:t>It starts </a:t>
            </a:r>
            <a:r>
              <a:rPr lang="en-US" altLang="en-US" sz="1400" dirty="0" err="1">
                <a:solidFill>
                  <a:srgbClr val="0000FF"/>
                </a:solidFill>
              </a:rPr>
              <a:t>superonasally</a:t>
            </a:r>
            <a:r>
              <a:rPr lang="en-US" altLang="en-US" sz="1400" dirty="0">
                <a:solidFill>
                  <a:srgbClr val="0000FF"/>
                </a:solidFill>
              </a:rPr>
              <a:t>, then spreads circumferentially</a:t>
            </a:r>
            <a:endParaRPr lang="en-US" altLang="en-US" sz="1400" dirty="0">
              <a:solidFill>
                <a:schemeClr val="accent1">
                  <a:lumMod val="40000"/>
                  <a:lumOff val="60000"/>
                </a:schemeClr>
              </a:solidFill>
            </a:endParaRP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Does it affect vision? If so, how?</a:t>
            </a:r>
          </a:p>
          <a:p>
            <a:pPr eaLnBrk="1" hangingPunct="1">
              <a:spcBef>
                <a:spcPct val="0"/>
              </a:spcBef>
              <a:buClrTx/>
              <a:buSzTx/>
              <a:buFontTx/>
              <a:buNone/>
            </a:pPr>
            <a:r>
              <a:rPr lang="en-US" altLang="en-US" sz="1400" dirty="0">
                <a:solidFill>
                  <a:schemeClr val="accent1">
                    <a:lumMod val="40000"/>
                    <a:lumOff val="60000"/>
                  </a:schemeClr>
                </a:solidFill>
              </a:rPr>
              <a:t>Yes, by inducing  high astigmatism</a:t>
            </a:r>
          </a:p>
        </p:txBody>
      </p:sp>
      <p:sp>
        <p:nvSpPr>
          <p:cNvPr id="3" name="Oval 2">
            <a:extLst>
              <a:ext uri="{FF2B5EF4-FFF2-40B4-BE49-F238E27FC236}">
                <a16:creationId xmlns:a16="http://schemas.microsoft.com/office/drawing/2014/main" id="{A74CBEAF-7483-4160-AB19-750A859A431E}"/>
              </a:ext>
            </a:extLst>
          </p:cNvPr>
          <p:cNvSpPr/>
          <p:nvPr/>
        </p:nvSpPr>
        <p:spPr>
          <a:xfrm>
            <a:off x="2667000" y="4114800"/>
            <a:ext cx="3124200" cy="80962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5696903"/>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108547" name="Rectangle 3"/>
          <p:cNvSpPr>
            <a:spLocks noGrp="1" noChangeArrowheads="1"/>
          </p:cNvSpPr>
          <p:nvPr>
            <p:ph type="body" idx="1"/>
          </p:nvPr>
        </p:nvSpPr>
        <p:spPr/>
        <p:txBody>
          <a:bodyPr/>
          <a:lstStyle/>
          <a:p>
            <a:pPr eaLnBrk="1" hangingPunct="1">
              <a:defRPr/>
            </a:pPr>
            <a:r>
              <a:rPr lang="en-US" altLang="en-US" dirty="0">
                <a:solidFill>
                  <a:schemeClr val="bg1">
                    <a:lumMod val="75000"/>
                  </a:schemeClr>
                </a:solidFill>
              </a:rPr>
              <a:t>With respect to manifesting PUK, which of the following doesn’t belong, and why?</a:t>
            </a:r>
          </a:p>
          <a:p>
            <a:pPr lvl="1" eaLnBrk="1" hangingPunct="1">
              <a:defRPr/>
            </a:pPr>
            <a:r>
              <a:rPr lang="en-US" altLang="en-US" dirty="0">
                <a:solidFill>
                  <a:schemeClr val="bg1">
                    <a:lumMod val="75000"/>
                  </a:schemeClr>
                </a:solidFill>
              </a:rPr>
              <a:t>RA, </a:t>
            </a:r>
            <a:r>
              <a:rPr lang="en-US" altLang="en-US" dirty="0" err="1">
                <a:solidFill>
                  <a:schemeClr val="bg1">
                    <a:lumMod val="75000"/>
                  </a:schemeClr>
                </a:solidFill>
              </a:rPr>
              <a:t>Mooren’s</a:t>
            </a:r>
            <a:r>
              <a:rPr lang="en-US" altLang="en-US" dirty="0">
                <a:solidFill>
                  <a:schemeClr val="bg1">
                    <a:lumMod val="75000"/>
                  </a:schemeClr>
                </a:solidFill>
              </a:rPr>
              <a:t>, </a:t>
            </a:r>
            <a:r>
              <a:rPr lang="en-US" altLang="en-US" dirty="0" err="1">
                <a:solidFill>
                  <a:schemeClr val="bg1">
                    <a:lumMod val="75000"/>
                  </a:schemeClr>
                </a:solidFill>
              </a:rPr>
              <a:t>Beh</a:t>
            </a:r>
            <a:r>
              <a:rPr lang="en-US" altLang="en-US" dirty="0" err="1">
                <a:solidFill>
                  <a:schemeClr val="bg1">
                    <a:lumMod val="75000"/>
                  </a:schemeClr>
                </a:solidFill>
                <a:cs typeface="Arial" panose="020B0604020202020204" pitchFamily="34" charset="0"/>
              </a:rPr>
              <a:t>ç</a:t>
            </a:r>
            <a:r>
              <a:rPr lang="en-US" altLang="en-US" dirty="0" err="1">
                <a:solidFill>
                  <a:schemeClr val="bg1">
                    <a:lumMod val="75000"/>
                  </a:schemeClr>
                </a:solidFill>
              </a:rPr>
              <a:t>et</a:t>
            </a:r>
            <a:r>
              <a:rPr lang="en-US" altLang="en-US" dirty="0">
                <a:solidFill>
                  <a:schemeClr val="bg1">
                    <a:lumMod val="75000"/>
                  </a:schemeClr>
                </a:solidFill>
              </a:rPr>
              <a:t>, IBD</a:t>
            </a:r>
          </a:p>
          <a:p>
            <a:pPr eaLnBrk="1" hangingPunct="1">
              <a:defRPr/>
            </a:pPr>
            <a:endParaRPr lang="en-US" altLang="en-US" dirty="0">
              <a:solidFill>
                <a:schemeClr val="bg1">
                  <a:lumMod val="75000"/>
                </a:schemeClr>
              </a:solidFill>
            </a:endParaRPr>
          </a:p>
          <a:p>
            <a:pPr eaLnBrk="1" hangingPunct="1">
              <a:defRPr/>
            </a:pPr>
            <a:r>
              <a:rPr lang="en-US" altLang="en-US" dirty="0">
                <a:solidFill>
                  <a:schemeClr val="bg1">
                    <a:lumMod val="75000"/>
                  </a:schemeClr>
                </a:solidFill>
              </a:rPr>
              <a:t>And in this group?</a:t>
            </a:r>
          </a:p>
          <a:p>
            <a:pPr lvl="1" eaLnBrk="1" hangingPunct="1">
              <a:defRPr/>
            </a:pPr>
            <a:r>
              <a:rPr lang="en-US" altLang="en-US" dirty="0" err="1">
                <a:solidFill>
                  <a:schemeClr val="bg1">
                    <a:lumMod val="75000"/>
                  </a:schemeClr>
                </a:solidFill>
              </a:rPr>
              <a:t>Mooren’s</a:t>
            </a:r>
            <a:r>
              <a:rPr lang="en-US" altLang="en-US" dirty="0">
                <a:solidFill>
                  <a:schemeClr val="bg1">
                    <a:lumMod val="75000"/>
                  </a:schemeClr>
                </a:solidFill>
              </a:rPr>
              <a:t>, </a:t>
            </a:r>
            <a:r>
              <a:rPr lang="en-US" altLang="en-US" b="1" dirty="0" err="1">
                <a:solidFill>
                  <a:srgbClr val="0000FF"/>
                </a:solidFill>
              </a:rPr>
              <a:t>Terrien’s</a:t>
            </a:r>
            <a:r>
              <a:rPr lang="en-US" altLang="en-US" b="1" dirty="0">
                <a:solidFill>
                  <a:srgbClr val="0000FF"/>
                </a:solidFill>
              </a:rPr>
              <a:t> marginal</a:t>
            </a:r>
            <a:r>
              <a:rPr lang="en-US" altLang="en-US" dirty="0">
                <a:solidFill>
                  <a:schemeClr val="bg1">
                    <a:lumMod val="75000"/>
                  </a:schemeClr>
                </a:solidFill>
              </a:rPr>
              <a:t>, Sarcoid, SLE</a:t>
            </a:r>
          </a:p>
        </p:txBody>
      </p:sp>
      <p:sp>
        <p:nvSpPr>
          <p:cNvPr id="117764" name="Text Box 6"/>
          <p:cNvSpPr txBox="1">
            <a:spLocks noChangeArrowheads="1"/>
          </p:cNvSpPr>
          <p:nvPr/>
        </p:nvSpPr>
        <p:spPr bwMode="auto">
          <a:xfrm>
            <a:off x="685800" y="4924425"/>
            <a:ext cx="7772400" cy="1323975"/>
          </a:xfrm>
          <a:prstGeom prst="rect">
            <a:avLst/>
          </a:prstGeom>
          <a:no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Why is </a:t>
            </a:r>
            <a:r>
              <a:rPr lang="en-US" altLang="en-US" sz="1600" i="1" dirty="0" err="1">
                <a:solidFill>
                  <a:schemeClr val="bg1">
                    <a:lumMod val="75000"/>
                  </a:schemeClr>
                </a:solidFill>
              </a:rPr>
              <a:t>Terrien’s</a:t>
            </a:r>
            <a:r>
              <a:rPr lang="en-US" altLang="en-US" sz="1600" i="1" dirty="0">
                <a:solidFill>
                  <a:schemeClr val="bg1">
                    <a:lumMod val="75000"/>
                  </a:schemeClr>
                </a:solidFill>
              </a:rPr>
              <a:t> the oddball in this group?</a:t>
            </a:r>
          </a:p>
          <a:p>
            <a:pPr eaLnBrk="1" hangingPunct="1">
              <a:spcBef>
                <a:spcPct val="0"/>
              </a:spcBef>
              <a:buClrTx/>
              <a:buSzTx/>
              <a:buFontTx/>
              <a:buNone/>
            </a:pPr>
            <a:r>
              <a:rPr lang="en-US" altLang="en-US" sz="1600" dirty="0">
                <a:solidFill>
                  <a:schemeClr val="bg1">
                    <a:lumMod val="75000"/>
                  </a:schemeClr>
                </a:solidFill>
              </a:rPr>
              <a:t>Two reasons:</a:t>
            </a:r>
          </a:p>
          <a:p>
            <a:pPr eaLnBrk="1" hangingPunct="1">
              <a:spcBef>
                <a:spcPct val="0"/>
              </a:spcBef>
              <a:buClrTx/>
              <a:buSzTx/>
              <a:buFontTx/>
              <a:buNone/>
            </a:pPr>
            <a:r>
              <a:rPr lang="en-US" altLang="en-US" sz="1600" dirty="0">
                <a:solidFill>
                  <a:schemeClr val="bg1">
                    <a:lumMod val="75000"/>
                  </a:schemeClr>
                </a:solidFill>
              </a:rPr>
              <a:t>--PUK in the others is an  inflammatory  process; </a:t>
            </a:r>
            <a:r>
              <a:rPr lang="en-US" altLang="en-US" sz="1600" dirty="0" err="1">
                <a:solidFill>
                  <a:schemeClr val="bg1">
                    <a:lumMod val="75000"/>
                  </a:schemeClr>
                </a:solidFill>
              </a:rPr>
              <a:t>Terrien’s</a:t>
            </a:r>
            <a:r>
              <a:rPr lang="en-US" altLang="en-US" sz="1600" dirty="0">
                <a:solidFill>
                  <a:schemeClr val="bg1">
                    <a:lumMod val="75000"/>
                  </a:schemeClr>
                </a:solidFill>
              </a:rPr>
              <a:t> is  noninflammatory</a:t>
            </a:r>
          </a:p>
          <a:p>
            <a:pPr eaLnBrk="1" hangingPunct="1">
              <a:spcBef>
                <a:spcPct val="0"/>
              </a:spcBef>
              <a:buClrTx/>
              <a:buSzTx/>
              <a:buFontTx/>
              <a:buNone/>
            </a:pPr>
            <a:r>
              <a:rPr lang="en-US" altLang="en-US" sz="1600" dirty="0">
                <a:solidFill>
                  <a:schemeClr val="bg1">
                    <a:lumMod val="75000"/>
                  </a:schemeClr>
                </a:solidFill>
              </a:rPr>
              <a:t>--As implied by the word ‘ulcerative’ in the name, the corneal epithelium is  disrupted in PUK. In contrast, the epithelium is  </a:t>
            </a:r>
            <a:r>
              <a:rPr lang="en-US" altLang="en-US" sz="1600" b="1" dirty="0">
                <a:solidFill>
                  <a:schemeClr val="bg1">
                    <a:lumMod val="75000"/>
                  </a:schemeClr>
                </a:solidFill>
              </a:rPr>
              <a:t>intact</a:t>
            </a:r>
            <a:r>
              <a:rPr lang="en-US" altLang="en-US" sz="1600" dirty="0">
                <a:solidFill>
                  <a:schemeClr val="bg1">
                    <a:lumMod val="75000"/>
                  </a:schemeClr>
                </a:solidFill>
              </a:rPr>
              <a:t>  in </a:t>
            </a:r>
            <a:r>
              <a:rPr lang="en-US" altLang="en-US" sz="1600" dirty="0" err="1">
                <a:solidFill>
                  <a:schemeClr val="bg1">
                    <a:lumMod val="75000"/>
                  </a:schemeClr>
                </a:solidFill>
              </a:rPr>
              <a:t>Terrien’s</a:t>
            </a:r>
            <a:r>
              <a:rPr lang="en-US" altLang="en-US" sz="1600" dirty="0">
                <a:solidFill>
                  <a:schemeClr val="bg1">
                    <a:lumMod val="75000"/>
                  </a:schemeClr>
                </a:solidFill>
              </a:rPr>
              <a:t>.</a:t>
            </a:r>
          </a:p>
        </p:txBody>
      </p:sp>
      <p:sp>
        <p:nvSpPr>
          <p:cNvPr id="11776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24A2E40-E90D-4E51-ADB7-38803EE60BEC}" type="slidenum">
              <a:rPr lang="en-US" altLang="en-US" sz="1000" smtClean="0"/>
              <a:pPr>
                <a:spcBef>
                  <a:spcPct val="0"/>
                </a:spcBef>
                <a:buClrTx/>
                <a:buSzTx/>
                <a:buFontTx/>
                <a:buNone/>
              </a:pPr>
              <a:t>206</a:t>
            </a:fld>
            <a:endParaRPr lang="en-US" altLang="en-US" sz="1000"/>
          </a:p>
        </p:txBody>
      </p:sp>
      <p:sp>
        <p:nvSpPr>
          <p:cNvPr id="2" name="Text Box 4">
            <a:extLst>
              <a:ext uri="{FF2B5EF4-FFF2-40B4-BE49-F238E27FC236}">
                <a16:creationId xmlns:a16="http://schemas.microsoft.com/office/drawing/2014/main" id="{DE65AE0B-2B68-49F1-93AD-2DBE5788B902}"/>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4" name="TextBox 1">
            <a:extLst>
              <a:ext uri="{FF2B5EF4-FFF2-40B4-BE49-F238E27FC236}">
                <a16:creationId xmlns:a16="http://schemas.microsoft.com/office/drawing/2014/main" id="{CE08F59B-9D8E-40C0-A3C8-F9FEBFC107C0}"/>
              </a:ext>
            </a:extLst>
          </p:cNvPr>
          <p:cNvSpPr txBox="1">
            <a:spLocks noChangeArrowheads="1"/>
          </p:cNvSpPr>
          <p:nvPr/>
        </p:nvSpPr>
        <p:spPr bwMode="auto">
          <a:xfrm>
            <a:off x="1293160" y="805458"/>
            <a:ext cx="6599884" cy="3385542"/>
          </a:xfrm>
          <a:prstGeom prst="rect">
            <a:avLst/>
          </a:prstGeom>
          <a:solidFill>
            <a:schemeClr val="accent1">
              <a:lumMod val="40000"/>
              <a:lumOff val="60000"/>
            </a:schemeClr>
          </a:solidFill>
          <a:ln>
            <a:noFill/>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dirty="0">
                <a:solidFill>
                  <a:srgbClr val="0000FF"/>
                </a:solidFill>
              </a:rPr>
              <a:t>Speaking of </a:t>
            </a:r>
            <a:r>
              <a:rPr lang="en-US" altLang="en-US" sz="1800" dirty="0" err="1">
                <a:solidFill>
                  <a:srgbClr val="0000FF"/>
                </a:solidFill>
              </a:rPr>
              <a:t>Terrien’s</a:t>
            </a:r>
            <a:r>
              <a:rPr lang="en-US" altLang="en-US" sz="1800" dirty="0">
                <a:solidFill>
                  <a:srgbClr val="0000FF"/>
                </a:solidFill>
              </a:rPr>
              <a:t>…</a:t>
            </a:r>
          </a:p>
          <a:p>
            <a:pPr eaLnBrk="1" hangingPunct="1">
              <a:spcBef>
                <a:spcPct val="0"/>
              </a:spcBef>
              <a:buClrTx/>
              <a:buSzTx/>
              <a:buFontTx/>
              <a:buNone/>
            </a:pPr>
            <a:r>
              <a:rPr lang="en-US" altLang="en-US" sz="1400" i="1" dirty="0">
                <a:solidFill>
                  <a:srgbClr val="0000FF"/>
                </a:solidFill>
              </a:rPr>
              <a:t>Is it a common, or an uncommon condition?</a:t>
            </a:r>
          </a:p>
          <a:p>
            <a:pPr eaLnBrk="1" hangingPunct="1">
              <a:spcBef>
                <a:spcPct val="0"/>
              </a:spcBef>
              <a:buClrTx/>
              <a:buSzTx/>
              <a:buFontTx/>
              <a:buNone/>
            </a:pPr>
            <a:r>
              <a:rPr lang="en-US" altLang="en-US" sz="1400" dirty="0">
                <a:solidFill>
                  <a:srgbClr val="0000FF"/>
                </a:solidFill>
              </a:rPr>
              <a:t>Uncommon</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Does it have a gender predilection?</a:t>
            </a:r>
          </a:p>
          <a:p>
            <a:pPr eaLnBrk="1" hangingPunct="1">
              <a:spcBef>
                <a:spcPct val="0"/>
              </a:spcBef>
              <a:buClrTx/>
              <a:buSzTx/>
              <a:buNone/>
            </a:pPr>
            <a:r>
              <a:rPr lang="en-US" altLang="en-US" sz="1400" dirty="0">
                <a:solidFill>
                  <a:srgbClr val="0000FF"/>
                </a:solidFill>
              </a:rPr>
              <a:t>Yes, it is more common in  males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Is it unilateral, or bilateral?</a:t>
            </a:r>
          </a:p>
          <a:p>
            <a:pPr eaLnBrk="1" hangingPunct="1">
              <a:spcBef>
                <a:spcPct val="0"/>
              </a:spcBef>
              <a:buClrTx/>
              <a:buSzTx/>
              <a:buFontTx/>
              <a:buNone/>
            </a:pPr>
            <a:r>
              <a:rPr lang="en-US" altLang="en-US" sz="1400" dirty="0">
                <a:solidFill>
                  <a:srgbClr val="0000FF"/>
                </a:solidFill>
              </a:rPr>
              <a:t>Bilateral (although involvement can be strikingly asymmetric)</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Which sector of the cornea is involved first, and how does it progress from there?</a:t>
            </a:r>
          </a:p>
          <a:p>
            <a:pPr eaLnBrk="1" hangingPunct="1">
              <a:spcBef>
                <a:spcPct val="0"/>
              </a:spcBef>
              <a:buClrTx/>
              <a:buSzTx/>
              <a:buFontTx/>
              <a:buNone/>
            </a:pPr>
            <a:r>
              <a:rPr lang="en-US" altLang="en-US" sz="1400" dirty="0">
                <a:solidFill>
                  <a:srgbClr val="0000FF"/>
                </a:solidFill>
              </a:rPr>
              <a:t>It starts </a:t>
            </a:r>
            <a:r>
              <a:rPr lang="en-US" altLang="en-US" sz="1400" dirty="0" err="1">
                <a:solidFill>
                  <a:srgbClr val="0000FF"/>
                </a:solidFill>
              </a:rPr>
              <a:t>superonasally</a:t>
            </a:r>
            <a:r>
              <a:rPr lang="en-US" altLang="en-US" sz="1400" dirty="0">
                <a:solidFill>
                  <a:srgbClr val="0000FF"/>
                </a:solidFill>
              </a:rPr>
              <a:t>, then spreads circumferentially</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Does it affect vision? If so, how?</a:t>
            </a:r>
            <a:endParaRPr lang="en-US" altLang="en-US" sz="1400" i="1" dirty="0">
              <a:solidFill>
                <a:schemeClr val="accent1">
                  <a:lumMod val="40000"/>
                  <a:lumOff val="60000"/>
                </a:schemeClr>
              </a:solidFill>
            </a:endParaRPr>
          </a:p>
          <a:p>
            <a:pPr eaLnBrk="1" hangingPunct="1">
              <a:spcBef>
                <a:spcPct val="0"/>
              </a:spcBef>
              <a:buClrTx/>
              <a:buSzTx/>
              <a:buFontTx/>
              <a:buNone/>
            </a:pPr>
            <a:r>
              <a:rPr lang="en-US" altLang="en-US" sz="1400" dirty="0">
                <a:solidFill>
                  <a:schemeClr val="accent1">
                    <a:lumMod val="40000"/>
                    <a:lumOff val="60000"/>
                  </a:schemeClr>
                </a:solidFill>
              </a:rPr>
              <a:t>Yes, by inducing  high astigmatism</a:t>
            </a:r>
          </a:p>
        </p:txBody>
      </p:sp>
      <p:sp>
        <p:nvSpPr>
          <p:cNvPr id="3" name="Oval 2">
            <a:extLst>
              <a:ext uri="{FF2B5EF4-FFF2-40B4-BE49-F238E27FC236}">
                <a16:creationId xmlns:a16="http://schemas.microsoft.com/office/drawing/2014/main" id="{A74CBEAF-7483-4160-AB19-750A859A431E}"/>
              </a:ext>
            </a:extLst>
          </p:cNvPr>
          <p:cNvSpPr/>
          <p:nvPr/>
        </p:nvSpPr>
        <p:spPr>
          <a:xfrm>
            <a:off x="2667000" y="4114800"/>
            <a:ext cx="3124200" cy="80962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4187206"/>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108547" name="Rectangle 3"/>
          <p:cNvSpPr>
            <a:spLocks noGrp="1" noChangeArrowheads="1"/>
          </p:cNvSpPr>
          <p:nvPr>
            <p:ph type="body" idx="1"/>
          </p:nvPr>
        </p:nvSpPr>
        <p:spPr/>
        <p:txBody>
          <a:bodyPr/>
          <a:lstStyle/>
          <a:p>
            <a:pPr eaLnBrk="1" hangingPunct="1">
              <a:defRPr/>
            </a:pPr>
            <a:r>
              <a:rPr lang="en-US" altLang="en-US" dirty="0">
                <a:solidFill>
                  <a:schemeClr val="bg1">
                    <a:lumMod val="75000"/>
                  </a:schemeClr>
                </a:solidFill>
              </a:rPr>
              <a:t>With respect to manifesting PUK, which of the following doesn’t belong, and why?</a:t>
            </a:r>
          </a:p>
          <a:p>
            <a:pPr lvl="1" eaLnBrk="1" hangingPunct="1">
              <a:defRPr/>
            </a:pPr>
            <a:r>
              <a:rPr lang="en-US" altLang="en-US" dirty="0">
                <a:solidFill>
                  <a:schemeClr val="bg1">
                    <a:lumMod val="75000"/>
                  </a:schemeClr>
                </a:solidFill>
              </a:rPr>
              <a:t>RA, </a:t>
            </a:r>
            <a:r>
              <a:rPr lang="en-US" altLang="en-US" dirty="0" err="1">
                <a:solidFill>
                  <a:schemeClr val="bg1">
                    <a:lumMod val="75000"/>
                  </a:schemeClr>
                </a:solidFill>
              </a:rPr>
              <a:t>Mooren’s</a:t>
            </a:r>
            <a:r>
              <a:rPr lang="en-US" altLang="en-US" dirty="0">
                <a:solidFill>
                  <a:schemeClr val="bg1">
                    <a:lumMod val="75000"/>
                  </a:schemeClr>
                </a:solidFill>
              </a:rPr>
              <a:t>, </a:t>
            </a:r>
            <a:r>
              <a:rPr lang="en-US" altLang="en-US" dirty="0" err="1">
                <a:solidFill>
                  <a:schemeClr val="bg1">
                    <a:lumMod val="75000"/>
                  </a:schemeClr>
                </a:solidFill>
              </a:rPr>
              <a:t>Beh</a:t>
            </a:r>
            <a:r>
              <a:rPr lang="en-US" altLang="en-US" dirty="0" err="1">
                <a:solidFill>
                  <a:schemeClr val="bg1">
                    <a:lumMod val="75000"/>
                  </a:schemeClr>
                </a:solidFill>
                <a:cs typeface="Arial" panose="020B0604020202020204" pitchFamily="34" charset="0"/>
              </a:rPr>
              <a:t>ç</a:t>
            </a:r>
            <a:r>
              <a:rPr lang="en-US" altLang="en-US" dirty="0" err="1">
                <a:solidFill>
                  <a:schemeClr val="bg1">
                    <a:lumMod val="75000"/>
                  </a:schemeClr>
                </a:solidFill>
              </a:rPr>
              <a:t>et</a:t>
            </a:r>
            <a:r>
              <a:rPr lang="en-US" altLang="en-US" dirty="0">
                <a:solidFill>
                  <a:schemeClr val="bg1">
                    <a:lumMod val="75000"/>
                  </a:schemeClr>
                </a:solidFill>
              </a:rPr>
              <a:t>, IBD</a:t>
            </a:r>
          </a:p>
          <a:p>
            <a:pPr eaLnBrk="1" hangingPunct="1">
              <a:defRPr/>
            </a:pPr>
            <a:endParaRPr lang="en-US" altLang="en-US" dirty="0">
              <a:solidFill>
                <a:schemeClr val="bg1">
                  <a:lumMod val="75000"/>
                </a:schemeClr>
              </a:solidFill>
            </a:endParaRPr>
          </a:p>
          <a:p>
            <a:pPr eaLnBrk="1" hangingPunct="1">
              <a:defRPr/>
            </a:pPr>
            <a:r>
              <a:rPr lang="en-US" altLang="en-US" dirty="0">
                <a:solidFill>
                  <a:schemeClr val="bg1">
                    <a:lumMod val="75000"/>
                  </a:schemeClr>
                </a:solidFill>
              </a:rPr>
              <a:t>And in this group?</a:t>
            </a:r>
          </a:p>
          <a:p>
            <a:pPr lvl="1" eaLnBrk="1" hangingPunct="1">
              <a:defRPr/>
            </a:pPr>
            <a:r>
              <a:rPr lang="en-US" altLang="en-US" dirty="0" err="1">
                <a:solidFill>
                  <a:schemeClr val="bg1">
                    <a:lumMod val="75000"/>
                  </a:schemeClr>
                </a:solidFill>
              </a:rPr>
              <a:t>Mooren’s</a:t>
            </a:r>
            <a:r>
              <a:rPr lang="en-US" altLang="en-US" dirty="0">
                <a:solidFill>
                  <a:schemeClr val="bg1">
                    <a:lumMod val="75000"/>
                  </a:schemeClr>
                </a:solidFill>
              </a:rPr>
              <a:t>, </a:t>
            </a:r>
            <a:r>
              <a:rPr lang="en-US" altLang="en-US" b="1" dirty="0" err="1">
                <a:solidFill>
                  <a:srgbClr val="0000FF"/>
                </a:solidFill>
              </a:rPr>
              <a:t>Terrien’s</a:t>
            </a:r>
            <a:r>
              <a:rPr lang="en-US" altLang="en-US" b="1" dirty="0">
                <a:solidFill>
                  <a:srgbClr val="0000FF"/>
                </a:solidFill>
              </a:rPr>
              <a:t> marginal</a:t>
            </a:r>
            <a:r>
              <a:rPr lang="en-US" altLang="en-US" dirty="0">
                <a:solidFill>
                  <a:schemeClr val="bg1">
                    <a:lumMod val="75000"/>
                  </a:schemeClr>
                </a:solidFill>
              </a:rPr>
              <a:t>, Sarcoid, SLE</a:t>
            </a:r>
          </a:p>
        </p:txBody>
      </p:sp>
      <p:sp>
        <p:nvSpPr>
          <p:cNvPr id="117764" name="Text Box 6"/>
          <p:cNvSpPr txBox="1">
            <a:spLocks noChangeArrowheads="1"/>
          </p:cNvSpPr>
          <p:nvPr/>
        </p:nvSpPr>
        <p:spPr bwMode="auto">
          <a:xfrm>
            <a:off x="685800" y="4924425"/>
            <a:ext cx="7772400" cy="1323975"/>
          </a:xfrm>
          <a:prstGeom prst="rect">
            <a:avLst/>
          </a:prstGeom>
          <a:no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Why is </a:t>
            </a:r>
            <a:r>
              <a:rPr lang="en-US" altLang="en-US" sz="1600" i="1" dirty="0" err="1">
                <a:solidFill>
                  <a:schemeClr val="bg1">
                    <a:lumMod val="75000"/>
                  </a:schemeClr>
                </a:solidFill>
              </a:rPr>
              <a:t>Terrien’s</a:t>
            </a:r>
            <a:r>
              <a:rPr lang="en-US" altLang="en-US" sz="1600" i="1" dirty="0">
                <a:solidFill>
                  <a:schemeClr val="bg1">
                    <a:lumMod val="75000"/>
                  </a:schemeClr>
                </a:solidFill>
              </a:rPr>
              <a:t> the oddball in this group?</a:t>
            </a:r>
          </a:p>
          <a:p>
            <a:pPr eaLnBrk="1" hangingPunct="1">
              <a:spcBef>
                <a:spcPct val="0"/>
              </a:spcBef>
              <a:buClrTx/>
              <a:buSzTx/>
              <a:buFontTx/>
              <a:buNone/>
            </a:pPr>
            <a:r>
              <a:rPr lang="en-US" altLang="en-US" sz="1600" dirty="0">
                <a:solidFill>
                  <a:schemeClr val="bg1">
                    <a:lumMod val="75000"/>
                  </a:schemeClr>
                </a:solidFill>
              </a:rPr>
              <a:t>Two reasons:</a:t>
            </a:r>
          </a:p>
          <a:p>
            <a:pPr eaLnBrk="1" hangingPunct="1">
              <a:spcBef>
                <a:spcPct val="0"/>
              </a:spcBef>
              <a:buClrTx/>
              <a:buSzTx/>
              <a:buFontTx/>
              <a:buNone/>
            </a:pPr>
            <a:r>
              <a:rPr lang="en-US" altLang="en-US" sz="1600" dirty="0">
                <a:solidFill>
                  <a:schemeClr val="bg1">
                    <a:lumMod val="75000"/>
                  </a:schemeClr>
                </a:solidFill>
              </a:rPr>
              <a:t>--PUK in the others is an  inflammatory  process; </a:t>
            </a:r>
            <a:r>
              <a:rPr lang="en-US" altLang="en-US" sz="1600" dirty="0" err="1">
                <a:solidFill>
                  <a:schemeClr val="bg1">
                    <a:lumMod val="75000"/>
                  </a:schemeClr>
                </a:solidFill>
              </a:rPr>
              <a:t>Terrien’s</a:t>
            </a:r>
            <a:r>
              <a:rPr lang="en-US" altLang="en-US" sz="1600" dirty="0">
                <a:solidFill>
                  <a:schemeClr val="bg1">
                    <a:lumMod val="75000"/>
                  </a:schemeClr>
                </a:solidFill>
              </a:rPr>
              <a:t> is  noninflammatory</a:t>
            </a:r>
          </a:p>
          <a:p>
            <a:pPr eaLnBrk="1" hangingPunct="1">
              <a:spcBef>
                <a:spcPct val="0"/>
              </a:spcBef>
              <a:buClrTx/>
              <a:buSzTx/>
              <a:buFontTx/>
              <a:buNone/>
            </a:pPr>
            <a:r>
              <a:rPr lang="en-US" altLang="en-US" sz="1600" dirty="0">
                <a:solidFill>
                  <a:schemeClr val="bg1">
                    <a:lumMod val="75000"/>
                  </a:schemeClr>
                </a:solidFill>
              </a:rPr>
              <a:t>--As implied by the word ‘ulcerative’ in the name, the corneal epithelium is  disrupted in PUK. In contrast, the epithelium is  </a:t>
            </a:r>
            <a:r>
              <a:rPr lang="en-US" altLang="en-US" sz="1600" b="1" dirty="0">
                <a:solidFill>
                  <a:schemeClr val="bg1">
                    <a:lumMod val="75000"/>
                  </a:schemeClr>
                </a:solidFill>
              </a:rPr>
              <a:t>intact</a:t>
            </a:r>
            <a:r>
              <a:rPr lang="en-US" altLang="en-US" sz="1600" dirty="0">
                <a:solidFill>
                  <a:schemeClr val="bg1">
                    <a:lumMod val="75000"/>
                  </a:schemeClr>
                </a:solidFill>
              </a:rPr>
              <a:t>  in </a:t>
            </a:r>
            <a:r>
              <a:rPr lang="en-US" altLang="en-US" sz="1600" dirty="0" err="1">
                <a:solidFill>
                  <a:schemeClr val="bg1">
                    <a:lumMod val="75000"/>
                  </a:schemeClr>
                </a:solidFill>
              </a:rPr>
              <a:t>Terrien’s</a:t>
            </a:r>
            <a:r>
              <a:rPr lang="en-US" altLang="en-US" sz="1600" dirty="0">
                <a:solidFill>
                  <a:schemeClr val="bg1">
                    <a:lumMod val="75000"/>
                  </a:schemeClr>
                </a:solidFill>
              </a:rPr>
              <a:t>.</a:t>
            </a:r>
          </a:p>
        </p:txBody>
      </p:sp>
      <p:sp>
        <p:nvSpPr>
          <p:cNvPr id="11776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24A2E40-E90D-4E51-ADB7-38803EE60BEC}" type="slidenum">
              <a:rPr lang="en-US" altLang="en-US" sz="1000" smtClean="0"/>
              <a:pPr>
                <a:spcBef>
                  <a:spcPct val="0"/>
                </a:spcBef>
                <a:buClrTx/>
                <a:buSzTx/>
                <a:buFontTx/>
                <a:buNone/>
              </a:pPr>
              <a:t>207</a:t>
            </a:fld>
            <a:endParaRPr lang="en-US" altLang="en-US" sz="1000"/>
          </a:p>
        </p:txBody>
      </p:sp>
      <p:sp>
        <p:nvSpPr>
          <p:cNvPr id="2" name="Text Box 4">
            <a:extLst>
              <a:ext uri="{FF2B5EF4-FFF2-40B4-BE49-F238E27FC236}">
                <a16:creationId xmlns:a16="http://schemas.microsoft.com/office/drawing/2014/main" id="{DE65AE0B-2B68-49F1-93AD-2DBE5788B902}"/>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4" name="TextBox 1">
            <a:extLst>
              <a:ext uri="{FF2B5EF4-FFF2-40B4-BE49-F238E27FC236}">
                <a16:creationId xmlns:a16="http://schemas.microsoft.com/office/drawing/2014/main" id="{CE08F59B-9D8E-40C0-A3C8-F9FEBFC107C0}"/>
              </a:ext>
            </a:extLst>
          </p:cNvPr>
          <p:cNvSpPr txBox="1">
            <a:spLocks noChangeArrowheads="1"/>
          </p:cNvSpPr>
          <p:nvPr/>
        </p:nvSpPr>
        <p:spPr bwMode="auto">
          <a:xfrm>
            <a:off x="1293160" y="805458"/>
            <a:ext cx="6599884" cy="3385542"/>
          </a:xfrm>
          <a:prstGeom prst="rect">
            <a:avLst/>
          </a:prstGeom>
          <a:solidFill>
            <a:schemeClr val="accent1">
              <a:lumMod val="40000"/>
              <a:lumOff val="60000"/>
            </a:schemeClr>
          </a:solidFill>
          <a:ln>
            <a:noFill/>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dirty="0">
                <a:solidFill>
                  <a:srgbClr val="0000FF"/>
                </a:solidFill>
              </a:rPr>
              <a:t>Speaking of </a:t>
            </a:r>
            <a:r>
              <a:rPr lang="en-US" altLang="en-US" sz="1800" dirty="0" err="1">
                <a:solidFill>
                  <a:srgbClr val="0000FF"/>
                </a:solidFill>
              </a:rPr>
              <a:t>Terrien’s</a:t>
            </a:r>
            <a:r>
              <a:rPr lang="en-US" altLang="en-US" sz="1800" dirty="0">
                <a:solidFill>
                  <a:srgbClr val="0000FF"/>
                </a:solidFill>
              </a:rPr>
              <a:t>…</a:t>
            </a:r>
          </a:p>
          <a:p>
            <a:pPr eaLnBrk="1" hangingPunct="1">
              <a:spcBef>
                <a:spcPct val="0"/>
              </a:spcBef>
              <a:buClrTx/>
              <a:buSzTx/>
              <a:buFontTx/>
              <a:buNone/>
            </a:pPr>
            <a:r>
              <a:rPr lang="en-US" altLang="en-US" sz="1400" i="1" dirty="0">
                <a:solidFill>
                  <a:srgbClr val="0000FF"/>
                </a:solidFill>
              </a:rPr>
              <a:t>Is it a common, or an uncommon condition?</a:t>
            </a:r>
          </a:p>
          <a:p>
            <a:pPr eaLnBrk="1" hangingPunct="1">
              <a:spcBef>
                <a:spcPct val="0"/>
              </a:spcBef>
              <a:buClrTx/>
              <a:buSzTx/>
              <a:buFontTx/>
              <a:buNone/>
            </a:pPr>
            <a:r>
              <a:rPr lang="en-US" altLang="en-US" sz="1400" dirty="0">
                <a:solidFill>
                  <a:srgbClr val="0000FF"/>
                </a:solidFill>
              </a:rPr>
              <a:t>Uncommon</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Does it have a gender predilection?</a:t>
            </a:r>
          </a:p>
          <a:p>
            <a:pPr eaLnBrk="1" hangingPunct="1">
              <a:spcBef>
                <a:spcPct val="0"/>
              </a:spcBef>
              <a:buClrTx/>
              <a:buSzTx/>
              <a:buNone/>
            </a:pPr>
            <a:r>
              <a:rPr lang="en-US" altLang="en-US" sz="1400" dirty="0">
                <a:solidFill>
                  <a:srgbClr val="0000FF"/>
                </a:solidFill>
              </a:rPr>
              <a:t>Yes, it is more common in  males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Is it unilateral, or bilateral?</a:t>
            </a:r>
          </a:p>
          <a:p>
            <a:pPr eaLnBrk="1" hangingPunct="1">
              <a:spcBef>
                <a:spcPct val="0"/>
              </a:spcBef>
              <a:buClrTx/>
              <a:buSzTx/>
              <a:buFontTx/>
              <a:buNone/>
            </a:pPr>
            <a:r>
              <a:rPr lang="en-US" altLang="en-US" sz="1400" dirty="0">
                <a:solidFill>
                  <a:srgbClr val="0000FF"/>
                </a:solidFill>
              </a:rPr>
              <a:t>Bilateral (although involvement can be strikingly asymmetric)</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Which sector of the cornea is involved first, and how does it progress from there?</a:t>
            </a:r>
          </a:p>
          <a:p>
            <a:pPr eaLnBrk="1" hangingPunct="1">
              <a:spcBef>
                <a:spcPct val="0"/>
              </a:spcBef>
              <a:buClrTx/>
              <a:buSzTx/>
              <a:buFontTx/>
              <a:buNone/>
            </a:pPr>
            <a:r>
              <a:rPr lang="en-US" altLang="en-US" sz="1400" dirty="0">
                <a:solidFill>
                  <a:srgbClr val="0000FF"/>
                </a:solidFill>
              </a:rPr>
              <a:t>It starts </a:t>
            </a:r>
            <a:r>
              <a:rPr lang="en-US" altLang="en-US" sz="1400" dirty="0" err="1">
                <a:solidFill>
                  <a:srgbClr val="0000FF"/>
                </a:solidFill>
              </a:rPr>
              <a:t>superonasally</a:t>
            </a:r>
            <a:r>
              <a:rPr lang="en-US" altLang="en-US" sz="1400" dirty="0">
                <a:solidFill>
                  <a:srgbClr val="0000FF"/>
                </a:solidFill>
              </a:rPr>
              <a:t>, then spreads circumferentially</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Does it affect vision? If so, how?</a:t>
            </a:r>
          </a:p>
          <a:p>
            <a:pPr eaLnBrk="1" hangingPunct="1">
              <a:spcBef>
                <a:spcPct val="0"/>
              </a:spcBef>
              <a:buClrTx/>
              <a:buSzTx/>
              <a:buFontTx/>
              <a:buNone/>
            </a:pPr>
            <a:r>
              <a:rPr lang="en-US" altLang="en-US" sz="1400" dirty="0">
                <a:solidFill>
                  <a:srgbClr val="0000FF"/>
                </a:solidFill>
              </a:rPr>
              <a:t>Yes, by inducing  high astigmatism</a:t>
            </a:r>
          </a:p>
        </p:txBody>
      </p:sp>
      <p:sp>
        <p:nvSpPr>
          <p:cNvPr id="3" name="Oval 2">
            <a:extLst>
              <a:ext uri="{FF2B5EF4-FFF2-40B4-BE49-F238E27FC236}">
                <a16:creationId xmlns:a16="http://schemas.microsoft.com/office/drawing/2014/main" id="{A74CBEAF-7483-4160-AB19-750A859A431E}"/>
              </a:ext>
            </a:extLst>
          </p:cNvPr>
          <p:cNvSpPr/>
          <p:nvPr/>
        </p:nvSpPr>
        <p:spPr>
          <a:xfrm>
            <a:off x="2667000" y="4114800"/>
            <a:ext cx="3124200" cy="80962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7281796"/>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108547" name="Rectangle 3"/>
          <p:cNvSpPr>
            <a:spLocks noGrp="1" noChangeArrowheads="1"/>
          </p:cNvSpPr>
          <p:nvPr>
            <p:ph type="body" idx="1"/>
          </p:nvPr>
        </p:nvSpPr>
        <p:spPr/>
        <p:txBody>
          <a:bodyPr/>
          <a:lstStyle/>
          <a:p>
            <a:pPr eaLnBrk="1" hangingPunct="1">
              <a:defRPr/>
            </a:pPr>
            <a:r>
              <a:rPr lang="en-US" altLang="en-US" dirty="0">
                <a:solidFill>
                  <a:schemeClr val="bg1">
                    <a:lumMod val="75000"/>
                  </a:schemeClr>
                </a:solidFill>
              </a:rPr>
              <a:t>With respect to manifesting PUK, which of the following doesn’t belong, and why?</a:t>
            </a:r>
          </a:p>
          <a:p>
            <a:pPr lvl="1" eaLnBrk="1" hangingPunct="1">
              <a:defRPr/>
            </a:pPr>
            <a:r>
              <a:rPr lang="en-US" altLang="en-US" dirty="0">
                <a:solidFill>
                  <a:schemeClr val="bg1">
                    <a:lumMod val="75000"/>
                  </a:schemeClr>
                </a:solidFill>
              </a:rPr>
              <a:t>RA, </a:t>
            </a:r>
            <a:r>
              <a:rPr lang="en-US" altLang="en-US" dirty="0" err="1">
                <a:solidFill>
                  <a:schemeClr val="bg1">
                    <a:lumMod val="75000"/>
                  </a:schemeClr>
                </a:solidFill>
              </a:rPr>
              <a:t>Mooren’s</a:t>
            </a:r>
            <a:r>
              <a:rPr lang="en-US" altLang="en-US" dirty="0">
                <a:solidFill>
                  <a:schemeClr val="bg1">
                    <a:lumMod val="75000"/>
                  </a:schemeClr>
                </a:solidFill>
              </a:rPr>
              <a:t>, </a:t>
            </a:r>
            <a:r>
              <a:rPr lang="en-US" altLang="en-US" dirty="0" err="1">
                <a:solidFill>
                  <a:schemeClr val="bg1">
                    <a:lumMod val="75000"/>
                  </a:schemeClr>
                </a:solidFill>
              </a:rPr>
              <a:t>Beh</a:t>
            </a:r>
            <a:r>
              <a:rPr lang="en-US" altLang="en-US" dirty="0" err="1">
                <a:solidFill>
                  <a:schemeClr val="bg1">
                    <a:lumMod val="75000"/>
                  </a:schemeClr>
                </a:solidFill>
                <a:cs typeface="Arial" panose="020B0604020202020204" pitchFamily="34" charset="0"/>
              </a:rPr>
              <a:t>ç</a:t>
            </a:r>
            <a:r>
              <a:rPr lang="en-US" altLang="en-US" dirty="0" err="1">
                <a:solidFill>
                  <a:schemeClr val="bg1">
                    <a:lumMod val="75000"/>
                  </a:schemeClr>
                </a:solidFill>
              </a:rPr>
              <a:t>et</a:t>
            </a:r>
            <a:r>
              <a:rPr lang="en-US" altLang="en-US" dirty="0">
                <a:solidFill>
                  <a:schemeClr val="bg1">
                    <a:lumMod val="75000"/>
                  </a:schemeClr>
                </a:solidFill>
              </a:rPr>
              <a:t>, IBD</a:t>
            </a:r>
          </a:p>
          <a:p>
            <a:pPr eaLnBrk="1" hangingPunct="1">
              <a:defRPr/>
            </a:pPr>
            <a:endParaRPr lang="en-US" altLang="en-US" dirty="0">
              <a:solidFill>
                <a:schemeClr val="bg1">
                  <a:lumMod val="75000"/>
                </a:schemeClr>
              </a:solidFill>
            </a:endParaRPr>
          </a:p>
          <a:p>
            <a:pPr eaLnBrk="1" hangingPunct="1">
              <a:defRPr/>
            </a:pPr>
            <a:r>
              <a:rPr lang="en-US" altLang="en-US" dirty="0">
                <a:solidFill>
                  <a:schemeClr val="bg1">
                    <a:lumMod val="75000"/>
                  </a:schemeClr>
                </a:solidFill>
              </a:rPr>
              <a:t>And in this group?</a:t>
            </a:r>
          </a:p>
          <a:p>
            <a:pPr lvl="1" eaLnBrk="1" hangingPunct="1">
              <a:defRPr/>
            </a:pPr>
            <a:r>
              <a:rPr lang="en-US" altLang="en-US" dirty="0" err="1">
                <a:solidFill>
                  <a:schemeClr val="bg1">
                    <a:lumMod val="75000"/>
                  </a:schemeClr>
                </a:solidFill>
              </a:rPr>
              <a:t>Mooren’s</a:t>
            </a:r>
            <a:r>
              <a:rPr lang="en-US" altLang="en-US" dirty="0">
                <a:solidFill>
                  <a:schemeClr val="bg1">
                    <a:lumMod val="75000"/>
                  </a:schemeClr>
                </a:solidFill>
              </a:rPr>
              <a:t>, </a:t>
            </a:r>
            <a:r>
              <a:rPr lang="en-US" altLang="en-US" b="1" dirty="0" err="1">
                <a:solidFill>
                  <a:srgbClr val="0000FF"/>
                </a:solidFill>
              </a:rPr>
              <a:t>Terrien’s</a:t>
            </a:r>
            <a:r>
              <a:rPr lang="en-US" altLang="en-US" b="1" dirty="0">
                <a:solidFill>
                  <a:srgbClr val="0000FF"/>
                </a:solidFill>
              </a:rPr>
              <a:t> marginal</a:t>
            </a:r>
            <a:r>
              <a:rPr lang="en-US" altLang="en-US" dirty="0">
                <a:solidFill>
                  <a:schemeClr val="bg1">
                    <a:lumMod val="75000"/>
                  </a:schemeClr>
                </a:solidFill>
              </a:rPr>
              <a:t>, Sarcoid, SLE</a:t>
            </a:r>
          </a:p>
        </p:txBody>
      </p:sp>
      <p:sp>
        <p:nvSpPr>
          <p:cNvPr id="117764" name="Text Box 6"/>
          <p:cNvSpPr txBox="1">
            <a:spLocks noChangeArrowheads="1"/>
          </p:cNvSpPr>
          <p:nvPr/>
        </p:nvSpPr>
        <p:spPr bwMode="auto">
          <a:xfrm>
            <a:off x="685800" y="4924425"/>
            <a:ext cx="7772400" cy="1323975"/>
          </a:xfrm>
          <a:prstGeom prst="rect">
            <a:avLst/>
          </a:prstGeom>
          <a:no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Why is </a:t>
            </a:r>
            <a:r>
              <a:rPr lang="en-US" altLang="en-US" sz="1600" i="1" dirty="0" err="1">
                <a:solidFill>
                  <a:schemeClr val="bg1">
                    <a:lumMod val="75000"/>
                  </a:schemeClr>
                </a:solidFill>
              </a:rPr>
              <a:t>Terrien’s</a:t>
            </a:r>
            <a:r>
              <a:rPr lang="en-US" altLang="en-US" sz="1600" i="1" dirty="0">
                <a:solidFill>
                  <a:schemeClr val="bg1">
                    <a:lumMod val="75000"/>
                  </a:schemeClr>
                </a:solidFill>
              </a:rPr>
              <a:t> the oddball in this group?</a:t>
            </a:r>
          </a:p>
          <a:p>
            <a:pPr eaLnBrk="1" hangingPunct="1">
              <a:spcBef>
                <a:spcPct val="0"/>
              </a:spcBef>
              <a:buClrTx/>
              <a:buSzTx/>
              <a:buFontTx/>
              <a:buNone/>
            </a:pPr>
            <a:r>
              <a:rPr lang="en-US" altLang="en-US" sz="1600" dirty="0">
                <a:solidFill>
                  <a:schemeClr val="bg1">
                    <a:lumMod val="75000"/>
                  </a:schemeClr>
                </a:solidFill>
              </a:rPr>
              <a:t>Two reasons:</a:t>
            </a:r>
          </a:p>
          <a:p>
            <a:pPr eaLnBrk="1" hangingPunct="1">
              <a:spcBef>
                <a:spcPct val="0"/>
              </a:spcBef>
              <a:buClrTx/>
              <a:buSzTx/>
              <a:buFontTx/>
              <a:buNone/>
            </a:pPr>
            <a:r>
              <a:rPr lang="en-US" altLang="en-US" sz="1600" dirty="0">
                <a:solidFill>
                  <a:schemeClr val="bg1">
                    <a:lumMod val="75000"/>
                  </a:schemeClr>
                </a:solidFill>
              </a:rPr>
              <a:t>--PUK in the others is an  inflammatory  process; </a:t>
            </a:r>
            <a:r>
              <a:rPr lang="en-US" altLang="en-US" sz="1600" dirty="0" err="1">
                <a:solidFill>
                  <a:schemeClr val="bg1">
                    <a:lumMod val="75000"/>
                  </a:schemeClr>
                </a:solidFill>
              </a:rPr>
              <a:t>Terrien’s</a:t>
            </a:r>
            <a:r>
              <a:rPr lang="en-US" altLang="en-US" sz="1600" dirty="0">
                <a:solidFill>
                  <a:schemeClr val="bg1">
                    <a:lumMod val="75000"/>
                  </a:schemeClr>
                </a:solidFill>
              </a:rPr>
              <a:t> is  noninflammatory</a:t>
            </a:r>
          </a:p>
          <a:p>
            <a:pPr eaLnBrk="1" hangingPunct="1">
              <a:spcBef>
                <a:spcPct val="0"/>
              </a:spcBef>
              <a:buClrTx/>
              <a:buSzTx/>
              <a:buFontTx/>
              <a:buNone/>
            </a:pPr>
            <a:r>
              <a:rPr lang="en-US" altLang="en-US" sz="1600" dirty="0">
                <a:solidFill>
                  <a:schemeClr val="bg1">
                    <a:lumMod val="75000"/>
                  </a:schemeClr>
                </a:solidFill>
              </a:rPr>
              <a:t>--As implied by the word ‘ulcerative’ in the name, the corneal epithelium is  disrupted in PUK. In contrast, the epithelium is  </a:t>
            </a:r>
            <a:r>
              <a:rPr lang="en-US" altLang="en-US" sz="1600" b="1" dirty="0">
                <a:solidFill>
                  <a:schemeClr val="bg1">
                    <a:lumMod val="75000"/>
                  </a:schemeClr>
                </a:solidFill>
              </a:rPr>
              <a:t>intact</a:t>
            </a:r>
            <a:r>
              <a:rPr lang="en-US" altLang="en-US" sz="1600" dirty="0">
                <a:solidFill>
                  <a:schemeClr val="bg1">
                    <a:lumMod val="75000"/>
                  </a:schemeClr>
                </a:solidFill>
              </a:rPr>
              <a:t>  in </a:t>
            </a:r>
            <a:r>
              <a:rPr lang="en-US" altLang="en-US" sz="1600" dirty="0" err="1">
                <a:solidFill>
                  <a:schemeClr val="bg1">
                    <a:lumMod val="75000"/>
                  </a:schemeClr>
                </a:solidFill>
              </a:rPr>
              <a:t>Terrien’s</a:t>
            </a:r>
            <a:r>
              <a:rPr lang="en-US" altLang="en-US" sz="1600" dirty="0">
                <a:solidFill>
                  <a:schemeClr val="bg1">
                    <a:lumMod val="75000"/>
                  </a:schemeClr>
                </a:solidFill>
              </a:rPr>
              <a:t>.</a:t>
            </a:r>
          </a:p>
        </p:txBody>
      </p:sp>
      <p:sp>
        <p:nvSpPr>
          <p:cNvPr id="11776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24A2E40-E90D-4E51-ADB7-38803EE60BEC}" type="slidenum">
              <a:rPr lang="en-US" altLang="en-US" sz="1000" smtClean="0"/>
              <a:pPr>
                <a:spcBef>
                  <a:spcPct val="0"/>
                </a:spcBef>
                <a:buClrTx/>
                <a:buSzTx/>
                <a:buFontTx/>
                <a:buNone/>
              </a:pPr>
              <a:t>208</a:t>
            </a:fld>
            <a:endParaRPr lang="en-US" altLang="en-US" sz="1000"/>
          </a:p>
        </p:txBody>
      </p:sp>
      <p:sp>
        <p:nvSpPr>
          <p:cNvPr id="2" name="Text Box 4">
            <a:extLst>
              <a:ext uri="{FF2B5EF4-FFF2-40B4-BE49-F238E27FC236}">
                <a16:creationId xmlns:a16="http://schemas.microsoft.com/office/drawing/2014/main" id="{DE65AE0B-2B68-49F1-93AD-2DBE5788B902}"/>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4" name="TextBox 1">
            <a:extLst>
              <a:ext uri="{FF2B5EF4-FFF2-40B4-BE49-F238E27FC236}">
                <a16:creationId xmlns:a16="http://schemas.microsoft.com/office/drawing/2014/main" id="{CE08F59B-9D8E-40C0-A3C8-F9FEBFC107C0}"/>
              </a:ext>
            </a:extLst>
          </p:cNvPr>
          <p:cNvSpPr txBox="1">
            <a:spLocks noChangeArrowheads="1"/>
          </p:cNvSpPr>
          <p:nvPr/>
        </p:nvSpPr>
        <p:spPr bwMode="auto">
          <a:xfrm>
            <a:off x="1293160" y="805458"/>
            <a:ext cx="6599884" cy="3385542"/>
          </a:xfrm>
          <a:prstGeom prst="rect">
            <a:avLst/>
          </a:prstGeom>
          <a:solidFill>
            <a:schemeClr val="accent1">
              <a:lumMod val="40000"/>
              <a:lumOff val="60000"/>
            </a:schemeClr>
          </a:solidFill>
          <a:ln>
            <a:noFill/>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dirty="0">
                <a:solidFill>
                  <a:srgbClr val="0000FF"/>
                </a:solidFill>
              </a:rPr>
              <a:t>Speaking of </a:t>
            </a:r>
            <a:r>
              <a:rPr lang="en-US" altLang="en-US" sz="1800" dirty="0" err="1">
                <a:solidFill>
                  <a:srgbClr val="0000FF"/>
                </a:solidFill>
              </a:rPr>
              <a:t>Terrien’s</a:t>
            </a:r>
            <a:r>
              <a:rPr lang="en-US" altLang="en-US" sz="1800" dirty="0">
                <a:solidFill>
                  <a:srgbClr val="0000FF"/>
                </a:solidFill>
              </a:rPr>
              <a:t>…</a:t>
            </a:r>
            <a:endParaRPr lang="en-US" altLang="en-US" sz="18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Is it a common, or an uncommon condition?</a:t>
            </a:r>
          </a:p>
          <a:p>
            <a:pPr eaLnBrk="1" hangingPunct="1">
              <a:spcBef>
                <a:spcPct val="0"/>
              </a:spcBef>
              <a:buClrTx/>
              <a:buSzTx/>
              <a:buFontTx/>
              <a:buNone/>
            </a:pPr>
            <a:r>
              <a:rPr lang="en-US" altLang="en-US" sz="1400" dirty="0">
                <a:solidFill>
                  <a:schemeClr val="bg1">
                    <a:lumMod val="75000"/>
                  </a:schemeClr>
                </a:solidFill>
              </a:rPr>
              <a:t>Uncommon</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Does it have a gender predilection?</a:t>
            </a:r>
          </a:p>
          <a:p>
            <a:pPr eaLnBrk="1" hangingPunct="1">
              <a:spcBef>
                <a:spcPct val="0"/>
              </a:spcBef>
              <a:buClrTx/>
              <a:buSzTx/>
              <a:buFontTx/>
              <a:buNone/>
            </a:pPr>
            <a:r>
              <a:rPr lang="en-US" altLang="en-US" sz="1400" dirty="0">
                <a:solidFill>
                  <a:schemeClr val="bg1">
                    <a:lumMod val="75000"/>
                  </a:schemeClr>
                </a:solidFill>
              </a:rPr>
              <a:t>While once thought to be more common in males, it is now considered equal</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Is it unilateral, or bilateral?</a:t>
            </a:r>
          </a:p>
          <a:p>
            <a:pPr eaLnBrk="1" hangingPunct="1">
              <a:spcBef>
                <a:spcPct val="0"/>
              </a:spcBef>
              <a:buClrTx/>
              <a:buSzTx/>
              <a:buFontTx/>
              <a:buNone/>
            </a:pPr>
            <a:r>
              <a:rPr lang="en-US" altLang="en-US" sz="1400" dirty="0">
                <a:solidFill>
                  <a:schemeClr val="bg1">
                    <a:lumMod val="75000"/>
                  </a:schemeClr>
                </a:solidFill>
              </a:rPr>
              <a:t>Bilateral (although involvement can be strikingly asymmetric)</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Which sector of the cornea is involved first, and how does it progress from there?</a:t>
            </a:r>
          </a:p>
          <a:p>
            <a:pPr eaLnBrk="1" hangingPunct="1">
              <a:spcBef>
                <a:spcPct val="0"/>
              </a:spcBef>
              <a:buClrTx/>
              <a:buSzTx/>
              <a:buFontTx/>
              <a:buNone/>
            </a:pPr>
            <a:r>
              <a:rPr lang="en-US" altLang="en-US" sz="1400" dirty="0">
                <a:solidFill>
                  <a:schemeClr val="bg1">
                    <a:lumMod val="75000"/>
                  </a:schemeClr>
                </a:solidFill>
              </a:rPr>
              <a:t>It starts </a:t>
            </a:r>
            <a:r>
              <a:rPr lang="en-US" altLang="en-US" sz="1400" dirty="0" err="1">
                <a:solidFill>
                  <a:schemeClr val="bg1">
                    <a:lumMod val="75000"/>
                  </a:schemeClr>
                </a:solidFill>
              </a:rPr>
              <a:t>superonasally</a:t>
            </a:r>
            <a:r>
              <a:rPr lang="en-US" altLang="en-US" sz="1400" dirty="0">
                <a:solidFill>
                  <a:schemeClr val="bg1">
                    <a:lumMod val="75000"/>
                  </a:schemeClr>
                </a:solidFill>
              </a:rPr>
              <a:t>, then spreads circumferentially</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Does it affect vision? If so, how?</a:t>
            </a:r>
          </a:p>
          <a:p>
            <a:pPr eaLnBrk="1" hangingPunct="1">
              <a:spcBef>
                <a:spcPct val="0"/>
              </a:spcBef>
              <a:buClrTx/>
              <a:buSzTx/>
              <a:buFontTx/>
              <a:buNone/>
            </a:pPr>
            <a:r>
              <a:rPr lang="en-US" altLang="en-US" sz="1400" dirty="0">
                <a:solidFill>
                  <a:schemeClr val="bg1">
                    <a:lumMod val="75000"/>
                  </a:schemeClr>
                </a:solidFill>
              </a:rPr>
              <a:t>Yes, by inducing  high astigmatism</a:t>
            </a:r>
          </a:p>
        </p:txBody>
      </p:sp>
      <p:sp>
        <p:nvSpPr>
          <p:cNvPr id="3" name="Oval 2">
            <a:extLst>
              <a:ext uri="{FF2B5EF4-FFF2-40B4-BE49-F238E27FC236}">
                <a16:creationId xmlns:a16="http://schemas.microsoft.com/office/drawing/2014/main" id="{A74CBEAF-7483-4160-AB19-750A859A431E}"/>
              </a:ext>
            </a:extLst>
          </p:cNvPr>
          <p:cNvSpPr/>
          <p:nvPr/>
        </p:nvSpPr>
        <p:spPr>
          <a:xfrm>
            <a:off x="2667000" y="4114800"/>
            <a:ext cx="3124200" cy="80962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1">
            <a:extLst>
              <a:ext uri="{FF2B5EF4-FFF2-40B4-BE49-F238E27FC236}">
                <a16:creationId xmlns:a16="http://schemas.microsoft.com/office/drawing/2014/main" id="{24B4A797-2520-47F8-87B0-BA8E6619CF24}"/>
              </a:ext>
            </a:extLst>
          </p:cNvPr>
          <p:cNvSpPr txBox="1">
            <a:spLocks noChangeArrowheads="1"/>
          </p:cNvSpPr>
          <p:nvPr/>
        </p:nvSpPr>
        <p:spPr bwMode="auto">
          <a:xfrm>
            <a:off x="685800" y="1765303"/>
            <a:ext cx="7664450" cy="1077218"/>
          </a:xfrm>
          <a:prstGeom prst="rect">
            <a:avLst/>
          </a:prstGeom>
          <a:solidFill>
            <a:srgbClr val="002060"/>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i="1" dirty="0">
                <a:solidFill>
                  <a:schemeClr val="bg1"/>
                </a:solidFill>
              </a:rPr>
              <a:t>The key to diagnosing </a:t>
            </a:r>
            <a:r>
              <a:rPr lang="en-US" altLang="en-US" sz="1600" i="1" dirty="0" err="1">
                <a:solidFill>
                  <a:schemeClr val="bg1"/>
                </a:solidFill>
              </a:rPr>
              <a:t>Terrien’s</a:t>
            </a:r>
            <a:r>
              <a:rPr lang="en-US" altLang="en-US" sz="1600" i="1" dirty="0">
                <a:solidFill>
                  <a:schemeClr val="bg1"/>
                </a:solidFill>
              </a:rPr>
              <a:t> is its classic appearance:</a:t>
            </a:r>
          </a:p>
          <a:p>
            <a:r>
              <a:rPr lang="en-US" altLang="en-US" sz="1600" dirty="0">
                <a:solidFill>
                  <a:schemeClr val="bg1"/>
                </a:solidFill>
              </a:rPr>
              <a:t>--The epithelium is  </a:t>
            </a:r>
            <a:r>
              <a:rPr lang="en-US" altLang="en-US" sz="1600" b="1" dirty="0">
                <a:solidFill>
                  <a:schemeClr val="bg1"/>
                </a:solidFill>
              </a:rPr>
              <a:t>intact </a:t>
            </a:r>
            <a:r>
              <a:rPr lang="en-US" altLang="en-US" sz="1600" dirty="0">
                <a:solidFill>
                  <a:schemeClr val="bg1"/>
                </a:solidFill>
              </a:rPr>
              <a:t>, as noted earlier</a:t>
            </a:r>
            <a:endParaRPr lang="en-US" altLang="en-US" sz="1600" dirty="0">
              <a:solidFill>
                <a:srgbClr val="002060"/>
              </a:solidFill>
            </a:endParaRPr>
          </a:p>
          <a:p>
            <a:r>
              <a:rPr lang="en-US" altLang="en-US" sz="1600" dirty="0">
                <a:solidFill>
                  <a:srgbClr val="002060"/>
                </a:solidFill>
              </a:rPr>
              <a:t>--The </a:t>
            </a:r>
            <a:r>
              <a:rPr lang="en-US" altLang="en-US" sz="1600" b="1" dirty="0">
                <a:solidFill>
                  <a:srgbClr val="002060"/>
                </a:solidFill>
              </a:rPr>
              <a:t>leading edge </a:t>
            </a:r>
            <a:r>
              <a:rPr lang="en-US" altLang="en-US" sz="1600" dirty="0">
                <a:solidFill>
                  <a:srgbClr val="002060"/>
                </a:solidFill>
              </a:rPr>
              <a:t>of the thinned area is characterized by the presence of…</a:t>
            </a:r>
            <a:r>
              <a:rPr lang="en-US" altLang="en-US" sz="1600" b="1" dirty="0">
                <a:solidFill>
                  <a:srgbClr val="002060"/>
                </a:solidFill>
              </a:rPr>
              <a:t>Lipid</a:t>
            </a:r>
          </a:p>
          <a:p>
            <a:r>
              <a:rPr lang="en-US" altLang="en-US" sz="1600" dirty="0">
                <a:solidFill>
                  <a:srgbClr val="002060"/>
                </a:solidFill>
              </a:rPr>
              <a:t>--The </a:t>
            </a:r>
            <a:r>
              <a:rPr lang="en-US" altLang="en-US" sz="1600" b="1" dirty="0">
                <a:solidFill>
                  <a:srgbClr val="002060"/>
                </a:solidFill>
              </a:rPr>
              <a:t>trailing portion </a:t>
            </a:r>
            <a:r>
              <a:rPr lang="en-US" altLang="en-US" sz="1600" dirty="0">
                <a:solidFill>
                  <a:srgbClr val="002060"/>
                </a:solidFill>
              </a:rPr>
              <a:t>is characterized by the presence of… </a:t>
            </a:r>
            <a:r>
              <a:rPr lang="en-US" altLang="en-US" sz="1600" b="1" dirty="0">
                <a:solidFill>
                  <a:srgbClr val="002060"/>
                </a:solidFill>
              </a:rPr>
              <a:t>A vascular pannus</a:t>
            </a:r>
          </a:p>
        </p:txBody>
      </p:sp>
      <p:sp>
        <p:nvSpPr>
          <p:cNvPr id="6" name="Rectangle 5">
            <a:extLst>
              <a:ext uri="{FF2B5EF4-FFF2-40B4-BE49-F238E27FC236}">
                <a16:creationId xmlns:a16="http://schemas.microsoft.com/office/drawing/2014/main" id="{16D7C4D5-C72A-4865-9B95-0B3E4EC59E2E}"/>
              </a:ext>
            </a:extLst>
          </p:cNvPr>
          <p:cNvSpPr/>
          <p:nvPr/>
        </p:nvSpPr>
        <p:spPr>
          <a:xfrm>
            <a:off x="2514600" y="2067373"/>
            <a:ext cx="609600" cy="2054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5740374"/>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108547" name="Rectangle 3"/>
          <p:cNvSpPr>
            <a:spLocks noGrp="1" noChangeArrowheads="1"/>
          </p:cNvSpPr>
          <p:nvPr>
            <p:ph type="body" idx="1"/>
          </p:nvPr>
        </p:nvSpPr>
        <p:spPr/>
        <p:txBody>
          <a:bodyPr/>
          <a:lstStyle/>
          <a:p>
            <a:pPr eaLnBrk="1" hangingPunct="1">
              <a:defRPr/>
            </a:pPr>
            <a:r>
              <a:rPr lang="en-US" altLang="en-US" dirty="0">
                <a:solidFill>
                  <a:schemeClr val="bg1">
                    <a:lumMod val="75000"/>
                  </a:schemeClr>
                </a:solidFill>
              </a:rPr>
              <a:t>With respect to manifesting PUK, which of the following doesn’t belong, and why?</a:t>
            </a:r>
          </a:p>
          <a:p>
            <a:pPr lvl="1" eaLnBrk="1" hangingPunct="1">
              <a:defRPr/>
            </a:pPr>
            <a:r>
              <a:rPr lang="en-US" altLang="en-US" dirty="0">
                <a:solidFill>
                  <a:schemeClr val="bg1">
                    <a:lumMod val="75000"/>
                  </a:schemeClr>
                </a:solidFill>
              </a:rPr>
              <a:t>RA, </a:t>
            </a:r>
            <a:r>
              <a:rPr lang="en-US" altLang="en-US" dirty="0" err="1">
                <a:solidFill>
                  <a:schemeClr val="bg1">
                    <a:lumMod val="75000"/>
                  </a:schemeClr>
                </a:solidFill>
              </a:rPr>
              <a:t>Mooren’s</a:t>
            </a:r>
            <a:r>
              <a:rPr lang="en-US" altLang="en-US" dirty="0">
                <a:solidFill>
                  <a:schemeClr val="bg1">
                    <a:lumMod val="75000"/>
                  </a:schemeClr>
                </a:solidFill>
              </a:rPr>
              <a:t>, </a:t>
            </a:r>
            <a:r>
              <a:rPr lang="en-US" altLang="en-US" dirty="0" err="1">
                <a:solidFill>
                  <a:schemeClr val="bg1">
                    <a:lumMod val="75000"/>
                  </a:schemeClr>
                </a:solidFill>
              </a:rPr>
              <a:t>Beh</a:t>
            </a:r>
            <a:r>
              <a:rPr lang="en-US" altLang="en-US" dirty="0" err="1">
                <a:solidFill>
                  <a:schemeClr val="bg1">
                    <a:lumMod val="75000"/>
                  </a:schemeClr>
                </a:solidFill>
                <a:cs typeface="Arial" panose="020B0604020202020204" pitchFamily="34" charset="0"/>
              </a:rPr>
              <a:t>ç</a:t>
            </a:r>
            <a:r>
              <a:rPr lang="en-US" altLang="en-US" dirty="0" err="1">
                <a:solidFill>
                  <a:schemeClr val="bg1">
                    <a:lumMod val="75000"/>
                  </a:schemeClr>
                </a:solidFill>
              </a:rPr>
              <a:t>et</a:t>
            </a:r>
            <a:r>
              <a:rPr lang="en-US" altLang="en-US" dirty="0">
                <a:solidFill>
                  <a:schemeClr val="bg1">
                    <a:lumMod val="75000"/>
                  </a:schemeClr>
                </a:solidFill>
              </a:rPr>
              <a:t>, IBD</a:t>
            </a:r>
          </a:p>
          <a:p>
            <a:pPr eaLnBrk="1" hangingPunct="1">
              <a:defRPr/>
            </a:pPr>
            <a:endParaRPr lang="en-US" altLang="en-US" dirty="0">
              <a:solidFill>
                <a:schemeClr val="bg1">
                  <a:lumMod val="75000"/>
                </a:schemeClr>
              </a:solidFill>
            </a:endParaRPr>
          </a:p>
          <a:p>
            <a:pPr eaLnBrk="1" hangingPunct="1">
              <a:defRPr/>
            </a:pPr>
            <a:r>
              <a:rPr lang="en-US" altLang="en-US" dirty="0">
                <a:solidFill>
                  <a:schemeClr val="bg1">
                    <a:lumMod val="75000"/>
                  </a:schemeClr>
                </a:solidFill>
              </a:rPr>
              <a:t>And in this group?</a:t>
            </a:r>
          </a:p>
          <a:p>
            <a:pPr lvl="1" eaLnBrk="1" hangingPunct="1">
              <a:defRPr/>
            </a:pPr>
            <a:r>
              <a:rPr lang="en-US" altLang="en-US" dirty="0" err="1">
                <a:solidFill>
                  <a:schemeClr val="bg1">
                    <a:lumMod val="75000"/>
                  </a:schemeClr>
                </a:solidFill>
              </a:rPr>
              <a:t>Mooren’s</a:t>
            </a:r>
            <a:r>
              <a:rPr lang="en-US" altLang="en-US" dirty="0">
                <a:solidFill>
                  <a:schemeClr val="bg1">
                    <a:lumMod val="75000"/>
                  </a:schemeClr>
                </a:solidFill>
              </a:rPr>
              <a:t>, </a:t>
            </a:r>
            <a:r>
              <a:rPr lang="en-US" altLang="en-US" b="1" dirty="0" err="1">
                <a:solidFill>
                  <a:srgbClr val="0000FF"/>
                </a:solidFill>
              </a:rPr>
              <a:t>Terrien’s</a:t>
            </a:r>
            <a:r>
              <a:rPr lang="en-US" altLang="en-US" b="1" dirty="0">
                <a:solidFill>
                  <a:srgbClr val="0000FF"/>
                </a:solidFill>
              </a:rPr>
              <a:t> marginal</a:t>
            </a:r>
            <a:r>
              <a:rPr lang="en-US" altLang="en-US" dirty="0">
                <a:solidFill>
                  <a:schemeClr val="bg1">
                    <a:lumMod val="75000"/>
                  </a:schemeClr>
                </a:solidFill>
              </a:rPr>
              <a:t>, Sarcoid, SLE</a:t>
            </a:r>
          </a:p>
        </p:txBody>
      </p:sp>
      <p:sp>
        <p:nvSpPr>
          <p:cNvPr id="117764" name="Text Box 6"/>
          <p:cNvSpPr txBox="1">
            <a:spLocks noChangeArrowheads="1"/>
          </p:cNvSpPr>
          <p:nvPr/>
        </p:nvSpPr>
        <p:spPr bwMode="auto">
          <a:xfrm>
            <a:off x="685800" y="4924425"/>
            <a:ext cx="7772400" cy="1323975"/>
          </a:xfrm>
          <a:prstGeom prst="rect">
            <a:avLst/>
          </a:prstGeom>
          <a:no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Why is </a:t>
            </a:r>
            <a:r>
              <a:rPr lang="en-US" altLang="en-US" sz="1600" i="1" dirty="0" err="1">
                <a:solidFill>
                  <a:schemeClr val="bg1">
                    <a:lumMod val="75000"/>
                  </a:schemeClr>
                </a:solidFill>
              </a:rPr>
              <a:t>Terrien’s</a:t>
            </a:r>
            <a:r>
              <a:rPr lang="en-US" altLang="en-US" sz="1600" i="1" dirty="0">
                <a:solidFill>
                  <a:schemeClr val="bg1">
                    <a:lumMod val="75000"/>
                  </a:schemeClr>
                </a:solidFill>
              </a:rPr>
              <a:t> the oddball in this group?</a:t>
            </a:r>
          </a:p>
          <a:p>
            <a:pPr eaLnBrk="1" hangingPunct="1">
              <a:spcBef>
                <a:spcPct val="0"/>
              </a:spcBef>
              <a:buClrTx/>
              <a:buSzTx/>
              <a:buFontTx/>
              <a:buNone/>
            </a:pPr>
            <a:r>
              <a:rPr lang="en-US" altLang="en-US" sz="1600" dirty="0">
                <a:solidFill>
                  <a:schemeClr val="bg1">
                    <a:lumMod val="75000"/>
                  </a:schemeClr>
                </a:solidFill>
              </a:rPr>
              <a:t>Two reasons:</a:t>
            </a:r>
          </a:p>
          <a:p>
            <a:pPr eaLnBrk="1" hangingPunct="1">
              <a:spcBef>
                <a:spcPct val="0"/>
              </a:spcBef>
              <a:buClrTx/>
              <a:buSzTx/>
              <a:buFontTx/>
              <a:buNone/>
            </a:pPr>
            <a:r>
              <a:rPr lang="en-US" altLang="en-US" sz="1600" dirty="0">
                <a:solidFill>
                  <a:schemeClr val="bg1">
                    <a:lumMod val="75000"/>
                  </a:schemeClr>
                </a:solidFill>
              </a:rPr>
              <a:t>--PUK in the others is an  inflammatory  process; </a:t>
            </a:r>
            <a:r>
              <a:rPr lang="en-US" altLang="en-US" sz="1600" dirty="0" err="1">
                <a:solidFill>
                  <a:schemeClr val="bg1">
                    <a:lumMod val="75000"/>
                  </a:schemeClr>
                </a:solidFill>
              </a:rPr>
              <a:t>Terrien’s</a:t>
            </a:r>
            <a:r>
              <a:rPr lang="en-US" altLang="en-US" sz="1600" dirty="0">
                <a:solidFill>
                  <a:schemeClr val="bg1">
                    <a:lumMod val="75000"/>
                  </a:schemeClr>
                </a:solidFill>
              </a:rPr>
              <a:t> is  noninflammatory</a:t>
            </a:r>
          </a:p>
          <a:p>
            <a:pPr eaLnBrk="1" hangingPunct="1">
              <a:spcBef>
                <a:spcPct val="0"/>
              </a:spcBef>
              <a:buClrTx/>
              <a:buSzTx/>
              <a:buFontTx/>
              <a:buNone/>
            </a:pPr>
            <a:r>
              <a:rPr lang="en-US" altLang="en-US" sz="1600" dirty="0">
                <a:solidFill>
                  <a:schemeClr val="bg1">
                    <a:lumMod val="75000"/>
                  </a:schemeClr>
                </a:solidFill>
              </a:rPr>
              <a:t>--As implied by the word ‘ulcerative’ in the name, the corneal epithelium is  disrupted in PUK. In contrast, the epithelium is  </a:t>
            </a:r>
            <a:r>
              <a:rPr lang="en-US" altLang="en-US" sz="1600" b="1" dirty="0">
                <a:solidFill>
                  <a:schemeClr val="bg1">
                    <a:lumMod val="75000"/>
                  </a:schemeClr>
                </a:solidFill>
              </a:rPr>
              <a:t>intact</a:t>
            </a:r>
            <a:r>
              <a:rPr lang="en-US" altLang="en-US" sz="1600" dirty="0">
                <a:solidFill>
                  <a:schemeClr val="bg1">
                    <a:lumMod val="75000"/>
                  </a:schemeClr>
                </a:solidFill>
              </a:rPr>
              <a:t>  in </a:t>
            </a:r>
            <a:r>
              <a:rPr lang="en-US" altLang="en-US" sz="1600" dirty="0" err="1">
                <a:solidFill>
                  <a:schemeClr val="bg1">
                    <a:lumMod val="75000"/>
                  </a:schemeClr>
                </a:solidFill>
              </a:rPr>
              <a:t>Terrien’s</a:t>
            </a:r>
            <a:r>
              <a:rPr lang="en-US" altLang="en-US" sz="1600" dirty="0">
                <a:solidFill>
                  <a:schemeClr val="bg1">
                    <a:lumMod val="75000"/>
                  </a:schemeClr>
                </a:solidFill>
              </a:rPr>
              <a:t>.</a:t>
            </a:r>
          </a:p>
        </p:txBody>
      </p:sp>
      <p:sp>
        <p:nvSpPr>
          <p:cNvPr id="11776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24A2E40-E90D-4E51-ADB7-38803EE60BEC}" type="slidenum">
              <a:rPr lang="en-US" altLang="en-US" sz="1000" smtClean="0"/>
              <a:pPr>
                <a:spcBef>
                  <a:spcPct val="0"/>
                </a:spcBef>
                <a:buClrTx/>
                <a:buSzTx/>
                <a:buFontTx/>
                <a:buNone/>
              </a:pPr>
              <a:t>209</a:t>
            </a:fld>
            <a:endParaRPr lang="en-US" altLang="en-US" sz="1000"/>
          </a:p>
        </p:txBody>
      </p:sp>
      <p:sp>
        <p:nvSpPr>
          <p:cNvPr id="2" name="Text Box 4">
            <a:extLst>
              <a:ext uri="{FF2B5EF4-FFF2-40B4-BE49-F238E27FC236}">
                <a16:creationId xmlns:a16="http://schemas.microsoft.com/office/drawing/2014/main" id="{DE65AE0B-2B68-49F1-93AD-2DBE5788B902}"/>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4" name="TextBox 1">
            <a:extLst>
              <a:ext uri="{FF2B5EF4-FFF2-40B4-BE49-F238E27FC236}">
                <a16:creationId xmlns:a16="http://schemas.microsoft.com/office/drawing/2014/main" id="{CE08F59B-9D8E-40C0-A3C8-F9FEBFC107C0}"/>
              </a:ext>
            </a:extLst>
          </p:cNvPr>
          <p:cNvSpPr txBox="1">
            <a:spLocks noChangeArrowheads="1"/>
          </p:cNvSpPr>
          <p:nvPr/>
        </p:nvSpPr>
        <p:spPr bwMode="auto">
          <a:xfrm>
            <a:off x="1293160" y="805458"/>
            <a:ext cx="6599884" cy="3385542"/>
          </a:xfrm>
          <a:prstGeom prst="rect">
            <a:avLst/>
          </a:prstGeom>
          <a:solidFill>
            <a:schemeClr val="accent1">
              <a:lumMod val="40000"/>
              <a:lumOff val="60000"/>
            </a:schemeClr>
          </a:solidFill>
          <a:ln>
            <a:noFill/>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dirty="0">
                <a:solidFill>
                  <a:srgbClr val="0000FF"/>
                </a:solidFill>
              </a:rPr>
              <a:t>Speaking of </a:t>
            </a:r>
            <a:r>
              <a:rPr lang="en-US" altLang="en-US" sz="1800" dirty="0" err="1">
                <a:solidFill>
                  <a:srgbClr val="0000FF"/>
                </a:solidFill>
              </a:rPr>
              <a:t>Terrien’s</a:t>
            </a:r>
            <a:r>
              <a:rPr lang="en-US" altLang="en-US" sz="1800" dirty="0">
                <a:solidFill>
                  <a:srgbClr val="0000FF"/>
                </a:solidFill>
              </a:rPr>
              <a:t>…</a:t>
            </a:r>
            <a:endParaRPr lang="en-US" altLang="en-US" sz="18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Is it a common, or an uncommon condition?</a:t>
            </a:r>
          </a:p>
          <a:p>
            <a:pPr eaLnBrk="1" hangingPunct="1">
              <a:spcBef>
                <a:spcPct val="0"/>
              </a:spcBef>
              <a:buClrTx/>
              <a:buSzTx/>
              <a:buFontTx/>
              <a:buNone/>
            </a:pPr>
            <a:r>
              <a:rPr lang="en-US" altLang="en-US" sz="1400" dirty="0">
                <a:solidFill>
                  <a:schemeClr val="bg1">
                    <a:lumMod val="75000"/>
                  </a:schemeClr>
                </a:solidFill>
              </a:rPr>
              <a:t>Uncommon</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Does it have a gender predilection?</a:t>
            </a:r>
          </a:p>
          <a:p>
            <a:pPr eaLnBrk="1" hangingPunct="1">
              <a:spcBef>
                <a:spcPct val="0"/>
              </a:spcBef>
              <a:buClrTx/>
              <a:buSzTx/>
              <a:buFontTx/>
              <a:buNone/>
            </a:pPr>
            <a:r>
              <a:rPr lang="en-US" altLang="en-US" sz="1400" dirty="0">
                <a:solidFill>
                  <a:schemeClr val="bg1">
                    <a:lumMod val="75000"/>
                  </a:schemeClr>
                </a:solidFill>
              </a:rPr>
              <a:t>While once thought to be more common in males, it is now considered equal</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Is it unilateral, or bilateral?</a:t>
            </a:r>
          </a:p>
          <a:p>
            <a:pPr eaLnBrk="1" hangingPunct="1">
              <a:spcBef>
                <a:spcPct val="0"/>
              </a:spcBef>
              <a:buClrTx/>
              <a:buSzTx/>
              <a:buFontTx/>
              <a:buNone/>
            </a:pPr>
            <a:r>
              <a:rPr lang="en-US" altLang="en-US" sz="1400" dirty="0">
                <a:solidFill>
                  <a:schemeClr val="bg1">
                    <a:lumMod val="75000"/>
                  </a:schemeClr>
                </a:solidFill>
              </a:rPr>
              <a:t>Bilateral (although involvement can be strikingly asymmetric)</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Which sector of the cornea is involved first, and how does it progress from there?</a:t>
            </a:r>
          </a:p>
          <a:p>
            <a:pPr eaLnBrk="1" hangingPunct="1">
              <a:spcBef>
                <a:spcPct val="0"/>
              </a:spcBef>
              <a:buClrTx/>
              <a:buSzTx/>
              <a:buFontTx/>
              <a:buNone/>
            </a:pPr>
            <a:r>
              <a:rPr lang="en-US" altLang="en-US" sz="1400" dirty="0">
                <a:solidFill>
                  <a:schemeClr val="bg1">
                    <a:lumMod val="75000"/>
                  </a:schemeClr>
                </a:solidFill>
              </a:rPr>
              <a:t>It starts </a:t>
            </a:r>
            <a:r>
              <a:rPr lang="en-US" altLang="en-US" sz="1400" dirty="0" err="1">
                <a:solidFill>
                  <a:schemeClr val="bg1">
                    <a:lumMod val="75000"/>
                  </a:schemeClr>
                </a:solidFill>
              </a:rPr>
              <a:t>superonasally</a:t>
            </a:r>
            <a:r>
              <a:rPr lang="en-US" altLang="en-US" sz="1400" dirty="0">
                <a:solidFill>
                  <a:schemeClr val="bg1">
                    <a:lumMod val="75000"/>
                  </a:schemeClr>
                </a:solidFill>
              </a:rPr>
              <a:t>, then spreads circumferentially</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Does it affect vision? If so, how?</a:t>
            </a:r>
          </a:p>
          <a:p>
            <a:pPr eaLnBrk="1" hangingPunct="1">
              <a:spcBef>
                <a:spcPct val="0"/>
              </a:spcBef>
              <a:buClrTx/>
              <a:buSzTx/>
              <a:buFontTx/>
              <a:buNone/>
            </a:pPr>
            <a:r>
              <a:rPr lang="en-US" altLang="en-US" sz="1400" dirty="0">
                <a:solidFill>
                  <a:schemeClr val="bg1">
                    <a:lumMod val="75000"/>
                  </a:schemeClr>
                </a:solidFill>
              </a:rPr>
              <a:t>Yes, by inducing  high astigmatism</a:t>
            </a:r>
          </a:p>
        </p:txBody>
      </p:sp>
      <p:sp>
        <p:nvSpPr>
          <p:cNvPr id="3" name="Oval 2">
            <a:extLst>
              <a:ext uri="{FF2B5EF4-FFF2-40B4-BE49-F238E27FC236}">
                <a16:creationId xmlns:a16="http://schemas.microsoft.com/office/drawing/2014/main" id="{A74CBEAF-7483-4160-AB19-750A859A431E}"/>
              </a:ext>
            </a:extLst>
          </p:cNvPr>
          <p:cNvSpPr/>
          <p:nvPr/>
        </p:nvSpPr>
        <p:spPr>
          <a:xfrm>
            <a:off x="2667000" y="4114800"/>
            <a:ext cx="3124200" cy="80962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1">
            <a:extLst>
              <a:ext uri="{FF2B5EF4-FFF2-40B4-BE49-F238E27FC236}">
                <a16:creationId xmlns:a16="http://schemas.microsoft.com/office/drawing/2014/main" id="{24B4A797-2520-47F8-87B0-BA8E6619CF24}"/>
              </a:ext>
            </a:extLst>
          </p:cNvPr>
          <p:cNvSpPr txBox="1">
            <a:spLocks noChangeArrowheads="1"/>
          </p:cNvSpPr>
          <p:nvPr/>
        </p:nvSpPr>
        <p:spPr bwMode="auto">
          <a:xfrm>
            <a:off x="685800" y="1765303"/>
            <a:ext cx="7664450" cy="1077218"/>
          </a:xfrm>
          <a:prstGeom prst="rect">
            <a:avLst/>
          </a:prstGeom>
          <a:solidFill>
            <a:srgbClr val="002060"/>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i="1" dirty="0">
                <a:solidFill>
                  <a:schemeClr val="bg1"/>
                </a:solidFill>
              </a:rPr>
              <a:t>The key to diagnosing </a:t>
            </a:r>
            <a:r>
              <a:rPr lang="en-US" altLang="en-US" sz="1600" i="1" dirty="0" err="1">
                <a:solidFill>
                  <a:schemeClr val="bg1"/>
                </a:solidFill>
              </a:rPr>
              <a:t>Terrien’s</a:t>
            </a:r>
            <a:r>
              <a:rPr lang="en-US" altLang="en-US" sz="1600" i="1" dirty="0">
                <a:solidFill>
                  <a:schemeClr val="bg1"/>
                </a:solidFill>
              </a:rPr>
              <a:t> is its classic appearance:</a:t>
            </a:r>
          </a:p>
          <a:p>
            <a:r>
              <a:rPr lang="en-US" altLang="en-US" sz="1600" dirty="0">
                <a:solidFill>
                  <a:schemeClr val="bg1"/>
                </a:solidFill>
              </a:rPr>
              <a:t>--The epithelium is  </a:t>
            </a:r>
            <a:r>
              <a:rPr lang="en-US" altLang="en-US" sz="1600" b="1" dirty="0">
                <a:solidFill>
                  <a:schemeClr val="bg1"/>
                </a:solidFill>
              </a:rPr>
              <a:t>intact </a:t>
            </a:r>
            <a:r>
              <a:rPr lang="en-US" altLang="en-US" sz="1600" dirty="0">
                <a:solidFill>
                  <a:schemeClr val="bg1"/>
                </a:solidFill>
              </a:rPr>
              <a:t>, as noted earlier</a:t>
            </a:r>
            <a:endParaRPr lang="en-US" altLang="en-US" sz="1600" dirty="0">
              <a:solidFill>
                <a:srgbClr val="002060"/>
              </a:solidFill>
            </a:endParaRPr>
          </a:p>
          <a:p>
            <a:r>
              <a:rPr lang="en-US" altLang="en-US" sz="1600" dirty="0">
                <a:solidFill>
                  <a:srgbClr val="002060"/>
                </a:solidFill>
              </a:rPr>
              <a:t>--The </a:t>
            </a:r>
            <a:r>
              <a:rPr lang="en-US" altLang="en-US" sz="1600" b="1" dirty="0">
                <a:solidFill>
                  <a:srgbClr val="002060"/>
                </a:solidFill>
              </a:rPr>
              <a:t>leading edge </a:t>
            </a:r>
            <a:r>
              <a:rPr lang="en-US" altLang="en-US" sz="1600" dirty="0">
                <a:solidFill>
                  <a:srgbClr val="002060"/>
                </a:solidFill>
              </a:rPr>
              <a:t>of the thinned area is characterized by the presence of…</a:t>
            </a:r>
            <a:r>
              <a:rPr lang="en-US" altLang="en-US" sz="1600" b="1" dirty="0">
                <a:solidFill>
                  <a:srgbClr val="002060"/>
                </a:solidFill>
              </a:rPr>
              <a:t>Lipid</a:t>
            </a:r>
          </a:p>
          <a:p>
            <a:r>
              <a:rPr lang="en-US" altLang="en-US" sz="1600" dirty="0">
                <a:solidFill>
                  <a:srgbClr val="002060"/>
                </a:solidFill>
              </a:rPr>
              <a:t>--The </a:t>
            </a:r>
            <a:r>
              <a:rPr lang="en-US" altLang="en-US" sz="1600" b="1" dirty="0">
                <a:solidFill>
                  <a:srgbClr val="002060"/>
                </a:solidFill>
              </a:rPr>
              <a:t>trailing portion </a:t>
            </a:r>
            <a:r>
              <a:rPr lang="en-US" altLang="en-US" sz="1600" dirty="0">
                <a:solidFill>
                  <a:srgbClr val="002060"/>
                </a:solidFill>
              </a:rPr>
              <a:t>is characterized by the presence of… </a:t>
            </a:r>
            <a:r>
              <a:rPr lang="en-US" altLang="en-US" sz="1600" b="1" dirty="0">
                <a:solidFill>
                  <a:srgbClr val="002060"/>
                </a:solidFill>
              </a:rPr>
              <a:t>A vascular pannus</a:t>
            </a:r>
          </a:p>
        </p:txBody>
      </p:sp>
    </p:spTree>
    <p:extLst>
      <p:ext uri="{BB962C8B-B14F-4D97-AF65-F5344CB8AC3E}">
        <p14:creationId xmlns:p14="http://schemas.microsoft.com/office/powerpoint/2010/main" val="1767732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17411"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7412"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17413" name="Rectangle 4"/>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17414" name="Rectangle 5"/>
          <p:cNvSpPr>
            <a:spLocks noGrp="1" noChangeArrowheads="1"/>
          </p:cNvSpPr>
          <p:nvPr>
            <p:ph type="body" idx="1"/>
          </p:nvPr>
        </p:nvSpPr>
        <p:spPr>
          <a:xfrm>
            <a:off x="304800" y="1676400"/>
            <a:ext cx="8534400" cy="4876800"/>
          </a:xfrm>
        </p:spPr>
        <p:txBody>
          <a:bodyPr/>
          <a:lstStyle/>
          <a:p>
            <a:pPr eaLnBrk="1" hangingPunct="1"/>
            <a:r>
              <a:rPr lang="en-US" altLang="en-US" sz="2200" dirty="0">
                <a:solidFill>
                  <a:schemeClr val="bg1">
                    <a:lumMod val="75000"/>
                  </a:schemeClr>
                </a:solidFill>
              </a:rPr>
              <a:t>Autoimmune PUK is usually unilateral and sectoral                         </a:t>
            </a:r>
          </a:p>
          <a:p>
            <a:pPr eaLnBrk="1" hangingPunct="1"/>
            <a:r>
              <a:rPr lang="en-US" altLang="en-US" sz="2200" dirty="0">
                <a:solidFill>
                  <a:schemeClr val="bg1">
                    <a:lumMod val="75000"/>
                  </a:schemeClr>
                </a:solidFill>
              </a:rPr>
              <a:t>It often heralds exacerbation of </a:t>
            </a:r>
            <a:r>
              <a:rPr lang="en-US" altLang="en-US" sz="2200" b="1" dirty="0"/>
              <a:t>systemic disease </a:t>
            </a:r>
          </a:p>
        </p:txBody>
      </p:sp>
      <p:sp>
        <p:nvSpPr>
          <p:cNvPr id="1741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001FBC2-80F1-43A6-BAA7-3675B6881076}" type="slidenum">
              <a:rPr lang="en-US" altLang="en-US" sz="1000" smtClean="0"/>
              <a:pPr>
                <a:spcBef>
                  <a:spcPct val="0"/>
                </a:spcBef>
                <a:buClrTx/>
                <a:buSzTx/>
                <a:buFontTx/>
                <a:buNone/>
              </a:pPr>
              <a:t>21</a:t>
            </a:fld>
            <a:endParaRPr lang="en-US" altLang="en-US" sz="1000"/>
          </a:p>
        </p:txBody>
      </p:sp>
      <p:sp>
        <p:nvSpPr>
          <p:cNvPr id="2" name="Text Box 4">
            <a:extLst>
              <a:ext uri="{FF2B5EF4-FFF2-40B4-BE49-F238E27FC236}">
                <a16:creationId xmlns:a16="http://schemas.microsoft.com/office/drawing/2014/main" id="{5C96FC0D-CDB7-4350-8ADA-11FA8FC055A7}"/>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4" name="TextBox 3">
            <a:extLst>
              <a:ext uri="{FF2B5EF4-FFF2-40B4-BE49-F238E27FC236}">
                <a16:creationId xmlns:a16="http://schemas.microsoft.com/office/drawing/2014/main" id="{A0A56AA5-A875-4F9D-8E0C-EEF78F6CC7C4}"/>
              </a:ext>
            </a:extLst>
          </p:cNvPr>
          <p:cNvSpPr txBox="1"/>
          <p:nvPr/>
        </p:nvSpPr>
        <p:spPr>
          <a:xfrm>
            <a:off x="2313038" y="1524000"/>
            <a:ext cx="6194324" cy="584775"/>
          </a:xfrm>
          <a:prstGeom prst="rect">
            <a:avLst/>
          </a:prstGeom>
          <a:solidFill>
            <a:schemeClr val="accent5">
              <a:lumMod val="75000"/>
            </a:schemeClr>
          </a:solidFill>
        </p:spPr>
        <p:txBody>
          <a:bodyPr wrap="none" rtlCol="0">
            <a:spAutoFit/>
          </a:bodyPr>
          <a:lstStyle/>
          <a:p>
            <a:r>
              <a:rPr lang="en-US" sz="1600" i="1" dirty="0">
                <a:solidFill>
                  <a:schemeClr val="bg1">
                    <a:lumMod val="50000"/>
                  </a:schemeClr>
                </a:solidFill>
              </a:rPr>
              <a:t>With what general category of autoimmune </a:t>
            </a:r>
            <a:r>
              <a:rPr lang="en-US" sz="1600" i="1" dirty="0" err="1">
                <a:solidFill>
                  <a:schemeClr val="bg1">
                    <a:lumMod val="50000"/>
                  </a:schemeClr>
                </a:solidFill>
              </a:rPr>
              <a:t>dz</a:t>
            </a:r>
            <a:r>
              <a:rPr lang="en-US" sz="1600" i="1" dirty="0">
                <a:solidFill>
                  <a:schemeClr val="bg1">
                    <a:lumMod val="50000"/>
                  </a:schemeClr>
                </a:solidFill>
              </a:rPr>
              <a:t> is PUK associated?</a:t>
            </a:r>
          </a:p>
          <a:p>
            <a:r>
              <a:rPr lang="en-US" sz="1600" dirty="0">
                <a:solidFill>
                  <a:schemeClr val="bg1">
                    <a:lumMod val="50000"/>
                  </a:schemeClr>
                </a:solidFill>
              </a:rPr>
              <a:t>Connective-tissue </a:t>
            </a:r>
            <a:r>
              <a:rPr lang="en-US" sz="1600" dirty="0" err="1">
                <a:solidFill>
                  <a:schemeClr val="bg1">
                    <a:lumMod val="50000"/>
                  </a:schemeClr>
                </a:solidFill>
              </a:rPr>
              <a:t>dz</a:t>
            </a:r>
            <a:r>
              <a:rPr lang="en-US" sz="1600" dirty="0">
                <a:solidFill>
                  <a:schemeClr val="bg1">
                    <a:lumMod val="50000"/>
                  </a:schemeClr>
                </a:solidFill>
              </a:rPr>
              <a:t>, especially </a:t>
            </a:r>
            <a:r>
              <a:rPr lang="en-US" sz="1600" dirty="0" err="1">
                <a:solidFill>
                  <a:schemeClr val="bg1">
                    <a:lumMod val="50000"/>
                  </a:schemeClr>
                </a:solidFill>
              </a:rPr>
              <a:t>vasculitides</a:t>
            </a:r>
            <a:endParaRPr lang="en-US" sz="1600" dirty="0">
              <a:solidFill>
                <a:schemeClr val="bg1">
                  <a:lumMod val="50000"/>
                </a:schemeClr>
              </a:solidFill>
            </a:endParaRPr>
          </a:p>
        </p:txBody>
      </p:sp>
      <p:sp>
        <p:nvSpPr>
          <p:cNvPr id="5" name="TextBox 4">
            <a:extLst>
              <a:ext uri="{FF2B5EF4-FFF2-40B4-BE49-F238E27FC236}">
                <a16:creationId xmlns:a16="http://schemas.microsoft.com/office/drawing/2014/main" id="{4BABEE30-020F-470E-9BB8-332170594C4E}"/>
              </a:ext>
            </a:extLst>
          </p:cNvPr>
          <p:cNvSpPr txBox="1"/>
          <p:nvPr/>
        </p:nvSpPr>
        <p:spPr>
          <a:xfrm>
            <a:off x="1005284" y="4296205"/>
            <a:ext cx="6371432" cy="2308324"/>
          </a:xfrm>
          <a:prstGeom prst="rect">
            <a:avLst/>
          </a:prstGeom>
          <a:solidFill>
            <a:srgbClr val="D5D5D5"/>
          </a:solidFill>
        </p:spPr>
        <p:txBody>
          <a:bodyPr wrap="square">
            <a:spAutoFit/>
          </a:bodyPr>
          <a:lstStyle/>
          <a:p>
            <a:pPr eaLnBrk="1" hangingPunct="1">
              <a:defRPr/>
            </a:pPr>
            <a:r>
              <a:rPr lang="en-US" sz="1600" i="1" dirty="0">
                <a:solidFill>
                  <a:schemeClr val="bg1">
                    <a:lumMod val="65000"/>
                  </a:schemeClr>
                </a:solidFill>
                <a:latin typeface="Arial" charset="0"/>
              </a:rPr>
              <a:t>Of these three, which is most likely to be associated with PUK?</a:t>
            </a:r>
          </a:p>
          <a:p>
            <a:pPr eaLnBrk="1" hangingPunct="1">
              <a:defRPr/>
            </a:pPr>
            <a:r>
              <a:rPr lang="en-US" sz="1600" dirty="0">
                <a:solidFill>
                  <a:schemeClr val="bg1">
                    <a:lumMod val="65000"/>
                  </a:schemeClr>
                </a:solidFill>
                <a:latin typeface="Arial" charset="0"/>
              </a:rPr>
              <a:t>RA, by a substantial margin</a:t>
            </a:r>
          </a:p>
          <a:p>
            <a:pPr eaLnBrk="1" hangingPunct="1">
              <a:defRPr/>
            </a:pPr>
            <a:endParaRPr lang="en-US" sz="1600" dirty="0">
              <a:solidFill>
                <a:schemeClr val="bg1">
                  <a:lumMod val="65000"/>
                </a:schemeClr>
              </a:solidFill>
              <a:latin typeface="Arial" charset="0"/>
            </a:endParaRPr>
          </a:p>
          <a:p>
            <a:pPr eaLnBrk="1" hangingPunct="1">
              <a:defRPr/>
            </a:pPr>
            <a:r>
              <a:rPr lang="en-US" sz="1600" i="1" dirty="0">
                <a:solidFill>
                  <a:schemeClr val="bg1">
                    <a:lumMod val="65000"/>
                  </a:schemeClr>
                </a:solidFill>
                <a:latin typeface="Arial" charset="0"/>
              </a:rPr>
              <a:t>What percentage of PUK </a:t>
            </a:r>
            <a:r>
              <a:rPr lang="en-US" sz="1600" i="1" dirty="0" err="1">
                <a:solidFill>
                  <a:schemeClr val="bg1">
                    <a:lumMod val="65000"/>
                  </a:schemeClr>
                </a:solidFill>
                <a:latin typeface="Arial" charset="0"/>
              </a:rPr>
              <a:t>pts</a:t>
            </a:r>
            <a:r>
              <a:rPr lang="en-US" sz="1600" i="1" dirty="0">
                <a:solidFill>
                  <a:schemeClr val="bg1">
                    <a:lumMod val="65000"/>
                  </a:schemeClr>
                </a:solidFill>
                <a:latin typeface="Arial" charset="0"/>
              </a:rPr>
              <a:t> have RA as their underlying condition?</a:t>
            </a:r>
          </a:p>
          <a:p>
            <a:pPr eaLnBrk="1" hangingPunct="1">
              <a:defRPr/>
            </a:pPr>
            <a:r>
              <a:rPr lang="en-US" sz="1600" dirty="0">
                <a:solidFill>
                  <a:schemeClr val="bg1">
                    <a:lumMod val="65000"/>
                  </a:schemeClr>
                </a:solidFill>
                <a:latin typeface="Arial" charset="0"/>
              </a:rPr>
              <a:t>Up to 40</a:t>
            </a:r>
          </a:p>
          <a:p>
            <a:pPr eaLnBrk="1" hangingPunct="1">
              <a:defRPr/>
            </a:pPr>
            <a:endParaRPr lang="en-US" sz="1600" dirty="0">
              <a:solidFill>
                <a:schemeClr val="bg1">
                  <a:lumMod val="65000"/>
                </a:schemeClr>
              </a:solidFill>
              <a:latin typeface="Arial" charset="0"/>
            </a:endParaRPr>
          </a:p>
          <a:p>
            <a:pPr eaLnBrk="1" hangingPunct="1">
              <a:defRPr/>
            </a:pPr>
            <a:r>
              <a:rPr lang="en-US" sz="1600" i="1" dirty="0">
                <a:solidFill>
                  <a:schemeClr val="bg1">
                    <a:lumMod val="65000"/>
                  </a:schemeClr>
                </a:solidFill>
                <a:latin typeface="Arial" charset="0"/>
              </a:rPr>
              <a:t>In addition to the peripheral cornea, what other ocular structure is commonly affected in these </a:t>
            </a:r>
            <a:r>
              <a:rPr lang="en-US" sz="1600" i="1" dirty="0" err="1">
                <a:solidFill>
                  <a:schemeClr val="bg1">
                    <a:lumMod val="65000"/>
                  </a:schemeClr>
                </a:solidFill>
                <a:latin typeface="Arial" charset="0"/>
              </a:rPr>
              <a:t>pts</a:t>
            </a:r>
            <a:r>
              <a:rPr lang="en-US" sz="1600" i="1" dirty="0">
                <a:solidFill>
                  <a:schemeClr val="bg1">
                    <a:lumMod val="65000"/>
                  </a:schemeClr>
                </a:solidFill>
                <a:latin typeface="Arial" charset="0"/>
              </a:rPr>
              <a:t>?</a:t>
            </a:r>
          </a:p>
          <a:p>
            <a:pPr eaLnBrk="1" hangingPunct="1">
              <a:defRPr/>
            </a:pPr>
            <a:r>
              <a:rPr lang="en-US" sz="1600" dirty="0">
                <a:solidFill>
                  <a:schemeClr val="bg1">
                    <a:lumMod val="65000"/>
                  </a:schemeClr>
                </a:solidFill>
                <a:latin typeface="Arial" charset="0"/>
              </a:rPr>
              <a:t>The sclera </a:t>
            </a:r>
          </a:p>
        </p:txBody>
      </p:sp>
      <p:sp>
        <p:nvSpPr>
          <p:cNvPr id="3" name="TextBox 1">
            <a:extLst>
              <a:ext uri="{FF2B5EF4-FFF2-40B4-BE49-F238E27FC236}">
                <a16:creationId xmlns:a16="http://schemas.microsoft.com/office/drawing/2014/main" id="{89662647-CF75-4128-87CD-6078F7B820C6}"/>
              </a:ext>
            </a:extLst>
          </p:cNvPr>
          <p:cNvSpPr txBox="1">
            <a:spLocks noChangeArrowheads="1"/>
          </p:cNvSpPr>
          <p:nvPr/>
        </p:nvSpPr>
        <p:spPr bwMode="auto">
          <a:xfrm>
            <a:off x="427383" y="4372987"/>
            <a:ext cx="4464684" cy="1169551"/>
          </a:xfrm>
          <a:prstGeom prst="rect">
            <a:avLst/>
          </a:prstGeom>
          <a:solidFill>
            <a:srgbClr val="CCFFCC"/>
          </a:solidFill>
          <a:ln>
            <a:noFill/>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Is PUK the most common ocular manifestation of RA?</a:t>
            </a:r>
          </a:p>
          <a:p>
            <a:pPr eaLnBrk="1" hangingPunct="1">
              <a:spcBef>
                <a:spcPct val="0"/>
              </a:spcBef>
              <a:buClrTx/>
              <a:buSzTx/>
              <a:buFontTx/>
              <a:buNone/>
            </a:pPr>
            <a:r>
              <a:rPr lang="en-US" altLang="en-US" sz="1400" dirty="0">
                <a:solidFill>
                  <a:srgbClr val="0000FF"/>
                </a:solidFill>
              </a:rPr>
              <a:t>No</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is, then?</a:t>
            </a:r>
          </a:p>
          <a:p>
            <a:pPr eaLnBrk="1" hangingPunct="1">
              <a:spcBef>
                <a:spcPct val="0"/>
              </a:spcBef>
              <a:buClrTx/>
              <a:buSzTx/>
              <a:buFontTx/>
              <a:buNone/>
            </a:pPr>
            <a:r>
              <a:rPr lang="en-US" altLang="en-US" sz="1400" dirty="0">
                <a:solidFill>
                  <a:srgbClr val="0000FF"/>
                </a:solidFill>
              </a:rPr>
              <a:t>Keratoconjunctivitis sicca</a:t>
            </a:r>
          </a:p>
        </p:txBody>
      </p:sp>
      <p:sp>
        <p:nvSpPr>
          <p:cNvPr id="6" name="TextBox 1">
            <a:extLst>
              <a:ext uri="{FF2B5EF4-FFF2-40B4-BE49-F238E27FC236}">
                <a16:creationId xmlns:a16="http://schemas.microsoft.com/office/drawing/2014/main" id="{869FD415-9F1F-8348-9E4E-855EDF58F2C7}"/>
              </a:ext>
            </a:extLst>
          </p:cNvPr>
          <p:cNvSpPr txBox="1">
            <a:spLocks noChangeArrowheads="1"/>
          </p:cNvSpPr>
          <p:nvPr/>
        </p:nvSpPr>
        <p:spPr bwMode="auto">
          <a:xfrm>
            <a:off x="228600" y="2895600"/>
            <a:ext cx="8683596" cy="1323439"/>
          </a:xfrm>
          <a:prstGeom prst="rect">
            <a:avLst/>
          </a:prstGeom>
          <a:noFill/>
          <a:ln>
            <a:noFill/>
          </a:ln>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r>
              <a:rPr lang="en-US" altLang="en-US" sz="1600" i="1" dirty="0">
                <a:solidFill>
                  <a:schemeClr val="bg1">
                    <a:lumMod val="75000"/>
                  </a:schemeClr>
                </a:solidFill>
              </a:rPr>
              <a:t>With which connective-tissue diseases (CTDs) and/or </a:t>
            </a:r>
            <a:r>
              <a:rPr lang="en-US" altLang="en-US" sz="1600" i="1" dirty="0" err="1">
                <a:solidFill>
                  <a:schemeClr val="bg1">
                    <a:lumMod val="75000"/>
                  </a:schemeClr>
                </a:solidFill>
              </a:rPr>
              <a:t>vasculitides</a:t>
            </a:r>
            <a:r>
              <a:rPr lang="en-US" altLang="en-US" sz="1600" i="1" dirty="0">
                <a:solidFill>
                  <a:schemeClr val="bg1">
                    <a:lumMod val="75000"/>
                  </a:schemeClr>
                </a:solidFill>
              </a:rPr>
              <a:t> has PUK been associated?</a:t>
            </a:r>
          </a:p>
          <a:p>
            <a:pPr eaLnBrk="1" hangingPunct="1">
              <a:spcBef>
                <a:spcPct val="0"/>
              </a:spcBef>
              <a:buClrTx/>
              <a:buSzTx/>
              <a:buFontTx/>
              <a:buNone/>
              <a:defRPr/>
            </a:pPr>
            <a:r>
              <a:rPr lang="en-US" altLang="en-US" sz="1600" dirty="0">
                <a:solidFill>
                  <a:schemeClr val="bg1">
                    <a:lumMod val="75000"/>
                  </a:schemeClr>
                </a:solidFill>
              </a:rPr>
              <a:t>Pretty much all of them</a:t>
            </a:r>
          </a:p>
          <a:p>
            <a:pPr eaLnBrk="1" hangingPunct="1">
              <a:spcBef>
                <a:spcPct val="0"/>
              </a:spcBef>
              <a:buClrTx/>
              <a:buSzTx/>
              <a:buFontTx/>
              <a:buNone/>
              <a:defRPr/>
            </a:pPr>
            <a:endParaRPr lang="en-US" altLang="en-US" sz="1600" dirty="0">
              <a:solidFill>
                <a:schemeClr val="bg1">
                  <a:lumMod val="75000"/>
                </a:schemeClr>
              </a:solidFill>
            </a:endParaRPr>
          </a:p>
          <a:p>
            <a:pPr eaLnBrk="1" hangingPunct="1">
              <a:spcBef>
                <a:spcPct val="0"/>
              </a:spcBef>
              <a:buClrTx/>
              <a:buSzTx/>
              <a:buFontTx/>
              <a:buNone/>
              <a:defRPr/>
            </a:pPr>
            <a:r>
              <a:rPr lang="en-US" altLang="en-US" sz="1600" i="1" dirty="0">
                <a:solidFill>
                  <a:schemeClr val="bg1">
                    <a:lumMod val="75000"/>
                  </a:schemeClr>
                </a:solidFill>
              </a:rPr>
              <a:t>Which three conditions are most likely to present with PUK?</a:t>
            </a:r>
          </a:p>
          <a:p>
            <a:pPr eaLnBrk="1" hangingPunct="1">
              <a:spcBef>
                <a:spcPct val="0"/>
              </a:spcBef>
              <a:buClrTx/>
              <a:buSzTx/>
              <a:buFontTx/>
              <a:buNone/>
              <a:defRPr/>
            </a:pPr>
            <a:r>
              <a:rPr lang="en-US" altLang="en-US" sz="1600" b="1" dirty="0">
                <a:solidFill>
                  <a:srgbClr val="0000FF"/>
                </a:solidFill>
              </a:rPr>
              <a:t>Rheumatoid arthritis</a:t>
            </a:r>
            <a:r>
              <a:rPr lang="en-US" altLang="en-US" sz="1600" dirty="0">
                <a:solidFill>
                  <a:schemeClr val="bg1">
                    <a:lumMod val="75000"/>
                  </a:schemeClr>
                </a:solidFill>
              </a:rPr>
              <a:t>, Wegener’s granulomatosis, and polyarteritis nodosa</a:t>
            </a:r>
            <a:endParaRPr lang="en-US" altLang="en-US" sz="1600" dirty="0">
              <a:solidFill>
                <a:srgbClr val="FFFF00"/>
              </a:solidFill>
            </a:endParaRPr>
          </a:p>
        </p:txBody>
      </p:sp>
    </p:spTree>
    <p:extLst>
      <p:ext uri="{BB962C8B-B14F-4D97-AF65-F5344CB8AC3E}">
        <p14:creationId xmlns:p14="http://schemas.microsoft.com/office/powerpoint/2010/main" val="3762787709"/>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108547" name="Rectangle 3"/>
          <p:cNvSpPr>
            <a:spLocks noGrp="1" noChangeArrowheads="1"/>
          </p:cNvSpPr>
          <p:nvPr>
            <p:ph type="body" idx="1"/>
          </p:nvPr>
        </p:nvSpPr>
        <p:spPr/>
        <p:txBody>
          <a:bodyPr/>
          <a:lstStyle/>
          <a:p>
            <a:pPr eaLnBrk="1" hangingPunct="1">
              <a:defRPr/>
            </a:pPr>
            <a:r>
              <a:rPr lang="en-US" altLang="en-US" dirty="0">
                <a:solidFill>
                  <a:schemeClr val="bg1">
                    <a:lumMod val="75000"/>
                  </a:schemeClr>
                </a:solidFill>
              </a:rPr>
              <a:t>With respect to manifesting PUK, which of the following doesn’t belong, and why?</a:t>
            </a:r>
          </a:p>
          <a:p>
            <a:pPr lvl="1" eaLnBrk="1" hangingPunct="1">
              <a:defRPr/>
            </a:pPr>
            <a:r>
              <a:rPr lang="en-US" altLang="en-US" dirty="0">
                <a:solidFill>
                  <a:schemeClr val="bg1">
                    <a:lumMod val="75000"/>
                  </a:schemeClr>
                </a:solidFill>
              </a:rPr>
              <a:t>RA, </a:t>
            </a:r>
            <a:r>
              <a:rPr lang="en-US" altLang="en-US" dirty="0" err="1">
                <a:solidFill>
                  <a:schemeClr val="bg1">
                    <a:lumMod val="75000"/>
                  </a:schemeClr>
                </a:solidFill>
              </a:rPr>
              <a:t>Mooren’s</a:t>
            </a:r>
            <a:r>
              <a:rPr lang="en-US" altLang="en-US" dirty="0">
                <a:solidFill>
                  <a:schemeClr val="bg1">
                    <a:lumMod val="75000"/>
                  </a:schemeClr>
                </a:solidFill>
              </a:rPr>
              <a:t>, </a:t>
            </a:r>
            <a:r>
              <a:rPr lang="en-US" altLang="en-US" dirty="0" err="1">
                <a:solidFill>
                  <a:schemeClr val="bg1">
                    <a:lumMod val="75000"/>
                  </a:schemeClr>
                </a:solidFill>
              </a:rPr>
              <a:t>Beh</a:t>
            </a:r>
            <a:r>
              <a:rPr lang="en-US" altLang="en-US" dirty="0" err="1">
                <a:solidFill>
                  <a:schemeClr val="bg1">
                    <a:lumMod val="75000"/>
                  </a:schemeClr>
                </a:solidFill>
                <a:cs typeface="Arial" panose="020B0604020202020204" pitchFamily="34" charset="0"/>
              </a:rPr>
              <a:t>ç</a:t>
            </a:r>
            <a:r>
              <a:rPr lang="en-US" altLang="en-US" dirty="0" err="1">
                <a:solidFill>
                  <a:schemeClr val="bg1">
                    <a:lumMod val="75000"/>
                  </a:schemeClr>
                </a:solidFill>
              </a:rPr>
              <a:t>et</a:t>
            </a:r>
            <a:r>
              <a:rPr lang="en-US" altLang="en-US" dirty="0">
                <a:solidFill>
                  <a:schemeClr val="bg1">
                    <a:lumMod val="75000"/>
                  </a:schemeClr>
                </a:solidFill>
              </a:rPr>
              <a:t>, IBD</a:t>
            </a:r>
          </a:p>
          <a:p>
            <a:pPr eaLnBrk="1" hangingPunct="1">
              <a:defRPr/>
            </a:pPr>
            <a:endParaRPr lang="en-US" altLang="en-US" dirty="0">
              <a:solidFill>
                <a:schemeClr val="bg1">
                  <a:lumMod val="75000"/>
                </a:schemeClr>
              </a:solidFill>
            </a:endParaRPr>
          </a:p>
          <a:p>
            <a:pPr eaLnBrk="1" hangingPunct="1">
              <a:defRPr/>
            </a:pPr>
            <a:r>
              <a:rPr lang="en-US" altLang="en-US" dirty="0">
                <a:solidFill>
                  <a:schemeClr val="bg1">
                    <a:lumMod val="75000"/>
                  </a:schemeClr>
                </a:solidFill>
              </a:rPr>
              <a:t>And in this group?</a:t>
            </a:r>
          </a:p>
          <a:p>
            <a:pPr lvl="1" eaLnBrk="1" hangingPunct="1">
              <a:defRPr/>
            </a:pPr>
            <a:r>
              <a:rPr lang="en-US" altLang="en-US" dirty="0" err="1">
                <a:solidFill>
                  <a:schemeClr val="bg1">
                    <a:lumMod val="75000"/>
                  </a:schemeClr>
                </a:solidFill>
              </a:rPr>
              <a:t>Mooren’s</a:t>
            </a:r>
            <a:r>
              <a:rPr lang="en-US" altLang="en-US" dirty="0">
                <a:solidFill>
                  <a:schemeClr val="bg1">
                    <a:lumMod val="75000"/>
                  </a:schemeClr>
                </a:solidFill>
              </a:rPr>
              <a:t>, </a:t>
            </a:r>
            <a:r>
              <a:rPr lang="en-US" altLang="en-US" b="1" dirty="0" err="1">
                <a:solidFill>
                  <a:srgbClr val="0000FF"/>
                </a:solidFill>
              </a:rPr>
              <a:t>Terrien’s</a:t>
            </a:r>
            <a:r>
              <a:rPr lang="en-US" altLang="en-US" b="1" dirty="0">
                <a:solidFill>
                  <a:srgbClr val="0000FF"/>
                </a:solidFill>
              </a:rPr>
              <a:t> marginal</a:t>
            </a:r>
            <a:r>
              <a:rPr lang="en-US" altLang="en-US" dirty="0">
                <a:solidFill>
                  <a:schemeClr val="bg1">
                    <a:lumMod val="75000"/>
                  </a:schemeClr>
                </a:solidFill>
              </a:rPr>
              <a:t>, Sarcoid, SLE</a:t>
            </a:r>
          </a:p>
        </p:txBody>
      </p:sp>
      <p:sp>
        <p:nvSpPr>
          <p:cNvPr id="117764" name="Text Box 6"/>
          <p:cNvSpPr txBox="1">
            <a:spLocks noChangeArrowheads="1"/>
          </p:cNvSpPr>
          <p:nvPr/>
        </p:nvSpPr>
        <p:spPr bwMode="auto">
          <a:xfrm>
            <a:off x="685800" y="4924425"/>
            <a:ext cx="7772400" cy="1323975"/>
          </a:xfrm>
          <a:prstGeom prst="rect">
            <a:avLst/>
          </a:prstGeom>
          <a:no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Why is </a:t>
            </a:r>
            <a:r>
              <a:rPr lang="en-US" altLang="en-US" sz="1600" i="1" dirty="0" err="1">
                <a:solidFill>
                  <a:schemeClr val="bg1">
                    <a:lumMod val="75000"/>
                  </a:schemeClr>
                </a:solidFill>
              </a:rPr>
              <a:t>Terrien’s</a:t>
            </a:r>
            <a:r>
              <a:rPr lang="en-US" altLang="en-US" sz="1600" i="1" dirty="0">
                <a:solidFill>
                  <a:schemeClr val="bg1">
                    <a:lumMod val="75000"/>
                  </a:schemeClr>
                </a:solidFill>
              </a:rPr>
              <a:t> the oddball in this group?</a:t>
            </a:r>
          </a:p>
          <a:p>
            <a:pPr eaLnBrk="1" hangingPunct="1">
              <a:spcBef>
                <a:spcPct val="0"/>
              </a:spcBef>
              <a:buClrTx/>
              <a:buSzTx/>
              <a:buFontTx/>
              <a:buNone/>
            </a:pPr>
            <a:r>
              <a:rPr lang="en-US" altLang="en-US" sz="1600" dirty="0">
                <a:solidFill>
                  <a:schemeClr val="bg1">
                    <a:lumMod val="75000"/>
                  </a:schemeClr>
                </a:solidFill>
              </a:rPr>
              <a:t>Two reasons:</a:t>
            </a:r>
          </a:p>
          <a:p>
            <a:pPr eaLnBrk="1" hangingPunct="1">
              <a:spcBef>
                <a:spcPct val="0"/>
              </a:spcBef>
              <a:buClrTx/>
              <a:buSzTx/>
              <a:buFontTx/>
              <a:buNone/>
            </a:pPr>
            <a:r>
              <a:rPr lang="en-US" altLang="en-US" sz="1600" dirty="0">
                <a:solidFill>
                  <a:schemeClr val="bg1">
                    <a:lumMod val="75000"/>
                  </a:schemeClr>
                </a:solidFill>
              </a:rPr>
              <a:t>--PUK in the others is an  inflammatory  process; </a:t>
            </a:r>
            <a:r>
              <a:rPr lang="en-US" altLang="en-US" sz="1600" dirty="0" err="1">
                <a:solidFill>
                  <a:schemeClr val="bg1">
                    <a:lumMod val="75000"/>
                  </a:schemeClr>
                </a:solidFill>
              </a:rPr>
              <a:t>Terrien’s</a:t>
            </a:r>
            <a:r>
              <a:rPr lang="en-US" altLang="en-US" sz="1600" dirty="0">
                <a:solidFill>
                  <a:schemeClr val="bg1">
                    <a:lumMod val="75000"/>
                  </a:schemeClr>
                </a:solidFill>
              </a:rPr>
              <a:t> is  noninflammatory</a:t>
            </a:r>
          </a:p>
          <a:p>
            <a:pPr eaLnBrk="1" hangingPunct="1">
              <a:spcBef>
                <a:spcPct val="0"/>
              </a:spcBef>
              <a:buClrTx/>
              <a:buSzTx/>
              <a:buFontTx/>
              <a:buNone/>
            </a:pPr>
            <a:r>
              <a:rPr lang="en-US" altLang="en-US" sz="1600" dirty="0">
                <a:solidFill>
                  <a:schemeClr val="bg1">
                    <a:lumMod val="75000"/>
                  </a:schemeClr>
                </a:solidFill>
              </a:rPr>
              <a:t>--As implied by the word ‘ulcerative’ in the name, the corneal epithelium is  disrupted in PUK. In contrast, the epithelium is  </a:t>
            </a:r>
            <a:r>
              <a:rPr lang="en-US" altLang="en-US" sz="1600" b="1" dirty="0">
                <a:solidFill>
                  <a:schemeClr val="bg1">
                    <a:lumMod val="75000"/>
                  </a:schemeClr>
                </a:solidFill>
              </a:rPr>
              <a:t>intact</a:t>
            </a:r>
            <a:r>
              <a:rPr lang="en-US" altLang="en-US" sz="1600" dirty="0">
                <a:solidFill>
                  <a:schemeClr val="bg1">
                    <a:lumMod val="75000"/>
                  </a:schemeClr>
                </a:solidFill>
              </a:rPr>
              <a:t>  in </a:t>
            </a:r>
            <a:r>
              <a:rPr lang="en-US" altLang="en-US" sz="1600" dirty="0" err="1">
                <a:solidFill>
                  <a:schemeClr val="bg1">
                    <a:lumMod val="75000"/>
                  </a:schemeClr>
                </a:solidFill>
              </a:rPr>
              <a:t>Terrien’s</a:t>
            </a:r>
            <a:r>
              <a:rPr lang="en-US" altLang="en-US" sz="1600" dirty="0">
                <a:solidFill>
                  <a:schemeClr val="bg1">
                    <a:lumMod val="75000"/>
                  </a:schemeClr>
                </a:solidFill>
              </a:rPr>
              <a:t>.</a:t>
            </a:r>
          </a:p>
        </p:txBody>
      </p:sp>
      <p:sp>
        <p:nvSpPr>
          <p:cNvPr id="11776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24A2E40-E90D-4E51-ADB7-38803EE60BEC}" type="slidenum">
              <a:rPr lang="en-US" altLang="en-US" sz="1000" smtClean="0"/>
              <a:pPr>
                <a:spcBef>
                  <a:spcPct val="0"/>
                </a:spcBef>
                <a:buClrTx/>
                <a:buSzTx/>
                <a:buFontTx/>
                <a:buNone/>
              </a:pPr>
              <a:t>210</a:t>
            </a:fld>
            <a:endParaRPr lang="en-US" altLang="en-US" sz="1000"/>
          </a:p>
        </p:txBody>
      </p:sp>
      <p:sp>
        <p:nvSpPr>
          <p:cNvPr id="2" name="Text Box 4">
            <a:extLst>
              <a:ext uri="{FF2B5EF4-FFF2-40B4-BE49-F238E27FC236}">
                <a16:creationId xmlns:a16="http://schemas.microsoft.com/office/drawing/2014/main" id="{DE65AE0B-2B68-49F1-93AD-2DBE5788B902}"/>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4" name="TextBox 1">
            <a:extLst>
              <a:ext uri="{FF2B5EF4-FFF2-40B4-BE49-F238E27FC236}">
                <a16:creationId xmlns:a16="http://schemas.microsoft.com/office/drawing/2014/main" id="{CE08F59B-9D8E-40C0-A3C8-F9FEBFC107C0}"/>
              </a:ext>
            </a:extLst>
          </p:cNvPr>
          <p:cNvSpPr txBox="1">
            <a:spLocks noChangeArrowheads="1"/>
          </p:cNvSpPr>
          <p:nvPr/>
        </p:nvSpPr>
        <p:spPr bwMode="auto">
          <a:xfrm>
            <a:off x="1293160" y="805458"/>
            <a:ext cx="6599884" cy="3385542"/>
          </a:xfrm>
          <a:prstGeom prst="rect">
            <a:avLst/>
          </a:prstGeom>
          <a:solidFill>
            <a:schemeClr val="accent1">
              <a:lumMod val="40000"/>
              <a:lumOff val="60000"/>
            </a:schemeClr>
          </a:solidFill>
          <a:ln>
            <a:noFill/>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dirty="0">
                <a:solidFill>
                  <a:srgbClr val="0000FF"/>
                </a:solidFill>
              </a:rPr>
              <a:t>Speaking of </a:t>
            </a:r>
            <a:r>
              <a:rPr lang="en-US" altLang="en-US" sz="1800" dirty="0" err="1">
                <a:solidFill>
                  <a:srgbClr val="0000FF"/>
                </a:solidFill>
              </a:rPr>
              <a:t>Terrien’s</a:t>
            </a:r>
            <a:r>
              <a:rPr lang="en-US" altLang="en-US" sz="1800" dirty="0">
                <a:solidFill>
                  <a:srgbClr val="0000FF"/>
                </a:solidFill>
              </a:rPr>
              <a:t>…</a:t>
            </a:r>
            <a:endParaRPr lang="en-US" altLang="en-US" sz="18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Is it a common, or an uncommon condition?</a:t>
            </a:r>
          </a:p>
          <a:p>
            <a:pPr eaLnBrk="1" hangingPunct="1">
              <a:spcBef>
                <a:spcPct val="0"/>
              </a:spcBef>
              <a:buClrTx/>
              <a:buSzTx/>
              <a:buFontTx/>
              <a:buNone/>
            </a:pPr>
            <a:r>
              <a:rPr lang="en-US" altLang="en-US" sz="1400" dirty="0">
                <a:solidFill>
                  <a:schemeClr val="bg1">
                    <a:lumMod val="75000"/>
                  </a:schemeClr>
                </a:solidFill>
              </a:rPr>
              <a:t>Uncommon</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Does it have a gender predilection?</a:t>
            </a:r>
          </a:p>
          <a:p>
            <a:pPr eaLnBrk="1" hangingPunct="1">
              <a:spcBef>
                <a:spcPct val="0"/>
              </a:spcBef>
              <a:buClrTx/>
              <a:buSzTx/>
              <a:buFontTx/>
              <a:buNone/>
            </a:pPr>
            <a:r>
              <a:rPr lang="en-US" altLang="en-US" sz="1400" dirty="0">
                <a:solidFill>
                  <a:schemeClr val="bg1">
                    <a:lumMod val="75000"/>
                  </a:schemeClr>
                </a:solidFill>
              </a:rPr>
              <a:t>While once thought to be more common in males, it is now considered equal</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Is it unilateral, or bilateral?</a:t>
            </a:r>
          </a:p>
          <a:p>
            <a:pPr eaLnBrk="1" hangingPunct="1">
              <a:spcBef>
                <a:spcPct val="0"/>
              </a:spcBef>
              <a:buClrTx/>
              <a:buSzTx/>
              <a:buFontTx/>
              <a:buNone/>
            </a:pPr>
            <a:r>
              <a:rPr lang="en-US" altLang="en-US" sz="1400" dirty="0">
                <a:solidFill>
                  <a:schemeClr val="bg1">
                    <a:lumMod val="75000"/>
                  </a:schemeClr>
                </a:solidFill>
              </a:rPr>
              <a:t>Bilateral (although involvement can be strikingly asymmetric)</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Which sector of the cornea is involved first, and how does it progress from there?</a:t>
            </a:r>
          </a:p>
          <a:p>
            <a:pPr eaLnBrk="1" hangingPunct="1">
              <a:spcBef>
                <a:spcPct val="0"/>
              </a:spcBef>
              <a:buClrTx/>
              <a:buSzTx/>
              <a:buFontTx/>
              <a:buNone/>
            </a:pPr>
            <a:r>
              <a:rPr lang="en-US" altLang="en-US" sz="1400" dirty="0">
                <a:solidFill>
                  <a:schemeClr val="bg1">
                    <a:lumMod val="75000"/>
                  </a:schemeClr>
                </a:solidFill>
              </a:rPr>
              <a:t>It starts </a:t>
            </a:r>
            <a:r>
              <a:rPr lang="en-US" altLang="en-US" sz="1400" dirty="0" err="1">
                <a:solidFill>
                  <a:schemeClr val="bg1">
                    <a:lumMod val="75000"/>
                  </a:schemeClr>
                </a:solidFill>
              </a:rPr>
              <a:t>superonasally</a:t>
            </a:r>
            <a:r>
              <a:rPr lang="en-US" altLang="en-US" sz="1400" dirty="0">
                <a:solidFill>
                  <a:schemeClr val="bg1">
                    <a:lumMod val="75000"/>
                  </a:schemeClr>
                </a:solidFill>
              </a:rPr>
              <a:t>, then spreads circumferentially</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Does it affect vision? If so, how?</a:t>
            </a:r>
          </a:p>
          <a:p>
            <a:pPr eaLnBrk="1" hangingPunct="1">
              <a:spcBef>
                <a:spcPct val="0"/>
              </a:spcBef>
              <a:buClrTx/>
              <a:buSzTx/>
              <a:buFontTx/>
              <a:buNone/>
            </a:pPr>
            <a:r>
              <a:rPr lang="en-US" altLang="en-US" sz="1400" dirty="0">
                <a:solidFill>
                  <a:schemeClr val="bg1">
                    <a:lumMod val="75000"/>
                  </a:schemeClr>
                </a:solidFill>
              </a:rPr>
              <a:t>Yes, by inducing  high astigmatism</a:t>
            </a:r>
          </a:p>
        </p:txBody>
      </p:sp>
      <p:sp>
        <p:nvSpPr>
          <p:cNvPr id="3" name="Oval 2">
            <a:extLst>
              <a:ext uri="{FF2B5EF4-FFF2-40B4-BE49-F238E27FC236}">
                <a16:creationId xmlns:a16="http://schemas.microsoft.com/office/drawing/2014/main" id="{A74CBEAF-7483-4160-AB19-750A859A431E}"/>
              </a:ext>
            </a:extLst>
          </p:cNvPr>
          <p:cNvSpPr/>
          <p:nvPr/>
        </p:nvSpPr>
        <p:spPr>
          <a:xfrm>
            <a:off x="2667000" y="4114800"/>
            <a:ext cx="3124200" cy="80962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1">
            <a:extLst>
              <a:ext uri="{FF2B5EF4-FFF2-40B4-BE49-F238E27FC236}">
                <a16:creationId xmlns:a16="http://schemas.microsoft.com/office/drawing/2014/main" id="{24B4A797-2520-47F8-87B0-BA8E6619CF24}"/>
              </a:ext>
            </a:extLst>
          </p:cNvPr>
          <p:cNvSpPr txBox="1">
            <a:spLocks noChangeArrowheads="1"/>
          </p:cNvSpPr>
          <p:nvPr/>
        </p:nvSpPr>
        <p:spPr bwMode="auto">
          <a:xfrm>
            <a:off x="685800" y="1765303"/>
            <a:ext cx="7664450" cy="1077218"/>
          </a:xfrm>
          <a:prstGeom prst="rect">
            <a:avLst/>
          </a:prstGeom>
          <a:solidFill>
            <a:srgbClr val="002060"/>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i="1" dirty="0">
                <a:solidFill>
                  <a:schemeClr val="bg1"/>
                </a:solidFill>
              </a:rPr>
              <a:t>The key to diagnosing </a:t>
            </a:r>
            <a:r>
              <a:rPr lang="en-US" altLang="en-US" sz="1600" i="1" dirty="0" err="1">
                <a:solidFill>
                  <a:schemeClr val="bg1"/>
                </a:solidFill>
              </a:rPr>
              <a:t>Terrien’s</a:t>
            </a:r>
            <a:r>
              <a:rPr lang="en-US" altLang="en-US" sz="1600" i="1" dirty="0">
                <a:solidFill>
                  <a:schemeClr val="bg1"/>
                </a:solidFill>
              </a:rPr>
              <a:t> is its classic appearance:</a:t>
            </a:r>
          </a:p>
          <a:p>
            <a:r>
              <a:rPr lang="en-US" altLang="en-US" sz="1600" dirty="0">
                <a:solidFill>
                  <a:schemeClr val="bg1"/>
                </a:solidFill>
              </a:rPr>
              <a:t>--The epithelium is  </a:t>
            </a:r>
            <a:r>
              <a:rPr lang="en-US" altLang="en-US" sz="1600" b="1" dirty="0">
                <a:solidFill>
                  <a:schemeClr val="bg1"/>
                </a:solidFill>
              </a:rPr>
              <a:t>intact </a:t>
            </a:r>
            <a:r>
              <a:rPr lang="en-US" altLang="en-US" sz="1600" dirty="0">
                <a:solidFill>
                  <a:schemeClr val="bg1"/>
                </a:solidFill>
              </a:rPr>
              <a:t>, as noted earlier</a:t>
            </a:r>
          </a:p>
          <a:p>
            <a:r>
              <a:rPr lang="en-US" altLang="en-US" sz="1600" dirty="0">
                <a:solidFill>
                  <a:schemeClr val="bg1"/>
                </a:solidFill>
              </a:rPr>
              <a:t>--The </a:t>
            </a:r>
            <a:r>
              <a:rPr lang="en-US" altLang="en-US" sz="1600" b="1" dirty="0">
                <a:solidFill>
                  <a:schemeClr val="bg1"/>
                </a:solidFill>
              </a:rPr>
              <a:t>leading edge </a:t>
            </a:r>
            <a:r>
              <a:rPr lang="en-US" altLang="en-US" sz="1600" dirty="0">
                <a:solidFill>
                  <a:schemeClr val="bg1"/>
                </a:solidFill>
              </a:rPr>
              <a:t>of the thinned area is characterized by the presence of…</a:t>
            </a:r>
            <a:r>
              <a:rPr lang="en-US" altLang="en-US" sz="1600" b="1" dirty="0">
                <a:solidFill>
                  <a:schemeClr val="bg1"/>
                </a:solidFill>
              </a:rPr>
              <a:t>Lipid</a:t>
            </a:r>
          </a:p>
          <a:p>
            <a:r>
              <a:rPr lang="en-US" altLang="en-US" sz="1600" dirty="0">
                <a:solidFill>
                  <a:srgbClr val="002060"/>
                </a:solidFill>
              </a:rPr>
              <a:t>--The </a:t>
            </a:r>
            <a:r>
              <a:rPr lang="en-US" altLang="en-US" sz="1600" b="1" dirty="0">
                <a:solidFill>
                  <a:srgbClr val="002060"/>
                </a:solidFill>
              </a:rPr>
              <a:t>trailing portion </a:t>
            </a:r>
            <a:r>
              <a:rPr lang="en-US" altLang="en-US" sz="1600" dirty="0">
                <a:solidFill>
                  <a:srgbClr val="002060"/>
                </a:solidFill>
              </a:rPr>
              <a:t>is characterized by the presence of… </a:t>
            </a:r>
            <a:r>
              <a:rPr lang="en-US" altLang="en-US" sz="1600" b="1" dirty="0">
                <a:solidFill>
                  <a:srgbClr val="002060"/>
                </a:solidFill>
              </a:rPr>
              <a:t>A vascular pannus</a:t>
            </a:r>
          </a:p>
        </p:txBody>
      </p:sp>
      <p:sp>
        <p:nvSpPr>
          <p:cNvPr id="6" name="Rectangle 5">
            <a:extLst>
              <a:ext uri="{FF2B5EF4-FFF2-40B4-BE49-F238E27FC236}">
                <a16:creationId xmlns:a16="http://schemas.microsoft.com/office/drawing/2014/main" id="{CC61EAA0-AAAF-49B8-B0E8-C3EED63F7EB0}"/>
              </a:ext>
            </a:extLst>
          </p:cNvPr>
          <p:cNvSpPr/>
          <p:nvPr/>
        </p:nvSpPr>
        <p:spPr>
          <a:xfrm>
            <a:off x="7717459" y="2339975"/>
            <a:ext cx="609600" cy="2054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8643443"/>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108547" name="Rectangle 3"/>
          <p:cNvSpPr>
            <a:spLocks noGrp="1" noChangeArrowheads="1"/>
          </p:cNvSpPr>
          <p:nvPr>
            <p:ph type="body" idx="1"/>
          </p:nvPr>
        </p:nvSpPr>
        <p:spPr/>
        <p:txBody>
          <a:bodyPr/>
          <a:lstStyle/>
          <a:p>
            <a:pPr eaLnBrk="1" hangingPunct="1">
              <a:defRPr/>
            </a:pPr>
            <a:r>
              <a:rPr lang="en-US" altLang="en-US" dirty="0">
                <a:solidFill>
                  <a:schemeClr val="bg1">
                    <a:lumMod val="75000"/>
                  </a:schemeClr>
                </a:solidFill>
              </a:rPr>
              <a:t>With respect to manifesting PUK, which of the following doesn’t belong, and why?</a:t>
            </a:r>
          </a:p>
          <a:p>
            <a:pPr lvl="1" eaLnBrk="1" hangingPunct="1">
              <a:defRPr/>
            </a:pPr>
            <a:r>
              <a:rPr lang="en-US" altLang="en-US" dirty="0">
                <a:solidFill>
                  <a:schemeClr val="bg1">
                    <a:lumMod val="75000"/>
                  </a:schemeClr>
                </a:solidFill>
              </a:rPr>
              <a:t>RA, </a:t>
            </a:r>
            <a:r>
              <a:rPr lang="en-US" altLang="en-US" dirty="0" err="1">
                <a:solidFill>
                  <a:schemeClr val="bg1">
                    <a:lumMod val="75000"/>
                  </a:schemeClr>
                </a:solidFill>
              </a:rPr>
              <a:t>Mooren’s</a:t>
            </a:r>
            <a:r>
              <a:rPr lang="en-US" altLang="en-US" dirty="0">
                <a:solidFill>
                  <a:schemeClr val="bg1">
                    <a:lumMod val="75000"/>
                  </a:schemeClr>
                </a:solidFill>
              </a:rPr>
              <a:t>, </a:t>
            </a:r>
            <a:r>
              <a:rPr lang="en-US" altLang="en-US" dirty="0" err="1">
                <a:solidFill>
                  <a:schemeClr val="bg1">
                    <a:lumMod val="75000"/>
                  </a:schemeClr>
                </a:solidFill>
              </a:rPr>
              <a:t>Beh</a:t>
            </a:r>
            <a:r>
              <a:rPr lang="en-US" altLang="en-US" dirty="0" err="1">
                <a:solidFill>
                  <a:schemeClr val="bg1">
                    <a:lumMod val="75000"/>
                  </a:schemeClr>
                </a:solidFill>
                <a:cs typeface="Arial" panose="020B0604020202020204" pitchFamily="34" charset="0"/>
              </a:rPr>
              <a:t>ç</a:t>
            </a:r>
            <a:r>
              <a:rPr lang="en-US" altLang="en-US" dirty="0" err="1">
                <a:solidFill>
                  <a:schemeClr val="bg1">
                    <a:lumMod val="75000"/>
                  </a:schemeClr>
                </a:solidFill>
              </a:rPr>
              <a:t>et</a:t>
            </a:r>
            <a:r>
              <a:rPr lang="en-US" altLang="en-US" dirty="0">
                <a:solidFill>
                  <a:schemeClr val="bg1">
                    <a:lumMod val="75000"/>
                  </a:schemeClr>
                </a:solidFill>
              </a:rPr>
              <a:t>, IBD</a:t>
            </a:r>
          </a:p>
          <a:p>
            <a:pPr eaLnBrk="1" hangingPunct="1">
              <a:defRPr/>
            </a:pPr>
            <a:endParaRPr lang="en-US" altLang="en-US" dirty="0">
              <a:solidFill>
                <a:schemeClr val="bg1">
                  <a:lumMod val="75000"/>
                </a:schemeClr>
              </a:solidFill>
            </a:endParaRPr>
          </a:p>
          <a:p>
            <a:pPr eaLnBrk="1" hangingPunct="1">
              <a:defRPr/>
            </a:pPr>
            <a:r>
              <a:rPr lang="en-US" altLang="en-US" dirty="0">
                <a:solidFill>
                  <a:schemeClr val="bg1">
                    <a:lumMod val="75000"/>
                  </a:schemeClr>
                </a:solidFill>
              </a:rPr>
              <a:t>And in this group?</a:t>
            </a:r>
          </a:p>
          <a:p>
            <a:pPr lvl="1" eaLnBrk="1" hangingPunct="1">
              <a:defRPr/>
            </a:pPr>
            <a:r>
              <a:rPr lang="en-US" altLang="en-US" dirty="0" err="1">
                <a:solidFill>
                  <a:schemeClr val="bg1">
                    <a:lumMod val="75000"/>
                  </a:schemeClr>
                </a:solidFill>
              </a:rPr>
              <a:t>Mooren’s</a:t>
            </a:r>
            <a:r>
              <a:rPr lang="en-US" altLang="en-US" dirty="0">
                <a:solidFill>
                  <a:schemeClr val="bg1">
                    <a:lumMod val="75000"/>
                  </a:schemeClr>
                </a:solidFill>
              </a:rPr>
              <a:t>, </a:t>
            </a:r>
            <a:r>
              <a:rPr lang="en-US" altLang="en-US" b="1" dirty="0" err="1">
                <a:solidFill>
                  <a:srgbClr val="0000FF"/>
                </a:solidFill>
              </a:rPr>
              <a:t>Terrien’s</a:t>
            </a:r>
            <a:r>
              <a:rPr lang="en-US" altLang="en-US" b="1" dirty="0">
                <a:solidFill>
                  <a:srgbClr val="0000FF"/>
                </a:solidFill>
              </a:rPr>
              <a:t> marginal</a:t>
            </a:r>
            <a:r>
              <a:rPr lang="en-US" altLang="en-US" dirty="0">
                <a:solidFill>
                  <a:schemeClr val="bg1">
                    <a:lumMod val="75000"/>
                  </a:schemeClr>
                </a:solidFill>
              </a:rPr>
              <a:t>, Sarcoid, SLE</a:t>
            </a:r>
          </a:p>
        </p:txBody>
      </p:sp>
      <p:sp>
        <p:nvSpPr>
          <p:cNvPr id="117764" name="Text Box 6"/>
          <p:cNvSpPr txBox="1">
            <a:spLocks noChangeArrowheads="1"/>
          </p:cNvSpPr>
          <p:nvPr/>
        </p:nvSpPr>
        <p:spPr bwMode="auto">
          <a:xfrm>
            <a:off x="685800" y="4924425"/>
            <a:ext cx="7772400" cy="1323975"/>
          </a:xfrm>
          <a:prstGeom prst="rect">
            <a:avLst/>
          </a:prstGeom>
          <a:no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Why is </a:t>
            </a:r>
            <a:r>
              <a:rPr lang="en-US" altLang="en-US" sz="1600" i="1" dirty="0" err="1">
                <a:solidFill>
                  <a:schemeClr val="bg1">
                    <a:lumMod val="75000"/>
                  </a:schemeClr>
                </a:solidFill>
              </a:rPr>
              <a:t>Terrien’s</a:t>
            </a:r>
            <a:r>
              <a:rPr lang="en-US" altLang="en-US" sz="1600" i="1" dirty="0">
                <a:solidFill>
                  <a:schemeClr val="bg1">
                    <a:lumMod val="75000"/>
                  </a:schemeClr>
                </a:solidFill>
              </a:rPr>
              <a:t> the oddball in this group?</a:t>
            </a:r>
          </a:p>
          <a:p>
            <a:pPr eaLnBrk="1" hangingPunct="1">
              <a:spcBef>
                <a:spcPct val="0"/>
              </a:spcBef>
              <a:buClrTx/>
              <a:buSzTx/>
              <a:buFontTx/>
              <a:buNone/>
            </a:pPr>
            <a:r>
              <a:rPr lang="en-US" altLang="en-US" sz="1600" dirty="0">
                <a:solidFill>
                  <a:schemeClr val="bg1">
                    <a:lumMod val="75000"/>
                  </a:schemeClr>
                </a:solidFill>
              </a:rPr>
              <a:t>Two reasons:</a:t>
            </a:r>
          </a:p>
          <a:p>
            <a:pPr eaLnBrk="1" hangingPunct="1">
              <a:spcBef>
                <a:spcPct val="0"/>
              </a:spcBef>
              <a:buClrTx/>
              <a:buSzTx/>
              <a:buFontTx/>
              <a:buNone/>
            </a:pPr>
            <a:r>
              <a:rPr lang="en-US" altLang="en-US" sz="1600" dirty="0">
                <a:solidFill>
                  <a:schemeClr val="bg1">
                    <a:lumMod val="75000"/>
                  </a:schemeClr>
                </a:solidFill>
              </a:rPr>
              <a:t>--PUK in the others is an  inflammatory  process; </a:t>
            </a:r>
            <a:r>
              <a:rPr lang="en-US" altLang="en-US" sz="1600" dirty="0" err="1">
                <a:solidFill>
                  <a:schemeClr val="bg1">
                    <a:lumMod val="75000"/>
                  </a:schemeClr>
                </a:solidFill>
              </a:rPr>
              <a:t>Terrien’s</a:t>
            </a:r>
            <a:r>
              <a:rPr lang="en-US" altLang="en-US" sz="1600" dirty="0">
                <a:solidFill>
                  <a:schemeClr val="bg1">
                    <a:lumMod val="75000"/>
                  </a:schemeClr>
                </a:solidFill>
              </a:rPr>
              <a:t> is  noninflammatory</a:t>
            </a:r>
          </a:p>
          <a:p>
            <a:pPr eaLnBrk="1" hangingPunct="1">
              <a:spcBef>
                <a:spcPct val="0"/>
              </a:spcBef>
              <a:buClrTx/>
              <a:buSzTx/>
              <a:buFontTx/>
              <a:buNone/>
            </a:pPr>
            <a:r>
              <a:rPr lang="en-US" altLang="en-US" sz="1600" dirty="0">
                <a:solidFill>
                  <a:schemeClr val="bg1">
                    <a:lumMod val="75000"/>
                  </a:schemeClr>
                </a:solidFill>
              </a:rPr>
              <a:t>--As implied by the word ‘ulcerative’ in the name, the corneal epithelium is  disrupted in PUK. In contrast, the epithelium is  </a:t>
            </a:r>
            <a:r>
              <a:rPr lang="en-US" altLang="en-US" sz="1600" b="1" dirty="0">
                <a:solidFill>
                  <a:schemeClr val="bg1">
                    <a:lumMod val="75000"/>
                  </a:schemeClr>
                </a:solidFill>
              </a:rPr>
              <a:t>intact</a:t>
            </a:r>
            <a:r>
              <a:rPr lang="en-US" altLang="en-US" sz="1600" dirty="0">
                <a:solidFill>
                  <a:schemeClr val="bg1">
                    <a:lumMod val="75000"/>
                  </a:schemeClr>
                </a:solidFill>
              </a:rPr>
              <a:t>  in </a:t>
            </a:r>
            <a:r>
              <a:rPr lang="en-US" altLang="en-US" sz="1600" dirty="0" err="1">
                <a:solidFill>
                  <a:schemeClr val="bg1">
                    <a:lumMod val="75000"/>
                  </a:schemeClr>
                </a:solidFill>
              </a:rPr>
              <a:t>Terrien’s</a:t>
            </a:r>
            <a:r>
              <a:rPr lang="en-US" altLang="en-US" sz="1600" dirty="0">
                <a:solidFill>
                  <a:schemeClr val="bg1">
                    <a:lumMod val="75000"/>
                  </a:schemeClr>
                </a:solidFill>
              </a:rPr>
              <a:t>.</a:t>
            </a:r>
          </a:p>
        </p:txBody>
      </p:sp>
      <p:sp>
        <p:nvSpPr>
          <p:cNvPr id="11776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24A2E40-E90D-4E51-ADB7-38803EE60BEC}" type="slidenum">
              <a:rPr lang="en-US" altLang="en-US" sz="1000" smtClean="0"/>
              <a:pPr>
                <a:spcBef>
                  <a:spcPct val="0"/>
                </a:spcBef>
                <a:buClrTx/>
                <a:buSzTx/>
                <a:buFontTx/>
                <a:buNone/>
              </a:pPr>
              <a:t>211</a:t>
            </a:fld>
            <a:endParaRPr lang="en-US" altLang="en-US" sz="1000"/>
          </a:p>
        </p:txBody>
      </p:sp>
      <p:sp>
        <p:nvSpPr>
          <p:cNvPr id="2" name="Text Box 4">
            <a:extLst>
              <a:ext uri="{FF2B5EF4-FFF2-40B4-BE49-F238E27FC236}">
                <a16:creationId xmlns:a16="http://schemas.microsoft.com/office/drawing/2014/main" id="{DE65AE0B-2B68-49F1-93AD-2DBE5788B902}"/>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4" name="TextBox 1">
            <a:extLst>
              <a:ext uri="{FF2B5EF4-FFF2-40B4-BE49-F238E27FC236}">
                <a16:creationId xmlns:a16="http://schemas.microsoft.com/office/drawing/2014/main" id="{CE08F59B-9D8E-40C0-A3C8-F9FEBFC107C0}"/>
              </a:ext>
            </a:extLst>
          </p:cNvPr>
          <p:cNvSpPr txBox="1">
            <a:spLocks noChangeArrowheads="1"/>
          </p:cNvSpPr>
          <p:nvPr/>
        </p:nvSpPr>
        <p:spPr bwMode="auto">
          <a:xfrm>
            <a:off x="1293160" y="805458"/>
            <a:ext cx="6599884" cy="3385542"/>
          </a:xfrm>
          <a:prstGeom prst="rect">
            <a:avLst/>
          </a:prstGeom>
          <a:solidFill>
            <a:schemeClr val="accent1">
              <a:lumMod val="40000"/>
              <a:lumOff val="60000"/>
            </a:schemeClr>
          </a:solidFill>
          <a:ln>
            <a:noFill/>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dirty="0">
                <a:solidFill>
                  <a:srgbClr val="0000FF"/>
                </a:solidFill>
              </a:rPr>
              <a:t>Speaking of </a:t>
            </a:r>
            <a:r>
              <a:rPr lang="en-US" altLang="en-US" sz="1800" dirty="0" err="1">
                <a:solidFill>
                  <a:srgbClr val="0000FF"/>
                </a:solidFill>
              </a:rPr>
              <a:t>Terrien’s</a:t>
            </a:r>
            <a:r>
              <a:rPr lang="en-US" altLang="en-US" sz="1800" dirty="0">
                <a:solidFill>
                  <a:srgbClr val="0000FF"/>
                </a:solidFill>
              </a:rPr>
              <a:t>…</a:t>
            </a:r>
            <a:endParaRPr lang="en-US" altLang="en-US" sz="18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Is it a common, or an uncommon condition?</a:t>
            </a:r>
          </a:p>
          <a:p>
            <a:pPr eaLnBrk="1" hangingPunct="1">
              <a:spcBef>
                <a:spcPct val="0"/>
              </a:spcBef>
              <a:buClrTx/>
              <a:buSzTx/>
              <a:buFontTx/>
              <a:buNone/>
            </a:pPr>
            <a:r>
              <a:rPr lang="en-US" altLang="en-US" sz="1400" dirty="0">
                <a:solidFill>
                  <a:schemeClr val="bg1">
                    <a:lumMod val="75000"/>
                  </a:schemeClr>
                </a:solidFill>
              </a:rPr>
              <a:t>Uncommon</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Does it have a gender predilection?</a:t>
            </a:r>
          </a:p>
          <a:p>
            <a:pPr eaLnBrk="1" hangingPunct="1">
              <a:spcBef>
                <a:spcPct val="0"/>
              </a:spcBef>
              <a:buClrTx/>
              <a:buSzTx/>
              <a:buFontTx/>
              <a:buNone/>
            </a:pPr>
            <a:r>
              <a:rPr lang="en-US" altLang="en-US" sz="1400" dirty="0">
                <a:solidFill>
                  <a:schemeClr val="bg1">
                    <a:lumMod val="75000"/>
                  </a:schemeClr>
                </a:solidFill>
              </a:rPr>
              <a:t>While once thought to be more common in males, it is now considered equal</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Is it unilateral, or bilateral?</a:t>
            </a:r>
          </a:p>
          <a:p>
            <a:pPr eaLnBrk="1" hangingPunct="1">
              <a:spcBef>
                <a:spcPct val="0"/>
              </a:spcBef>
              <a:buClrTx/>
              <a:buSzTx/>
              <a:buFontTx/>
              <a:buNone/>
            </a:pPr>
            <a:r>
              <a:rPr lang="en-US" altLang="en-US" sz="1400" dirty="0">
                <a:solidFill>
                  <a:schemeClr val="bg1">
                    <a:lumMod val="75000"/>
                  </a:schemeClr>
                </a:solidFill>
              </a:rPr>
              <a:t>Bilateral (although involvement can be strikingly asymmetric)</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Which sector of the cornea is involved first, and how does it progress from there?</a:t>
            </a:r>
          </a:p>
          <a:p>
            <a:pPr eaLnBrk="1" hangingPunct="1">
              <a:spcBef>
                <a:spcPct val="0"/>
              </a:spcBef>
              <a:buClrTx/>
              <a:buSzTx/>
              <a:buFontTx/>
              <a:buNone/>
            </a:pPr>
            <a:r>
              <a:rPr lang="en-US" altLang="en-US" sz="1400" dirty="0">
                <a:solidFill>
                  <a:schemeClr val="bg1">
                    <a:lumMod val="75000"/>
                  </a:schemeClr>
                </a:solidFill>
              </a:rPr>
              <a:t>It starts </a:t>
            </a:r>
            <a:r>
              <a:rPr lang="en-US" altLang="en-US" sz="1400" dirty="0" err="1">
                <a:solidFill>
                  <a:schemeClr val="bg1">
                    <a:lumMod val="75000"/>
                  </a:schemeClr>
                </a:solidFill>
              </a:rPr>
              <a:t>superonasally</a:t>
            </a:r>
            <a:r>
              <a:rPr lang="en-US" altLang="en-US" sz="1400" dirty="0">
                <a:solidFill>
                  <a:schemeClr val="bg1">
                    <a:lumMod val="75000"/>
                  </a:schemeClr>
                </a:solidFill>
              </a:rPr>
              <a:t>, then spreads circumferentially</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Does it affect vision? If so, how?</a:t>
            </a:r>
          </a:p>
          <a:p>
            <a:pPr eaLnBrk="1" hangingPunct="1">
              <a:spcBef>
                <a:spcPct val="0"/>
              </a:spcBef>
              <a:buClrTx/>
              <a:buSzTx/>
              <a:buFontTx/>
              <a:buNone/>
            </a:pPr>
            <a:r>
              <a:rPr lang="en-US" altLang="en-US" sz="1400" dirty="0">
                <a:solidFill>
                  <a:schemeClr val="bg1">
                    <a:lumMod val="75000"/>
                  </a:schemeClr>
                </a:solidFill>
              </a:rPr>
              <a:t>Yes, by inducing  high astigmatism</a:t>
            </a:r>
          </a:p>
        </p:txBody>
      </p:sp>
      <p:sp>
        <p:nvSpPr>
          <p:cNvPr id="3" name="Oval 2">
            <a:extLst>
              <a:ext uri="{FF2B5EF4-FFF2-40B4-BE49-F238E27FC236}">
                <a16:creationId xmlns:a16="http://schemas.microsoft.com/office/drawing/2014/main" id="{A74CBEAF-7483-4160-AB19-750A859A431E}"/>
              </a:ext>
            </a:extLst>
          </p:cNvPr>
          <p:cNvSpPr/>
          <p:nvPr/>
        </p:nvSpPr>
        <p:spPr>
          <a:xfrm>
            <a:off x="2667000" y="4114800"/>
            <a:ext cx="3124200" cy="80962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1">
            <a:extLst>
              <a:ext uri="{FF2B5EF4-FFF2-40B4-BE49-F238E27FC236}">
                <a16:creationId xmlns:a16="http://schemas.microsoft.com/office/drawing/2014/main" id="{24B4A797-2520-47F8-87B0-BA8E6619CF24}"/>
              </a:ext>
            </a:extLst>
          </p:cNvPr>
          <p:cNvSpPr txBox="1">
            <a:spLocks noChangeArrowheads="1"/>
          </p:cNvSpPr>
          <p:nvPr/>
        </p:nvSpPr>
        <p:spPr bwMode="auto">
          <a:xfrm>
            <a:off x="685800" y="1765303"/>
            <a:ext cx="7664450" cy="1077218"/>
          </a:xfrm>
          <a:prstGeom prst="rect">
            <a:avLst/>
          </a:prstGeom>
          <a:solidFill>
            <a:srgbClr val="002060"/>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i="1" dirty="0">
                <a:solidFill>
                  <a:schemeClr val="bg1"/>
                </a:solidFill>
              </a:rPr>
              <a:t>The key to diagnosing </a:t>
            </a:r>
            <a:r>
              <a:rPr lang="en-US" altLang="en-US" sz="1600" i="1" dirty="0" err="1">
                <a:solidFill>
                  <a:schemeClr val="bg1"/>
                </a:solidFill>
              </a:rPr>
              <a:t>Terrien’s</a:t>
            </a:r>
            <a:r>
              <a:rPr lang="en-US" altLang="en-US" sz="1600" i="1" dirty="0">
                <a:solidFill>
                  <a:schemeClr val="bg1"/>
                </a:solidFill>
              </a:rPr>
              <a:t> is its classic appearance:</a:t>
            </a:r>
          </a:p>
          <a:p>
            <a:r>
              <a:rPr lang="en-US" altLang="en-US" sz="1600" dirty="0">
                <a:solidFill>
                  <a:schemeClr val="bg1"/>
                </a:solidFill>
              </a:rPr>
              <a:t>--The epithelium is  </a:t>
            </a:r>
            <a:r>
              <a:rPr lang="en-US" altLang="en-US" sz="1600" b="1" dirty="0">
                <a:solidFill>
                  <a:schemeClr val="bg1"/>
                </a:solidFill>
              </a:rPr>
              <a:t>intact </a:t>
            </a:r>
            <a:r>
              <a:rPr lang="en-US" altLang="en-US" sz="1600" dirty="0">
                <a:solidFill>
                  <a:schemeClr val="bg1"/>
                </a:solidFill>
              </a:rPr>
              <a:t>, as noted earlier</a:t>
            </a:r>
          </a:p>
          <a:p>
            <a:r>
              <a:rPr lang="en-US" altLang="en-US" sz="1600" dirty="0">
                <a:solidFill>
                  <a:schemeClr val="bg1"/>
                </a:solidFill>
              </a:rPr>
              <a:t>--The </a:t>
            </a:r>
            <a:r>
              <a:rPr lang="en-US" altLang="en-US" sz="1600" b="1" dirty="0">
                <a:solidFill>
                  <a:schemeClr val="bg1"/>
                </a:solidFill>
              </a:rPr>
              <a:t>leading edge </a:t>
            </a:r>
            <a:r>
              <a:rPr lang="en-US" altLang="en-US" sz="1600" dirty="0">
                <a:solidFill>
                  <a:schemeClr val="bg1"/>
                </a:solidFill>
              </a:rPr>
              <a:t>of the thinned area is characterized by the presence of…</a:t>
            </a:r>
            <a:r>
              <a:rPr lang="en-US" altLang="en-US" sz="1600" b="1" dirty="0">
                <a:solidFill>
                  <a:schemeClr val="bg1"/>
                </a:solidFill>
              </a:rPr>
              <a:t>Lipid</a:t>
            </a:r>
          </a:p>
          <a:p>
            <a:r>
              <a:rPr lang="en-US" altLang="en-US" sz="1600" dirty="0">
                <a:solidFill>
                  <a:srgbClr val="002060"/>
                </a:solidFill>
              </a:rPr>
              <a:t>--The </a:t>
            </a:r>
            <a:r>
              <a:rPr lang="en-US" altLang="en-US" sz="1600" b="1" dirty="0">
                <a:solidFill>
                  <a:srgbClr val="002060"/>
                </a:solidFill>
              </a:rPr>
              <a:t>trailing portion </a:t>
            </a:r>
            <a:r>
              <a:rPr lang="en-US" altLang="en-US" sz="1600" dirty="0">
                <a:solidFill>
                  <a:srgbClr val="002060"/>
                </a:solidFill>
              </a:rPr>
              <a:t>is characterized by the presence of… </a:t>
            </a:r>
            <a:r>
              <a:rPr lang="en-US" altLang="en-US" sz="1600" b="1" dirty="0">
                <a:solidFill>
                  <a:srgbClr val="002060"/>
                </a:solidFill>
              </a:rPr>
              <a:t>A vascular pannus</a:t>
            </a:r>
          </a:p>
        </p:txBody>
      </p:sp>
    </p:spTree>
    <p:extLst>
      <p:ext uri="{BB962C8B-B14F-4D97-AF65-F5344CB8AC3E}">
        <p14:creationId xmlns:p14="http://schemas.microsoft.com/office/powerpoint/2010/main" val="1759487317"/>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108547" name="Rectangle 3"/>
          <p:cNvSpPr>
            <a:spLocks noGrp="1" noChangeArrowheads="1"/>
          </p:cNvSpPr>
          <p:nvPr>
            <p:ph type="body" idx="1"/>
          </p:nvPr>
        </p:nvSpPr>
        <p:spPr/>
        <p:txBody>
          <a:bodyPr/>
          <a:lstStyle/>
          <a:p>
            <a:pPr eaLnBrk="1" hangingPunct="1">
              <a:defRPr/>
            </a:pPr>
            <a:r>
              <a:rPr lang="en-US" altLang="en-US" dirty="0">
                <a:solidFill>
                  <a:schemeClr val="bg1">
                    <a:lumMod val="75000"/>
                  </a:schemeClr>
                </a:solidFill>
              </a:rPr>
              <a:t>With respect to manifesting PUK, which of the following doesn’t belong, and why?</a:t>
            </a:r>
          </a:p>
          <a:p>
            <a:pPr lvl="1" eaLnBrk="1" hangingPunct="1">
              <a:defRPr/>
            </a:pPr>
            <a:r>
              <a:rPr lang="en-US" altLang="en-US" dirty="0">
                <a:solidFill>
                  <a:schemeClr val="bg1">
                    <a:lumMod val="75000"/>
                  </a:schemeClr>
                </a:solidFill>
              </a:rPr>
              <a:t>RA, </a:t>
            </a:r>
            <a:r>
              <a:rPr lang="en-US" altLang="en-US" dirty="0" err="1">
                <a:solidFill>
                  <a:schemeClr val="bg1">
                    <a:lumMod val="75000"/>
                  </a:schemeClr>
                </a:solidFill>
              </a:rPr>
              <a:t>Mooren’s</a:t>
            </a:r>
            <a:r>
              <a:rPr lang="en-US" altLang="en-US" dirty="0">
                <a:solidFill>
                  <a:schemeClr val="bg1">
                    <a:lumMod val="75000"/>
                  </a:schemeClr>
                </a:solidFill>
              </a:rPr>
              <a:t>, </a:t>
            </a:r>
            <a:r>
              <a:rPr lang="en-US" altLang="en-US" dirty="0" err="1">
                <a:solidFill>
                  <a:schemeClr val="bg1">
                    <a:lumMod val="75000"/>
                  </a:schemeClr>
                </a:solidFill>
              </a:rPr>
              <a:t>Beh</a:t>
            </a:r>
            <a:r>
              <a:rPr lang="en-US" altLang="en-US" dirty="0" err="1">
                <a:solidFill>
                  <a:schemeClr val="bg1">
                    <a:lumMod val="75000"/>
                  </a:schemeClr>
                </a:solidFill>
                <a:cs typeface="Arial" panose="020B0604020202020204" pitchFamily="34" charset="0"/>
              </a:rPr>
              <a:t>ç</a:t>
            </a:r>
            <a:r>
              <a:rPr lang="en-US" altLang="en-US" dirty="0" err="1">
                <a:solidFill>
                  <a:schemeClr val="bg1">
                    <a:lumMod val="75000"/>
                  </a:schemeClr>
                </a:solidFill>
              </a:rPr>
              <a:t>et</a:t>
            </a:r>
            <a:r>
              <a:rPr lang="en-US" altLang="en-US" dirty="0">
                <a:solidFill>
                  <a:schemeClr val="bg1">
                    <a:lumMod val="75000"/>
                  </a:schemeClr>
                </a:solidFill>
              </a:rPr>
              <a:t>, IBD</a:t>
            </a:r>
          </a:p>
          <a:p>
            <a:pPr eaLnBrk="1" hangingPunct="1">
              <a:defRPr/>
            </a:pPr>
            <a:endParaRPr lang="en-US" altLang="en-US" dirty="0">
              <a:solidFill>
                <a:schemeClr val="bg1">
                  <a:lumMod val="75000"/>
                </a:schemeClr>
              </a:solidFill>
            </a:endParaRPr>
          </a:p>
          <a:p>
            <a:pPr eaLnBrk="1" hangingPunct="1">
              <a:defRPr/>
            </a:pPr>
            <a:r>
              <a:rPr lang="en-US" altLang="en-US" dirty="0">
                <a:solidFill>
                  <a:schemeClr val="bg1">
                    <a:lumMod val="75000"/>
                  </a:schemeClr>
                </a:solidFill>
              </a:rPr>
              <a:t>And in this group?</a:t>
            </a:r>
          </a:p>
          <a:p>
            <a:pPr lvl="1" eaLnBrk="1" hangingPunct="1">
              <a:defRPr/>
            </a:pPr>
            <a:r>
              <a:rPr lang="en-US" altLang="en-US" dirty="0" err="1">
                <a:solidFill>
                  <a:schemeClr val="bg1">
                    <a:lumMod val="75000"/>
                  </a:schemeClr>
                </a:solidFill>
              </a:rPr>
              <a:t>Mooren’s</a:t>
            </a:r>
            <a:r>
              <a:rPr lang="en-US" altLang="en-US" dirty="0">
                <a:solidFill>
                  <a:schemeClr val="bg1">
                    <a:lumMod val="75000"/>
                  </a:schemeClr>
                </a:solidFill>
              </a:rPr>
              <a:t>, </a:t>
            </a:r>
            <a:r>
              <a:rPr lang="en-US" altLang="en-US" b="1" dirty="0" err="1">
                <a:solidFill>
                  <a:srgbClr val="0000FF"/>
                </a:solidFill>
              </a:rPr>
              <a:t>Terrien’s</a:t>
            </a:r>
            <a:r>
              <a:rPr lang="en-US" altLang="en-US" b="1" dirty="0">
                <a:solidFill>
                  <a:srgbClr val="0000FF"/>
                </a:solidFill>
              </a:rPr>
              <a:t> marginal</a:t>
            </a:r>
            <a:r>
              <a:rPr lang="en-US" altLang="en-US" dirty="0">
                <a:solidFill>
                  <a:schemeClr val="bg1">
                    <a:lumMod val="75000"/>
                  </a:schemeClr>
                </a:solidFill>
              </a:rPr>
              <a:t>, Sarcoid, SLE</a:t>
            </a:r>
          </a:p>
        </p:txBody>
      </p:sp>
      <p:sp>
        <p:nvSpPr>
          <p:cNvPr id="117764" name="Text Box 6"/>
          <p:cNvSpPr txBox="1">
            <a:spLocks noChangeArrowheads="1"/>
          </p:cNvSpPr>
          <p:nvPr/>
        </p:nvSpPr>
        <p:spPr bwMode="auto">
          <a:xfrm>
            <a:off x="685800" y="4924425"/>
            <a:ext cx="7772400" cy="1323975"/>
          </a:xfrm>
          <a:prstGeom prst="rect">
            <a:avLst/>
          </a:prstGeom>
          <a:no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Why is </a:t>
            </a:r>
            <a:r>
              <a:rPr lang="en-US" altLang="en-US" sz="1600" i="1" dirty="0" err="1">
                <a:solidFill>
                  <a:schemeClr val="bg1">
                    <a:lumMod val="75000"/>
                  </a:schemeClr>
                </a:solidFill>
              </a:rPr>
              <a:t>Terrien’s</a:t>
            </a:r>
            <a:r>
              <a:rPr lang="en-US" altLang="en-US" sz="1600" i="1" dirty="0">
                <a:solidFill>
                  <a:schemeClr val="bg1">
                    <a:lumMod val="75000"/>
                  </a:schemeClr>
                </a:solidFill>
              </a:rPr>
              <a:t> the oddball in this group?</a:t>
            </a:r>
          </a:p>
          <a:p>
            <a:pPr eaLnBrk="1" hangingPunct="1">
              <a:spcBef>
                <a:spcPct val="0"/>
              </a:spcBef>
              <a:buClrTx/>
              <a:buSzTx/>
              <a:buFontTx/>
              <a:buNone/>
            </a:pPr>
            <a:r>
              <a:rPr lang="en-US" altLang="en-US" sz="1600" dirty="0">
                <a:solidFill>
                  <a:schemeClr val="bg1">
                    <a:lumMod val="75000"/>
                  </a:schemeClr>
                </a:solidFill>
              </a:rPr>
              <a:t>Two reasons:</a:t>
            </a:r>
          </a:p>
          <a:p>
            <a:pPr eaLnBrk="1" hangingPunct="1">
              <a:spcBef>
                <a:spcPct val="0"/>
              </a:spcBef>
              <a:buClrTx/>
              <a:buSzTx/>
              <a:buFontTx/>
              <a:buNone/>
            </a:pPr>
            <a:r>
              <a:rPr lang="en-US" altLang="en-US" sz="1600" dirty="0">
                <a:solidFill>
                  <a:schemeClr val="bg1">
                    <a:lumMod val="75000"/>
                  </a:schemeClr>
                </a:solidFill>
              </a:rPr>
              <a:t>--PUK in the others is an  inflammatory  process; </a:t>
            </a:r>
            <a:r>
              <a:rPr lang="en-US" altLang="en-US" sz="1600" dirty="0" err="1">
                <a:solidFill>
                  <a:schemeClr val="bg1">
                    <a:lumMod val="75000"/>
                  </a:schemeClr>
                </a:solidFill>
              </a:rPr>
              <a:t>Terrien’s</a:t>
            </a:r>
            <a:r>
              <a:rPr lang="en-US" altLang="en-US" sz="1600" dirty="0">
                <a:solidFill>
                  <a:schemeClr val="bg1">
                    <a:lumMod val="75000"/>
                  </a:schemeClr>
                </a:solidFill>
              </a:rPr>
              <a:t> is  noninflammatory</a:t>
            </a:r>
          </a:p>
          <a:p>
            <a:pPr eaLnBrk="1" hangingPunct="1">
              <a:spcBef>
                <a:spcPct val="0"/>
              </a:spcBef>
              <a:buClrTx/>
              <a:buSzTx/>
              <a:buFontTx/>
              <a:buNone/>
            </a:pPr>
            <a:r>
              <a:rPr lang="en-US" altLang="en-US" sz="1600" dirty="0">
                <a:solidFill>
                  <a:schemeClr val="bg1">
                    <a:lumMod val="75000"/>
                  </a:schemeClr>
                </a:solidFill>
              </a:rPr>
              <a:t>--As implied by the word ‘ulcerative’ in the name, the corneal epithelium is  disrupted in PUK. In contrast, the epithelium is  </a:t>
            </a:r>
            <a:r>
              <a:rPr lang="en-US" altLang="en-US" sz="1600" b="1" dirty="0">
                <a:solidFill>
                  <a:schemeClr val="bg1">
                    <a:lumMod val="75000"/>
                  </a:schemeClr>
                </a:solidFill>
              </a:rPr>
              <a:t>intact</a:t>
            </a:r>
            <a:r>
              <a:rPr lang="en-US" altLang="en-US" sz="1600" dirty="0">
                <a:solidFill>
                  <a:schemeClr val="bg1">
                    <a:lumMod val="75000"/>
                  </a:schemeClr>
                </a:solidFill>
              </a:rPr>
              <a:t>  in </a:t>
            </a:r>
            <a:r>
              <a:rPr lang="en-US" altLang="en-US" sz="1600" dirty="0" err="1">
                <a:solidFill>
                  <a:schemeClr val="bg1">
                    <a:lumMod val="75000"/>
                  </a:schemeClr>
                </a:solidFill>
              </a:rPr>
              <a:t>Terrien’s</a:t>
            </a:r>
            <a:r>
              <a:rPr lang="en-US" altLang="en-US" sz="1600" dirty="0">
                <a:solidFill>
                  <a:schemeClr val="bg1">
                    <a:lumMod val="75000"/>
                  </a:schemeClr>
                </a:solidFill>
              </a:rPr>
              <a:t>.</a:t>
            </a:r>
          </a:p>
        </p:txBody>
      </p:sp>
      <p:sp>
        <p:nvSpPr>
          <p:cNvPr id="11776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24A2E40-E90D-4E51-ADB7-38803EE60BEC}" type="slidenum">
              <a:rPr lang="en-US" altLang="en-US" sz="1000" smtClean="0"/>
              <a:pPr>
                <a:spcBef>
                  <a:spcPct val="0"/>
                </a:spcBef>
                <a:buClrTx/>
                <a:buSzTx/>
                <a:buFontTx/>
                <a:buNone/>
              </a:pPr>
              <a:t>212</a:t>
            </a:fld>
            <a:endParaRPr lang="en-US" altLang="en-US" sz="1000"/>
          </a:p>
        </p:txBody>
      </p:sp>
      <p:sp>
        <p:nvSpPr>
          <p:cNvPr id="2" name="Text Box 4">
            <a:extLst>
              <a:ext uri="{FF2B5EF4-FFF2-40B4-BE49-F238E27FC236}">
                <a16:creationId xmlns:a16="http://schemas.microsoft.com/office/drawing/2014/main" id="{DE65AE0B-2B68-49F1-93AD-2DBE5788B902}"/>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4" name="TextBox 1">
            <a:extLst>
              <a:ext uri="{FF2B5EF4-FFF2-40B4-BE49-F238E27FC236}">
                <a16:creationId xmlns:a16="http://schemas.microsoft.com/office/drawing/2014/main" id="{CE08F59B-9D8E-40C0-A3C8-F9FEBFC107C0}"/>
              </a:ext>
            </a:extLst>
          </p:cNvPr>
          <p:cNvSpPr txBox="1">
            <a:spLocks noChangeArrowheads="1"/>
          </p:cNvSpPr>
          <p:nvPr/>
        </p:nvSpPr>
        <p:spPr bwMode="auto">
          <a:xfrm>
            <a:off x="1293160" y="805458"/>
            <a:ext cx="6599884" cy="3385542"/>
          </a:xfrm>
          <a:prstGeom prst="rect">
            <a:avLst/>
          </a:prstGeom>
          <a:solidFill>
            <a:schemeClr val="accent1">
              <a:lumMod val="40000"/>
              <a:lumOff val="60000"/>
            </a:schemeClr>
          </a:solidFill>
          <a:ln>
            <a:noFill/>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dirty="0">
                <a:solidFill>
                  <a:srgbClr val="0000FF"/>
                </a:solidFill>
              </a:rPr>
              <a:t>Speaking of </a:t>
            </a:r>
            <a:r>
              <a:rPr lang="en-US" altLang="en-US" sz="1800" dirty="0" err="1">
                <a:solidFill>
                  <a:srgbClr val="0000FF"/>
                </a:solidFill>
              </a:rPr>
              <a:t>Terrien’s</a:t>
            </a:r>
            <a:r>
              <a:rPr lang="en-US" altLang="en-US" sz="1800" dirty="0">
                <a:solidFill>
                  <a:srgbClr val="0000FF"/>
                </a:solidFill>
              </a:rPr>
              <a:t>…</a:t>
            </a:r>
            <a:endParaRPr lang="en-US" altLang="en-US" sz="18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Is it a common, or an uncommon condition?</a:t>
            </a:r>
          </a:p>
          <a:p>
            <a:pPr eaLnBrk="1" hangingPunct="1">
              <a:spcBef>
                <a:spcPct val="0"/>
              </a:spcBef>
              <a:buClrTx/>
              <a:buSzTx/>
              <a:buFontTx/>
              <a:buNone/>
            </a:pPr>
            <a:r>
              <a:rPr lang="en-US" altLang="en-US" sz="1400" dirty="0">
                <a:solidFill>
                  <a:schemeClr val="bg1">
                    <a:lumMod val="75000"/>
                  </a:schemeClr>
                </a:solidFill>
              </a:rPr>
              <a:t>Uncommon</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Does it have a gender predilection?</a:t>
            </a:r>
          </a:p>
          <a:p>
            <a:pPr eaLnBrk="1" hangingPunct="1">
              <a:spcBef>
                <a:spcPct val="0"/>
              </a:spcBef>
              <a:buClrTx/>
              <a:buSzTx/>
              <a:buFontTx/>
              <a:buNone/>
            </a:pPr>
            <a:r>
              <a:rPr lang="en-US" altLang="en-US" sz="1400" dirty="0">
                <a:solidFill>
                  <a:schemeClr val="bg1">
                    <a:lumMod val="75000"/>
                  </a:schemeClr>
                </a:solidFill>
              </a:rPr>
              <a:t>While once thought to be more common in males, it is now considered equal</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Is it unilateral, or bilateral?</a:t>
            </a:r>
          </a:p>
          <a:p>
            <a:pPr eaLnBrk="1" hangingPunct="1">
              <a:spcBef>
                <a:spcPct val="0"/>
              </a:spcBef>
              <a:buClrTx/>
              <a:buSzTx/>
              <a:buFontTx/>
              <a:buNone/>
            </a:pPr>
            <a:r>
              <a:rPr lang="en-US" altLang="en-US" sz="1400" dirty="0">
                <a:solidFill>
                  <a:schemeClr val="bg1">
                    <a:lumMod val="75000"/>
                  </a:schemeClr>
                </a:solidFill>
              </a:rPr>
              <a:t>Bilateral (although involvement can be strikingly asymmetric)</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Which sector of the cornea is involved first, and how does it progress from there?</a:t>
            </a:r>
          </a:p>
          <a:p>
            <a:pPr eaLnBrk="1" hangingPunct="1">
              <a:spcBef>
                <a:spcPct val="0"/>
              </a:spcBef>
              <a:buClrTx/>
              <a:buSzTx/>
              <a:buFontTx/>
              <a:buNone/>
            </a:pPr>
            <a:r>
              <a:rPr lang="en-US" altLang="en-US" sz="1400" dirty="0">
                <a:solidFill>
                  <a:schemeClr val="bg1">
                    <a:lumMod val="75000"/>
                  </a:schemeClr>
                </a:solidFill>
              </a:rPr>
              <a:t>It starts </a:t>
            </a:r>
            <a:r>
              <a:rPr lang="en-US" altLang="en-US" sz="1400" dirty="0" err="1">
                <a:solidFill>
                  <a:schemeClr val="bg1">
                    <a:lumMod val="75000"/>
                  </a:schemeClr>
                </a:solidFill>
              </a:rPr>
              <a:t>superonasally</a:t>
            </a:r>
            <a:r>
              <a:rPr lang="en-US" altLang="en-US" sz="1400" dirty="0">
                <a:solidFill>
                  <a:schemeClr val="bg1">
                    <a:lumMod val="75000"/>
                  </a:schemeClr>
                </a:solidFill>
              </a:rPr>
              <a:t>, then spreads circumferentially</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Does it affect vision? If so, how?</a:t>
            </a:r>
          </a:p>
          <a:p>
            <a:pPr eaLnBrk="1" hangingPunct="1">
              <a:spcBef>
                <a:spcPct val="0"/>
              </a:spcBef>
              <a:buClrTx/>
              <a:buSzTx/>
              <a:buFontTx/>
              <a:buNone/>
            </a:pPr>
            <a:r>
              <a:rPr lang="en-US" altLang="en-US" sz="1400" dirty="0">
                <a:solidFill>
                  <a:schemeClr val="bg1">
                    <a:lumMod val="75000"/>
                  </a:schemeClr>
                </a:solidFill>
              </a:rPr>
              <a:t>Yes, by inducing  high astigmatism</a:t>
            </a:r>
          </a:p>
        </p:txBody>
      </p:sp>
      <p:sp>
        <p:nvSpPr>
          <p:cNvPr id="3" name="Oval 2">
            <a:extLst>
              <a:ext uri="{FF2B5EF4-FFF2-40B4-BE49-F238E27FC236}">
                <a16:creationId xmlns:a16="http://schemas.microsoft.com/office/drawing/2014/main" id="{A74CBEAF-7483-4160-AB19-750A859A431E}"/>
              </a:ext>
            </a:extLst>
          </p:cNvPr>
          <p:cNvSpPr/>
          <p:nvPr/>
        </p:nvSpPr>
        <p:spPr>
          <a:xfrm>
            <a:off x="2667000" y="4114800"/>
            <a:ext cx="3124200" cy="80962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1">
            <a:extLst>
              <a:ext uri="{FF2B5EF4-FFF2-40B4-BE49-F238E27FC236}">
                <a16:creationId xmlns:a16="http://schemas.microsoft.com/office/drawing/2014/main" id="{24B4A797-2520-47F8-87B0-BA8E6619CF24}"/>
              </a:ext>
            </a:extLst>
          </p:cNvPr>
          <p:cNvSpPr txBox="1">
            <a:spLocks noChangeArrowheads="1"/>
          </p:cNvSpPr>
          <p:nvPr/>
        </p:nvSpPr>
        <p:spPr bwMode="auto">
          <a:xfrm>
            <a:off x="685800" y="1765303"/>
            <a:ext cx="7664450" cy="1077218"/>
          </a:xfrm>
          <a:prstGeom prst="rect">
            <a:avLst/>
          </a:prstGeom>
          <a:solidFill>
            <a:srgbClr val="002060"/>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i="1" dirty="0">
                <a:solidFill>
                  <a:schemeClr val="bg1"/>
                </a:solidFill>
              </a:rPr>
              <a:t>The key to diagnosing </a:t>
            </a:r>
            <a:r>
              <a:rPr lang="en-US" altLang="en-US" sz="1600" i="1" dirty="0" err="1">
                <a:solidFill>
                  <a:schemeClr val="bg1"/>
                </a:solidFill>
              </a:rPr>
              <a:t>Terrien’s</a:t>
            </a:r>
            <a:r>
              <a:rPr lang="en-US" altLang="en-US" sz="1600" i="1" dirty="0">
                <a:solidFill>
                  <a:schemeClr val="bg1"/>
                </a:solidFill>
              </a:rPr>
              <a:t> is its classic appearance:</a:t>
            </a:r>
          </a:p>
          <a:p>
            <a:r>
              <a:rPr lang="en-US" altLang="en-US" sz="1600" dirty="0">
                <a:solidFill>
                  <a:schemeClr val="bg1"/>
                </a:solidFill>
              </a:rPr>
              <a:t>--The epithelium is  </a:t>
            </a:r>
            <a:r>
              <a:rPr lang="en-US" altLang="en-US" sz="1600" b="1" dirty="0">
                <a:solidFill>
                  <a:schemeClr val="bg1"/>
                </a:solidFill>
              </a:rPr>
              <a:t>intact </a:t>
            </a:r>
            <a:r>
              <a:rPr lang="en-US" altLang="en-US" sz="1600" dirty="0">
                <a:solidFill>
                  <a:schemeClr val="bg1"/>
                </a:solidFill>
              </a:rPr>
              <a:t>, as noted earlier</a:t>
            </a:r>
          </a:p>
          <a:p>
            <a:r>
              <a:rPr lang="en-US" altLang="en-US" sz="1600" dirty="0">
                <a:solidFill>
                  <a:schemeClr val="bg1"/>
                </a:solidFill>
              </a:rPr>
              <a:t>--The </a:t>
            </a:r>
            <a:r>
              <a:rPr lang="en-US" altLang="en-US" sz="1600" b="1" dirty="0">
                <a:solidFill>
                  <a:schemeClr val="bg1"/>
                </a:solidFill>
              </a:rPr>
              <a:t>leading edge </a:t>
            </a:r>
            <a:r>
              <a:rPr lang="en-US" altLang="en-US" sz="1600" dirty="0">
                <a:solidFill>
                  <a:schemeClr val="bg1"/>
                </a:solidFill>
              </a:rPr>
              <a:t>of the thinned area is characterized by the presence of…</a:t>
            </a:r>
            <a:r>
              <a:rPr lang="en-US" altLang="en-US" sz="1600" b="1" dirty="0">
                <a:solidFill>
                  <a:schemeClr val="bg1"/>
                </a:solidFill>
              </a:rPr>
              <a:t>Lipid</a:t>
            </a:r>
          </a:p>
          <a:p>
            <a:r>
              <a:rPr lang="en-US" altLang="en-US" sz="1600" dirty="0">
                <a:solidFill>
                  <a:schemeClr val="bg1"/>
                </a:solidFill>
              </a:rPr>
              <a:t>--The </a:t>
            </a:r>
            <a:r>
              <a:rPr lang="en-US" altLang="en-US" sz="1600" b="1" dirty="0">
                <a:solidFill>
                  <a:schemeClr val="bg1"/>
                </a:solidFill>
              </a:rPr>
              <a:t>trailing portion </a:t>
            </a:r>
            <a:r>
              <a:rPr lang="en-US" altLang="en-US" sz="1600" dirty="0">
                <a:solidFill>
                  <a:schemeClr val="bg1"/>
                </a:solidFill>
              </a:rPr>
              <a:t>is characterized by the presence of a…</a:t>
            </a:r>
            <a:r>
              <a:rPr lang="en-US" altLang="en-US" sz="1600" b="1" dirty="0">
                <a:solidFill>
                  <a:schemeClr val="bg1"/>
                </a:solidFill>
              </a:rPr>
              <a:t>Vascular pannus</a:t>
            </a:r>
          </a:p>
        </p:txBody>
      </p:sp>
      <p:sp>
        <p:nvSpPr>
          <p:cNvPr id="6" name="Rectangle 5">
            <a:extLst>
              <a:ext uri="{FF2B5EF4-FFF2-40B4-BE49-F238E27FC236}">
                <a16:creationId xmlns:a16="http://schemas.microsoft.com/office/drawing/2014/main" id="{83F0B181-22DE-4EDC-93AE-FAF91BE3A659}"/>
              </a:ext>
            </a:extLst>
          </p:cNvPr>
          <p:cNvSpPr/>
          <p:nvPr/>
        </p:nvSpPr>
        <p:spPr>
          <a:xfrm>
            <a:off x="6324600" y="2593040"/>
            <a:ext cx="1633330" cy="2494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Tree>
    <p:extLst>
      <p:ext uri="{BB962C8B-B14F-4D97-AF65-F5344CB8AC3E}">
        <p14:creationId xmlns:p14="http://schemas.microsoft.com/office/powerpoint/2010/main" val="711024790"/>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108547" name="Rectangle 3"/>
          <p:cNvSpPr>
            <a:spLocks noGrp="1" noChangeArrowheads="1"/>
          </p:cNvSpPr>
          <p:nvPr>
            <p:ph type="body" idx="1"/>
          </p:nvPr>
        </p:nvSpPr>
        <p:spPr/>
        <p:txBody>
          <a:bodyPr/>
          <a:lstStyle/>
          <a:p>
            <a:pPr eaLnBrk="1" hangingPunct="1">
              <a:defRPr/>
            </a:pPr>
            <a:r>
              <a:rPr lang="en-US" altLang="en-US" dirty="0">
                <a:solidFill>
                  <a:schemeClr val="bg1">
                    <a:lumMod val="75000"/>
                  </a:schemeClr>
                </a:solidFill>
              </a:rPr>
              <a:t>With respect to manifesting PUK, which of the following doesn’t belong, and why?</a:t>
            </a:r>
          </a:p>
          <a:p>
            <a:pPr lvl="1" eaLnBrk="1" hangingPunct="1">
              <a:defRPr/>
            </a:pPr>
            <a:r>
              <a:rPr lang="en-US" altLang="en-US" dirty="0">
                <a:solidFill>
                  <a:schemeClr val="bg1">
                    <a:lumMod val="75000"/>
                  </a:schemeClr>
                </a:solidFill>
              </a:rPr>
              <a:t>RA, </a:t>
            </a:r>
            <a:r>
              <a:rPr lang="en-US" altLang="en-US" dirty="0" err="1">
                <a:solidFill>
                  <a:schemeClr val="bg1">
                    <a:lumMod val="75000"/>
                  </a:schemeClr>
                </a:solidFill>
              </a:rPr>
              <a:t>Mooren’s</a:t>
            </a:r>
            <a:r>
              <a:rPr lang="en-US" altLang="en-US" dirty="0">
                <a:solidFill>
                  <a:schemeClr val="bg1">
                    <a:lumMod val="75000"/>
                  </a:schemeClr>
                </a:solidFill>
              </a:rPr>
              <a:t>, </a:t>
            </a:r>
            <a:r>
              <a:rPr lang="en-US" altLang="en-US" dirty="0" err="1">
                <a:solidFill>
                  <a:schemeClr val="bg1">
                    <a:lumMod val="75000"/>
                  </a:schemeClr>
                </a:solidFill>
              </a:rPr>
              <a:t>Beh</a:t>
            </a:r>
            <a:r>
              <a:rPr lang="en-US" altLang="en-US" dirty="0" err="1">
                <a:solidFill>
                  <a:schemeClr val="bg1">
                    <a:lumMod val="75000"/>
                  </a:schemeClr>
                </a:solidFill>
                <a:cs typeface="Arial" panose="020B0604020202020204" pitchFamily="34" charset="0"/>
              </a:rPr>
              <a:t>ç</a:t>
            </a:r>
            <a:r>
              <a:rPr lang="en-US" altLang="en-US" dirty="0" err="1">
                <a:solidFill>
                  <a:schemeClr val="bg1">
                    <a:lumMod val="75000"/>
                  </a:schemeClr>
                </a:solidFill>
              </a:rPr>
              <a:t>et</a:t>
            </a:r>
            <a:r>
              <a:rPr lang="en-US" altLang="en-US" dirty="0">
                <a:solidFill>
                  <a:schemeClr val="bg1">
                    <a:lumMod val="75000"/>
                  </a:schemeClr>
                </a:solidFill>
              </a:rPr>
              <a:t>, IBD</a:t>
            </a:r>
          </a:p>
          <a:p>
            <a:pPr eaLnBrk="1" hangingPunct="1">
              <a:defRPr/>
            </a:pPr>
            <a:endParaRPr lang="en-US" altLang="en-US" dirty="0">
              <a:solidFill>
                <a:schemeClr val="bg1">
                  <a:lumMod val="75000"/>
                </a:schemeClr>
              </a:solidFill>
            </a:endParaRPr>
          </a:p>
          <a:p>
            <a:pPr eaLnBrk="1" hangingPunct="1">
              <a:defRPr/>
            </a:pPr>
            <a:r>
              <a:rPr lang="en-US" altLang="en-US" dirty="0">
                <a:solidFill>
                  <a:schemeClr val="bg1">
                    <a:lumMod val="75000"/>
                  </a:schemeClr>
                </a:solidFill>
              </a:rPr>
              <a:t>And in this group?</a:t>
            </a:r>
          </a:p>
          <a:p>
            <a:pPr lvl="1" eaLnBrk="1" hangingPunct="1">
              <a:defRPr/>
            </a:pPr>
            <a:r>
              <a:rPr lang="en-US" altLang="en-US" dirty="0" err="1">
                <a:solidFill>
                  <a:schemeClr val="bg1">
                    <a:lumMod val="75000"/>
                  </a:schemeClr>
                </a:solidFill>
              </a:rPr>
              <a:t>Mooren’s</a:t>
            </a:r>
            <a:r>
              <a:rPr lang="en-US" altLang="en-US" dirty="0">
                <a:solidFill>
                  <a:schemeClr val="bg1">
                    <a:lumMod val="75000"/>
                  </a:schemeClr>
                </a:solidFill>
              </a:rPr>
              <a:t>, </a:t>
            </a:r>
            <a:r>
              <a:rPr lang="en-US" altLang="en-US" b="1" dirty="0" err="1">
                <a:solidFill>
                  <a:srgbClr val="0000FF"/>
                </a:solidFill>
              </a:rPr>
              <a:t>Terrien’s</a:t>
            </a:r>
            <a:r>
              <a:rPr lang="en-US" altLang="en-US" b="1" dirty="0">
                <a:solidFill>
                  <a:srgbClr val="0000FF"/>
                </a:solidFill>
              </a:rPr>
              <a:t> marginal</a:t>
            </a:r>
            <a:r>
              <a:rPr lang="en-US" altLang="en-US" dirty="0">
                <a:solidFill>
                  <a:schemeClr val="bg1">
                    <a:lumMod val="75000"/>
                  </a:schemeClr>
                </a:solidFill>
              </a:rPr>
              <a:t>, Sarcoid, SLE</a:t>
            </a:r>
          </a:p>
        </p:txBody>
      </p:sp>
      <p:sp>
        <p:nvSpPr>
          <p:cNvPr id="117764" name="Text Box 6"/>
          <p:cNvSpPr txBox="1">
            <a:spLocks noChangeArrowheads="1"/>
          </p:cNvSpPr>
          <p:nvPr/>
        </p:nvSpPr>
        <p:spPr bwMode="auto">
          <a:xfrm>
            <a:off x="685800" y="4924425"/>
            <a:ext cx="7772400" cy="1323975"/>
          </a:xfrm>
          <a:prstGeom prst="rect">
            <a:avLst/>
          </a:prstGeom>
          <a:no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Why is </a:t>
            </a:r>
            <a:r>
              <a:rPr lang="en-US" altLang="en-US" sz="1600" i="1" dirty="0" err="1">
                <a:solidFill>
                  <a:schemeClr val="bg1">
                    <a:lumMod val="75000"/>
                  </a:schemeClr>
                </a:solidFill>
              </a:rPr>
              <a:t>Terrien’s</a:t>
            </a:r>
            <a:r>
              <a:rPr lang="en-US" altLang="en-US" sz="1600" i="1" dirty="0">
                <a:solidFill>
                  <a:schemeClr val="bg1">
                    <a:lumMod val="75000"/>
                  </a:schemeClr>
                </a:solidFill>
              </a:rPr>
              <a:t> the oddball in this group?</a:t>
            </a:r>
          </a:p>
          <a:p>
            <a:pPr eaLnBrk="1" hangingPunct="1">
              <a:spcBef>
                <a:spcPct val="0"/>
              </a:spcBef>
              <a:buClrTx/>
              <a:buSzTx/>
              <a:buFontTx/>
              <a:buNone/>
            </a:pPr>
            <a:r>
              <a:rPr lang="en-US" altLang="en-US" sz="1600" dirty="0">
                <a:solidFill>
                  <a:schemeClr val="bg1">
                    <a:lumMod val="75000"/>
                  </a:schemeClr>
                </a:solidFill>
              </a:rPr>
              <a:t>Two reasons:</a:t>
            </a:r>
          </a:p>
          <a:p>
            <a:pPr eaLnBrk="1" hangingPunct="1">
              <a:spcBef>
                <a:spcPct val="0"/>
              </a:spcBef>
              <a:buClrTx/>
              <a:buSzTx/>
              <a:buFontTx/>
              <a:buNone/>
            </a:pPr>
            <a:r>
              <a:rPr lang="en-US" altLang="en-US" sz="1600" dirty="0">
                <a:solidFill>
                  <a:schemeClr val="bg1">
                    <a:lumMod val="75000"/>
                  </a:schemeClr>
                </a:solidFill>
              </a:rPr>
              <a:t>--PUK in the others is an  inflammatory  process; </a:t>
            </a:r>
            <a:r>
              <a:rPr lang="en-US" altLang="en-US" sz="1600" dirty="0" err="1">
                <a:solidFill>
                  <a:schemeClr val="bg1">
                    <a:lumMod val="75000"/>
                  </a:schemeClr>
                </a:solidFill>
              </a:rPr>
              <a:t>Terrien’s</a:t>
            </a:r>
            <a:r>
              <a:rPr lang="en-US" altLang="en-US" sz="1600" dirty="0">
                <a:solidFill>
                  <a:schemeClr val="bg1">
                    <a:lumMod val="75000"/>
                  </a:schemeClr>
                </a:solidFill>
              </a:rPr>
              <a:t> is  noninflammatory</a:t>
            </a:r>
          </a:p>
          <a:p>
            <a:pPr eaLnBrk="1" hangingPunct="1">
              <a:spcBef>
                <a:spcPct val="0"/>
              </a:spcBef>
              <a:buClrTx/>
              <a:buSzTx/>
              <a:buFontTx/>
              <a:buNone/>
            </a:pPr>
            <a:r>
              <a:rPr lang="en-US" altLang="en-US" sz="1600" dirty="0">
                <a:solidFill>
                  <a:schemeClr val="bg1">
                    <a:lumMod val="75000"/>
                  </a:schemeClr>
                </a:solidFill>
              </a:rPr>
              <a:t>--As implied by the word ‘ulcerative’ in the name, the corneal epithelium is  disrupted in PUK. In contrast, the epithelium is  </a:t>
            </a:r>
            <a:r>
              <a:rPr lang="en-US" altLang="en-US" sz="1600" b="1" dirty="0">
                <a:solidFill>
                  <a:schemeClr val="bg1">
                    <a:lumMod val="75000"/>
                  </a:schemeClr>
                </a:solidFill>
              </a:rPr>
              <a:t>intact</a:t>
            </a:r>
            <a:r>
              <a:rPr lang="en-US" altLang="en-US" sz="1600" dirty="0">
                <a:solidFill>
                  <a:schemeClr val="bg1">
                    <a:lumMod val="75000"/>
                  </a:schemeClr>
                </a:solidFill>
              </a:rPr>
              <a:t>  in </a:t>
            </a:r>
            <a:r>
              <a:rPr lang="en-US" altLang="en-US" sz="1600" dirty="0" err="1">
                <a:solidFill>
                  <a:schemeClr val="bg1">
                    <a:lumMod val="75000"/>
                  </a:schemeClr>
                </a:solidFill>
              </a:rPr>
              <a:t>Terrien’s</a:t>
            </a:r>
            <a:r>
              <a:rPr lang="en-US" altLang="en-US" sz="1600" dirty="0">
                <a:solidFill>
                  <a:schemeClr val="bg1">
                    <a:lumMod val="75000"/>
                  </a:schemeClr>
                </a:solidFill>
              </a:rPr>
              <a:t>.</a:t>
            </a:r>
          </a:p>
        </p:txBody>
      </p:sp>
      <p:sp>
        <p:nvSpPr>
          <p:cNvPr id="11776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24A2E40-E90D-4E51-ADB7-38803EE60BEC}" type="slidenum">
              <a:rPr lang="en-US" altLang="en-US" sz="1000" smtClean="0"/>
              <a:pPr>
                <a:spcBef>
                  <a:spcPct val="0"/>
                </a:spcBef>
                <a:buClrTx/>
                <a:buSzTx/>
                <a:buFontTx/>
                <a:buNone/>
              </a:pPr>
              <a:t>213</a:t>
            </a:fld>
            <a:endParaRPr lang="en-US" altLang="en-US" sz="1000"/>
          </a:p>
        </p:txBody>
      </p:sp>
      <p:sp>
        <p:nvSpPr>
          <p:cNvPr id="2" name="Text Box 4">
            <a:extLst>
              <a:ext uri="{FF2B5EF4-FFF2-40B4-BE49-F238E27FC236}">
                <a16:creationId xmlns:a16="http://schemas.microsoft.com/office/drawing/2014/main" id="{DE65AE0B-2B68-49F1-93AD-2DBE5788B902}"/>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4" name="TextBox 1">
            <a:extLst>
              <a:ext uri="{FF2B5EF4-FFF2-40B4-BE49-F238E27FC236}">
                <a16:creationId xmlns:a16="http://schemas.microsoft.com/office/drawing/2014/main" id="{CE08F59B-9D8E-40C0-A3C8-F9FEBFC107C0}"/>
              </a:ext>
            </a:extLst>
          </p:cNvPr>
          <p:cNvSpPr txBox="1">
            <a:spLocks noChangeArrowheads="1"/>
          </p:cNvSpPr>
          <p:nvPr/>
        </p:nvSpPr>
        <p:spPr bwMode="auto">
          <a:xfrm>
            <a:off x="1293160" y="805458"/>
            <a:ext cx="6599884" cy="3385542"/>
          </a:xfrm>
          <a:prstGeom prst="rect">
            <a:avLst/>
          </a:prstGeom>
          <a:solidFill>
            <a:schemeClr val="accent1">
              <a:lumMod val="40000"/>
              <a:lumOff val="60000"/>
            </a:schemeClr>
          </a:solidFill>
          <a:ln>
            <a:noFill/>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dirty="0">
                <a:solidFill>
                  <a:srgbClr val="0000FF"/>
                </a:solidFill>
              </a:rPr>
              <a:t>Speaking of </a:t>
            </a:r>
            <a:r>
              <a:rPr lang="en-US" altLang="en-US" sz="1800" dirty="0" err="1">
                <a:solidFill>
                  <a:srgbClr val="0000FF"/>
                </a:solidFill>
              </a:rPr>
              <a:t>Terrien’s</a:t>
            </a:r>
            <a:r>
              <a:rPr lang="en-US" altLang="en-US" sz="1800" dirty="0">
                <a:solidFill>
                  <a:srgbClr val="0000FF"/>
                </a:solidFill>
              </a:rPr>
              <a:t>…</a:t>
            </a:r>
            <a:endParaRPr lang="en-US" altLang="en-US" sz="18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Is it a common, or an uncommon condition?</a:t>
            </a:r>
          </a:p>
          <a:p>
            <a:pPr eaLnBrk="1" hangingPunct="1">
              <a:spcBef>
                <a:spcPct val="0"/>
              </a:spcBef>
              <a:buClrTx/>
              <a:buSzTx/>
              <a:buFontTx/>
              <a:buNone/>
            </a:pPr>
            <a:r>
              <a:rPr lang="en-US" altLang="en-US" sz="1400" dirty="0">
                <a:solidFill>
                  <a:schemeClr val="bg1">
                    <a:lumMod val="75000"/>
                  </a:schemeClr>
                </a:solidFill>
              </a:rPr>
              <a:t>Uncommon</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Does it have a gender predilection?</a:t>
            </a:r>
          </a:p>
          <a:p>
            <a:pPr eaLnBrk="1" hangingPunct="1">
              <a:spcBef>
                <a:spcPct val="0"/>
              </a:spcBef>
              <a:buClrTx/>
              <a:buSzTx/>
              <a:buFontTx/>
              <a:buNone/>
            </a:pPr>
            <a:r>
              <a:rPr lang="en-US" altLang="en-US" sz="1400" dirty="0">
                <a:solidFill>
                  <a:schemeClr val="bg1">
                    <a:lumMod val="75000"/>
                  </a:schemeClr>
                </a:solidFill>
              </a:rPr>
              <a:t>While once thought to be more common in males, it is now considered equal</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Is it unilateral, or bilateral?</a:t>
            </a:r>
          </a:p>
          <a:p>
            <a:pPr eaLnBrk="1" hangingPunct="1">
              <a:spcBef>
                <a:spcPct val="0"/>
              </a:spcBef>
              <a:buClrTx/>
              <a:buSzTx/>
              <a:buFontTx/>
              <a:buNone/>
            </a:pPr>
            <a:r>
              <a:rPr lang="en-US" altLang="en-US" sz="1400" dirty="0">
                <a:solidFill>
                  <a:schemeClr val="bg1">
                    <a:lumMod val="75000"/>
                  </a:schemeClr>
                </a:solidFill>
              </a:rPr>
              <a:t>Bilateral (although involvement can be strikingly asymmetric)</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Which sector of the cornea is involved first, and how does it progress from there?</a:t>
            </a:r>
          </a:p>
          <a:p>
            <a:pPr eaLnBrk="1" hangingPunct="1">
              <a:spcBef>
                <a:spcPct val="0"/>
              </a:spcBef>
              <a:buClrTx/>
              <a:buSzTx/>
              <a:buFontTx/>
              <a:buNone/>
            </a:pPr>
            <a:r>
              <a:rPr lang="en-US" altLang="en-US" sz="1400" dirty="0">
                <a:solidFill>
                  <a:schemeClr val="bg1">
                    <a:lumMod val="75000"/>
                  </a:schemeClr>
                </a:solidFill>
              </a:rPr>
              <a:t>It starts </a:t>
            </a:r>
            <a:r>
              <a:rPr lang="en-US" altLang="en-US" sz="1400" dirty="0" err="1">
                <a:solidFill>
                  <a:schemeClr val="bg1">
                    <a:lumMod val="75000"/>
                  </a:schemeClr>
                </a:solidFill>
              </a:rPr>
              <a:t>superonasally</a:t>
            </a:r>
            <a:r>
              <a:rPr lang="en-US" altLang="en-US" sz="1400" dirty="0">
                <a:solidFill>
                  <a:schemeClr val="bg1">
                    <a:lumMod val="75000"/>
                  </a:schemeClr>
                </a:solidFill>
              </a:rPr>
              <a:t>, then spreads circumferentially</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Does it affect vision? If so, how?</a:t>
            </a:r>
          </a:p>
          <a:p>
            <a:pPr eaLnBrk="1" hangingPunct="1">
              <a:spcBef>
                <a:spcPct val="0"/>
              </a:spcBef>
              <a:buClrTx/>
              <a:buSzTx/>
              <a:buFontTx/>
              <a:buNone/>
            </a:pPr>
            <a:r>
              <a:rPr lang="en-US" altLang="en-US" sz="1400" dirty="0">
                <a:solidFill>
                  <a:schemeClr val="bg1">
                    <a:lumMod val="75000"/>
                  </a:schemeClr>
                </a:solidFill>
              </a:rPr>
              <a:t>Yes, by inducing  high astigmatism</a:t>
            </a:r>
          </a:p>
        </p:txBody>
      </p:sp>
      <p:sp>
        <p:nvSpPr>
          <p:cNvPr id="3" name="Oval 2">
            <a:extLst>
              <a:ext uri="{FF2B5EF4-FFF2-40B4-BE49-F238E27FC236}">
                <a16:creationId xmlns:a16="http://schemas.microsoft.com/office/drawing/2014/main" id="{A74CBEAF-7483-4160-AB19-750A859A431E}"/>
              </a:ext>
            </a:extLst>
          </p:cNvPr>
          <p:cNvSpPr/>
          <p:nvPr/>
        </p:nvSpPr>
        <p:spPr>
          <a:xfrm>
            <a:off x="2667000" y="4114800"/>
            <a:ext cx="3124200" cy="80962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1">
            <a:extLst>
              <a:ext uri="{FF2B5EF4-FFF2-40B4-BE49-F238E27FC236}">
                <a16:creationId xmlns:a16="http://schemas.microsoft.com/office/drawing/2014/main" id="{24B4A797-2520-47F8-87B0-BA8E6619CF24}"/>
              </a:ext>
            </a:extLst>
          </p:cNvPr>
          <p:cNvSpPr txBox="1">
            <a:spLocks noChangeArrowheads="1"/>
          </p:cNvSpPr>
          <p:nvPr/>
        </p:nvSpPr>
        <p:spPr bwMode="auto">
          <a:xfrm>
            <a:off x="685800" y="1765303"/>
            <a:ext cx="7664450" cy="1077218"/>
          </a:xfrm>
          <a:prstGeom prst="rect">
            <a:avLst/>
          </a:prstGeom>
          <a:solidFill>
            <a:srgbClr val="002060"/>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i="1" dirty="0">
                <a:solidFill>
                  <a:schemeClr val="bg1"/>
                </a:solidFill>
              </a:rPr>
              <a:t>The key to diagnosing </a:t>
            </a:r>
            <a:r>
              <a:rPr lang="en-US" altLang="en-US" sz="1600" i="1" dirty="0" err="1">
                <a:solidFill>
                  <a:schemeClr val="bg1"/>
                </a:solidFill>
              </a:rPr>
              <a:t>Terrien’s</a:t>
            </a:r>
            <a:r>
              <a:rPr lang="en-US" altLang="en-US" sz="1600" i="1" dirty="0">
                <a:solidFill>
                  <a:schemeClr val="bg1"/>
                </a:solidFill>
              </a:rPr>
              <a:t> is its classic appearance:</a:t>
            </a:r>
          </a:p>
          <a:p>
            <a:r>
              <a:rPr lang="en-US" altLang="en-US" sz="1600" dirty="0">
                <a:solidFill>
                  <a:schemeClr val="bg1"/>
                </a:solidFill>
              </a:rPr>
              <a:t>--The epithelium is  </a:t>
            </a:r>
            <a:r>
              <a:rPr lang="en-US" altLang="en-US" sz="1600" b="1" dirty="0">
                <a:solidFill>
                  <a:schemeClr val="bg1"/>
                </a:solidFill>
              </a:rPr>
              <a:t>intact </a:t>
            </a:r>
            <a:r>
              <a:rPr lang="en-US" altLang="en-US" sz="1600" dirty="0">
                <a:solidFill>
                  <a:schemeClr val="bg1"/>
                </a:solidFill>
              </a:rPr>
              <a:t>, as noted earlier</a:t>
            </a:r>
          </a:p>
          <a:p>
            <a:r>
              <a:rPr lang="en-US" altLang="en-US" sz="1600" dirty="0">
                <a:solidFill>
                  <a:schemeClr val="bg1"/>
                </a:solidFill>
              </a:rPr>
              <a:t>--The </a:t>
            </a:r>
            <a:r>
              <a:rPr lang="en-US" altLang="en-US" sz="1600" b="1" dirty="0">
                <a:solidFill>
                  <a:schemeClr val="bg1"/>
                </a:solidFill>
              </a:rPr>
              <a:t>leading edge </a:t>
            </a:r>
            <a:r>
              <a:rPr lang="en-US" altLang="en-US" sz="1600" dirty="0">
                <a:solidFill>
                  <a:schemeClr val="bg1"/>
                </a:solidFill>
              </a:rPr>
              <a:t>of the thinned area is characterized by the presence of…</a:t>
            </a:r>
            <a:r>
              <a:rPr lang="en-US" altLang="en-US" sz="1600" b="1" dirty="0">
                <a:solidFill>
                  <a:schemeClr val="bg1"/>
                </a:solidFill>
              </a:rPr>
              <a:t>Lipid</a:t>
            </a:r>
          </a:p>
          <a:p>
            <a:r>
              <a:rPr lang="en-US" altLang="en-US" sz="1600" dirty="0">
                <a:solidFill>
                  <a:schemeClr val="bg1"/>
                </a:solidFill>
              </a:rPr>
              <a:t>--The </a:t>
            </a:r>
            <a:r>
              <a:rPr lang="en-US" altLang="en-US" sz="1600" b="1" dirty="0">
                <a:solidFill>
                  <a:schemeClr val="bg1"/>
                </a:solidFill>
              </a:rPr>
              <a:t>trailing portion </a:t>
            </a:r>
            <a:r>
              <a:rPr lang="en-US" altLang="en-US" sz="1600" dirty="0">
                <a:solidFill>
                  <a:schemeClr val="bg1"/>
                </a:solidFill>
              </a:rPr>
              <a:t>is characterized by the presence of a…</a:t>
            </a:r>
            <a:r>
              <a:rPr lang="en-US" altLang="en-US" sz="1600" b="1" dirty="0">
                <a:solidFill>
                  <a:schemeClr val="bg1"/>
                </a:solidFill>
              </a:rPr>
              <a:t>Vascular pannus</a:t>
            </a:r>
          </a:p>
        </p:txBody>
      </p:sp>
    </p:spTree>
    <p:extLst>
      <p:ext uri="{BB962C8B-B14F-4D97-AF65-F5344CB8AC3E}">
        <p14:creationId xmlns:p14="http://schemas.microsoft.com/office/powerpoint/2010/main" val="1988084458"/>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8AEA52-3E35-489C-1E44-D9BE872DF697}"/>
              </a:ext>
            </a:extLst>
          </p:cNvPr>
          <p:cNvSpPr>
            <a:spLocks noGrp="1"/>
          </p:cNvSpPr>
          <p:nvPr>
            <p:ph type="sldNum" sz="quarter" idx="12"/>
          </p:nvPr>
        </p:nvSpPr>
        <p:spPr/>
        <p:txBody>
          <a:bodyPr/>
          <a:lstStyle/>
          <a:p>
            <a:pPr>
              <a:defRPr/>
            </a:pPr>
            <a:fld id="{A1AA5ED7-CB67-4FBB-82A9-749A9AC1541D}" type="slidenum">
              <a:rPr lang="en-US" altLang="en-US" smtClean="0"/>
              <a:pPr>
                <a:defRPr/>
              </a:pPr>
              <a:t>214</a:t>
            </a:fld>
            <a:endParaRPr lang="en-US" altLang="en-US"/>
          </a:p>
        </p:txBody>
      </p:sp>
      <p:pic>
        <p:nvPicPr>
          <p:cNvPr id="1026" name="Picture 2">
            <a:extLst>
              <a:ext uri="{FF2B5EF4-FFF2-40B4-BE49-F238E27FC236}">
                <a16:creationId xmlns:a16="http://schemas.microsoft.com/office/drawing/2014/main" id="{CF9051C8-A954-C911-029C-F7EBDD63E5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4717" y="990600"/>
            <a:ext cx="5194566" cy="4650261"/>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4">
            <a:extLst>
              <a:ext uri="{FF2B5EF4-FFF2-40B4-BE49-F238E27FC236}">
                <a16:creationId xmlns:a16="http://schemas.microsoft.com/office/drawing/2014/main" id="{F4AEDE6B-DA44-F3F6-9E30-34CFC6D51FE7}"/>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4" name="TextBox 3">
            <a:extLst>
              <a:ext uri="{FF2B5EF4-FFF2-40B4-BE49-F238E27FC236}">
                <a16:creationId xmlns:a16="http://schemas.microsoft.com/office/drawing/2014/main" id="{AA2A7907-3770-5996-6F82-E35CA3A61062}"/>
              </a:ext>
            </a:extLst>
          </p:cNvPr>
          <p:cNvSpPr txBox="1"/>
          <p:nvPr/>
        </p:nvSpPr>
        <p:spPr>
          <a:xfrm>
            <a:off x="631682" y="5867400"/>
            <a:ext cx="7978918" cy="584775"/>
          </a:xfrm>
          <a:prstGeom prst="rect">
            <a:avLst/>
          </a:prstGeom>
          <a:noFill/>
        </p:spPr>
        <p:txBody>
          <a:bodyPr wrap="square" rtlCol="0">
            <a:spAutoFit/>
          </a:bodyPr>
          <a:lstStyle/>
          <a:p>
            <a:pPr algn="l"/>
            <a:r>
              <a:rPr lang="en-US" sz="1600" i="0" dirty="0" err="1">
                <a:solidFill>
                  <a:srgbClr val="0000FF"/>
                </a:solidFill>
                <a:effectLst/>
                <a:cs typeface="Arial" panose="020B0604020202020204" pitchFamily="34" charset="0"/>
              </a:rPr>
              <a:t>Terrien</a:t>
            </a:r>
            <a:r>
              <a:rPr lang="en-US" sz="1600" i="0" dirty="0">
                <a:solidFill>
                  <a:srgbClr val="0000FF"/>
                </a:solidFill>
                <a:effectLst/>
                <a:cs typeface="Arial" panose="020B0604020202020204" pitchFamily="34" charset="0"/>
              </a:rPr>
              <a:t> marginal degeneration with a fine </a:t>
            </a:r>
            <a:r>
              <a:rPr lang="en-US" sz="1600" i="0" dirty="0">
                <a:solidFill>
                  <a:srgbClr val="000000"/>
                </a:solidFill>
                <a:effectLst/>
                <a:cs typeface="Arial" panose="020B0604020202020204" pitchFamily="34" charset="0"/>
              </a:rPr>
              <a:t>vascular pannus </a:t>
            </a:r>
            <a:r>
              <a:rPr lang="en-US" sz="1600" i="1" dirty="0">
                <a:solidFill>
                  <a:srgbClr val="000000"/>
                </a:solidFill>
                <a:effectLst/>
                <a:cs typeface="Arial" panose="020B0604020202020204" pitchFamily="34" charset="0"/>
              </a:rPr>
              <a:t>(black arrow),</a:t>
            </a:r>
            <a:r>
              <a:rPr lang="en-US" sz="1600" i="0" dirty="0">
                <a:solidFill>
                  <a:srgbClr val="000000"/>
                </a:solidFill>
                <a:effectLst/>
                <a:cs typeface="Arial" panose="020B0604020202020204" pitchFamily="34" charset="0"/>
              </a:rPr>
              <a:t> </a:t>
            </a:r>
            <a:r>
              <a:rPr lang="en-US" sz="1600" i="0" dirty="0">
                <a:solidFill>
                  <a:srgbClr val="FF0000"/>
                </a:solidFill>
                <a:effectLst/>
                <a:cs typeface="Arial" panose="020B0604020202020204" pitchFamily="34" charset="0"/>
              </a:rPr>
              <a:t>superior thinning </a:t>
            </a:r>
            <a:r>
              <a:rPr lang="en-US" sz="1600" i="1" dirty="0">
                <a:solidFill>
                  <a:srgbClr val="FF0000"/>
                </a:solidFill>
                <a:effectLst/>
                <a:cs typeface="Arial" panose="020B0604020202020204" pitchFamily="34" charset="0"/>
              </a:rPr>
              <a:t>(red arrow),</a:t>
            </a:r>
            <a:r>
              <a:rPr lang="en-US" sz="1600" i="0" dirty="0">
                <a:solidFill>
                  <a:srgbClr val="FF0000"/>
                </a:solidFill>
                <a:effectLst/>
                <a:cs typeface="Arial" panose="020B0604020202020204" pitchFamily="34" charset="0"/>
              </a:rPr>
              <a:t> </a:t>
            </a:r>
            <a:r>
              <a:rPr lang="en-US" sz="1600" i="0" dirty="0">
                <a:solidFill>
                  <a:srgbClr val="0000FF"/>
                </a:solidFill>
                <a:effectLst/>
                <a:cs typeface="Arial" panose="020B0604020202020204" pitchFamily="34" charset="0"/>
              </a:rPr>
              <a:t>and</a:t>
            </a:r>
            <a:r>
              <a:rPr lang="en-US" sz="1600" i="0" dirty="0">
                <a:solidFill>
                  <a:srgbClr val="000000"/>
                </a:solidFill>
                <a:effectLst/>
                <a:cs typeface="Arial" panose="020B0604020202020204" pitchFamily="34" charset="0"/>
              </a:rPr>
              <a:t> </a:t>
            </a:r>
            <a:r>
              <a:rPr lang="en-US" sz="1600" i="0" dirty="0">
                <a:solidFill>
                  <a:srgbClr val="33CC33"/>
                </a:solidFill>
                <a:effectLst/>
                <a:cs typeface="Arial" panose="020B0604020202020204" pitchFamily="34" charset="0"/>
              </a:rPr>
              <a:t>lipid deposits </a:t>
            </a:r>
            <a:r>
              <a:rPr lang="en-US" sz="1600" i="1" dirty="0">
                <a:solidFill>
                  <a:srgbClr val="33CC33"/>
                </a:solidFill>
                <a:effectLst/>
                <a:cs typeface="Arial" panose="020B0604020202020204" pitchFamily="34" charset="0"/>
              </a:rPr>
              <a:t>(green arrow)</a:t>
            </a:r>
            <a:r>
              <a:rPr lang="en-US" sz="1600" i="0" dirty="0">
                <a:solidFill>
                  <a:srgbClr val="33CC33"/>
                </a:solidFill>
                <a:effectLst/>
                <a:cs typeface="Arial" panose="020B0604020202020204" pitchFamily="34" charset="0"/>
              </a:rPr>
              <a:t> </a:t>
            </a:r>
            <a:r>
              <a:rPr lang="en-US" sz="1600" i="0" dirty="0">
                <a:solidFill>
                  <a:srgbClr val="0000FF"/>
                </a:solidFill>
                <a:effectLst/>
                <a:cs typeface="Arial" panose="020B0604020202020204" pitchFamily="34" charset="0"/>
              </a:rPr>
              <a:t>at the leading edge of the pannus</a:t>
            </a:r>
          </a:p>
        </p:txBody>
      </p:sp>
    </p:spTree>
    <p:extLst>
      <p:ext uri="{BB962C8B-B14F-4D97-AF65-F5344CB8AC3E}">
        <p14:creationId xmlns:p14="http://schemas.microsoft.com/office/powerpoint/2010/main" val="480555764"/>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3088657-B0CB-446B-872B-C35FC6D467D6}"/>
              </a:ext>
            </a:extLst>
          </p:cNvPr>
          <p:cNvSpPr>
            <a:spLocks noGrp="1"/>
          </p:cNvSpPr>
          <p:nvPr>
            <p:ph type="sldNum" sz="quarter" idx="12"/>
          </p:nvPr>
        </p:nvSpPr>
        <p:spPr/>
        <p:txBody>
          <a:bodyPr/>
          <a:lstStyle/>
          <a:p>
            <a:pPr>
              <a:defRPr/>
            </a:pPr>
            <a:fld id="{CEC7EAA0-63E1-4591-B2FA-3AF5449DF5B7}" type="slidenum">
              <a:rPr lang="en-US" altLang="en-US" smtClean="0"/>
              <a:pPr>
                <a:defRPr/>
              </a:pPr>
              <a:t>215</a:t>
            </a:fld>
            <a:endParaRPr lang="en-US" altLang="en-US"/>
          </a:p>
        </p:txBody>
      </p:sp>
      <p:pic>
        <p:nvPicPr>
          <p:cNvPr id="10" name="Picture 9">
            <a:extLst>
              <a:ext uri="{FF2B5EF4-FFF2-40B4-BE49-F238E27FC236}">
                <a16:creationId xmlns:a16="http://schemas.microsoft.com/office/drawing/2014/main" id="{D8D9762E-BDE8-48C8-A251-A2CDF85D6A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4597" y="1998315"/>
            <a:ext cx="4340803" cy="2861369"/>
          </a:xfrm>
          <a:prstGeom prst="rect">
            <a:avLst/>
          </a:prstGeom>
        </p:spPr>
      </p:pic>
      <p:sp>
        <p:nvSpPr>
          <p:cNvPr id="14" name="Text Box 4">
            <a:extLst>
              <a:ext uri="{FF2B5EF4-FFF2-40B4-BE49-F238E27FC236}">
                <a16:creationId xmlns:a16="http://schemas.microsoft.com/office/drawing/2014/main" id="{4D1A070C-2506-4B75-A827-61180210E46A}"/>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15" name="TextBox 14">
            <a:extLst>
              <a:ext uri="{FF2B5EF4-FFF2-40B4-BE49-F238E27FC236}">
                <a16:creationId xmlns:a16="http://schemas.microsoft.com/office/drawing/2014/main" id="{92B77FA8-6D38-47DC-A487-4A80B5842164}"/>
              </a:ext>
            </a:extLst>
          </p:cNvPr>
          <p:cNvSpPr txBox="1"/>
          <p:nvPr/>
        </p:nvSpPr>
        <p:spPr>
          <a:xfrm>
            <a:off x="555487" y="6031468"/>
            <a:ext cx="8033033" cy="369332"/>
          </a:xfrm>
          <a:prstGeom prst="rect">
            <a:avLst/>
          </a:prstGeom>
          <a:noFill/>
        </p:spPr>
        <p:txBody>
          <a:bodyPr wrap="none" rtlCol="0">
            <a:spAutoFit/>
          </a:bodyPr>
          <a:lstStyle/>
          <a:p>
            <a:pPr algn="ctr"/>
            <a:r>
              <a:rPr lang="en-US" dirty="0" err="1"/>
              <a:t>Terrien</a:t>
            </a:r>
            <a:r>
              <a:rPr lang="en-US" dirty="0"/>
              <a:t> marginal degeneration. Note the leading lipids and the trailing pannus</a:t>
            </a:r>
          </a:p>
        </p:txBody>
      </p:sp>
      <p:pic>
        <p:nvPicPr>
          <p:cNvPr id="17" name="Picture 16">
            <a:extLst>
              <a:ext uri="{FF2B5EF4-FFF2-40B4-BE49-F238E27FC236}">
                <a16:creationId xmlns:a16="http://schemas.microsoft.com/office/drawing/2014/main" id="{918DF8BE-428D-4988-8809-B691692C1A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556" y="1998315"/>
            <a:ext cx="4207761" cy="2885322"/>
          </a:xfrm>
          <a:prstGeom prst="rect">
            <a:avLst/>
          </a:prstGeom>
        </p:spPr>
      </p:pic>
    </p:spTree>
    <p:extLst>
      <p:ext uri="{BB962C8B-B14F-4D97-AF65-F5344CB8AC3E}">
        <p14:creationId xmlns:p14="http://schemas.microsoft.com/office/powerpoint/2010/main" val="604041623"/>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type="body" idx="1"/>
          </p:nvPr>
        </p:nvSpPr>
        <p:spPr/>
        <p:txBody>
          <a:bodyPr/>
          <a:lstStyle/>
          <a:p>
            <a:pPr eaLnBrk="1" hangingPunct="1">
              <a:defRPr/>
            </a:pPr>
            <a:r>
              <a:rPr lang="en-US" altLang="en-US" dirty="0">
                <a:solidFill>
                  <a:schemeClr val="bg1">
                    <a:lumMod val="75000"/>
                  </a:schemeClr>
                </a:solidFill>
              </a:rPr>
              <a:t>With respect to manifesting PUK, which of the following doesn’t belong, and why?</a:t>
            </a:r>
          </a:p>
          <a:p>
            <a:pPr lvl="1" eaLnBrk="1" hangingPunct="1">
              <a:defRPr/>
            </a:pPr>
            <a:r>
              <a:rPr lang="en-US" altLang="en-US" dirty="0">
                <a:solidFill>
                  <a:schemeClr val="bg1">
                    <a:lumMod val="75000"/>
                  </a:schemeClr>
                </a:solidFill>
              </a:rPr>
              <a:t>RA, </a:t>
            </a:r>
            <a:r>
              <a:rPr lang="en-US" altLang="en-US" dirty="0" err="1">
                <a:solidFill>
                  <a:schemeClr val="bg1">
                    <a:lumMod val="75000"/>
                  </a:schemeClr>
                </a:solidFill>
              </a:rPr>
              <a:t>Mooren’s</a:t>
            </a:r>
            <a:r>
              <a:rPr lang="en-US" altLang="en-US" dirty="0">
                <a:solidFill>
                  <a:schemeClr val="bg1">
                    <a:lumMod val="75000"/>
                  </a:schemeClr>
                </a:solidFill>
              </a:rPr>
              <a:t>, </a:t>
            </a:r>
            <a:r>
              <a:rPr lang="en-US" altLang="en-US" dirty="0" err="1">
                <a:solidFill>
                  <a:schemeClr val="bg1">
                    <a:lumMod val="75000"/>
                  </a:schemeClr>
                </a:solidFill>
              </a:rPr>
              <a:t>Beh</a:t>
            </a:r>
            <a:r>
              <a:rPr lang="en-US" altLang="en-US" dirty="0" err="1">
                <a:solidFill>
                  <a:schemeClr val="bg1">
                    <a:lumMod val="75000"/>
                  </a:schemeClr>
                </a:solidFill>
                <a:cs typeface="Arial" panose="020B0604020202020204" pitchFamily="34" charset="0"/>
              </a:rPr>
              <a:t>ç</a:t>
            </a:r>
            <a:r>
              <a:rPr lang="en-US" altLang="en-US" dirty="0" err="1">
                <a:solidFill>
                  <a:schemeClr val="bg1">
                    <a:lumMod val="75000"/>
                  </a:schemeClr>
                </a:solidFill>
              </a:rPr>
              <a:t>et</a:t>
            </a:r>
            <a:r>
              <a:rPr lang="en-US" altLang="en-US" dirty="0">
                <a:solidFill>
                  <a:schemeClr val="bg1">
                    <a:lumMod val="75000"/>
                  </a:schemeClr>
                </a:solidFill>
              </a:rPr>
              <a:t>, IBD</a:t>
            </a:r>
          </a:p>
          <a:p>
            <a:pPr eaLnBrk="1" hangingPunct="1">
              <a:defRPr/>
            </a:pPr>
            <a:endParaRPr lang="en-US" altLang="en-US" dirty="0">
              <a:solidFill>
                <a:schemeClr val="bg1">
                  <a:lumMod val="75000"/>
                </a:schemeClr>
              </a:solidFill>
            </a:endParaRPr>
          </a:p>
          <a:p>
            <a:pPr eaLnBrk="1" hangingPunct="1">
              <a:defRPr/>
            </a:pPr>
            <a:r>
              <a:rPr lang="en-US" altLang="en-US" dirty="0">
                <a:solidFill>
                  <a:schemeClr val="bg1">
                    <a:lumMod val="75000"/>
                  </a:schemeClr>
                </a:solidFill>
              </a:rPr>
              <a:t>And in this group?</a:t>
            </a:r>
          </a:p>
          <a:p>
            <a:pPr lvl="1" eaLnBrk="1" hangingPunct="1">
              <a:defRPr/>
            </a:pPr>
            <a:r>
              <a:rPr lang="en-US" altLang="en-US" dirty="0" err="1">
                <a:solidFill>
                  <a:schemeClr val="bg1">
                    <a:lumMod val="75000"/>
                  </a:schemeClr>
                </a:solidFill>
              </a:rPr>
              <a:t>Mooren’s</a:t>
            </a:r>
            <a:r>
              <a:rPr lang="en-US" altLang="en-US" dirty="0">
                <a:solidFill>
                  <a:schemeClr val="bg1">
                    <a:lumMod val="75000"/>
                  </a:schemeClr>
                </a:solidFill>
              </a:rPr>
              <a:t>, </a:t>
            </a:r>
            <a:r>
              <a:rPr lang="en-US" altLang="en-US" b="1" dirty="0" err="1">
                <a:solidFill>
                  <a:srgbClr val="0000FF"/>
                </a:solidFill>
              </a:rPr>
              <a:t>Terrien’s</a:t>
            </a:r>
            <a:r>
              <a:rPr lang="en-US" altLang="en-US" b="1" dirty="0">
                <a:solidFill>
                  <a:srgbClr val="0000FF"/>
                </a:solidFill>
              </a:rPr>
              <a:t> marginal</a:t>
            </a:r>
            <a:r>
              <a:rPr lang="en-US" altLang="en-US" dirty="0">
                <a:solidFill>
                  <a:schemeClr val="bg1">
                    <a:lumMod val="75000"/>
                  </a:schemeClr>
                </a:solidFill>
              </a:rPr>
              <a:t>, Sarcoid, SLE</a:t>
            </a:r>
          </a:p>
        </p:txBody>
      </p:sp>
      <p:sp>
        <p:nvSpPr>
          <p:cNvPr id="117764" name="Text Box 6"/>
          <p:cNvSpPr txBox="1">
            <a:spLocks noChangeArrowheads="1"/>
          </p:cNvSpPr>
          <p:nvPr/>
        </p:nvSpPr>
        <p:spPr bwMode="auto">
          <a:xfrm>
            <a:off x="685800" y="4924425"/>
            <a:ext cx="7772400" cy="1323975"/>
          </a:xfrm>
          <a:prstGeom prst="rect">
            <a:avLst/>
          </a:prstGeom>
          <a:no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Why is </a:t>
            </a:r>
            <a:r>
              <a:rPr lang="en-US" altLang="en-US" sz="1600" i="1" dirty="0" err="1">
                <a:solidFill>
                  <a:schemeClr val="bg1">
                    <a:lumMod val="75000"/>
                  </a:schemeClr>
                </a:solidFill>
              </a:rPr>
              <a:t>Terrien’s</a:t>
            </a:r>
            <a:r>
              <a:rPr lang="en-US" altLang="en-US" sz="1600" i="1" dirty="0">
                <a:solidFill>
                  <a:schemeClr val="bg1">
                    <a:lumMod val="75000"/>
                  </a:schemeClr>
                </a:solidFill>
              </a:rPr>
              <a:t> the oddball in this group?</a:t>
            </a:r>
          </a:p>
          <a:p>
            <a:pPr eaLnBrk="1" hangingPunct="1">
              <a:spcBef>
                <a:spcPct val="0"/>
              </a:spcBef>
              <a:buClrTx/>
              <a:buSzTx/>
              <a:buFontTx/>
              <a:buNone/>
            </a:pPr>
            <a:r>
              <a:rPr lang="en-US" altLang="en-US" sz="1600" dirty="0">
                <a:solidFill>
                  <a:schemeClr val="bg1">
                    <a:lumMod val="75000"/>
                  </a:schemeClr>
                </a:solidFill>
              </a:rPr>
              <a:t>Two reasons:</a:t>
            </a:r>
          </a:p>
          <a:p>
            <a:pPr eaLnBrk="1" hangingPunct="1">
              <a:spcBef>
                <a:spcPct val="0"/>
              </a:spcBef>
              <a:buClrTx/>
              <a:buSzTx/>
              <a:buFontTx/>
              <a:buNone/>
            </a:pPr>
            <a:r>
              <a:rPr lang="en-US" altLang="en-US" sz="1600" dirty="0">
                <a:solidFill>
                  <a:schemeClr val="bg1">
                    <a:lumMod val="75000"/>
                  </a:schemeClr>
                </a:solidFill>
              </a:rPr>
              <a:t>--PUK in the others is an  inflammatory  process; </a:t>
            </a:r>
            <a:r>
              <a:rPr lang="en-US" altLang="en-US" sz="1600" dirty="0" err="1">
                <a:solidFill>
                  <a:schemeClr val="bg1">
                    <a:lumMod val="75000"/>
                  </a:schemeClr>
                </a:solidFill>
              </a:rPr>
              <a:t>Terrien’s</a:t>
            </a:r>
            <a:r>
              <a:rPr lang="en-US" altLang="en-US" sz="1600" dirty="0">
                <a:solidFill>
                  <a:schemeClr val="bg1">
                    <a:lumMod val="75000"/>
                  </a:schemeClr>
                </a:solidFill>
              </a:rPr>
              <a:t> is  noninflammatory</a:t>
            </a:r>
          </a:p>
          <a:p>
            <a:pPr eaLnBrk="1" hangingPunct="1">
              <a:spcBef>
                <a:spcPct val="0"/>
              </a:spcBef>
              <a:buClrTx/>
              <a:buSzTx/>
              <a:buFontTx/>
              <a:buNone/>
            </a:pPr>
            <a:r>
              <a:rPr lang="en-US" altLang="en-US" sz="1600" dirty="0">
                <a:solidFill>
                  <a:schemeClr val="bg1">
                    <a:lumMod val="75000"/>
                  </a:schemeClr>
                </a:solidFill>
              </a:rPr>
              <a:t>--As implied by the word ‘ulcerative’ in the name, the corneal epithelium is  disrupted in PUK. In contrast, the epithelium is  </a:t>
            </a:r>
            <a:r>
              <a:rPr lang="en-US" altLang="en-US" sz="1600" b="1" dirty="0">
                <a:solidFill>
                  <a:schemeClr val="bg1">
                    <a:lumMod val="75000"/>
                  </a:schemeClr>
                </a:solidFill>
              </a:rPr>
              <a:t>intact</a:t>
            </a:r>
            <a:r>
              <a:rPr lang="en-US" altLang="en-US" sz="1600" dirty="0">
                <a:solidFill>
                  <a:schemeClr val="bg1">
                    <a:lumMod val="75000"/>
                  </a:schemeClr>
                </a:solidFill>
              </a:rPr>
              <a:t>  in </a:t>
            </a:r>
            <a:r>
              <a:rPr lang="en-US" altLang="en-US" sz="1600" dirty="0" err="1">
                <a:solidFill>
                  <a:schemeClr val="bg1">
                    <a:lumMod val="75000"/>
                  </a:schemeClr>
                </a:solidFill>
              </a:rPr>
              <a:t>Terrien’s</a:t>
            </a:r>
            <a:r>
              <a:rPr lang="en-US" altLang="en-US" sz="1600" dirty="0">
                <a:solidFill>
                  <a:schemeClr val="bg1">
                    <a:lumMod val="75000"/>
                  </a:schemeClr>
                </a:solidFill>
              </a:rPr>
              <a:t>.</a:t>
            </a:r>
          </a:p>
        </p:txBody>
      </p:sp>
      <p:sp>
        <p:nvSpPr>
          <p:cNvPr id="11776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24A2E40-E90D-4E51-ADB7-38803EE60BEC}" type="slidenum">
              <a:rPr lang="en-US" altLang="en-US" sz="1000" smtClean="0"/>
              <a:pPr>
                <a:spcBef>
                  <a:spcPct val="0"/>
                </a:spcBef>
                <a:buClrTx/>
                <a:buSzTx/>
                <a:buFontTx/>
                <a:buNone/>
              </a:pPr>
              <a:t>216</a:t>
            </a:fld>
            <a:endParaRPr lang="en-US" altLang="en-US" sz="1000"/>
          </a:p>
        </p:txBody>
      </p:sp>
      <p:sp>
        <p:nvSpPr>
          <p:cNvPr id="2" name="Text Box 4">
            <a:extLst>
              <a:ext uri="{FF2B5EF4-FFF2-40B4-BE49-F238E27FC236}">
                <a16:creationId xmlns:a16="http://schemas.microsoft.com/office/drawing/2014/main" id="{DE65AE0B-2B68-49F1-93AD-2DBE5788B902}"/>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4" name="TextBox 1">
            <a:extLst>
              <a:ext uri="{FF2B5EF4-FFF2-40B4-BE49-F238E27FC236}">
                <a16:creationId xmlns:a16="http://schemas.microsoft.com/office/drawing/2014/main" id="{CE08F59B-9D8E-40C0-A3C8-F9FEBFC107C0}"/>
              </a:ext>
            </a:extLst>
          </p:cNvPr>
          <p:cNvSpPr txBox="1">
            <a:spLocks noChangeArrowheads="1"/>
          </p:cNvSpPr>
          <p:nvPr/>
        </p:nvSpPr>
        <p:spPr bwMode="auto">
          <a:xfrm>
            <a:off x="1293160" y="805458"/>
            <a:ext cx="6599884" cy="3385542"/>
          </a:xfrm>
          <a:prstGeom prst="rect">
            <a:avLst/>
          </a:prstGeom>
          <a:solidFill>
            <a:schemeClr val="accent1">
              <a:lumMod val="40000"/>
              <a:lumOff val="60000"/>
            </a:schemeClr>
          </a:solidFill>
          <a:ln>
            <a:noFill/>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dirty="0">
                <a:solidFill>
                  <a:srgbClr val="0000FF"/>
                </a:solidFill>
              </a:rPr>
              <a:t>Speaking of </a:t>
            </a:r>
            <a:r>
              <a:rPr lang="en-US" altLang="en-US" sz="1800" dirty="0" err="1">
                <a:solidFill>
                  <a:srgbClr val="0000FF"/>
                </a:solidFill>
              </a:rPr>
              <a:t>Terrien’s</a:t>
            </a:r>
            <a:r>
              <a:rPr lang="en-US" altLang="en-US" sz="1800" dirty="0">
                <a:solidFill>
                  <a:srgbClr val="0000FF"/>
                </a:solidFill>
              </a:rPr>
              <a:t>…</a:t>
            </a:r>
            <a:endParaRPr lang="en-US" altLang="en-US" sz="18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Is it a common, or an uncommon condition?</a:t>
            </a:r>
          </a:p>
          <a:p>
            <a:pPr eaLnBrk="1" hangingPunct="1">
              <a:spcBef>
                <a:spcPct val="0"/>
              </a:spcBef>
              <a:buClrTx/>
              <a:buSzTx/>
              <a:buFontTx/>
              <a:buNone/>
            </a:pPr>
            <a:r>
              <a:rPr lang="en-US" altLang="en-US" sz="1400" dirty="0">
                <a:solidFill>
                  <a:schemeClr val="bg1">
                    <a:lumMod val="75000"/>
                  </a:schemeClr>
                </a:solidFill>
              </a:rPr>
              <a:t>Uncommon</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Does it have a gender predilection?</a:t>
            </a:r>
          </a:p>
          <a:p>
            <a:pPr eaLnBrk="1" hangingPunct="1">
              <a:spcBef>
                <a:spcPct val="0"/>
              </a:spcBef>
              <a:buClrTx/>
              <a:buSzTx/>
              <a:buFontTx/>
              <a:buNone/>
            </a:pPr>
            <a:r>
              <a:rPr lang="en-US" altLang="en-US" sz="1400" dirty="0">
                <a:solidFill>
                  <a:schemeClr val="bg1">
                    <a:lumMod val="75000"/>
                  </a:schemeClr>
                </a:solidFill>
              </a:rPr>
              <a:t>While once thought to be more common in males, it is now considered equal</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Is it unilateral, or bilateral?</a:t>
            </a:r>
          </a:p>
          <a:p>
            <a:pPr eaLnBrk="1" hangingPunct="1">
              <a:spcBef>
                <a:spcPct val="0"/>
              </a:spcBef>
              <a:buClrTx/>
              <a:buSzTx/>
              <a:buFontTx/>
              <a:buNone/>
            </a:pPr>
            <a:r>
              <a:rPr lang="en-US" altLang="en-US" sz="1400" dirty="0">
                <a:solidFill>
                  <a:schemeClr val="bg1">
                    <a:lumMod val="75000"/>
                  </a:schemeClr>
                </a:solidFill>
              </a:rPr>
              <a:t>Bilateral (although involvement can be strikingly asymmetric)</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Which sector of the cornea is involved first, and how does it progress from there?</a:t>
            </a:r>
          </a:p>
          <a:p>
            <a:pPr eaLnBrk="1" hangingPunct="1">
              <a:spcBef>
                <a:spcPct val="0"/>
              </a:spcBef>
              <a:buClrTx/>
              <a:buSzTx/>
              <a:buFontTx/>
              <a:buNone/>
            </a:pPr>
            <a:r>
              <a:rPr lang="en-US" altLang="en-US" sz="1400" dirty="0">
                <a:solidFill>
                  <a:schemeClr val="bg1">
                    <a:lumMod val="75000"/>
                  </a:schemeClr>
                </a:solidFill>
              </a:rPr>
              <a:t>It starts </a:t>
            </a:r>
            <a:r>
              <a:rPr lang="en-US" altLang="en-US" sz="1400" dirty="0" err="1">
                <a:solidFill>
                  <a:schemeClr val="bg1">
                    <a:lumMod val="75000"/>
                  </a:schemeClr>
                </a:solidFill>
              </a:rPr>
              <a:t>superonasally</a:t>
            </a:r>
            <a:r>
              <a:rPr lang="en-US" altLang="en-US" sz="1400" dirty="0">
                <a:solidFill>
                  <a:schemeClr val="bg1">
                    <a:lumMod val="75000"/>
                  </a:schemeClr>
                </a:solidFill>
              </a:rPr>
              <a:t>, then spreads circumferentially</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Does it affect vision? If so, how?</a:t>
            </a:r>
          </a:p>
          <a:p>
            <a:pPr eaLnBrk="1" hangingPunct="1">
              <a:spcBef>
                <a:spcPct val="0"/>
              </a:spcBef>
              <a:buClrTx/>
              <a:buSzTx/>
              <a:buFontTx/>
              <a:buNone/>
            </a:pPr>
            <a:r>
              <a:rPr lang="en-US" altLang="en-US" sz="1400" dirty="0">
                <a:solidFill>
                  <a:schemeClr val="bg1">
                    <a:lumMod val="75000"/>
                  </a:schemeClr>
                </a:solidFill>
              </a:rPr>
              <a:t>Yes, by inducing  high astigmatism</a:t>
            </a:r>
          </a:p>
        </p:txBody>
      </p:sp>
      <p:sp>
        <p:nvSpPr>
          <p:cNvPr id="3" name="Oval 2">
            <a:extLst>
              <a:ext uri="{FF2B5EF4-FFF2-40B4-BE49-F238E27FC236}">
                <a16:creationId xmlns:a16="http://schemas.microsoft.com/office/drawing/2014/main" id="{A74CBEAF-7483-4160-AB19-750A859A431E}"/>
              </a:ext>
            </a:extLst>
          </p:cNvPr>
          <p:cNvSpPr/>
          <p:nvPr/>
        </p:nvSpPr>
        <p:spPr>
          <a:xfrm>
            <a:off x="2667000" y="4114800"/>
            <a:ext cx="3124200" cy="80962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1">
            <a:extLst>
              <a:ext uri="{FF2B5EF4-FFF2-40B4-BE49-F238E27FC236}">
                <a16:creationId xmlns:a16="http://schemas.microsoft.com/office/drawing/2014/main" id="{24B4A797-2520-47F8-87B0-BA8E6619CF24}"/>
              </a:ext>
            </a:extLst>
          </p:cNvPr>
          <p:cNvSpPr txBox="1">
            <a:spLocks noChangeArrowheads="1"/>
          </p:cNvSpPr>
          <p:nvPr/>
        </p:nvSpPr>
        <p:spPr bwMode="auto">
          <a:xfrm>
            <a:off x="685800" y="1765303"/>
            <a:ext cx="7664450" cy="1077218"/>
          </a:xfrm>
          <a:prstGeom prst="rect">
            <a:avLst/>
          </a:prstGeom>
          <a:solidFill>
            <a:srgbClr val="002060"/>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i="1" dirty="0">
                <a:solidFill>
                  <a:schemeClr val="bg1"/>
                </a:solidFill>
              </a:rPr>
              <a:t>The key to diagnosing </a:t>
            </a:r>
            <a:r>
              <a:rPr lang="en-US" altLang="en-US" sz="1600" i="1" dirty="0" err="1">
                <a:solidFill>
                  <a:schemeClr val="bg1"/>
                </a:solidFill>
              </a:rPr>
              <a:t>Terrien’s</a:t>
            </a:r>
            <a:r>
              <a:rPr lang="en-US" altLang="en-US" sz="1600" i="1" dirty="0">
                <a:solidFill>
                  <a:schemeClr val="bg1"/>
                </a:solidFill>
              </a:rPr>
              <a:t> is its classic appearance:</a:t>
            </a:r>
          </a:p>
          <a:p>
            <a:r>
              <a:rPr lang="en-US" altLang="en-US" sz="1600" dirty="0">
                <a:solidFill>
                  <a:schemeClr val="bg1"/>
                </a:solidFill>
              </a:rPr>
              <a:t>--The epithelium is  </a:t>
            </a:r>
            <a:r>
              <a:rPr lang="en-US" altLang="en-US" sz="1600" b="1" dirty="0">
                <a:solidFill>
                  <a:schemeClr val="bg1"/>
                </a:solidFill>
              </a:rPr>
              <a:t>intact </a:t>
            </a:r>
            <a:r>
              <a:rPr lang="en-US" altLang="en-US" sz="1600" dirty="0">
                <a:solidFill>
                  <a:schemeClr val="bg1"/>
                </a:solidFill>
              </a:rPr>
              <a:t>, as noted earlier</a:t>
            </a:r>
          </a:p>
          <a:p>
            <a:r>
              <a:rPr lang="en-US" altLang="en-US" sz="1600" dirty="0">
                <a:solidFill>
                  <a:schemeClr val="bg1"/>
                </a:solidFill>
              </a:rPr>
              <a:t>--The </a:t>
            </a:r>
            <a:r>
              <a:rPr lang="en-US" altLang="en-US" sz="1600" b="1" dirty="0">
                <a:solidFill>
                  <a:schemeClr val="bg1"/>
                </a:solidFill>
              </a:rPr>
              <a:t>leading edge </a:t>
            </a:r>
            <a:r>
              <a:rPr lang="en-US" altLang="en-US" sz="1600" dirty="0">
                <a:solidFill>
                  <a:schemeClr val="bg1"/>
                </a:solidFill>
              </a:rPr>
              <a:t>of the thinned area is characterized by the presence of…</a:t>
            </a:r>
            <a:r>
              <a:rPr lang="en-US" altLang="en-US" sz="1600" b="1" dirty="0">
                <a:solidFill>
                  <a:schemeClr val="bg1"/>
                </a:solidFill>
              </a:rPr>
              <a:t>Lipid</a:t>
            </a:r>
          </a:p>
          <a:p>
            <a:r>
              <a:rPr lang="en-US" altLang="en-US" sz="1600" dirty="0">
                <a:solidFill>
                  <a:schemeClr val="bg1"/>
                </a:solidFill>
              </a:rPr>
              <a:t>--The </a:t>
            </a:r>
            <a:r>
              <a:rPr lang="en-US" altLang="en-US" sz="1600" b="1" dirty="0">
                <a:solidFill>
                  <a:schemeClr val="bg1"/>
                </a:solidFill>
              </a:rPr>
              <a:t>trailing portion </a:t>
            </a:r>
            <a:r>
              <a:rPr lang="en-US" altLang="en-US" sz="1600" dirty="0">
                <a:solidFill>
                  <a:schemeClr val="bg1"/>
                </a:solidFill>
              </a:rPr>
              <a:t>is characterized by the presence of a…</a:t>
            </a:r>
            <a:r>
              <a:rPr lang="en-US" altLang="en-US" sz="1600" b="1" dirty="0">
                <a:solidFill>
                  <a:schemeClr val="bg1"/>
                </a:solidFill>
              </a:rPr>
              <a:t>Vascular pannus</a:t>
            </a:r>
          </a:p>
        </p:txBody>
      </p:sp>
      <p:sp>
        <p:nvSpPr>
          <p:cNvPr id="6" name="TextBox 5">
            <a:extLst>
              <a:ext uri="{FF2B5EF4-FFF2-40B4-BE49-F238E27FC236}">
                <a16:creationId xmlns:a16="http://schemas.microsoft.com/office/drawing/2014/main" id="{76ECA935-9EB8-4A5F-9606-F3BF09238FB0}"/>
              </a:ext>
            </a:extLst>
          </p:cNvPr>
          <p:cNvSpPr txBox="1"/>
          <p:nvPr/>
        </p:nvSpPr>
        <p:spPr>
          <a:xfrm>
            <a:off x="908223" y="3019871"/>
            <a:ext cx="7062960" cy="461665"/>
          </a:xfrm>
          <a:prstGeom prst="rect">
            <a:avLst/>
          </a:prstGeom>
          <a:solidFill>
            <a:schemeClr val="accent6">
              <a:lumMod val="20000"/>
              <a:lumOff val="80000"/>
            </a:schemeClr>
          </a:solidFill>
          <a:ln>
            <a:solidFill>
              <a:schemeClr val="tx1"/>
            </a:solidFill>
          </a:ln>
        </p:spPr>
        <p:txBody>
          <a:bodyPr wrap="none" rtlCol="0">
            <a:spAutoFit/>
          </a:bodyPr>
          <a:lstStyle/>
          <a:p>
            <a:pPr algn="ctr"/>
            <a:r>
              <a:rPr lang="en-US" sz="2400" i="1" dirty="0">
                <a:effectLst>
                  <a:outerShdw blurRad="38100" dist="38100" dir="2700000" algn="tl">
                    <a:srgbClr val="000000">
                      <a:alpha val="43137"/>
                    </a:srgbClr>
                  </a:outerShdw>
                </a:effectLst>
              </a:rPr>
              <a:t>Remember this!!! </a:t>
            </a:r>
            <a:r>
              <a:rPr lang="en-US" sz="2400" dirty="0">
                <a:effectLst>
                  <a:outerShdw blurRad="38100" dist="38100" dir="2700000" algn="tl">
                    <a:srgbClr val="000000">
                      <a:alpha val="43137"/>
                    </a:srgbClr>
                  </a:outerShdw>
                </a:effectLst>
              </a:rPr>
              <a:t>Consider it your </a:t>
            </a:r>
            <a:r>
              <a:rPr lang="en-US" sz="2400" dirty="0" err="1">
                <a:effectLst>
                  <a:outerShdw blurRad="38100" dist="38100" dir="2700000" algn="tl">
                    <a:srgbClr val="000000">
                      <a:alpha val="43137"/>
                    </a:srgbClr>
                  </a:outerShdw>
                </a:effectLst>
              </a:rPr>
              <a:t>tl;dr</a:t>
            </a:r>
            <a:r>
              <a:rPr lang="en-US" sz="2400" dirty="0">
                <a:effectLst>
                  <a:outerShdw blurRad="38100" dist="38100" dir="2700000" algn="tl">
                    <a:srgbClr val="000000">
                      <a:alpha val="43137"/>
                    </a:srgbClr>
                  </a:outerShdw>
                </a:effectLst>
              </a:rPr>
              <a:t> for </a:t>
            </a:r>
            <a:r>
              <a:rPr lang="en-US" sz="2400" dirty="0" err="1">
                <a:effectLst>
                  <a:outerShdw blurRad="38100" dist="38100" dir="2700000" algn="tl">
                    <a:srgbClr val="000000">
                      <a:alpha val="43137"/>
                    </a:srgbClr>
                  </a:outerShdw>
                </a:effectLst>
              </a:rPr>
              <a:t>Terrien’s</a:t>
            </a:r>
            <a:endParaRPr lang="en-US" sz="2400" dirty="0">
              <a:effectLst>
                <a:outerShdw blurRad="38100" dist="38100" dir="2700000" algn="tl">
                  <a:srgbClr val="000000">
                    <a:alpha val="43137"/>
                  </a:srgbClr>
                </a:outerShdw>
              </a:effectLst>
            </a:endParaRPr>
          </a:p>
        </p:txBody>
      </p:sp>
      <p:sp>
        <p:nvSpPr>
          <p:cNvPr id="7" name="Star: 5 Points 6">
            <a:extLst>
              <a:ext uri="{FF2B5EF4-FFF2-40B4-BE49-F238E27FC236}">
                <a16:creationId xmlns:a16="http://schemas.microsoft.com/office/drawing/2014/main" id="{3F135E67-542E-4D84-AC7E-630640863015}"/>
              </a:ext>
            </a:extLst>
          </p:cNvPr>
          <p:cNvSpPr/>
          <p:nvPr/>
        </p:nvSpPr>
        <p:spPr>
          <a:xfrm>
            <a:off x="8152437" y="1423449"/>
            <a:ext cx="457200" cy="457200"/>
          </a:xfrm>
          <a:prstGeom prst="star5">
            <a:avLst/>
          </a:prstGeom>
          <a:solidFill>
            <a:schemeClr val="accent5">
              <a:lumMod val="50000"/>
            </a:schemeClr>
          </a:solidFill>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Star: 5 Points 7">
            <a:extLst>
              <a:ext uri="{FF2B5EF4-FFF2-40B4-BE49-F238E27FC236}">
                <a16:creationId xmlns:a16="http://schemas.microsoft.com/office/drawing/2014/main" id="{55FF5F56-A8AD-4FE0-89F9-EA9B197F98A7}"/>
              </a:ext>
            </a:extLst>
          </p:cNvPr>
          <p:cNvSpPr/>
          <p:nvPr/>
        </p:nvSpPr>
        <p:spPr>
          <a:xfrm>
            <a:off x="8153400" y="2667000"/>
            <a:ext cx="457200" cy="457200"/>
          </a:xfrm>
          <a:prstGeom prst="star5">
            <a:avLst/>
          </a:prstGeom>
          <a:solidFill>
            <a:schemeClr val="accent5">
              <a:lumMod val="50000"/>
            </a:schemeClr>
          </a:solidFill>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Star: 5 Points 8">
            <a:extLst>
              <a:ext uri="{FF2B5EF4-FFF2-40B4-BE49-F238E27FC236}">
                <a16:creationId xmlns:a16="http://schemas.microsoft.com/office/drawing/2014/main" id="{A12A4538-CAD5-4A86-A9F9-6DEC0A3162DF}"/>
              </a:ext>
            </a:extLst>
          </p:cNvPr>
          <p:cNvSpPr/>
          <p:nvPr/>
        </p:nvSpPr>
        <p:spPr>
          <a:xfrm>
            <a:off x="358226" y="1423449"/>
            <a:ext cx="457200" cy="457200"/>
          </a:xfrm>
          <a:prstGeom prst="star5">
            <a:avLst/>
          </a:prstGeom>
          <a:solidFill>
            <a:schemeClr val="accent5">
              <a:lumMod val="50000"/>
            </a:schemeClr>
          </a:solidFill>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Star: 5 Points 9">
            <a:extLst>
              <a:ext uri="{FF2B5EF4-FFF2-40B4-BE49-F238E27FC236}">
                <a16:creationId xmlns:a16="http://schemas.microsoft.com/office/drawing/2014/main" id="{D68A08BD-B1DC-43C0-83A9-338E133681CE}"/>
              </a:ext>
            </a:extLst>
          </p:cNvPr>
          <p:cNvSpPr/>
          <p:nvPr/>
        </p:nvSpPr>
        <p:spPr>
          <a:xfrm>
            <a:off x="359189" y="2667000"/>
            <a:ext cx="457200" cy="457200"/>
          </a:xfrm>
          <a:prstGeom prst="star5">
            <a:avLst/>
          </a:prstGeom>
          <a:solidFill>
            <a:schemeClr val="accent5">
              <a:lumMod val="50000"/>
            </a:schemeClr>
          </a:solidFill>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8611452"/>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108547" name="Rectangle 3"/>
          <p:cNvSpPr>
            <a:spLocks noGrp="1" noChangeArrowheads="1"/>
          </p:cNvSpPr>
          <p:nvPr>
            <p:ph type="body" idx="1"/>
          </p:nvPr>
        </p:nvSpPr>
        <p:spPr/>
        <p:txBody>
          <a:bodyPr/>
          <a:lstStyle/>
          <a:p>
            <a:pPr eaLnBrk="1" hangingPunct="1">
              <a:defRPr/>
            </a:pPr>
            <a:r>
              <a:rPr lang="en-US" altLang="en-US" dirty="0">
                <a:solidFill>
                  <a:schemeClr val="bg1">
                    <a:lumMod val="75000"/>
                  </a:schemeClr>
                </a:solidFill>
              </a:rPr>
              <a:t>With respect to manifesting PUK, which of the following doesn’t belong, and why?</a:t>
            </a:r>
          </a:p>
          <a:p>
            <a:pPr lvl="1" eaLnBrk="1" hangingPunct="1">
              <a:defRPr/>
            </a:pPr>
            <a:r>
              <a:rPr lang="en-US" altLang="en-US" dirty="0">
                <a:solidFill>
                  <a:schemeClr val="bg1">
                    <a:lumMod val="75000"/>
                  </a:schemeClr>
                </a:solidFill>
              </a:rPr>
              <a:t>RA, </a:t>
            </a:r>
            <a:r>
              <a:rPr lang="en-US" altLang="en-US" dirty="0" err="1">
                <a:solidFill>
                  <a:schemeClr val="bg1">
                    <a:lumMod val="75000"/>
                  </a:schemeClr>
                </a:solidFill>
              </a:rPr>
              <a:t>Mooren’s</a:t>
            </a:r>
            <a:r>
              <a:rPr lang="en-US" altLang="en-US" dirty="0">
                <a:solidFill>
                  <a:schemeClr val="bg1">
                    <a:lumMod val="75000"/>
                  </a:schemeClr>
                </a:solidFill>
              </a:rPr>
              <a:t>, </a:t>
            </a:r>
            <a:r>
              <a:rPr lang="en-US" altLang="en-US" dirty="0" err="1">
                <a:solidFill>
                  <a:schemeClr val="bg1">
                    <a:lumMod val="75000"/>
                  </a:schemeClr>
                </a:solidFill>
              </a:rPr>
              <a:t>Beh</a:t>
            </a:r>
            <a:r>
              <a:rPr lang="en-US" altLang="en-US" dirty="0" err="1">
                <a:solidFill>
                  <a:schemeClr val="bg1">
                    <a:lumMod val="75000"/>
                  </a:schemeClr>
                </a:solidFill>
                <a:cs typeface="Arial" panose="020B0604020202020204" pitchFamily="34" charset="0"/>
              </a:rPr>
              <a:t>ç</a:t>
            </a:r>
            <a:r>
              <a:rPr lang="en-US" altLang="en-US" dirty="0" err="1">
                <a:solidFill>
                  <a:schemeClr val="bg1">
                    <a:lumMod val="75000"/>
                  </a:schemeClr>
                </a:solidFill>
              </a:rPr>
              <a:t>et</a:t>
            </a:r>
            <a:r>
              <a:rPr lang="en-US" altLang="en-US" dirty="0">
                <a:solidFill>
                  <a:schemeClr val="bg1">
                    <a:lumMod val="75000"/>
                  </a:schemeClr>
                </a:solidFill>
              </a:rPr>
              <a:t>, IBD</a:t>
            </a:r>
          </a:p>
          <a:p>
            <a:pPr eaLnBrk="1" hangingPunct="1">
              <a:defRPr/>
            </a:pPr>
            <a:endParaRPr lang="en-US" altLang="en-US" dirty="0">
              <a:solidFill>
                <a:schemeClr val="bg1">
                  <a:lumMod val="75000"/>
                </a:schemeClr>
              </a:solidFill>
            </a:endParaRPr>
          </a:p>
          <a:p>
            <a:pPr eaLnBrk="1" hangingPunct="1">
              <a:defRPr/>
            </a:pPr>
            <a:r>
              <a:rPr lang="en-US" altLang="en-US" dirty="0">
                <a:solidFill>
                  <a:schemeClr val="bg1">
                    <a:lumMod val="75000"/>
                  </a:schemeClr>
                </a:solidFill>
              </a:rPr>
              <a:t>And in this group?</a:t>
            </a:r>
          </a:p>
          <a:p>
            <a:pPr lvl="1" eaLnBrk="1" hangingPunct="1">
              <a:defRPr/>
            </a:pPr>
            <a:r>
              <a:rPr lang="en-US" altLang="en-US" dirty="0" err="1">
                <a:solidFill>
                  <a:schemeClr val="bg1">
                    <a:lumMod val="75000"/>
                  </a:schemeClr>
                </a:solidFill>
              </a:rPr>
              <a:t>Mooren’s</a:t>
            </a:r>
            <a:r>
              <a:rPr lang="en-US" altLang="en-US" dirty="0">
                <a:solidFill>
                  <a:schemeClr val="bg1">
                    <a:lumMod val="75000"/>
                  </a:schemeClr>
                </a:solidFill>
              </a:rPr>
              <a:t>, </a:t>
            </a:r>
            <a:r>
              <a:rPr lang="en-US" altLang="en-US" b="1" dirty="0" err="1">
                <a:solidFill>
                  <a:srgbClr val="0000FF"/>
                </a:solidFill>
              </a:rPr>
              <a:t>Terrien’s</a:t>
            </a:r>
            <a:r>
              <a:rPr lang="en-US" altLang="en-US" b="1" dirty="0">
                <a:solidFill>
                  <a:srgbClr val="0000FF"/>
                </a:solidFill>
              </a:rPr>
              <a:t> marginal</a:t>
            </a:r>
            <a:r>
              <a:rPr lang="en-US" altLang="en-US" dirty="0">
                <a:solidFill>
                  <a:schemeClr val="bg1">
                    <a:lumMod val="75000"/>
                  </a:schemeClr>
                </a:solidFill>
              </a:rPr>
              <a:t>, Sarcoid, SLE</a:t>
            </a:r>
          </a:p>
        </p:txBody>
      </p:sp>
      <p:sp>
        <p:nvSpPr>
          <p:cNvPr id="117764" name="Text Box 6"/>
          <p:cNvSpPr txBox="1">
            <a:spLocks noChangeArrowheads="1"/>
          </p:cNvSpPr>
          <p:nvPr/>
        </p:nvSpPr>
        <p:spPr bwMode="auto">
          <a:xfrm>
            <a:off x="685800" y="4924425"/>
            <a:ext cx="7772400" cy="1323975"/>
          </a:xfrm>
          <a:prstGeom prst="rect">
            <a:avLst/>
          </a:prstGeom>
          <a:no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Why is </a:t>
            </a:r>
            <a:r>
              <a:rPr lang="en-US" altLang="en-US" sz="1600" i="1" dirty="0" err="1">
                <a:solidFill>
                  <a:schemeClr val="bg1">
                    <a:lumMod val="75000"/>
                  </a:schemeClr>
                </a:solidFill>
              </a:rPr>
              <a:t>Terrien’s</a:t>
            </a:r>
            <a:r>
              <a:rPr lang="en-US" altLang="en-US" sz="1600" i="1" dirty="0">
                <a:solidFill>
                  <a:schemeClr val="bg1">
                    <a:lumMod val="75000"/>
                  </a:schemeClr>
                </a:solidFill>
              </a:rPr>
              <a:t> the oddball in this group?</a:t>
            </a:r>
          </a:p>
          <a:p>
            <a:pPr eaLnBrk="1" hangingPunct="1">
              <a:spcBef>
                <a:spcPct val="0"/>
              </a:spcBef>
              <a:buClrTx/>
              <a:buSzTx/>
              <a:buFontTx/>
              <a:buNone/>
            </a:pPr>
            <a:r>
              <a:rPr lang="en-US" altLang="en-US" sz="1600" dirty="0">
                <a:solidFill>
                  <a:schemeClr val="bg1">
                    <a:lumMod val="75000"/>
                  </a:schemeClr>
                </a:solidFill>
              </a:rPr>
              <a:t>Two reasons:</a:t>
            </a:r>
          </a:p>
          <a:p>
            <a:pPr eaLnBrk="1" hangingPunct="1">
              <a:spcBef>
                <a:spcPct val="0"/>
              </a:spcBef>
              <a:buClrTx/>
              <a:buSzTx/>
              <a:buFontTx/>
              <a:buNone/>
            </a:pPr>
            <a:r>
              <a:rPr lang="en-US" altLang="en-US" sz="1600" dirty="0">
                <a:solidFill>
                  <a:schemeClr val="bg1">
                    <a:lumMod val="75000"/>
                  </a:schemeClr>
                </a:solidFill>
              </a:rPr>
              <a:t>--PUK in the others is an  inflammatory  process; </a:t>
            </a:r>
            <a:r>
              <a:rPr lang="en-US" altLang="en-US" sz="1600" dirty="0" err="1">
                <a:solidFill>
                  <a:schemeClr val="bg1">
                    <a:lumMod val="75000"/>
                  </a:schemeClr>
                </a:solidFill>
              </a:rPr>
              <a:t>Terrien’s</a:t>
            </a:r>
            <a:r>
              <a:rPr lang="en-US" altLang="en-US" sz="1600" dirty="0">
                <a:solidFill>
                  <a:schemeClr val="bg1">
                    <a:lumMod val="75000"/>
                  </a:schemeClr>
                </a:solidFill>
              </a:rPr>
              <a:t> is  noninflammatory</a:t>
            </a:r>
          </a:p>
          <a:p>
            <a:pPr eaLnBrk="1" hangingPunct="1">
              <a:spcBef>
                <a:spcPct val="0"/>
              </a:spcBef>
              <a:buClrTx/>
              <a:buSzTx/>
              <a:buFontTx/>
              <a:buNone/>
            </a:pPr>
            <a:r>
              <a:rPr lang="en-US" altLang="en-US" sz="1600" dirty="0">
                <a:solidFill>
                  <a:schemeClr val="bg1">
                    <a:lumMod val="75000"/>
                  </a:schemeClr>
                </a:solidFill>
              </a:rPr>
              <a:t>--As implied by the word ‘ulcerative’ in the name, the corneal epithelium is  disrupted in PUK. In contrast, the epithelium is  </a:t>
            </a:r>
            <a:r>
              <a:rPr lang="en-US" altLang="en-US" sz="1600" b="1" dirty="0">
                <a:solidFill>
                  <a:schemeClr val="bg1">
                    <a:lumMod val="75000"/>
                  </a:schemeClr>
                </a:solidFill>
              </a:rPr>
              <a:t>intact</a:t>
            </a:r>
            <a:r>
              <a:rPr lang="en-US" altLang="en-US" sz="1600" dirty="0">
                <a:solidFill>
                  <a:schemeClr val="bg1">
                    <a:lumMod val="75000"/>
                  </a:schemeClr>
                </a:solidFill>
              </a:rPr>
              <a:t>  in </a:t>
            </a:r>
            <a:r>
              <a:rPr lang="en-US" altLang="en-US" sz="1600" dirty="0" err="1">
                <a:solidFill>
                  <a:schemeClr val="bg1">
                    <a:lumMod val="75000"/>
                  </a:schemeClr>
                </a:solidFill>
              </a:rPr>
              <a:t>Terrien’s</a:t>
            </a:r>
            <a:r>
              <a:rPr lang="en-US" altLang="en-US" sz="1600" dirty="0">
                <a:solidFill>
                  <a:schemeClr val="bg1">
                    <a:lumMod val="75000"/>
                  </a:schemeClr>
                </a:solidFill>
              </a:rPr>
              <a:t>.</a:t>
            </a:r>
          </a:p>
        </p:txBody>
      </p:sp>
      <p:sp>
        <p:nvSpPr>
          <p:cNvPr id="11776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24A2E40-E90D-4E51-ADB7-38803EE60BEC}" type="slidenum">
              <a:rPr lang="en-US" altLang="en-US" sz="1000" smtClean="0"/>
              <a:pPr>
                <a:spcBef>
                  <a:spcPct val="0"/>
                </a:spcBef>
                <a:buClrTx/>
                <a:buSzTx/>
                <a:buFontTx/>
                <a:buNone/>
              </a:pPr>
              <a:t>217</a:t>
            </a:fld>
            <a:endParaRPr lang="en-US" altLang="en-US" sz="1000"/>
          </a:p>
        </p:txBody>
      </p:sp>
      <p:sp>
        <p:nvSpPr>
          <p:cNvPr id="2" name="Text Box 4">
            <a:extLst>
              <a:ext uri="{FF2B5EF4-FFF2-40B4-BE49-F238E27FC236}">
                <a16:creationId xmlns:a16="http://schemas.microsoft.com/office/drawing/2014/main" id="{DE65AE0B-2B68-49F1-93AD-2DBE5788B902}"/>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4" name="TextBox 1">
            <a:extLst>
              <a:ext uri="{FF2B5EF4-FFF2-40B4-BE49-F238E27FC236}">
                <a16:creationId xmlns:a16="http://schemas.microsoft.com/office/drawing/2014/main" id="{CE08F59B-9D8E-40C0-A3C8-F9FEBFC107C0}"/>
              </a:ext>
            </a:extLst>
          </p:cNvPr>
          <p:cNvSpPr txBox="1">
            <a:spLocks noChangeArrowheads="1"/>
          </p:cNvSpPr>
          <p:nvPr/>
        </p:nvSpPr>
        <p:spPr bwMode="auto">
          <a:xfrm>
            <a:off x="1293160" y="805458"/>
            <a:ext cx="6599884" cy="3385542"/>
          </a:xfrm>
          <a:prstGeom prst="rect">
            <a:avLst/>
          </a:prstGeom>
          <a:solidFill>
            <a:schemeClr val="accent1">
              <a:lumMod val="40000"/>
              <a:lumOff val="60000"/>
            </a:schemeClr>
          </a:solidFill>
          <a:ln>
            <a:noFill/>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dirty="0">
                <a:solidFill>
                  <a:srgbClr val="0000FF"/>
                </a:solidFill>
              </a:rPr>
              <a:t>Speaking of </a:t>
            </a:r>
            <a:r>
              <a:rPr lang="en-US" altLang="en-US" sz="1800" dirty="0" err="1">
                <a:solidFill>
                  <a:srgbClr val="0000FF"/>
                </a:solidFill>
              </a:rPr>
              <a:t>Terrien’s</a:t>
            </a:r>
            <a:r>
              <a:rPr lang="en-US" altLang="en-US" sz="1800" dirty="0">
                <a:solidFill>
                  <a:srgbClr val="0000FF"/>
                </a:solidFill>
              </a:rPr>
              <a:t>…</a:t>
            </a:r>
            <a:endParaRPr lang="en-US" altLang="en-US" sz="18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Is it a common, or an uncommon condition?</a:t>
            </a:r>
          </a:p>
          <a:p>
            <a:pPr eaLnBrk="1" hangingPunct="1">
              <a:spcBef>
                <a:spcPct val="0"/>
              </a:spcBef>
              <a:buClrTx/>
              <a:buSzTx/>
              <a:buFontTx/>
              <a:buNone/>
            </a:pPr>
            <a:r>
              <a:rPr lang="en-US" altLang="en-US" sz="1400" dirty="0">
                <a:solidFill>
                  <a:schemeClr val="bg1">
                    <a:lumMod val="75000"/>
                  </a:schemeClr>
                </a:solidFill>
              </a:rPr>
              <a:t>Uncommon</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Does it have a gender predilection?</a:t>
            </a:r>
          </a:p>
          <a:p>
            <a:pPr eaLnBrk="1" hangingPunct="1">
              <a:spcBef>
                <a:spcPct val="0"/>
              </a:spcBef>
              <a:buClrTx/>
              <a:buSzTx/>
              <a:buFontTx/>
              <a:buNone/>
            </a:pPr>
            <a:r>
              <a:rPr lang="en-US" altLang="en-US" sz="1400" dirty="0">
                <a:solidFill>
                  <a:schemeClr val="bg1">
                    <a:lumMod val="75000"/>
                  </a:schemeClr>
                </a:solidFill>
              </a:rPr>
              <a:t>While once thought to be more common in males, it is now considered equal</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Is it unilateral, or bilateral?</a:t>
            </a:r>
          </a:p>
          <a:p>
            <a:pPr eaLnBrk="1" hangingPunct="1">
              <a:spcBef>
                <a:spcPct val="0"/>
              </a:spcBef>
              <a:buClrTx/>
              <a:buSzTx/>
              <a:buFontTx/>
              <a:buNone/>
            </a:pPr>
            <a:r>
              <a:rPr lang="en-US" altLang="en-US" sz="1400" dirty="0">
                <a:solidFill>
                  <a:schemeClr val="bg1">
                    <a:lumMod val="75000"/>
                  </a:schemeClr>
                </a:solidFill>
              </a:rPr>
              <a:t>Bilateral (although involvement can be strikingly asymmetric)</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Which sector of the cornea is involved first, and how does it progress from there?</a:t>
            </a:r>
          </a:p>
          <a:p>
            <a:pPr eaLnBrk="1" hangingPunct="1">
              <a:spcBef>
                <a:spcPct val="0"/>
              </a:spcBef>
              <a:buClrTx/>
              <a:buSzTx/>
              <a:buFontTx/>
              <a:buNone/>
            </a:pPr>
            <a:r>
              <a:rPr lang="en-US" altLang="en-US" sz="1400" dirty="0">
                <a:solidFill>
                  <a:schemeClr val="bg1">
                    <a:lumMod val="75000"/>
                  </a:schemeClr>
                </a:solidFill>
              </a:rPr>
              <a:t>It starts </a:t>
            </a:r>
            <a:r>
              <a:rPr lang="en-US" altLang="en-US" sz="1400" dirty="0" err="1">
                <a:solidFill>
                  <a:schemeClr val="bg1">
                    <a:lumMod val="75000"/>
                  </a:schemeClr>
                </a:solidFill>
              </a:rPr>
              <a:t>superonasally</a:t>
            </a:r>
            <a:r>
              <a:rPr lang="en-US" altLang="en-US" sz="1400" dirty="0">
                <a:solidFill>
                  <a:schemeClr val="bg1">
                    <a:lumMod val="75000"/>
                  </a:schemeClr>
                </a:solidFill>
              </a:rPr>
              <a:t>, then spreads circumferentially</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Does it affect vision? If so, how?</a:t>
            </a:r>
          </a:p>
          <a:p>
            <a:pPr eaLnBrk="1" hangingPunct="1">
              <a:spcBef>
                <a:spcPct val="0"/>
              </a:spcBef>
              <a:buClrTx/>
              <a:buSzTx/>
              <a:buFontTx/>
              <a:buNone/>
            </a:pPr>
            <a:r>
              <a:rPr lang="en-US" altLang="en-US" sz="1400" dirty="0">
                <a:solidFill>
                  <a:schemeClr val="bg1">
                    <a:lumMod val="75000"/>
                  </a:schemeClr>
                </a:solidFill>
              </a:rPr>
              <a:t>Yes, by inducing  high astigmatism</a:t>
            </a:r>
          </a:p>
        </p:txBody>
      </p:sp>
      <p:sp>
        <p:nvSpPr>
          <p:cNvPr id="3" name="Oval 2">
            <a:extLst>
              <a:ext uri="{FF2B5EF4-FFF2-40B4-BE49-F238E27FC236}">
                <a16:creationId xmlns:a16="http://schemas.microsoft.com/office/drawing/2014/main" id="{A74CBEAF-7483-4160-AB19-750A859A431E}"/>
              </a:ext>
            </a:extLst>
          </p:cNvPr>
          <p:cNvSpPr/>
          <p:nvPr/>
        </p:nvSpPr>
        <p:spPr>
          <a:xfrm>
            <a:off x="2667000" y="4114800"/>
            <a:ext cx="3124200" cy="80962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1">
            <a:extLst>
              <a:ext uri="{FF2B5EF4-FFF2-40B4-BE49-F238E27FC236}">
                <a16:creationId xmlns:a16="http://schemas.microsoft.com/office/drawing/2014/main" id="{5DD6B5D1-FA9A-4FC2-B5C8-E02F78BCB33F}"/>
              </a:ext>
            </a:extLst>
          </p:cNvPr>
          <p:cNvSpPr txBox="1">
            <a:spLocks noChangeArrowheads="1"/>
          </p:cNvSpPr>
          <p:nvPr/>
        </p:nvSpPr>
        <p:spPr bwMode="auto">
          <a:xfrm>
            <a:off x="2189921" y="1487031"/>
            <a:ext cx="4363279" cy="2246769"/>
          </a:xfrm>
          <a:prstGeom prst="rect">
            <a:avLst/>
          </a:prstGeom>
          <a:solidFill>
            <a:srgbClr val="E6E6E6"/>
          </a:solidFill>
          <a:ln>
            <a:noFill/>
          </a:ln>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rgbClr val="0000FF"/>
                </a:solidFill>
              </a:rPr>
              <a:t>Does </a:t>
            </a:r>
            <a:r>
              <a:rPr lang="en-US" altLang="en-US" sz="1400" i="1" dirty="0" err="1">
                <a:solidFill>
                  <a:srgbClr val="0000FF"/>
                </a:solidFill>
              </a:rPr>
              <a:t>Terrien’s</a:t>
            </a:r>
            <a:r>
              <a:rPr lang="en-US" altLang="en-US" sz="1400" i="1" dirty="0">
                <a:solidFill>
                  <a:srgbClr val="0000FF"/>
                </a:solidFill>
              </a:rPr>
              <a:t> render the cornea significantly thinner than normal?</a:t>
            </a:r>
            <a:endParaRPr lang="en-US" altLang="en-US" sz="1400" i="1" dirty="0">
              <a:solidFill>
                <a:srgbClr val="E6E6E6"/>
              </a:solidFill>
            </a:endParaRPr>
          </a:p>
          <a:p>
            <a:pPr eaLnBrk="1" hangingPunct="1">
              <a:spcBef>
                <a:spcPct val="0"/>
              </a:spcBef>
              <a:buClrTx/>
              <a:buSzTx/>
              <a:buFontTx/>
              <a:buNone/>
              <a:defRPr/>
            </a:pPr>
            <a:r>
              <a:rPr lang="en-US" altLang="en-US" sz="1400" dirty="0">
                <a:solidFill>
                  <a:srgbClr val="E6E6E6"/>
                </a:solidFill>
              </a:rPr>
              <a:t>Yes</a:t>
            </a:r>
          </a:p>
          <a:p>
            <a:pPr eaLnBrk="1" hangingPunct="1">
              <a:spcBef>
                <a:spcPct val="0"/>
              </a:spcBef>
              <a:buClrTx/>
              <a:buSzTx/>
              <a:buFontTx/>
              <a:buNone/>
              <a:defRPr/>
            </a:pPr>
            <a:endParaRPr lang="en-US" altLang="en-US" sz="1400" dirty="0">
              <a:solidFill>
                <a:srgbClr val="E6E6E6"/>
              </a:solidFill>
            </a:endParaRPr>
          </a:p>
          <a:p>
            <a:pPr eaLnBrk="1" hangingPunct="1">
              <a:spcBef>
                <a:spcPct val="0"/>
              </a:spcBef>
              <a:buClrTx/>
              <a:buSzTx/>
              <a:buFontTx/>
              <a:buNone/>
              <a:defRPr/>
            </a:pPr>
            <a:r>
              <a:rPr lang="en-US" altLang="en-US" sz="1400" i="1" dirty="0">
                <a:solidFill>
                  <a:srgbClr val="E6E6E6"/>
                </a:solidFill>
              </a:rPr>
              <a:t>Is the thinned </a:t>
            </a:r>
            <a:r>
              <a:rPr lang="en-US" altLang="en-US" sz="1400" i="1" dirty="0" err="1">
                <a:solidFill>
                  <a:srgbClr val="E6E6E6"/>
                </a:solidFill>
              </a:rPr>
              <a:t>Terrien’s</a:t>
            </a:r>
            <a:r>
              <a:rPr lang="en-US" altLang="en-US" sz="1400" i="1" dirty="0">
                <a:solidFill>
                  <a:srgbClr val="E6E6E6"/>
                </a:solidFill>
              </a:rPr>
              <a:t> cornea at risk for rupture with mild trauma?</a:t>
            </a:r>
          </a:p>
          <a:p>
            <a:pPr eaLnBrk="1" hangingPunct="1">
              <a:spcBef>
                <a:spcPct val="0"/>
              </a:spcBef>
              <a:buClrTx/>
              <a:buSzTx/>
              <a:buFontTx/>
              <a:buNone/>
              <a:defRPr/>
            </a:pPr>
            <a:r>
              <a:rPr lang="en-US" altLang="en-US" sz="1400" dirty="0">
                <a:solidFill>
                  <a:srgbClr val="E6E6E6"/>
                </a:solidFill>
              </a:rPr>
              <a:t>Yes</a:t>
            </a:r>
          </a:p>
          <a:p>
            <a:pPr eaLnBrk="1" hangingPunct="1">
              <a:spcBef>
                <a:spcPct val="0"/>
              </a:spcBef>
              <a:buClrTx/>
              <a:buSzTx/>
              <a:buFontTx/>
              <a:buNone/>
              <a:defRPr/>
            </a:pPr>
            <a:endParaRPr lang="en-US" altLang="en-US" sz="1400" dirty="0">
              <a:solidFill>
                <a:srgbClr val="E6E6E6"/>
              </a:solidFill>
            </a:endParaRPr>
          </a:p>
          <a:p>
            <a:pPr eaLnBrk="1" hangingPunct="1">
              <a:spcBef>
                <a:spcPct val="0"/>
              </a:spcBef>
              <a:buClrTx/>
              <a:buSzTx/>
              <a:buFontTx/>
              <a:buNone/>
              <a:defRPr/>
            </a:pPr>
            <a:r>
              <a:rPr lang="en-US" altLang="en-US" sz="1400" i="1" dirty="0">
                <a:solidFill>
                  <a:srgbClr val="E6E6E6"/>
                </a:solidFill>
              </a:rPr>
              <a:t>Do </a:t>
            </a:r>
            <a:r>
              <a:rPr lang="en-US" altLang="en-US" sz="1400" i="1" dirty="0" err="1">
                <a:solidFill>
                  <a:srgbClr val="E6E6E6"/>
                </a:solidFill>
              </a:rPr>
              <a:t>Terrien</a:t>
            </a:r>
            <a:r>
              <a:rPr lang="en-US" altLang="en-US" sz="1400" i="1" dirty="0">
                <a:solidFill>
                  <a:srgbClr val="E6E6E6"/>
                </a:solidFill>
              </a:rPr>
              <a:t> pts need to wear protective eyewear?</a:t>
            </a:r>
          </a:p>
          <a:p>
            <a:pPr eaLnBrk="1" hangingPunct="1">
              <a:spcBef>
                <a:spcPct val="0"/>
              </a:spcBef>
              <a:buClrTx/>
              <a:buSzTx/>
              <a:buFontTx/>
              <a:buNone/>
              <a:defRPr/>
            </a:pPr>
            <a:r>
              <a:rPr lang="en-US" altLang="en-US" sz="1400" dirty="0">
                <a:solidFill>
                  <a:srgbClr val="E6E6E6"/>
                </a:solidFill>
              </a:rPr>
              <a:t>Yes</a:t>
            </a:r>
          </a:p>
        </p:txBody>
      </p:sp>
    </p:spTree>
    <p:extLst>
      <p:ext uri="{BB962C8B-B14F-4D97-AF65-F5344CB8AC3E}">
        <p14:creationId xmlns:p14="http://schemas.microsoft.com/office/powerpoint/2010/main" val="2460361913"/>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108547" name="Rectangle 3"/>
          <p:cNvSpPr>
            <a:spLocks noGrp="1" noChangeArrowheads="1"/>
          </p:cNvSpPr>
          <p:nvPr>
            <p:ph type="body" idx="1"/>
          </p:nvPr>
        </p:nvSpPr>
        <p:spPr/>
        <p:txBody>
          <a:bodyPr/>
          <a:lstStyle/>
          <a:p>
            <a:pPr eaLnBrk="1" hangingPunct="1">
              <a:defRPr/>
            </a:pPr>
            <a:r>
              <a:rPr lang="en-US" altLang="en-US" dirty="0">
                <a:solidFill>
                  <a:schemeClr val="bg1">
                    <a:lumMod val="75000"/>
                  </a:schemeClr>
                </a:solidFill>
              </a:rPr>
              <a:t>With respect to manifesting PUK, which of the following doesn’t belong, and why?</a:t>
            </a:r>
          </a:p>
          <a:p>
            <a:pPr lvl="1" eaLnBrk="1" hangingPunct="1">
              <a:defRPr/>
            </a:pPr>
            <a:r>
              <a:rPr lang="en-US" altLang="en-US" dirty="0">
                <a:solidFill>
                  <a:schemeClr val="bg1">
                    <a:lumMod val="75000"/>
                  </a:schemeClr>
                </a:solidFill>
              </a:rPr>
              <a:t>RA, </a:t>
            </a:r>
            <a:r>
              <a:rPr lang="en-US" altLang="en-US" dirty="0" err="1">
                <a:solidFill>
                  <a:schemeClr val="bg1">
                    <a:lumMod val="75000"/>
                  </a:schemeClr>
                </a:solidFill>
              </a:rPr>
              <a:t>Mooren’s</a:t>
            </a:r>
            <a:r>
              <a:rPr lang="en-US" altLang="en-US" dirty="0">
                <a:solidFill>
                  <a:schemeClr val="bg1">
                    <a:lumMod val="75000"/>
                  </a:schemeClr>
                </a:solidFill>
              </a:rPr>
              <a:t>, </a:t>
            </a:r>
            <a:r>
              <a:rPr lang="en-US" altLang="en-US" dirty="0" err="1">
                <a:solidFill>
                  <a:schemeClr val="bg1">
                    <a:lumMod val="75000"/>
                  </a:schemeClr>
                </a:solidFill>
              </a:rPr>
              <a:t>Beh</a:t>
            </a:r>
            <a:r>
              <a:rPr lang="en-US" altLang="en-US" dirty="0" err="1">
                <a:solidFill>
                  <a:schemeClr val="bg1">
                    <a:lumMod val="75000"/>
                  </a:schemeClr>
                </a:solidFill>
                <a:cs typeface="Arial" panose="020B0604020202020204" pitchFamily="34" charset="0"/>
              </a:rPr>
              <a:t>ç</a:t>
            </a:r>
            <a:r>
              <a:rPr lang="en-US" altLang="en-US" dirty="0" err="1">
                <a:solidFill>
                  <a:schemeClr val="bg1">
                    <a:lumMod val="75000"/>
                  </a:schemeClr>
                </a:solidFill>
              </a:rPr>
              <a:t>et</a:t>
            </a:r>
            <a:r>
              <a:rPr lang="en-US" altLang="en-US" dirty="0">
                <a:solidFill>
                  <a:schemeClr val="bg1">
                    <a:lumMod val="75000"/>
                  </a:schemeClr>
                </a:solidFill>
              </a:rPr>
              <a:t>, IBD</a:t>
            </a:r>
          </a:p>
          <a:p>
            <a:pPr eaLnBrk="1" hangingPunct="1">
              <a:defRPr/>
            </a:pPr>
            <a:endParaRPr lang="en-US" altLang="en-US" dirty="0">
              <a:solidFill>
                <a:schemeClr val="bg1">
                  <a:lumMod val="75000"/>
                </a:schemeClr>
              </a:solidFill>
            </a:endParaRPr>
          </a:p>
          <a:p>
            <a:pPr eaLnBrk="1" hangingPunct="1">
              <a:defRPr/>
            </a:pPr>
            <a:r>
              <a:rPr lang="en-US" altLang="en-US" dirty="0">
                <a:solidFill>
                  <a:schemeClr val="bg1">
                    <a:lumMod val="75000"/>
                  </a:schemeClr>
                </a:solidFill>
              </a:rPr>
              <a:t>And in this group?</a:t>
            </a:r>
          </a:p>
          <a:p>
            <a:pPr lvl="1" eaLnBrk="1" hangingPunct="1">
              <a:defRPr/>
            </a:pPr>
            <a:r>
              <a:rPr lang="en-US" altLang="en-US" dirty="0" err="1">
                <a:solidFill>
                  <a:schemeClr val="bg1">
                    <a:lumMod val="75000"/>
                  </a:schemeClr>
                </a:solidFill>
              </a:rPr>
              <a:t>Mooren’s</a:t>
            </a:r>
            <a:r>
              <a:rPr lang="en-US" altLang="en-US" dirty="0">
                <a:solidFill>
                  <a:schemeClr val="bg1">
                    <a:lumMod val="75000"/>
                  </a:schemeClr>
                </a:solidFill>
              </a:rPr>
              <a:t>, </a:t>
            </a:r>
            <a:r>
              <a:rPr lang="en-US" altLang="en-US" b="1" dirty="0" err="1">
                <a:solidFill>
                  <a:srgbClr val="0000FF"/>
                </a:solidFill>
              </a:rPr>
              <a:t>Terrien’s</a:t>
            </a:r>
            <a:r>
              <a:rPr lang="en-US" altLang="en-US" b="1" dirty="0">
                <a:solidFill>
                  <a:srgbClr val="0000FF"/>
                </a:solidFill>
              </a:rPr>
              <a:t> marginal</a:t>
            </a:r>
            <a:r>
              <a:rPr lang="en-US" altLang="en-US" dirty="0">
                <a:solidFill>
                  <a:schemeClr val="bg1">
                    <a:lumMod val="75000"/>
                  </a:schemeClr>
                </a:solidFill>
              </a:rPr>
              <a:t>, Sarcoid, SLE</a:t>
            </a:r>
          </a:p>
        </p:txBody>
      </p:sp>
      <p:sp>
        <p:nvSpPr>
          <p:cNvPr id="117764" name="Text Box 6"/>
          <p:cNvSpPr txBox="1">
            <a:spLocks noChangeArrowheads="1"/>
          </p:cNvSpPr>
          <p:nvPr/>
        </p:nvSpPr>
        <p:spPr bwMode="auto">
          <a:xfrm>
            <a:off x="685800" y="4924425"/>
            <a:ext cx="7772400" cy="1323975"/>
          </a:xfrm>
          <a:prstGeom prst="rect">
            <a:avLst/>
          </a:prstGeom>
          <a:no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Why is </a:t>
            </a:r>
            <a:r>
              <a:rPr lang="en-US" altLang="en-US" sz="1600" i="1" dirty="0" err="1">
                <a:solidFill>
                  <a:schemeClr val="bg1">
                    <a:lumMod val="75000"/>
                  </a:schemeClr>
                </a:solidFill>
              </a:rPr>
              <a:t>Terrien’s</a:t>
            </a:r>
            <a:r>
              <a:rPr lang="en-US" altLang="en-US" sz="1600" i="1" dirty="0">
                <a:solidFill>
                  <a:schemeClr val="bg1">
                    <a:lumMod val="75000"/>
                  </a:schemeClr>
                </a:solidFill>
              </a:rPr>
              <a:t> the oddball in this group?</a:t>
            </a:r>
          </a:p>
          <a:p>
            <a:pPr eaLnBrk="1" hangingPunct="1">
              <a:spcBef>
                <a:spcPct val="0"/>
              </a:spcBef>
              <a:buClrTx/>
              <a:buSzTx/>
              <a:buFontTx/>
              <a:buNone/>
            </a:pPr>
            <a:r>
              <a:rPr lang="en-US" altLang="en-US" sz="1600" dirty="0">
                <a:solidFill>
                  <a:schemeClr val="bg1">
                    <a:lumMod val="75000"/>
                  </a:schemeClr>
                </a:solidFill>
              </a:rPr>
              <a:t>Two reasons:</a:t>
            </a:r>
          </a:p>
          <a:p>
            <a:pPr eaLnBrk="1" hangingPunct="1">
              <a:spcBef>
                <a:spcPct val="0"/>
              </a:spcBef>
              <a:buClrTx/>
              <a:buSzTx/>
              <a:buFontTx/>
              <a:buNone/>
            </a:pPr>
            <a:r>
              <a:rPr lang="en-US" altLang="en-US" sz="1600" dirty="0">
                <a:solidFill>
                  <a:schemeClr val="bg1">
                    <a:lumMod val="75000"/>
                  </a:schemeClr>
                </a:solidFill>
              </a:rPr>
              <a:t>--PUK in the others is an  inflammatory  process; </a:t>
            </a:r>
            <a:r>
              <a:rPr lang="en-US" altLang="en-US" sz="1600" dirty="0" err="1">
                <a:solidFill>
                  <a:schemeClr val="bg1">
                    <a:lumMod val="75000"/>
                  </a:schemeClr>
                </a:solidFill>
              </a:rPr>
              <a:t>Terrien’s</a:t>
            </a:r>
            <a:r>
              <a:rPr lang="en-US" altLang="en-US" sz="1600" dirty="0">
                <a:solidFill>
                  <a:schemeClr val="bg1">
                    <a:lumMod val="75000"/>
                  </a:schemeClr>
                </a:solidFill>
              </a:rPr>
              <a:t> is  noninflammatory</a:t>
            </a:r>
          </a:p>
          <a:p>
            <a:pPr eaLnBrk="1" hangingPunct="1">
              <a:spcBef>
                <a:spcPct val="0"/>
              </a:spcBef>
              <a:buClrTx/>
              <a:buSzTx/>
              <a:buFontTx/>
              <a:buNone/>
            </a:pPr>
            <a:r>
              <a:rPr lang="en-US" altLang="en-US" sz="1600" dirty="0">
                <a:solidFill>
                  <a:schemeClr val="bg1">
                    <a:lumMod val="75000"/>
                  </a:schemeClr>
                </a:solidFill>
              </a:rPr>
              <a:t>--As implied by the word ‘ulcerative’ in the name, the corneal epithelium is  disrupted in PUK. In contrast, the epithelium is  </a:t>
            </a:r>
            <a:r>
              <a:rPr lang="en-US" altLang="en-US" sz="1600" b="1" dirty="0">
                <a:solidFill>
                  <a:schemeClr val="bg1">
                    <a:lumMod val="75000"/>
                  </a:schemeClr>
                </a:solidFill>
              </a:rPr>
              <a:t>intact</a:t>
            </a:r>
            <a:r>
              <a:rPr lang="en-US" altLang="en-US" sz="1600" dirty="0">
                <a:solidFill>
                  <a:schemeClr val="bg1">
                    <a:lumMod val="75000"/>
                  </a:schemeClr>
                </a:solidFill>
              </a:rPr>
              <a:t>  in </a:t>
            </a:r>
            <a:r>
              <a:rPr lang="en-US" altLang="en-US" sz="1600" dirty="0" err="1">
                <a:solidFill>
                  <a:schemeClr val="bg1">
                    <a:lumMod val="75000"/>
                  </a:schemeClr>
                </a:solidFill>
              </a:rPr>
              <a:t>Terrien’s</a:t>
            </a:r>
            <a:r>
              <a:rPr lang="en-US" altLang="en-US" sz="1600" dirty="0">
                <a:solidFill>
                  <a:schemeClr val="bg1">
                    <a:lumMod val="75000"/>
                  </a:schemeClr>
                </a:solidFill>
              </a:rPr>
              <a:t>.</a:t>
            </a:r>
          </a:p>
        </p:txBody>
      </p:sp>
      <p:sp>
        <p:nvSpPr>
          <p:cNvPr id="11776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24A2E40-E90D-4E51-ADB7-38803EE60BEC}" type="slidenum">
              <a:rPr lang="en-US" altLang="en-US" sz="1000" smtClean="0"/>
              <a:pPr>
                <a:spcBef>
                  <a:spcPct val="0"/>
                </a:spcBef>
                <a:buClrTx/>
                <a:buSzTx/>
                <a:buFontTx/>
                <a:buNone/>
              </a:pPr>
              <a:t>218</a:t>
            </a:fld>
            <a:endParaRPr lang="en-US" altLang="en-US" sz="1000"/>
          </a:p>
        </p:txBody>
      </p:sp>
      <p:sp>
        <p:nvSpPr>
          <p:cNvPr id="2" name="Text Box 4">
            <a:extLst>
              <a:ext uri="{FF2B5EF4-FFF2-40B4-BE49-F238E27FC236}">
                <a16:creationId xmlns:a16="http://schemas.microsoft.com/office/drawing/2014/main" id="{DE65AE0B-2B68-49F1-93AD-2DBE5788B902}"/>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4" name="TextBox 1">
            <a:extLst>
              <a:ext uri="{FF2B5EF4-FFF2-40B4-BE49-F238E27FC236}">
                <a16:creationId xmlns:a16="http://schemas.microsoft.com/office/drawing/2014/main" id="{CE08F59B-9D8E-40C0-A3C8-F9FEBFC107C0}"/>
              </a:ext>
            </a:extLst>
          </p:cNvPr>
          <p:cNvSpPr txBox="1">
            <a:spLocks noChangeArrowheads="1"/>
          </p:cNvSpPr>
          <p:nvPr/>
        </p:nvSpPr>
        <p:spPr bwMode="auto">
          <a:xfrm>
            <a:off x="1293160" y="805458"/>
            <a:ext cx="6599884" cy="3385542"/>
          </a:xfrm>
          <a:prstGeom prst="rect">
            <a:avLst/>
          </a:prstGeom>
          <a:solidFill>
            <a:schemeClr val="accent1">
              <a:lumMod val="40000"/>
              <a:lumOff val="60000"/>
            </a:schemeClr>
          </a:solidFill>
          <a:ln>
            <a:noFill/>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dirty="0">
                <a:solidFill>
                  <a:srgbClr val="0000FF"/>
                </a:solidFill>
              </a:rPr>
              <a:t>Speaking of </a:t>
            </a:r>
            <a:r>
              <a:rPr lang="en-US" altLang="en-US" sz="1800" dirty="0" err="1">
                <a:solidFill>
                  <a:srgbClr val="0000FF"/>
                </a:solidFill>
              </a:rPr>
              <a:t>Terrien’s</a:t>
            </a:r>
            <a:r>
              <a:rPr lang="en-US" altLang="en-US" sz="1800" dirty="0">
                <a:solidFill>
                  <a:srgbClr val="0000FF"/>
                </a:solidFill>
              </a:rPr>
              <a:t>…</a:t>
            </a:r>
            <a:endParaRPr lang="en-US" altLang="en-US" sz="18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Is it a common, or an uncommon condition?</a:t>
            </a:r>
          </a:p>
          <a:p>
            <a:pPr eaLnBrk="1" hangingPunct="1">
              <a:spcBef>
                <a:spcPct val="0"/>
              </a:spcBef>
              <a:buClrTx/>
              <a:buSzTx/>
              <a:buFontTx/>
              <a:buNone/>
            </a:pPr>
            <a:r>
              <a:rPr lang="en-US" altLang="en-US" sz="1400" dirty="0">
                <a:solidFill>
                  <a:schemeClr val="bg1">
                    <a:lumMod val="75000"/>
                  </a:schemeClr>
                </a:solidFill>
              </a:rPr>
              <a:t>Uncommon</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Does it have a gender predilection?</a:t>
            </a:r>
          </a:p>
          <a:p>
            <a:pPr eaLnBrk="1" hangingPunct="1">
              <a:spcBef>
                <a:spcPct val="0"/>
              </a:spcBef>
              <a:buClrTx/>
              <a:buSzTx/>
              <a:buFontTx/>
              <a:buNone/>
            </a:pPr>
            <a:r>
              <a:rPr lang="en-US" altLang="en-US" sz="1400" dirty="0">
                <a:solidFill>
                  <a:schemeClr val="bg1">
                    <a:lumMod val="75000"/>
                  </a:schemeClr>
                </a:solidFill>
              </a:rPr>
              <a:t>While once thought to be more common in males, it is now considered equal</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Is it unilateral, or bilateral?</a:t>
            </a:r>
          </a:p>
          <a:p>
            <a:pPr eaLnBrk="1" hangingPunct="1">
              <a:spcBef>
                <a:spcPct val="0"/>
              </a:spcBef>
              <a:buClrTx/>
              <a:buSzTx/>
              <a:buFontTx/>
              <a:buNone/>
            </a:pPr>
            <a:r>
              <a:rPr lang="en-US" altLang="en-US" sz="1400" dirty="0">
                <a:solidFill>
                  <a:schemeClr val="bg1">
                    <a:lumMod val="75000"/>
                  </a:schemeClr>
                </a:solidFill>
              </a:rPr>
              <a:t>Bilateral (although involvement can be strikingly asymmetric)</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Which sector of the cornea is involved first, and how does it progress from there?</a:t>
            </a:r>
          </a:p>
          <a:p>
            <a:pPr eaLnBrk="1" hangingPunct="1">
              <a:spcBef>
                <a:spcPct val="0"/>
              </a:spcBef>
              <a:buClrTx/>
              <a:buSzTx/>
              <a:buFontTx/>
              <a:buNone/>
            </a:pPr>
            <a:r>
              <a:rPr lang="en-US" altLang="en-US" sz="1400" dirty="0">
                <a:solidFill>
                  <a:schemeClr val="bg1">
                    <a:lumMod val="75000"/>
                  </a:schemeClr>
                </a:solidFill>
              </a:rPr>
              <a:t>It starts </a:t>
            </a:r>
            <a:r>
              <a:rPr lang="en-US" altLang="en-US" sz="1400" dirty="0" err="1">
                <a:solidFill>
                  <a:schemeClr val="bg1">
                    <a:lumMod val="75000"/>
                  </a:schemeClr>
                </a:solidFill>
              </a:rPr>
              <a:t>superonasally</a:t>
            </a:r>
            <a:r>
              <a:rPr lang="en-US" altLang="en-US" sz="1400" dirty="0">
                <a:solidFill>
                  <a:schemeClr val="bg1">
                    <a:lumMod val="75000"/>
                  </a:schemeClr>
                </a:solidFill>
              </a:rPr>
              <a:t>, then spreads circumferentially</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Does it affect vision? If so, how?</a:t>
            </a:r>
          </a:p>
          <a:p>
            <a:pPr eaLnBrk="1" hangingPunct="1">
              <a:spcBef>
                <a:spcPct val="0"/>
              </a:spcBef>
              <a:buClrTx/>
              <a:buSzTx/>
              <a:buFontTx/>
              <a:buNone/>
            </a:pPr>
            <a:r>
              <a:rPr lang="en-US" altLang="en-US" sz="1400" dirty="0">
                <a:solidFill>
                  <a:schemeClr val="bg1">
                    <a:lumMod val="75000"/>
                  </a:schemeClr>
                </a:solidFill>
              </a:rPr>
              <a:t>Yes, by inducing  high astigmatism</a:t>
            </a:r>
          </a:p>
        </p:txBody>
      </p:sp>
      <p:sp>
        <p:nvSpPr>
          <p:cNvPr id="3" name="Oval 2">
            <a:extLst>
              <a:ext uri="{FF2B5EF4-FFF2-40B4-BE49-F238E27FC236}">
                <a16:creationId xmlns:a16="http://schemas.microsoft.com/office/drawing/2014/main" id="{A74CBEAF-7483-4160-AB19-750A859A431E}"/>
              </a:ext>
            </a:extLst>
          </p:cNvPr>
          <p:cNvSpPr/>
          <p:nvPr/>
        </p:nvSpPr>
        <p:spPr>
          <a:xfrm>
            <a:off x="2667000" y="4114800"/>
            <a:ext cx="3124200" cy="80962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1">
            <a:extLst>
              <a:ext uri="{FF2B5EF4-FFF2-40B4-BE49-F238E27FC236}">
                <a16:creationId xmlns:a16="http://schemas.microsoft.com/office/drawing/2014/main" id="{5DD6B5D1-FA9A-4FC2-B5C8-E02F78BCB33F}"/>
              </a:ext>
            </a:extLst>
          </p:cNvPr>
          <p:cNvSpPr txBox="1">
            <a:spLocks noChangeArrowheads="1"/>
          </p:cNvSpPr>
          <p:nvPr/>
        </p:nvSpPr>
        <p:spPr bwMode="auto">
          <a:xfrm>
            <a:off x="2189921" y="1487031"/>
            <a:ext cx="4363279" cy="2246769"/>
          </a:xfrm>
          <a:prstGeom prst="rect">
            <a:avLst/>
          </a:prstGeom>
          <a:solidFill>
            <a:srgbClr val="E6E6E6"/>
          </a:solidFill>
          <a:ln>
            <a:noFill/>
          </a:ln>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rgbClr val="0000FF"/>
                </a:solidFill>
              </a:rPr>
              <a:t>Does </a:t>
            </a:r>
            <a:r>
              <a:rPr lang="en-US" altLang="en-US" sz="1400" i="1" dirty="0" err="1">
                <a:solidFill>
                  <a:srgbClr val="0000FF"/>
                </a:solidFill>
              </a:rPr>
              <a:t>Terrien’s</a:t>
            </a:r>
            <a:r>
              <a:rPr lang="en-US" altLang="en-US" sz="1400" i="1" dirty="0">
                <a:solidFill>
                  <a:srgbClr val="0000FF"/>
                </a:solidFill>
              </a:rPr>
              <a:t> render the cornea significantly thinner than normal?</a:t>
            </a:r>
          </a:p>
          <a:p>
            <a:pPr eaLnBrk="1" hangingPunct="1">
              <a:spcBef>
                <a:spcPct val="0"/>
              </a:spcBef>
              <a:buClrTx/>
              <a:buSzTx/>
              <a:buFontTx/>
              <a:buNone/>
              <a:defRPr/>
            </a:pPr>
            <a:r>
              <a:rPr lang="en-US" altLang="en-US" sz="1400" dirty="0">
                <a:solidFill>
                  <a:srgbClr val="0000FF"/>
                </a:solidFill>
              </a:rPr>
              <a:t>Yes</a:t>
            </a:r>
            <a:endParaRPr lang="en-US" altLang="en-US" sz="1400" dirty="0">
              <a:solidFill>
                <a:srgbClr val="E6E6E6"/>
              </a:solidFill>
            </a:endParaRPr>
          </a:p>
          <a:p>
            <a:pPr eaLnBrk="1" hangingPunct="1">
              <a:spcBef>
                <a:spcPct val="0"/>
              </a:spcBef>
              <a:buClrTx/>
              <a:buSzTx/>
              <a:buFontTx/>
              <a:buNone/>
              <a:defRPr/>
            </a:pPr>
            <a:endParaRPr lang="en-US" altLang="en-US" sz="1400" dirty="0">
              <a:solidFill>
                <a:srgbClr val="E6E6E6"/>
              </a:solidFill>
            </a:endParaRPr>
          </a:p>
          <a:p>
            <a:pPr eaLnBrk="1" hangingPunct="1">
              <a:spcBef>
                <a:spcPct val="0"/>
              </a:spcBef>
              <a:buClrTx/>
              <a:buSzTx/>
              <a:buFontTx/>
              <a:buNone/>
              <a:defRPr/>
            </a:pPr>
            <a:r>
              <a:rPr lang="en-US" altLang="en-US" sz="1400" i="1" dirty="0">
                <a:solidFill>
                  <a:srgbClr val="E6E6E6"/>
                </a:solidFill>
              </a:rPr>
              <a:t>Is the thinned </a:t>
            </a:r>
            <a:r>
              <a:rPr lang="en-US" altLang="en-US" sz="1400" i="1" dirty="0" err="1">
                <a:solidFill>
                  <a:srgbClr val="E6E6E6"/>
                </a:solidFill>
              </a:rPr>
              <a:t>Terrien’s</a:t>
            </a:r>
            <a:r>
              <a:rPr lang="en-US" altLang="en-US" sz="1400" i="1" dirty="0">
                <a:solidFill>
                  <a:srgbClr val="E6E6E6"/>
                </a:solidFill>
              </a:rPr>
              <a:t> cornea at risk for rupture with mild trauma?</a:t>
            </a:r>
          </a:p>
          <a:p>
            <a:pPr eaLnBrk="1" hangingPunct="1">
              <a:spcBef>
                <a:spcPct val="0"/>
              </a:spcBef>
              <a:buClrTx/>
              <a:buSzTx/>
              <a:buFontTx/>
              <a:buNone/>
              <a:defRPr/>
            </a:pPr>
            <a:r>
              <a:rPr lang="en-US" altLang="en-US" sz="1400" dirty="0">
                <a:solidFill>
                  <a:srgbClr val="E6E6E6"/>
                </a:solidFill>
              </a:rPr>
              <a:t>Yes</a:t>
            </a:r>
          </a:p>
          <a:p>
            <a:pPr eaLnBrk="1" hangingPunct="1">
              <a:spcBef>
                <a:spcPct val="0"/>
              </a:spcBef>
              <a:buClrTx/>
              <a:buSzTx/>
              <a:buFontTx/>
              <a:buNone/>
              <a:defRPr/>
            </a:pPr>
            <a:endParaRPr lang="en-US" altLang="en-US" sz="1400" dirty="0">
              <a:solidFill>
                <a:srgbClr val="E6E6E6"/>
              </a:solidFill>
            </a:endParaRPr>
          </a:p>
          <a:p>
            <a:pPr eaLnBrk="1" hangingPunct="1">
              <a:spcBef>
                <a:spcPct val="0"/>
              </a:spcBef>
              <a:buClrTx/>
              <a:buSzTx/>
              <a:buFontTx/>
              <a:buNone/>
              <a:defRPr/>
            </a:pPr>
            <a:r>
              <a:rPr lang="en-US" altLang="en-US" sz="1400" i="1" dirty="0">
                <a:solidFill>
                  <a:srgbClr val="E6E6E6"/>
                </a:solidFill>
              </a:rPr>
              <a:t>Do </a:t>
            </a:r>
            <a:r>
              <a:rPr lang="en-US" altLang="en-US" sz="1400" i="1" dirty="0" err="1">
                <a:solidFill>
                  <a:srgbClr val="E6E6E6"/>
                </a:solidFill>
              </a:rPr>
              <a:t>Terrien</a:t>
            </a:r>
            <a:r>
              <a:rPr lang="en-US" altLang="en-US" sz="1400" i="1" dirty="0">
                <a:solidFill>
                  <a:srgbClr val="E6E6E6"/>
                </a:solidFill>
              </a:rPr>
              <a:t> pts need to wear protective eyewear?</a:t>
            </a:r>
          </a:p>
          <a:p>
            <a:pPr eaLnBrk="1" hangingPunct="1">
              <a:spcBef>
                <a:spcPct val="0"/>
              </a:spcBef>
              <a:buClrTx/>
              <a:buSzTx/>
              <a:buFontTx/>
              <a:buNone/>
              <a:defRPr/>
            </a:pPr>
            <a:r>
              <a:rPr lang="en-US" altLang="en-US" sz="1400" dirty="0">
                <a:solidFill>
                  <a:srgbClr val="E6E6E6"/>
                </a:solidFill>
              </a:rPr>
              <a:t>Yes</a:t>
            </a:r>
          </a:p>
        </p:txBody>
      </p:sp>
    </p:spTree>
    <p:extLst>
      <p:ext uri="{BB962C8B-B14F-4D97-AF65-F5344CB8AC3E}">
        <p14:creationId xmlns:p14="http://schemas.microsoft.com/office/powerpoint/2010/main" val="2540503345"/>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108547" name="Rectangle 3"/>
          <p:cNvSpPr>
            <a:spLocks noGrp="1" noChangeArrowheads="1"/>
          </p:cNvSpPr>
          <p:nvPr>
            <p:ph type="body" idx="1"/>
          </p:nvPr>
        </p:nvSpPr>
        <p:spPr/>
        <p:txBody>
          <a:bodyPr/>
          <a:lstStyle/>
          <a:p>
            <a:pPr eaLnBrk="1" hangingPunct="1">
              <a:defRPr/>
            </a:pPr>
            <a:r>
              <a:rPr lang="en-US" altLang="en-US" dirty="0">
                <a:solidFill>
                  <a:schemeClr val="bg1">
                    <a:lumMod val="75000"/>
                  </a:schemeClr>
                </a:solidFill>
              </a:rPr>
              <a:t>With respect to manifesting PUK, which of the following doesn’t belong, and why?</a:t>
            </a:r>
          </a:p>
          <a:p>
            <a:pPr lvl="1" eaLnBrk="1" hangingPunct="1">
              <a:defRPr/>
            </a:pPr>
            <a:r>
              <a:rPr lang="en-US" altLang="en-US" dirty="0">
                <a:solidFill>
                  <a:schemeClr val="bg1">
                    <a:lumMod val="75000"/>
                  </a:schemeClr>
                </a:solidFill>
              </a:rPr>
              <a:t>RA, </a:t>
            </a:r>
            <a:r>
              <a:rPr lang="en-US" altLang="en-US" dirty="0" err="1">
                <a:solidFill>
                  <a:schemeClr val="bg1">
                    <a:lumMod val="75000"/>
                  </a:schemeClr>
                </a:solidFill>
              </a:rPr>
              <a:t>Mooren’s</a:t>
            </a:r>
            <a:r>
              <a:rPr lang="en-US" altLang="en-US" dirty="0">
                <a:solidFill>
                  <a:schemeClr val="bg1">
                    <a:lumMod val="75000"/>
                  </a:schemeClr>
                </a:solidFill>
              </a:rPr>
              <a:t>, </a:t>
            </a:r>
            <a:r>
              <a:rPr lang="en-US" altLang="en-US" dirty="0" err="1">
                <a:solidFill>
                  <a:schemeClr val="bg1">
                    <a:lumMod val="75000"/>
                  </a:schemeClr>
                </a:solidFill>
              </a:rPr>
              <a:t>Beh</a:t>
            </a:r>
            <a:r>
              <a:rPr lang="en-US" altLang="en-US" dirty="0" err="1">
                <a:solidFill>
                  <a:schemeClr val="bg1">
                    <a:lumMod val="75000"/>
                  </a:schemeClr>
                </a:solidFill>
                <a:cs typeface="Arial" panose="020B0604020202020204" pitchFamily="34" charset="0"/>
              </a:rPr>
              <a:t>ç</a:t>
            </a:r>
            <a:r>
              <a:rPr lang="en-US" altLang="en-US" dirty="0" err="1">
                <a:solidFill>
                  <a:schemeClr val="bg1">
                    <a:lumMod val="75000"/>
                  </a:schemeClr>
                </a:solidFill>
              </a:rPr>
              <a:t>et</a:t>
            </a:r>
            <a:r>
              <a:rPr lang="en-US" altLang="en-US" dirty="0">
                <a:solidFill>
                  <a:schemeClr val="bg1">
                    <a:lumMod val="75000"/>
                  </a:schemeClr>
                </a:solidFill>
              </a:rPr>
              <a:t>, IBD</a:t>
            </a:r>
          </a:p>
          <a:p>
            <a:pPr eaLnBrk="1" hangingPunct="1">
              <a:defRPr/>
            </a:pPr>
            <a:endParaRPr lang="en-US" altLang="en-US" dirty="0">
              <a:solidFill>
                <a:schemeClr val="bg1">
                  <a:lumMod val="75000"/>
                </a:schemeClr>
              </a:solidFill>
            </a:endParaRPr>
          </a:p>
          <a:p>
            <a:pPr eaLnBrk="1" hangingPunct="1">
              <a:defRPr/>
            </a:pPr>
            <a:r>
              <a:rPr lang="en-US" altLang="en-US" dirty="0">
                <a:solidFill>
                  <a:schemeClr val="bg1">
                    <a:lumMod val="75000"/>
                  </a:schemeClr>
                </a:solidFill>
              </a:rPr>
              <a:t>And in this group?</a:t>
            </a:r>
          </a:p>
          <a:p>
            <a:pPr lvl="1" eaLnBrk="1" hangingPunct="1">
              <a:defRPr/>
            </a:pPr>
            <a:r>
              <a:rPr lang="en-US" altLang="en-US" dirty="0" err="1">
                <a:solidFill>
                  <a:schemeClr val="bg1">
                    <a:lumMod val="75000"/>
                  </a:schemeClr>
                </a:solidFill>
              </a:rPr>
              <a:t>Mooren’s</a:t>
            </a:r>
            <a:r>
              <a:rPr lang="en-US" altLang="en-US" dirty="0">
                <a:solidFill>
                  <a:schemeClr val="bg1">
                    <a:lumMod val="75000"/>
                  </a:schemeClr>
                </a:solidFill>
              </a:rPr>
              <a:t>, </a:t>
            </a:r>
            <a:r>
              <a:rPr lang="en-US" altLang="en-US" b="1" dirty="0" err="1">
                <a:solidFill>
                  <a:srgbClr val="0000FF"/>
                </a:solidFill>
              </a:rPr>
              <a:t>Terrien’s</a:t>
            </a:r>
            <a:r>
              <a:rPr lang="en-US" altLang="en-US" b="1" dirty="0">
                <a:solidFill>
                  <a:srgbClr val="0000FF"/>
                </a:solidFill>
              </a:rPr>
              <a:t> marginal</a:t>
            </a:r>
            <a:r>
              <a:rPr lang="en-US" altLang="en-US" dirty="0">
                <a:solidFill>
                  <a:schemeClr val="bg1">
                    <a:lumMod val="75000"/>
                  </a:schemeClr>
                </a:solidFill>
              </a:rPr>
              <a:t>, Sarcoid, SLE</a:t>
            </a:r>
          </a:p>
        </p:txBody>
      </p:sp>
      <p:sp>
        <p:nvSpPr>
          <p:cNvPr id="117764" name="Text Box 6"/>
          <p:cNvSpPr txBox="1">
            <a:spLocks noChangeArrowheads="1"/>
          </p:cNvSpPr>
          <p:nvPr/>
        </p:nvSpPr>
        <p:spPr bwMode="auto">
          <a:xfrm>
            <a:off x="685800" y="4924425"/>
            <a:ext cx="7772400" cy="1323975"/>
          </a:xfrm>
          <a:prstGeom prst="rect">
            <a:avLst/>
          </a:prstGeom>
          <a:no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Why is </a:t>
            </a:r>
            <a:r>
              <a:rPr lang="en-US" altLang="en-US" sz="1600" i="1" dirty="0" err="1">
                <a:solidFill>
                  <a:schemeClr val="bg1">
                    <a:lumMod val="75000"/>
                  </a:schemeClr>
                </a:solidFill>
              </a:rPr>
              <a:t>Terrien’s</a:t>
            </a:r>
            <a:r>
              <a:rPr lang="en-US" altLang="en-US" sz="1600" i="1" dirty="0">
                <a:solidFill>
                  <a:schemeClr val="bg1">
                    <a:lumMod val="75000"/>
                  </a:schemeClr>
                </a:solidFill>
              </a:rPr>
              <a:t> the oddball in this group?</a:t>
            </a:r>
          </a:p>
          <a:p>
            <a:pPr eaLnBrk="1" hangingPunct="1">
              <a:spcBef>
                <a:spcPct val="0"/>
              </a:spcBef>
              <a:buClrTx/>
              <a:buSzTx/>
              <a:buFontTx/>
              <a:buNone/>
            </a:pPr>
            <a:r>
              <a:rPr lang="en-US" altLang="en-US" sz="1600" dirty="0">
                <a:solidFill>
                  <a:schemeClr val="bg1">
                    <a:lumMod val="75000"/>
                  </a:schemeClr>
                </a:solidFill>
              </a:rPr>
              <a:t>Two reasons:</a:t>
            </a:r>
          </a:p>
          <a:p>
            <a:pPr eaLnBrk="1" hangingPunct="1">
              <a:spcBef>
                <a:spcPct val="0"/>
              </a:spcBef>
              <a:buClrTx/>
              <a:buSzTx/>
              <a:buFontTx/>
              <a:buNone/>
            </a:pPr>
            <a:r>
              <a:rPr lang="en-US" altLang="en-US" sz="1600" dirty="0">
                <a:solidFill>
                  <a:schemeClr val="bg1">
                    <a:lumMod val="75000"/>
                  </a:schemeClr>
                </a:solidFill>
              </a:rPr>
              <a:t>--PUK in the others is an  inflammatory  process; </a:t>
            </a:r>
            <a:r>
              <a:rPr lang="en-US" altLang="en-US" sz="1600" dirty="0" err="1">
                <a:solidFill>
                  <a:schemeClr val="bg1">
                    <a:lumMod val="75000"/>
                  </a:schemeClr>
                </a:solidFill>
              </a:rPr>
              <a:t>Terrien’s</a:t>
            </a:r>
            <a:r>
              <a:rPr lang="en-US" altLang="en-US" sz="1600" dirty="0">
                <a:solidFill>
                  <a:schemeClr val="bg1">
                    <a:lumMod val="75000"/>
                  </a:schemeClr>
                </a:solidFill>
              </a:rPr>
              <a:t> is  noninflammatory</a:t>
            </a:r>
          </a:p>
          <a:p>
            <a:pPr eaLnBrk="1" hangingPunct="1">
              <a:spcBef>
                <a:spcPct val="0"/>
              </a:spcBef>
              <a:buClrTx/>
              <a:buSzTx/>
              <a:buFontTx/>
              <a:buNone/>
            </a:pPr>
            <a:r>
              <a:rPr lang="en-US" altLang="en-US" sz="1600" dirty="0">
                <a:solidFill>
                  <a:schemeClr val="bg1">
                    <a:lumMod val="75000"/>
                  </a:schemeClr>
                </a:solidFill>
              </a:rPr>
              <a:t>--As implied by the word ‘ulcerative’ in the name, the corneal epithelium is  disrupted in PUK. In contrast, the epithelium is  </a:t>
            </a:r>
            <a:r>
              <a:rPr lang="en-US" altLang="en-US" sz="1600" b="1" dirty="0">
                <a:solidFill>
                  <a:schemeClr val="bg1">
                    <a:lumMod val="75000"/>
                  </a:schemeClr>
                </a:solidFill>
              </a:rPr>
              <a:t>intact</a:t>
            </a:r>
            <a:r>
              <a:rPr lang="en-US" altLang="en-US" sz="1600" dirty="0">
                <a:solidFill>
                  <a:schemeClr val="bg1">
                    <a:lumMod val="75000"/>
                  </a:schemeClr>
                </a:solidFill>
              </a:rPr>
              <a:t>  in </a:t>
            </a:r>
            <a:r>
              <a:rPr lang="en-US" altLang="en-US" sz="1600" dirty="0" err="1">
                <a:solidFill>
                  <a:schemeClr val="bg1">
                    <a:lumMod val="75000"/>
                  </a:schemeClr>
                </a:solidFill>
              </a:rPr>
              <a:t>Terrien’s</a:t>
            </a:r>
            <a:r>
              <a:rPr lang="en-US" altLang="en-US" sz="1600" dirty="0">
                <a:solidFill>
                  <a:schemeClr val="bg1">
                    <a:lumMod val="75000"/>
                  </a:schemeClr>
                </a:solidFill>
              </a:rPr>
              <a:t>.</a:t>
            </a:r>
          </a:p>
        </p:txBody>
      </p:sp>
      <p:sp>
        <p:nvSpPr>
          <p:cNvPr id="11776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24A2E40-E90D-4E51-ADB7-38803EE60BEC}" type="slidenum">
              <a:rPr lang="en-US" altLang="en-US" sz="1000" smtClean="0"/>
              <a:pPr>
                <a:spcBef>
                  <a:spcPct val="0"/>
                </a:spcBef>
                <a:buClrTx/>
                <a:buSzTx/>
                <a:buFontTx/>
                <a:buNone/>
              </a:pPr>
              <a:t>219</a:t>
            </a:fld>
            <a:endParaRPr lang="en-US" altLang="en-US" sz="1000"/>
          </a:p>
        </p:txBody>
      </p:sp>
      <p:sp>
        <p:nvSpPr>
          <p:cNvPr id="2" name="Text Box 4">
            <a:extLst>
              <a:ext uri="{FF2B5EF4-FFF2-40B4-BE49-F238E27FC236}">
                <a16:creationId xmlns:a16="http://schemas.microsoft.com/office/drawing/2014/main" id="{DE65AE0B-2B68-49F1-93AD-2DBE5788B902}"/>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4" name="TextBox 1">
            <a:extLst>
              <a:ext uri="{FF2B5EF4-FFF2-40B4-BE49-F238E27FC236}">
                <a16:creationId xmlns:a16="http://schemas.microsoft.com/office/drawing/2014/main" id="{CE08F59B-9D8E-40C0-A3C8-F9FEBFC107C0}"/>
              </a:ext>
            </a:extLst>
          </p:cNvPr>
          <p:cNvSpPr txBox="1">
            <a:spLocks noChangeArrowheads="1"/>
          </p:cNvSpPr>
          <p:nvPr/>
        </p:nvSpPr>
        <p:spPr bwMode="auto">
          <a:xfrm>
            <a:off x="1293160" y="805458"/>
            <a:ext cx="6599884" cy="3385542"/>
          </a:xfrm>
          <a:prstGeom prst="rect">
            <a:avLst/>
          </a:prstGeom>
          <a:solidFill>
            <a:schemeClr val="accent1">
              <a:lumMod val="40000"/>
              <a:lumOff val="60000"/>
            </a:schemeClr>
          </a:solidFill>
          <a:ln>
            <a:noFill/>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dirty="0">
                <a:solidFill>
                  <a:srgbClr val="0000FF"/>
                </a:solidFill>
              </a:rPr>
              <a:t>Speaking of </a:t>
            </a:r>
            <a:r>
              <a:rPr lang="en-US" altLang="en-US" sz="1800" dirty="0" err="1">
                <a:solidFill>
                  <a:srgbClr val="0000FF"/>
                </a:solidFill>
              </a:rPr>
              <a:t>Terrien’s</a:t>
            </a:r>
            <a:r>
              <a:rPr lang="en-US" altLang="en-US" sz="1800" dirty="0">
                <a:solidFill>
                  <a:srgbClr val="0000FF"/>
                </a:solidFill>
              </a:rPr>
              <a:t>…</a:t>
            </a:r>
            <a:endParaRPr lang="en-US" altLang="en-US" sz="18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Is it a common, or an uncommon condition?</a:t>
            </a:r>
          </a:p>
          <a:p>
            <a:pPr eaLnBrk="1" hangingPunct="1">
              <a:spcBef>
                <a:spcPct val="0"/>
              </a:spcBef>
              <a:buClrTx/>
              <a:buSzTx/>
              <a:buFontTx/>
              <a:buNone/>
            </a:pPr>
            <a:r>
              <a:rPr lang="en-US" altLang="en-US" sz="1400" dirty="0">
                <a:solidFill>
                  <a:schemeClr val="bg1">
                    <a:lumMod val="75000"/>
                  </a:schemeClr>
                </a:solidFill>
              </a:rPr>
              <a:t>Uncommon</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Does it have a gender predilection?</a:t>
            </a:r>
          </a:p>
          <a:p>
            <a:pPr eaLnBrk="1" hangingPunct="1">
              <a:spcBef>
                <a:spcPct val="0"/>
              </a:spcBef>
              <a:buClrTx/>
              <a:buSzTx/>
              <a:buFontTx/>
              <a:buNone/>
            </a:pPr>
            <a:r>
              <a:rPr lang="en-US" altLang="en-US" sz="1400" dirty="0">
                <a:solidFill>
                  <a:schemeClr val="bg1">
                    <a:lumMod val="75000"/>
                  </a:schemeClr>
                </a:solidFill>
              </a:rPr>
              <a:t>While once thought to be more common in males, it is now considered equal</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Is it unilateral, or bilateral?</a:t>
            </a:r>
          </a:p>
          <a:p>
            <a:pPr eaLnBrk="1" hangingPunct="1">
              <a:spcBef>
                <a:spcPct val="0"/>
              </a:spcBef>
              <a:buClrTx/>
              <a:buSzTx/>
              <a:buFontTx/>
              <a:buNone/>
            </a:pPr>
            <a:r>
              <a:rPr lang="en-US" altLang="en-US" sz="1400" dirty="0">
                <a:solidFill>
                  <a:schemeClr val="bg1">
                    <a:lumMod val="75000"/>
                  </a:schemeClr>
                </a:solidFill>
              </a:rPr>
              <a:t>Bilateral (although involvement can be strikingly asymmetric)</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Which sector of the cornea is involved first, and how does it progress from there?</a:t>
            </a:r>
          </a:p>
          <a:p>
            <a:pPr eaLnBrk="1" hangingPunct="1">
              <a:spcBef>
                <a:spcPct val="0"/>
              </a:spcBef>
              <a:buClrTx/>
              <a:buSzTx/>
              <a:buFontTx/>
              <a:buNone/>
            </a:pPr>
            <a:r>
              <a:rPr lang="en-US" altLang="en-US" sz="1400" dirty="0">
                <a:solidFill>
                  <a:schemeClr val="bg1">
                    <a:lumMod val="75000"/>
                  </a:schemeClr>
                </a:solidFill>
              </a:rPr>
              <a:t>It starts </a:t>
            </a:r>
            <a:r>
              <a:rPr lang="en-US" altLang="en-US" sz="1400" dirty="0" err="1">
                <a:solidFill>
                  <a:schemeClr val="bg1">
                    <a:lumMod val="75000"/>
                  </a:schemeClr>
                </a:solidFill>
              </a:rPr>
              <a:t>superonasally</a:t>
            </a:r>
            <a:r>
              <a:rPr lang="en-US" altLang="en-US" sz="1400" dirty="0">
                <a:solidFill>
                  <a:schemeClr val="bg1">
                    <a:lumMod val="75000"/>
                  </a:schemeClr>
                </a:solidFill>
              </a:rPr>
              <a:t>, then spreads circumferentially</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Does it affect vision? If so, how?</a:t>
            </a:r>
          </a:p>
          <a:p>
            <a:pPr eaLnBrk="1" hangingPunct="1">
              <a:spcBef>
                <a:spcPct val="0"/>
              </a:spcBef>
              <a:buClrTx/>
              <a:buSzTx/>
              <a:buFontTx/>
              <a:buNone/>
            </a:pPr>
            <a:r>
              <a:rPr lang="en-US" altLang="en-US" sz="1400" dirty="0">
                <a:solidFill>
                  <a:schemeClr val="bg1">
                    <a:lumMod val="75000"/>
                  </a:schemeClr>
                </a:solidFill>
              </a:rPr>
              <a:t>Yes, by inducing  high astigmatism</a:t>
            </a:r>
          </a:p>
        </p:txBody>
      </p:sp>
      <p:sp>
        <p:nvSpPr>
          <p:cNvPr id="3" name="Oval 2">
            <a:extLst>
              <a:ext uri="{FF2B5EF4-FFF2-40B4-BE49-F238E27FC236}">
                <a16:creationId xmlns:a16="http://schemas.microsoft.com/office/drawing/2014/main" id="{A74CBEAF-7483-4160-AB19-750A859A431E}"/>
              </a:ext>
            </a:extLst>
          </p:cNvPr>
          <p:cNvSpPr/>
          <p:nvPr/>
        </p:nvSpPr>
        <p:spPr>
          <a:xfrm>
            <a:off x="2667000" y="4114800"/>
            <a:ext cx="3124200" cy="80962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1">
            <a:extLst>
              <a:ext uri="{FF2B5EF4-FFF2-40B4-BE49-F238E27FC236}">
                <a16:creationId xmlns:a16="http://schemas.microsoft.com/office/drawing/2014/main" id="{5DD6B5D1-FA9A-4FC2-B5C8-E02F78BCB33F}"/>
              </a:ext>
            </a:extLst>
          </p:cNvPr>
          <p:cNvSpPr txBox="1">
            <a:spLocks noChangeArrowheads="1"/>
          </p:cNvSpPr>
          <p:nvPr/>
        </p:nvSpPr>
        <p:spPr bwMode="auto">
          <a:xfrm>
            <a:off x="2189921" y="1487031"/>
            <a:ext cx="4363279" cy="2246769"/>
          </a:xfrm>
          <a:prstGeom prst="rect">
            <a:avLst/>
          </a:prstGeom>
          <a:solidFill>
            <a:srgbClr val="E6E6E6"/>
          </a:solidFill>
          <a:ln>
            <a:noFill/>
          </a:ln>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rgbClr val="0000FF"/>
                </a:solidFill>
              </a:rPr>
              <a:t>Does </a:t>
            </a:r>
            <a:r>
              <a:rPr lang="en-US" altLang="en-US" sz="1400" i="1" dirty="0" err="1">
                <a:solidFill>
                  <a:srgbClr val="0000FF"/>
                </a:solidFill>
              </a:rPr>
              <a:t>Terrien’s</a:t>
            </a:r>
            <a:r>
              <a:rPr lang="en-US" altLang="en-US" sz="1400" i="1" dirty="0">
                <a:solidFill>
                  <a:srgbClr val="0000FF"/>
                </a:solidFill>
              </a:rPr>
              <a:t> render the cornea significantly thinner than normal?</a:t>
            </a:r>
          </a:p>
          <a:p>
            <a:pPr eaLnBrk="1" hangingPunct="1">
              <a:spcBef>
                <a:spcPct val="0"/>
              </a:spcBef>
              <a:buClrTx/>
              <a:buSzTx/>
              <a:buFontTx/>
              <a:buNone/>
              <a:defRPr/>
            </a:pPr>
            <a:r>
              <a:rPr lang="en-US" altLang="en-US" sz="1400" dirty="0">
                <a:solidFill>
                  <a:srgbClr val="0000FF"/>
                </a:solidFill>
              </a:rPr>
              <a:t>Yes</a:t>
            </a:r>
          </a:p>
          <a:p>
            <a:pPr eaLnBrk="1" hangingPunct="1">
              <a:spcBef>
                <a:spcPct val="0"/>
              </a:spcBef>
              <a:buClrTx/>
              <a:buSzTx/>
              <a:buFontTx/>
              <a:buNone/>
              <a:defRPr/>
            </a:pPr>
            <a:endParaRPr lang="en-US" altLang="en-US" sz="1400" dirty="0">
              <a:solidFill>
                <a:srgbClr val="0000FF"/>
              </a:solidFill>
            </a:endParaRPr>
          </a:p>
          <a:p>
            <a:pPr eaLnBrk="1" hangingPunct="1">
              <a:spcBef>
                <a:spcPct val="0"/>
              </a:spcBef>
              <a:buClrTx/>
              <a:buSzTx/>
              <a:buFontTx/>
              <a:buNone/>
              <a:defRPr/>
            </a:pPr>
            <a:r>
              <a:rPr lang="en-US" altLang="en-US" sz="1400" i="1" dirty="0">
                <a:solidFill>
                  <a:srgbClr val="0000FF"/>
                </a:solidFill>
              </a:rPr>
              <a:t>Is the thinned </a:t>
            </a:r>
            <a:r>
              <a:rPr lang="en-US" altLang="en-US" sz="1400" i="1" dirty="0" err="1">
                <a:solidFill>
                  <a:srgbClr val="0000FF"/>
                </a:solidFill>
              </a:rPr>
              <a:t>Terrien’s</a:t>
            </a:r>
            <a:r>
              <a:rPr lang="en-US" altLang="en-US" sz="1400" i="1" dirty="0">
                <a:solidFill>
                  <a:srgbClr val="0000FF"/>
                </a:solidFill>
              </a:rPr>
              <a:t> cornea at risk for rupture with mild trauma?</a:t>
            </a:r>
            <a:endParaRPr lang="en-US" altLang="en-US" sz="1400" i="1" dirty="0">
              <a:solidFill>
                <a:srgbClr val="E6E6E6"/>
              </a:solidFill>
            </a:endParaRPr>
          </a:p>
          <a:p>
            <a:pPr eaLnBrk="1" hangingPunct="1">
              <a:spcBef>
                <a:spcPct val="0"/>
              </a:spcBef>
              <a:buClrTx/>
              <a:buSzTx/>
              <a:buFontTx/>
              <a:buNone/>
              <a:defRPr/>
            </a:pPr>
            <a:r>
              <a:rPr lang="en-US" altLang="en-US" sz="1400" dirty="0">
                <a:solidFill>
                  <a:srgbClr val="E6E6E6"/>
                </a:solidFill>
              </a:rPr>
              <a:t>Yes</a:t>
            </a:r>
          </a:p>
          <a:p>
            <a:pPr eaLnBrk="1" hangingPunct="1">
              <a:spcBef>
                <a:spcPct val="0"/>
              </a:spcBef>
              <a:buClrTx/>
              <a:buSzTx/>
              <a:buFontTx/>
              <a:buNone/>
              <a:defRPr/>
            </a:pPr>
            <a:endParaRPr lang="en-US" altLang="en-US" sz="1400" dirty="0">
              <a:solidFill>
                <a:srgbClr val="E6E6E6"/>
              </a:solidFill>
            </a:endParaRPr>
          </a:p>
          <a:p>
            <a:pPr eaLnBrk="1" hangingPunct="1">
              <a:spcBef>
                <a:spcPct val="0"/>
              </a:spcBef>
              <a:buClrTx/>
              <a:buSzTx/>
              <a:buFontTx/>
              <a:buNone/>
              <a:defRPr/>
            </a:pPr>
            <a:r>
              <a:rPr lang="en-US" altLang="en-US" sz="1400" i="1" dirty="0">
                <a:solidFill>
                  <a:srgbClr val="E6E6E6"/>
                </a:solidFill>
              </a:rPr>
              <a:t>Do </a:t>
            </a:r>
            <a:r>
              <a:rPr lang="en-US" altLang="en-US" sz="1400" i="1" dirty="0" err="1">
                <a:solidFill>
                  <a:srgbClr val="E6E6E6"/>
                </a:solidFill>
              </a:rPr>
              <a:t>Terrien</a:t>
            </a:r>
            <a:r>
              <a:rPr lang="en-US" altLang="en-US" sz="1400" i="1" dirty="0">
                <a:solidFill>
                  <a:srgbClr val="E6E6E6"/>
                </a:solidFill>
              </a:rPr>
              <a:t> pts need to wear protective eyewear?</a:t>
            </a:r>
          </a:p>
          <a:p>
            <a:pPr eaLnBrk="1" hangingPunct="1">
              <a:spcBef>
                <a:spcPct val="0"/>
              </a:spcBef>
              <a:buClrTx/>
              <a:buSzTx/>
              <a:buFontTx/>
              <a:buNone/>
              <a:defRPr/>
            </a:pPr>
            <a:r>
              <a:rPr lang="en-US" altLang="en-US" sz="1400" dirty="0">
                <a:solidFill>
                  <a:srgbClr val="E6E6E6"/>
                </a:solidFill>
              </a:rPr>
              <a:t>Yes</a:t>
            </a:r>
          </a:p>
        </p:txBody>
      </p:sp>
    </p:spTree>
    <p:extLst>
      <p:ext uri="{BB962C8B-B14F-4D97-AF65-F5344CB8AC3E}">
        <p14:creationId xmlns:p14="http://schemas.microsoft.com/office/powerpoint/2010/main" val="2847301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3C5A4079-416C-B949-E47C-715FAB611B64}"/>
              </a:ext>
            </a:extLst>
          </p:cNvPr>
          <p:cNvSpPr txBox="1">
            <a:spLocks noChangeArrowheads="1"/>
          </p:cNvSpPr>
          <p:nvPr/>
        </p:nvSpPr>
        <p:spPr bwMode="auto">
          <a:xfrm>
            <a:off x="228600" y="2895600"/>
            <a:ext cx="8683596" cy="1323439"/>
          </a:xfrm>
          <a:prstGeom prst="rect">
            <a:avLst/>
          </a:prstGeom>
          <a:noFill/>
          <a:ln>
            <a:noFill/>
          </a:ln>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r>
              <a:rPr lang="en-US" altLang="en-US" sz="1600" i="1" dirty="0">
                <a:solidFill>
                  <a:schemeClr val="bg1">
                    <a:lumMod val="75000"/>
                  </a:schemeClr>
                </a:solidFill>
              </a:rPr>
              <a:t>With which connective-tissue diseases (CTDs) and/or </a:t>
            </a:r>
            <a:r>
              <a:rPr lang="en-US" altLang="en-US" sz="1600" i="1" dirty="0" err="1">
                <a:solidFill>
                  <a:schemeClr val="bg1">
                    <a:lumMod val="75000"/>
                  </a:schemeClr>
                </a:solidFill>
              </a:rPr>
              <a:t>vasculitides</a:t>
            </a:r>
            <a:r>
              <a:rPr lang="en-US" altLang="en-US" sz="1600" i="1" dirty="0">
                <a:solidFill>
                  <a:schemeClr val="bg1">
                    <a:lumMod val="75000"/>
                  </a:schemeClr>
                </a:solidFill>
              </a:rPr>
              <a:t> has PUK been associated?</a:t>
            </a:r>
          </a:p>
          <a:p>
            <a:pPr eaLnBrk="1" hangingPunct="1">
              <a:spcBef>
                <a:spcPct val="0"/>
              </a:spcBef>
              <a:buClrTx/>
              <a:buSzTx/>
              <a:buFontTx/>
              <a:buNone/>
              <a:defRPr/>
            </a:pPr>
            <a:r>
              <a:rPr lang="en-US" altLang="en-US" sz="1600" dirty="0">
                <a:solidFill>
                  <a:schemeClr val="bg1">
                    <a:lumMod val="75000"/>
                  </a:schemeClr>
                </a:solidFill>
              </a:rPr>
              <a:t>Pretty much all of them</a:t>
            </a:r>
          </a:p>
          <a:p>
            <a:pPr eaLnBrk="1" hangingPunct="1">
              <a:spcBef>
                <a:spcPct val="0"/>
              </a:spcBef>
              <a:buClrTx/>
              <a:buSzTx/>
              <a:buFontTx/>
              <a:buNone/>
              <a:defRPr/>
            </a:pPr>
            <a:endParaRPr lang="en-US" altLang="en-US" sz="1600" dirty="0">
              <a:solidFill>
                <a:schemeClr val="bg1">
                  <a:lumMod val="75000"/>
                </a:schemeClr>
              </a:solidFill>
            </a:endParaRPr>
          </a:p>
          <a:p>
            <a:pPr eaLnBrk="1" hangingPunct="1">
              <a:spcBef>
                <a:spcPct val="0"/>
              </a:spcBef>
              <a:buClrTx/>
              <a:buSzTx/>
              <a:buFontTx/>
              <a:buNone/>
              <a:defRPr/>
            </a:pPr>
            <a:r>
              <a:rPr lang="en-US" altLang="en-US" sz="1600" i="1" dirty="0">
                <a:solidFill>
                  <a:schemeClr val="bg1">
                    <a:lumMod val="75000"/>
                  </a:schemeClr>
                </a:solidFill>
              </a:rPr>
              <a:t>Which three conditions are most likely to present with PUK?</a:t>
            </a:r>
          </a:p>
          <a:p>
            <a:pPr eaLnBrk="1" hangingPunct="1">
              <a:spcBef>
                <a:spcPct val="0"/>
              </a:spcBef>
              <a:buClrTx/>
              <a:buSzTx/>
              <a:buFontTx/>
              <a:buNone/>
              <a:defRPr/>
            </a:pPr>
            <a:r>
              <a:rPr lang="en-US" altLang="en-US" sz="1600" dirty="0">
                <a:solidFill>
                  <a:schemeClr val="bg1">
                    <a:lumMod val="75000"/>
                  </a:schemeClr>
                </a:solidFill>
              </a:rPr>
              <a:t>Rheumatoid arthritis, Wegener’s granulomatosis, and polyarteritis nodosa</a:t>
            </a:r>
          </a:p>
        </p:txBody>
      </p:sp>
      <p:sp>
        <p:nvSpPr>
          <p:cNvPr id="11266" name="Rectangle 7"/>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11267"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1268"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11270" name="Rectangle 5"/>
          <p:cNvSpPr>
            <a:spLocks noGrp="1" noChangeArrowheads="1"/>
          </p:cNvSpPr>
          <p:nvPr>
            <p:ph type="body" idx="1"/>
          </p:nvPr>
        </p:nvSpPr>
        <p:spPr>
          <a:xfrm>
            <a:off x="304800" y="1676400"/>
            <a:ext cx="8534400" cy="4876800"/>
          </a:xfrm>
        </p:spPr>
        <p:txBody>
          <a:bodyPr/>
          <a:lstStyle/>
          <a:p>
            <a:pPr eaLnBrk="1" hangingPunct="1"/>
            <a:r>
              <a:rPr lang="en-US" altLang="en-US" sz="2200" dirty="0">
                <a:solidFill>
                  <a:schemeClr val="bg1">
                    <a:lumMod val="75000"/>
                  </a:schemeClr>
                </a:solidFill>
              </a:rPr>
              <a:t>Autoimmune PUK is usually unilateral and sectoral                         </a:t>
            </a:r>
          </a:p>
          <a:p>
            <a:pPr eaLnBrk="1" hangingPunct="1"/>
            <a:r>
              <a:rPr lang="en-US" altLang="en-US" sz="2200" dirty="0">
                <a:solidFill>
                  <a:schemeClr val="bg1">
                    <a:lumMod val="75000"/>
                  </a:schemeClr>
                </a:solidFill>
              </a:rPr>
              <a:t>It often heralds exacerbation of </a:t>
            </a:r>
            <a:r>
              <a:rPr lang="en-US" altLang="en-US" sz="2200" b="1" dirty="0"/>
              <a:t>systemic disease </a:t>
            </a:r>
          </a:p>
        </p:txBody>
      </p:sp>
      <p:sp>
        <p:nvSpPr>
          <p:cNvPr id="1127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71F298C-05C3-441C-9236-28877EFC7DAF}" type="slidenum">
              <a:rPr lang="en-US" altLang="en-US" sz="1000" smtClean="0"/>
              <a:pPr>
                <a:spcBef>
                  <a:spcPct val="0"/>
                </a:spcBef>
                <a:buClrTx/>
                <a:buSzTx/>
                <a:buFontTx/>
                <a:buNone/>
              </a:pPr>
              <a:t>22</a:t>
            </a:fld>
            <a:endParaRPr lang="en-US" altLang="en-US" sz="1000"/>
          </a:p>
        </p:txBody>
      </p:sp>
      <p:sp>
        <p:nvSpPr>
          <p:cNvPr id="2" name="Text Box 4">
            <a:extLst>
              <a:ext uri="{FF2B5EF4-FFF2-40B4-BE49-F238E27FC236}">
                <a16:creationId xmlns:a16="http://schemas.microsoft.com/office/drawing/2014/main" id="{250CAB6B-52FF-4C9B-8E91-0F318E8D8558}"/>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3" name="TextBox 2">
            <a:extLst>
              <a:ext uri="{FF2B5EF4-FFF2-40B4-BE49-F238E27FC236}">
                <a16:creationId xmlns:a16="http://schemas.microsoft.com/office/drawing/2014/main" id="{20D4A05C-49E1-409E-AD16-9449E3E8835E}"/>
              </a:ext>
            </a:extLst>
          </p:cNvPr>
          <p:cNvSpPr txBox="1"/>
          <p:nvPr/>
        </p:nvSpPr>
        <p:spPr>
          <a:xfrm>
            <a:off x="2313038" y="1524000"/>
            <a:ext cx="6194324" cy="584775"/>
          </a:xfrm>
          <a:prstGeom prst="rect">
            <a:avLst/>
          </a:prstGeom>
          <a:solidFill>
            <a:schemeClr val="accent5">
              <a:lumMod val="75000"/>
            </a:schemeClr>
          </a:solidFill>
        </p:spPr>
        <p:txBody>
          <a:bodyPr wrap="none" rtlCol="0">
            <a:spAutoFit/>
          </a:bodyPr>
          <a:lstStyle/>
          <a:p>
            <a:r>
              <a:rPr lang="en-US" sz="1600" i="1" dirty="0">
                <a:solidFill>
                  <a:schemeClr val="bg1">
                    <a:lumMod val="50000"/>
                  </a:schemeClr>
                </a:solidFill>
              </a:rPr>
              <a:t>With what general category of autoimmune </a:t>
            </a:r>
            <a:r>
              <a:rPr lang="en-US" sz="1600" i="1" dirty="0" err="1">
                <a:solidFill>
                  <a:schemeClr val="bg1">
                    <a:lumMod val="50000"/>
                  </a:schemeClr>
                </a:solidFill>
              </a:rPr>
              <a:t>dz</a:t>
            </a:r>
            <a:r>
              <a:rPr lang="en-US" sz="1600" i="1" dirty="0">
                <a:solidFill>
                  <a:schemeClr val="bg1">
                    <a:lumMod val="50000"/>
                  </a:schemeClr>
                </a:solidFill>
              </a:rPr>
              <a:t> is PUK associated?</a:t>
            </a:r>
          </a:p>
          <a:p>
            <a:r>
              <a:rPr lang="en-US" sz="1600" dirty="0">
                <a:solidFill>
                  <a:schemeClr val="bg1">
                    <a:lumMod val="50000"/>
                  </a:schemeClr>
                </a:solidFill>
              </a:rPr>
              <a:t>Connective-tissue </a:t>
            </a:r>
            <a:r>
              <a:rPr lang="en-US" sz="1600" dirty="0" err="1">
                <a:solidFill>
                  <a:schemeClr val="bg1">
                    <a:lumMod val="50000"/>
                  </a:schemeClr>
                </a:solidFill>
              </a:rPr>
              <a:t>dz</a:t>
            </a:r>
            <a:r>
              <a:rPr lang="en-US" sz="1600" dirty="0">
                <a:solidFill>
                  <a:schemeClr val="bg1">
                    <a:lumMod val="50000"/>
                  </a:schemeClr>
                </a:solidFill>
              </a:rPr>
              <a:t>, especially </a:t>
            </a:r>
            <a:r>
              <a:rPr lang="en-US" sz="1600" dirty="0" err="1">
                <a:solidFill>
                  <a:schemeClr val="bg1">
                    <a:lumMod val="50000"/>
                  </a:schemeClr>
                </a:solidFill>
              </a:rPr>
              <a:t>vasculitides</a:t>
            </a:r>
            <a:endParaRPr lang="en-US" sz="1600" dirty="0">
              <a:solidFill>
                <a:schemeClr val="bg1">
                  <a:lumMod val="50000"/>
                </a:schemeClr>
              </a:solidFill>
            </a:endParaRPr>
          </a:p>
        </p:txBody>
      </p:sp>
      <p:cxnSp>
        <p:nvCxnSpPr>
          <p:cNvPr id="8" name="Straight Connector 7">
            <a:extLst>
              <a:ext uri="{FF2B5EF4-FFF2-40B4-BE49-F238E27FC236}">
                <a16:creationId xmlns:a16="http://schemas.microsoft.com/office/drawing/2014/main" id="{22833061-449E-42FF-AC62-2F316082C27C}"/>
              </a:ext>
            </a:extLst>
          </p:cNvPr>
          <p:cNvCxnSpPr/>
          <p:nvPr/>
        </p:nvCxnSpPr>
        <p:spPr>
          <a:xfrm>
            <a:off x="2300323" y="4038600"/>
            <a:ext cx="2284362" cy="0"/>
          </a:xfrm>
          <a:prstGeom prst="line">
            <a:avLst/>
          </a:prstGeom>
          <a:ln w="22225"/>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44D79D20-9B78-4816-9CA5-5AC465C7CDA5}"/>
              </a:ext>
            </a:extLst>
          </p:cNvPr>
          <p:cNvSpPr txBox="1"/>
          <p:nvPr/>
        </p:nvSpPr>
        <p:spPr>
          <a:xfrm>
            <a:off x="1295400" y="4684375"/>
            <a:ext cx="4924174" cy="296684"/>
          </a:xfrm>
          <a:prstGeom prst="rect">
            <a:avLst/>
          </a:prstGeom>
          <a:noFill/>
        </p:spPr>
        <p:txBody>
          <a:bodyPr wrap="square" rtlCol="0">
            <a:spAutoFit/>
          </a:bodyPr>
          <a:lstStyle/>
          <a:p>
            <a:pPr>
              <a:lnSpc>
                <a:spcPts val="1700"/>
              </a:lnSpc>
            </a:pPr>
            <a:r>
              <a:rPr lang="en-US" sz="1400" i="1" dirty="0">
                <a:solidFill>
                  <a:srgbClr val="0000FF"/>
                </a:solidFill>
              </a:rPr>
              <a:t>The term ‘Wegener’s granulomatosis’ has fallen out of favor. </a:t>
            </a:r>
            <a:endParaRPr lang="en-US" sz="1400" dirty="0">
              <a:solidFill>
                <a:srgbClr val="0000FF"/>
              </a:solidFill>
            </a:endParaRPr>
          </a:p>
        </p:txBody>
      </p:sp>
      <p:sp>
        <p:nvSpPr>
          <p:cNvPr id="6" name="Star: 5 Points 5">
            <a:extLst>
              <a:ext uri="{FF2B5EF4-FFF2-40B4-BE49-F238E27FC236}">
                <a16:creationId xmlns:a16="http://schemas.microsoft.com/office/drawing/2014/main" id="{6F3CCF45-273B-49C5-B565-CA09416F9366}"/>
              </a:ext>
            </a:extLst>
          </p:cNvPr>
          <p:cNvSpPr/>
          <p:nvPr/>
        </p:nvSpPr>
        <p:spPr>
          <a:xfrm>
            <a:off x="848139" y="4543623"/>
            <a:ext cx="457200" cy="425788"/>
          </a:xfrm>
          <a:prstGeom prst="star5">
            <a:avLst/>
          </a:prstGeom>
          <a:solidFill>
            <a:srgbClr val="0000F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Star: 5 Points 6">
            <a:extLst>
              <a:ext uri="{FF2B5EF4-FFF2-40B4-BE49-F238E27FC236}">
                <a16:creationId xmlns:a16="http://schemas.microsoft.com/office/drawing/2014/main" id="{E212AFCF-C23A-426D-8C5F-F995A4976350}"/>
              </a:ext>
            </a:extLst>
          </p:cNvPr>
          <p:cNvSpPr/>
          <p:nvPr/>
        </p:nvSpPr>
        <p:spPr>
          <a:xfrm>
            <a:off x="6172200" y="4555271"/>
            <a:ext cx="457200" cy="425788"/>
          </a:xfrm>
          <a:prstGeom prst="star5">
            <a:avLst/>
          </a:prstGeom>
          <a:solidFill>
            <a:srgbClr val="0000F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8613844"/>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108547" name="Rectangle 3"/>
          <p:cNvSpPr>
            <a:spLocks noGrp="1" noChangeArrowheads="1"/>
          </p:cNvSpPr>
          <p:nvPr>
            <p:ph type="body" idx="1"/>
          </p:nvPr>
        </p:nvSpPr>
        <p:spPr/>
        <p:txBody>
          <a:bodyPr/>
          <a:lstStyle/>
          <a:p>
            <a:pPr eaLnBrk="1" hangingPunct="1">
              <a:defRPr/>
            </a:pPr>
            <a:r>
              <a:rPr lang="en-US" altLang="en-US" dirty="0">
                <a:solidFill>
                  <a:schemeClr val="bg1">
                    <a:lumMod val="75000"/>
                  </a:schemeClr>
                </a:solidFill>
              </a:rPr>
              <a:t>With respect to manifesting PUK, which of the following doesn’t belong, and why?</a:t>
            </a:r>
          </a:p>
          <a:p>
            <a:pPr lvl="1" eaLnBrk="1" hangingPunct="1">
              <a:defRPr/>
            </a:pPr>
            <a:r>
              <a:rPr lang="en-US" altLang="en-US" dirty="0">
                <a:solidFill>
                  <a:schemeClr val="bg1">
                    <a:lumMod val="75000"/>
                  </a:schemeClr>
                </a:solidFill>
              </a:rPr>
              <a:t>RA, </a:t>
            </a:r>
            <a:r>
              <a:rPr lang="en-US" altLang="en-US" dirty="0" err="1">
                <a:solidFill>
                  <a:schemeClr val="bg1">
                    <a:lumMod val="75000"/>
                  </a:schemeClr>
                </a:solidFill>
              </a:rPr>
              <a:t>Mooren’s</a:t>
            </a:r>
            <a:r>
              <a:rPr lang="en-US" altLang="en-US" dirty="0">
                <a:solidFill>
                  <a:schemeClr val="bg1">
                    <a:lumMod val="75000"/>
                  </a:schemeClr>
                </a:solidFill>
              </a:rPr>
              <a:t>, </a:t>
            </a:r>
            <a:r>
              <a:rPr lang="en-US" altLang="en-US" dirty="0" err="1">
                <a:solidFill>
                  <a:schemeClr val="bg1">
                    <a:lumMod val="75000"/>
                  </a:schemeClr>
                </a:solidFill>
              </a:rPr>
              <a:t>Beh</a:t>
            </a:r>
            <a:r>
              <a:rPr lang="en-US" altLang="en-US" dirty="0" err="1">
                <a:solidFill>
                  <a:schemeClr val="bg1">
                    <a:lumMod val="75000"/>
                  </a:schemeClr>
                </a:solidFill>
                <a:cs typeface="Arial" panose="020B0604020202020204" pitchFamily="34" charset="0"/>
              </a:rPr>
              <a:t>ç</a:t>
            </a:r>
            <a:r>
              <a:rPr lang="en-US" altLang="en-US" dirty="0" err="1">
                <a:solidFill>
                  <a:schemeClr val="bg1">
                    <a:lumMod val="75000"/>
                  </a:schemeClr>
                </a:solidFill>
              </a:rPr>
              <a:t>et</a:t>
            </a:r>
            <a:r>
              <a:rPr lang="en-US" altLang="en-US" dirty="0">
                <a:solidFill>
                  <a:schemeClr val="bg1">
                    <a:lumMod val="75000"/>
                  </a:schemeClr>
                </a:solidFill>
              </a:rPr>
              <a:t>, IBD</a:t>
            </a:r>
          </a:p>
          <a:p>
            <a:pPr eaLnBrk="1" hangingPunct="1">
              <a:defRPr/>
            </a:pPr>
            <a:endParaRPr lang="en-US" altLang="en-US" dirty="0">
              <a:solidFill>
                <a:schemeClr val="bg1">
                  <a:lumMod val="75000"/>
                </a:schemeClr>
              </a:solidFill>
            </a:endParaRPr>
          </a:p>
          <a:p>
            <a:pPr eaLnBrk="1" hangingPunct="1">
              <a:defRPr/>
            </a:pPr>
            <a:r>
              <a:rPr lang="en-US" altLang="en-US" dirty="0">
                <a:solidFill>
                  <a:schemeClr val="bg1">
                    <a:lumMod val="75000"/>
                  </a:schemeClr>
                </a:solidFill>
              </a:rPr>
              <a:t>And in this group?</a:t>
            </a:r>
          </a:p>
          <a:p>
            <a:pPr lvl="1" eaLnBrk="1" hangingPunct="1">
              <a:defRPr/>
            </a:pPr>
            <a:r>
              <a:rPr lang="en-US" altLang="en-US" dirty="0" err="1">
                <a:solidFill>
                  <a:schemeClr val="bg1">
                    <a:lumMod val="75000"/>
                  </a:schemeClr>
                </a:solidFill>
              </a:rPr>
              <a:t>Mooren’s</a:t>
            </a:r>
            <a:r>
              <a:rPr lang="en-US" altLang="en-US" dirty="0">
                <a:solidFill>
                  <a:schemeClr val="bg1">
                    <a:lumMod val="75000"/>
                  </a:schemeClr>
                </a:solidFill>
              </a:rPr>
              <a:t>, </a:t>
            </a:r>
            <a:r>
              <a:rPr lang="en-US" altLang="en-US" b="1" dirty="0" err="1">
                <a:solidFill>
                  <a:srgbClr val="0000FF"/>
                </a:solidFill>
              </a:rPr>
              <a:t>Terrien’s</a:t>
            </a:r>
            <a:r>
              <a:rPr lang="en-US" altLang="en-US" b="1" dirty="0">
                <a:solidFill>
                  <a:srgbClr val="0000FF"/>
                </a:solidFill>
              </a:rPr>
              <a:t> marginal</a:t>
            </a:r>
            <a:r>
              <a:rPr lang="en-US" altLang="en-US" dirty="0">
                <a:solidFill>
                  <a:schemeClr val="bg1">
                    <a:lumMod val="75000"/>
                  </a:schemeClr>
                </a:solidFill>
              </a:rPr>
              <a:t>, Sarcoid, SLE</a:t>
            </a:r>
          </a:p>
        </p:txBody>
      </p:sp>
      <p:sp>
        <p:nvSpPr>
          <p:cNvPr id="117764" name="Text Box 6"/>
          <p:cNvSpPr txBox="1">
            <a:spLocks noChangeArrowheads="1"/>
          </p:cNvSpPr>
          <p:nvPr/>
        </p:nvSpPr>
        <p:spPr bwMode="auto">
          <a:xfrm>
            <a:off x="685800" y="4924425"/>
            <a:ext cx="7772400" cy="1323975"/>
          </a:xfrm>
          <a:prstGeom prst="rect">
            <a:avLst/>
          </a:prstGeom>
          <a:no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Why is </a:t>
            </a:r>
            <a:r>
              <a:rPr lang="en-US" altLang="en-US" sz="1600" i="1" dirty="0" err="1">
                <a:solidFill>
                  <a:schemeClr val="bg1">
                    <a:lumMod val="75000"/>
                  </a:schemeClr>
                </a:solidFill>
              </a:rPr>
              <a:t>Terrien’s</a:t>
            </a:r>
            <a:r>
              <a:rPr lang="en-US" altLang="en-US" sz="1600" i="1" dirty="0">
                <a:solidFill>
                  <a:schemeClr val="bg1">
                    <a:lumMod val="75000"/>
                  </a:schemeClr>
                </a:solidFill>
              </a:rPr>
              <a:t> the oddball in this group?</a:t>
            </a:r>
          </a:p>
          <a:p>
            <a:pPr eaLnBrk="1" hangingPunct="1">
              <a:spcBef>
                <a:spcPct val="0"/>
              </a:spcBef>
              <a:buClrTx/>
              <a:buSzTx/>
              <a:buFontTx/>
              <a:buNone/>
            </a:pPr>
            <a:r>
              <a:rPr lang="en-US" altLang="en-US" sz="1600" dirty="0">
                <a:solidFill>
                  <a:schemeClr val="bg1">
                    <a:lumMod val="75000"/>
                  </a:schemeClr>
                </a:solidFill>
              </a:rPr>
              <a:t>Two reasons:</a:t>
            </a:r>
          </a:p>
          <a:p>
            <a:pPr eaLnBrk="1" hangingPunct="1">
              <a:spcBef>
                <a:spcPct val="0"/>
              </a:spcBef>
              <a:buClrTx/>
              <a:buSzTx/>
              <a:buFontTx/>
              <a:buNone/>
            </a:pPr>
            <a:r>
              <a:rPr lang="en-US" altLang="en-US" sz="1600" dirty="0">
                <a:solidFill>
                  <a:schemeClr val="bg1">
                    <a:lumMod val="75000"/>
                  </a:schemeClr>
                </a:solidFill>
              </a:rPr>
              <a:t>--PUK in the others is an  inflammatory  process; </a:t>
            </a:r>
            <a:r>
              <a:rPr lang="en-US" altLang="en-US" sz="1600" dirty="0" err="1">
                <a:solidFill>
                  <a:schemeClr val="bg1">
                    <a:lumMod val="75000"/>
                  </a:schemeClr>
                </a:solidFill>
              </a:rPr>
              <a:t>Terrien’s</a:t>
            </a:r>
            <a:r>
              <a:rPr lang="en-US" altLang="en-US" sz="1600" dirty="0">
                <a:solidFill>
                  <a:schemeClr val="bg1">
                    <a:lumMod val="75000"/>
                  </a:schemeClr>
                </a:solidFill>
              </a:rPr>
              <a:t> is  noninflammatory</a:t>
            </a:r>
          </a:p>
          <a:p>
            <a:pPr eaLnBrk="1" hangingPunct="1">
              <a:spcBef>
                <a:spcPct val="0"/>
              </a:spcBef>
              <a:buClrTx/>
              <a:buSzTx/>
              <a:buFontTx/>
              <a:buNone/>
            </a:pPr>
            <a:r>
              <a:rPr lang="en-US" altLang="en-US" sz="1600" dirty="0">
                <a:solidFill>
                  <a:schemeClr val="bg1">
                    <a:lumMod val="75000"/>
                  </a:schemeClr>
                </a:solidFill>
              </a:rPr>
              <a:t>--As implied by the word ‘ulcerative’ in the name, the corneal epithelium is  disrupted in PUK. In contrast, the epithelium is  </a:t>
            </a:r>
            <a:r>
              <a:rPr lang="en-US" altLang="en-US" sz="1600" b="1" dirty="0">
                <a:solidFill>
                  <a:schemeClr val="bg1">
                    <a:lumMod val="75000"/>
                  </a:schemeClr>
                </a:solidFill>
              </a:rPr>
              <a:t>intact</a:t>
            </a:r>
            <a:r>
              <a:rPr lang="en-US" altLang="en-US" sz="1600" dirty="0">
                <a:solidFill>
                  <a:schemeClr val="bg1">
                    <a:lumMod val="75000"/>
                  </a:schemeClr>
                </a:solidFill>
              </a:rPr>
              <a:t>  in </a:t>
            </a:r>
            <a:r>
              <a:rPr lang="en-US" altLang="en-US" sz="1600" dirty="0" err="1">
                <a:solidFill>
                  <a:schemeClr val="bg1">
                    <a:lumMod val="75000"/>
                  </a:schemeClr>
                </a:solidFill>
              </a:rPr>
              <a:t>Terrien’s</a:t>
            </a:r>
            <a:r>
              <a:rPr lang="en-US" altLang="en-US" sz="1600" dirty="0">
                <a:solidFill>
                  <a:schemeClr val="bg1">
                    <a:lumMod val="75000"/>
                  </a:schemeClr>
                </a:solidFill>
              </a:rPr>
              <a:t>.</a:t>
            </a:r>
          </a:p>
        </p:txBody>
      </p:sp>
      <p:sp>
        <p:nvSpPr>
          <p:cNvPr id="11776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24A2E40-E90D-4E51-ADB7-38803EE60BEC}" type="slidenum">
              <a:rPr lang="en-US" altLang="en-US" sz="1000" smtClean="0"/>
              <a:pPr>
                <a:spcBef>
                  <a:spcPct val="0"/>
                </a:spcBef>
                <a:buClrTx/>
                <a:buSzTx/>
                <a:buFontTx/>
                <a:buNone/>
              </a:pPr>
              <a:t>220</a:t>
            </a:fld>
            <a:endParaRPr lang="en-US" altLang="en-US" sz="1000"/>
          </a:p>
        </p:txBody>
      </p:sp>
      <p:sp>
        <p:nvSpPr>
          <p:cNvPr id="2" name="Text Box 4">
            <a:extLst>
              <a:ext uri="{FF2B5EF4-FFF2-40B4-BE49-F238E27FC236}">
                <a16:creationId xmlns:a16="http://schemas.microsoft.com/office/drawing/2014/main" id="{DE65AE0B-2B68-49F1-93AD-2DBE5788B902}"/>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4" name="TextBox 1">
            <a:extLst>
              <a:ext uri="{FF2B5EF4-FFF2-40B4-BE49-F238E27FC236}">
                <a16:creationId xmlns:a16="http://schemas.microsoft.com/office/drawing/2014/main" id="{CE08F59B-9D8E-40C0-A3C8-F9FEBFC107C0}"/>
              </a:ext>
            </a:extLst>
          </p:cNvPr>
          <p:cNvSpPr txBox="1">
            <a:spLocks noChangeArrowheads="1"/>
          </p:cNvSpPr>
          <p:nvPr/>
        </p:nvSpPr>
        <p:spPr bwMode="auto">
          <a:xfrm>
            <a:off x="1293160" y="805458"/>
            <a:ext cx="6599884" cy="3385542"/>
          </a:xfrm>
          <a:prstGeom prst="rect">
            <a:avLst/>
          </a:prstGeom>
          <a:solidFill>
            <a:schemeClr val="accent1">
              <a:lumMod val="40000"/>
              <a:lumOff val="60000"/>
            </a:schemeClr>
          </a:solidFill>
          <a:ln>
            <a:noFill/>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dirty="0">
                <a:solidFill>
                  <a:srgbClr val="0000FF"/>
                </a:solidFill>
              </a:rPr>
              <a:t>Speaking of </a:t>
            </a:r>
            <a:r>
              <a:rPr lang="en-US" altLang="en-US" sz="1800" dirty="0" err="1">
                <a:solidFill>
                  <a:srgbClr val="0000FF"/>
                </a:solidFill>
              </a:rPr>
              <a:t>Terrien’s</a:t>
            </a:r>
            <a:r>
              <a:rPr lang="en-US" altLang="en-US" sz="1800" dirty="0">
                <a:solidFill>
                  <a:srgbClr val="0000FF"/>
                </a:solidFill>
              </a:rPr>
              <a:t>…</a:t>
            </a:r>
            <a:endParaRPr lang="en-US" altLang="en-US" sz="18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Is it a common, or an uncommon condition?</a:t>
            </a:r>
          </a:p>
          <a:p>
            <a:pPr eaLnBrk="1" hangingPunct="1">
              <a:spcBef>
                <a:spcPct val="0"/>
              </a:spcBef>
              <a:buClrTx/>
              <a:buSzTx/>
              <a:buFontTx/>
              <a:buNone/>
            </a:pPr>
            <a:r>
              <a:rPr lang="en-US" altLang="en-US" sz="1400" dirty="0">
                <a:solidFill>
                  <a:schemeClr val="bg1">
                    <a:lumMod val="75000"/>
                  </a:schemeClr>
                </a:solidFill>
              </a:rPr>
              <a:t>Uncommon</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Does it have a gender predilection?</a:t>
            </a:r>
          </a:p>
          <a:p>
            <a:pPr eaLnBrk="1" hangingPunct="1">
              <a:spcBef>
                <a:spcPct val="0"/>
              </a:spcBef>
              <a:buClrTx/>
              <a:buSzTx/>
              <a:buFontTx/>
              <a:buNone/>
            </a:pPr>
            <a:r>
              <a:rPr lang="en-US" altLang="en-US" sz="1400" dirty="0">
                <a:solidFill>
                  <a:schemeClr val="bg1">
                    <a:lumMod val="75000"/>
                  </a:schemeClr>
                </a:solidFill>
              </a:rPr>
              <a:t>While once thought to be more common in males, it is now considered equal</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Is it unilateral, or bilateral?</a:t>
            </a:r>
          </a:p>
          <a:p>
            <a:pPr eaLnBrk="1" hangingPunct="1">
              <a:spcBef>
                <a:spcPct val="0"/>
              </a:spcBef>
              <a:buClrTx/>
              <a:buSzTx/>
              <a:buFontTx/>
              <a:buNone/>
            </a:pPr>
            <a:r>
              <a:rPr lang="en-US" altLang="en-US" sz="1400" dirty="0">
                <a:solidFill>
                  <a:schemeClr val="bg1">
                    <a:lumMod val="75000"/>
                  </a:schemeClr>
                </a:solidFill>
              </a:rPr>
              <a:t>Bilateral (although involvement can be strikingly asymmetric)</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Which sector of the cornea is involved first, and how does it progress from there?</a:t>
            </a:r>
          </a:p>
          <a:p>
            <a:pPr eaLnBrk="1" hangingPunct="1">
              <a:spcBef>
                <a:spcPct val="0"/>
              </a:spcBef>
              <a:buClrTx/>
              <a:buSzTx/>
              <a:buFontTx/>
              <a:buNone/>
            </a:pPr>
            <a:r>
              <a:rPr lang="en-US" altLang="en-US" sz="1400" dirty="0">
                <a:solidFill>
                  <a:schemeClr val="bg1">
                    <a:lumMod val="75000"/>
                  </a:schemeClr>
                </a:solidFill>
              </a:rPr>
              <a:t>It starts </a:t>
            </a:r>
            <a:r>
              <a:rPr lang="en-US" altLang="en-US" sz="1400" dirty="0" err="1">
                <a:solidFill>
                  <a:schemeClr val="bg1">
                    <a:lumMod val="75000"/>
                  </a:schemeClr>
                </a:solidFill>
              </a:rPr>
              <a:t>superonasally</a:t>
            </a:r>
            <a:r>
              <a:rPr lang="en-US" altLang="en-US" sz="1400" dirty="0">
                <a:solidFill>
                  <a:schemeClr val="bg1">
                    <a:lumMod val="75000"/>
                  </a:schemeClr>
                </a:solidFill>
              </a:rPr>
              <a:t>, then spreads circumferentially</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Does it affect vision? If so, how?</a:t>
            </a:r>
          </a:p>
          <a:p>
            <a:pPr eaLnBrk="1" hangingPunct="1">
              <a:spcBef>
                <a:spcPct val="0"/>
              </a:spcBef>
              <a:buClrTx/>
              <a:buSzTx/>
              <a:buFontTx/>
              <a:buNone/>
            </a:pPr>
            <a:r>
              <a:rPr lang="en-US" altLang="en-US" sz="1400" dirty="0">
                <a:solidFill>
                  <a:schemeClr val="bg1">
                    <a:lumMod val="75000"/>
                  </a:schemeClr>
                </a:solidFill>
              </a:rPr>
              <a:t>Yes, by inducing  high astigmatism</a:t>
            </a:r>
          </a:p>
        </p:txBody>
      </p:sp>
      <p:sp>
        <p:nvSpPr>
          <p:cNvPr id="3" name="Oval 2">
            <a:extLst>
              <a:ext uri="{FF2B5EF4-FFF2-40B4-BE49-F238E27FC236}">
                <a16:creationId xmlns:a16="http://schemas.microsoft.com/office/drawing/2014/main" id="{A74CBEAF-7483-4160-AB19-750A859A431E}"/>
              </a:ext>
            </a:extLst>
          </p:cNvPr>
          <p:cNvSpPr/>
          <p:nvPr/>
        </p:nvSpPr>
        <p:spPr>
          <a:xfrm>
            <a:off x="2667000" y="4114800"/>
            <a:ext cx="3124200" cy="80962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1">
            <a:extLst>
              <a:ext uri="{FF2B5EF4-FFF2-40B4-BE49-F238E27FC236}">
                <a16:creationId xmlns:a16="http://schemas.microsoft.com/office/drawing/2014/main" id="{5DD6B5D1-FA9A-4FC2-B5C8-E02F78BCB33F}"/>
              </a:ext>
            </a:extLst>
          </p:cNvPr>
          <p:cNvSpPr txBox="1">
            <a:spLocks noChangeArrowheads="1"/>
          </p:cNvSpPr>
          <p:nvPr/>
        </p:nvSpPr>
        <p:spPr bwMode="auto">
          <a:xfrm>
            <a:off x="2189921" y="1487031"/>
            <a:ext cx="4363279" cy="2246769"/>
          </a:xfrm>
          <a:prstGeom prst="rect">
            <a:avLst/>
          </a:prstGeom>
          <a:solidFill>
            <a:srgbClr val="E6E6E6"/>
          </a:solidFill>
          <a:ln>
            <a:noFill/>
          </a:ln>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rgbClr val="0000FF"/>
                </a:solidFill>
              </a:rPr>
              <a:t>Does </a:t>
            </a:r>
            <a:r>
              <a:rPr lang="en-US" altLang="en-US" sz="1400" i="1" dirty="0" err="1">
                <a:solidFill>
                  <a:srgbClr val="0000FF"/>
                </a:solidFill>
              </a:rPr>
              <a:t>Terrien’s</a:t>
            </a:r>
            <a:r>
              <a:rPr lang="en-US" altLang="en-US" sz="1400" i="1" dirty="0">
                <a:solidFill>
                  <a:srgbClr val="0000FF"/>
                </a:solidFill>
              </a:rPr>
              <a:t> render the cornea significantly thinner than normal?</a:t>
            </a:r>
          </a:p>
          <a:p>
            <a:pPr eaLnBrk="1" hangingPunct="1">
              <a:spcBef>
                <a:spcPct val="0"/>
              </a:spcBef>
              <a:buClrTx/>
              <a:buSzTx/>
              <a:buFontTx/>
              <a:buNone/>
              <a:defRPr/>
            </a:pPr>
            <a:r>
              <a:rPr lang="en-US" altLang="en-US" sz="1400" dirty="0">
                <a:solidFill>
                  <a:srgbClr val="0000FF"/>
                </a:solidFill>
              </a:rPr>
              <a:t>Yes</a:t>
            </a:r>
          </a:p>
          <a:p>
            <a:pPr eaLnBrk="1" hangingPunct="1">
              <a:spcBef>
                <a:spcPct val="0"/>
              </a:spcBef>
              <a:buClrTx/>
              <a:buSzTx/>
              <a:buFontTx/>
              <a:buNone/>
              <a:defRPr/>
            </a:pPr>
            <a:endParaRPr lang="en-US" altLang="en-US" sz="1400" dirty="0">
              <a:solidFill>
                <a:srgbClr val="0000FF"/>
              </a:solidFill>
            </a:endParaRPr>
          </a:p>
          <a:p>
            <a:pPr eaLnBrk="1" hangingPunct="1">
              <a:spcBef>
                <a:spcPct val="0"/>
              </a:spcBef>
              <a:buClrTx/>
              <a:buSzTx/>
              <a:buFontTx/>
              <a:buNone/>
              <a:defRPr/>
            </a:pPr>
            <a:r>
              <a:rPr lang="en-US" altLang="en-US" sz="1400" i="1" dirty="0">
                <a:solidFill>
                  <a:srgbClr val="0000FF"/>
                </a:solidFill>
              </a:rPr>
              <a:t>Is the thinned </a:t>
            </a:r>
            <a:r>
              <a:rPr lang="en-US" altLang="en-US" sz="1400" i="1" dirty="0" err="1">
                <a:solidFill>
                  <a:srgbClr val="0000FF"/>
                </a:solidFill>
              </a:rPr>
              <a:t>Terrien’s</a:t>
            </a:r>
            <a:r>
              <a:rPr lang="en-US" altLang="en-US" sz="1400" i="1" dirty="0">
                <a:solidFill>
                  <a:srgbClr val="0000FF"/>
                </a:solidFill>
              </a:rPr>
              <a:t> cornea at risk for rupture with mild trauma?</a:t>
            </a:r>
          </a:p>
          <a:p>
            <a:pPr eaLnBrk="1" hangingPunct="1">
              <a:spcBef>
                <a:spcPct val="0"/>
              </a:spcBef>
              <a:buClrTx/>
              <a:buSzTx/>
              <a:buFontTx/>
              <a:buNone/>
              <a:defRPr/>
            </a:pPr>
            <a:r>
              <a:rPr lang="en-US" altLang="en-US" sz="1400" dirty="0">
                <a:solidFill>
                  <a:srgbClr val="0000FF"/>
                </a:solidFill>
              </a:rPr>
              <a:t>Yes</a:t>
            </a:r>
            <a:endParaRPr lang="en-US" altLang="en-US" sz="1400" dirty="0">
              <a:solidFill>
                <a:srgbClr val="E6E6E6"/>
              </a:solidFill>
            </a:endParaRPr>
          </a:p>
          <a:p>
            <a:pPr eaLnBrk="1" hangingPunct="1">
              <a:spcBef>
                <a:spcPct val="0"/>
              </a:spcBef>
              <a:buClrTx/>
              <a:buSzTx/>
              <a:buFontTx/>
              <a:buNone/>
              <a:defRPr/>
            </a:pPr>
            <a:endParaRPr lang="en-US" altLang="en-US" sz="1400" dirty="0">
              <a:solidFill>
                <a:srgbClr val="E6E6E6"/>
              </a:solidFill>
            </a:endParaRPr>
          </a:p>
          <a:p>
            <a:pPr eaLnBrk="1" hangingPunct="1">
              <a:spcBef>
                <a:spcPct val="0"/>
              </a:spcBef>
              <a:buClrTx/>
              <a:buSzTx/>
              <a:buFontTx/>
              <a:buNone/>
              <a:defRPr/>
            </a:pPr>
            <a:r>
              <a:rPr lang="en-US" altLang="en-US" sz="1400" i="1" dirty="0">
                <a:solidFill>
                  <a:srgbClr val="E6E6E6"/>
                </a:solidFill>
              </a:rPr>
              <a:t>Do </a:t>
            </a:r>
            <a:r>
              <a:rPr lang="en-US" altLang="en-US" sz="1400" i="1" dirty="0" err="1">
                <a:solidFill>
                  <a:srgbClr val="E6E6E6"/>
                </a:solidFill>
              </a:rPr>
              <a:t>Terrien</a:t>
            </a:r>
            <a:r>
              <a:rPr lang="en-US" altLang="en-US" sz="1400" i="1" dirty="0">
                <a:solidFill>
                  <a:srgbClr val="E6E6E6"/>
                </a:solidFill>
              </a:rPr>
              <a:t> pts need to wear protective eyewear?</a:t>
            </a:r>
          </a:p>
          <a:p>
            <a:pPr eaLnBrk="1" hangingPunct="1">
              <a:spcBef>
                <a:spcPct val="0"/>
              </a:spcBef>
              <a:buClrTx/>
              <a:buSzTx/>
              <a:buFontTx/>
              <a:buNone/>
              <a:defRPr/>
            </a:pPr>
            <a:r>
              <a:rPr lang="en-US" altLang="en-US" sz="1400" dirty="0">
                <a:solidFill>
                  <a:srgbClr val="E6E6E6"/>
                </a:solidFill>
              </a:rPr>
              <a:t>Yes</a:t>
            </a:r>
          </a:p>
        </p:txBody>
      </p:sp>
    </p:spTree>
    <p:extLst>
      <p:ext uri="{BB962C8B-B14F-4D97-AF65-F5344CB8AC3E}">
        <p14:creationId xmlns:p14="http://schemas.microsoft.com/office/powerpoint/2010/main" val="2894316199"/>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108547" name="Rectangle 3"/>
          <p:cNvSpPr>
            <a:spLocks noGrp="1" noChangeArrowheads="1"/>
          </p:cNvSpPr>
          <p:nvPr>
            <p:ph type="body" idx="1"/>
          </p:nvPr>
        </p:nvSpPr>
        <p:spPr/>
        <p:txBody>
          <a:bodyPr/>
          <a:lstStyle/>
          <a:p>
            <a:pPr eaLnBrk="1" hangingPunct="1">
              <a:defRPr/>
            </a:pPr>
            <a:r>
              <a:rPr lang="en-US" altLang="en-US" dirty="0">
                <a:solidFill>
                  <a:schemeClr val="bg1">
                    <a:lumMod val="75000"/>
                  </a:schemeClr>
                </a:solidFill>
              </a:rPr>
              <a:t>With respect to manifesting PUK, which of the following doesn’t belong, and why?</a:t>
            </a:r>
          </a:p>
          <a:p>
            <a:pPr lvl="1" eaLnBrk="1" hangingPunct="1">
              <a:defRPr/>
            </a:pPr>
            <a:r>
              <a:rPr lang="en-US" altLang="en-US" dirty="0">
                <a:solidFill>
                  <a:schemeClr val="bg1">
                    <a:lumMod val="75000"/>
                  </a:schemeClr>
                </a:solidFill>
              </a:rPr>
              <a:t>RA, </a:t>
            </a:r>
            <a:r>
              <a:rPr lang="en-US" altLang="en-US" dirty="0" err="1">
                <a:solidFill>
                  <a:schemeClr val="bg1">
                    <a:lumMod val="75000"/>
                  </a:schemeClr>
                </a:solidFill>
              </a:rPr>
              <a:t>Mooren’s</a:t>
            </a:r>
            <a:r>
              <a:rPr lang="en-US" altLang="en-US" dirty="0">
                <a:solidFill>
                  <a:schemeClr val="bg1">
                    <a:lumMod val="75000"/>
                  </a:schemeClr>
                </a:solidFill>
              </a:rPr>
              <a:t>, </a:t>
            </a:r>
            <a:r>
              <a:rPr lang="en-US" altLang="en-US" dirty="0" err="1">
                <a:solidFill>
                  <a:schemeClr val="bg1">
                    <a:lumMod val="75000"/>
                  </a:schemeClr>
                </a:solidFill>
              </a:rPr>
              <a:t>Beh</a:t>
            </a:r>
            <a:r>
              <a:rPr lang="en-US" altLang="en-US" dirty="0" err="1">
                <a:solidFill>
                  <a:schemeClr val="bg1">
                    <a:lumMod val="75000"/>
                  </a:schemeClr>
                </a:solidFill>
                <a:cs typeface="Arial" panose="020B0604020202020204" pitchFamily="34" charset="0"/>
              </a:rPr>
              <a:t>ç</a:t>
            </a:r>
            <a:r>
              <a:rPr lang="en-US" altLang="en-US" dirty="0" err="1">
                <a:solidFill>
                  <a:schemeClr val="bg1">
                    <a:lumMod val="75000"/>
                  </a:schemeClr>
                </a:solidFill>
              </a:rPr>
              <a:t>et</a:t>
            </a:r>
            <a:r>
              <a:rPr lang="en-US" altLang="en-US" dirty="0">
                <a:solidFill>
                  <a:schemeClr val="bg1">
                    <a:lumMod val="75000"/>
                  </a:schemeClr>
                </a:solidFill>
              </a:rPr>
              <a:t>, IBD</a:t>
            </a:r>
          </a:p>
          <a:p>
            <a:pPr eaLnBrk="1" hangingPunct="1">
              <a:defRPr/>
            </a:pPr>
            <a:endParaRPr lang="en-US" altLang="en-US" dirty="0">
              <a:solidFill>
                <a:schemeClr val="bg1">
                  <a:lumMod val="75000"/>
                </a:schemeClr>
              </a:solidFill>
            </a:endParaRPr>
          </a:p>
          <a:p>
            <a:pPr eaLnBrk="1" hangingPunct="1">
              <a:defRPr/>
            </a:pPr>
            <a:r>
              <a:rPr lang="en-US" altLang="en-US" dirty="0">
                <a:solidFill>
                  <a:schemeClr val="bg1">
                    <a:lumMod val="75000"/>
                  </a:schemeClr>
                </a:solidFill>
              </a:rPr>
              <a:t>And in this group?</a:t>
            </a:r>
          </a:p>
          <a:p>
            <a:pPr lvl="1" eaLnBrk="1" hangingPunct="1">
              <a:defRPr/>
            </a:pPr>
            <a:r>
              <a:rPr lang="en-US" altLang="en-US" dirty="0" err="1">
                <a:solidFill>
                  <a:schemeClr val="bg1">
                    <a:lumMod val="75000"/>
                  </a:schemeClr>
                </a:solidFill>
              </a:rPr>
              <a:t>Mooren’s</a:t>
            </a:r>
            <a:r>
              <a:rPr lang="en-US" altLang="en-US" dirty="0">
                <a:solidFill>
                  <a:schemeClr val="bg1">
                    <a:lumMod val="75000"/>
                  </a:schemeClr>
                </a:solidFill>
              </a:rPr>
              <a:t>, </a:t>
            </a:r>
            <a:r>
              <a:rPr lang="en-US" altLang="en-US" b="1" dirty="0" err="1">
                <a:solidFill>
                  <a:srgbClr val="0000FF"/>
                </a:solidFill>
              </a:rPr>
              <a:t>Terrien’s</a:t>
            </a:r>
            <a:r>
              <a:rPr lang="en-US" altLang="en-US" b="1" dirty="0">
                <a:solidFill>
                  <a:srgbClr val="0000FF"/>
                </a:solidFill>
              </a:rPr>
              <a:t> marginal</a:t>
            </a:r>
            <a:r>
              <a:rPr lang="en-US" altLang="en-US" dirty="0">
                <a:solidFill>
                  <a:schemeClr val="bg1">
                    <a:lumMod val="75000"/>
                  </a:schemeClr>
                </a:solidFill>
              </a:rPr>
              <a:t>, Sarcoid, SLE</a:t>
            </a:r>
          </a:p>
        </p:txBody>
      </p:sp>
      <p:sp>
        <p:nvSpPr>
          <p:cNvPr id="117764" name="Text Box 6"/>
          <p:cNvSpPr txBox="1">
            <a:spLocks noChangeArrowheads="1"/>
          </p:cNvSpPr>
          <p:nvPr/>
        </p:nvSpPr>
        <p:spPr bwMode="auto">
          <a:xfrm>
            <a:off x="685800" y="4924425"/>
            <a:ext cx="7772400" cy="1323975"/>
          </a:xfrm>
          <a:prstGeom prst="rect">
            <a:avLst/>
          </a:prstGeom>
          <a:no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Why is </a:t>
            </a:r>
            <a:r>
              <a:rPr lang="en-US" altLang="en-US" sz="1600" i="1" dirty="0" err="1">
                <a:solidFill>
                  <a:schemeClr val="bg1">
                    <a:lumMod val="75000"/>
                  </a:schemeClr>
                </a:solidFill>
              </a:rPr>
              <a:t>Terrien’s</a:t>
            </a:r>
            <a:r>
              <a:rPr lang="en-US" altLang="en-US" sz="1600" i="1" dirty="0">
                <a:solidFill>
                  <a:schemeClr val="bg1">
                    <a:lumMod val="75000"/>
                  </a:schemeClr>
                </a:solidFill>
              </a:rPr>
              <a:t> the oddball in this group?</a:t>
            </a:r>
          </a:p>
          <a:p>
            <a:pPr eaLnBrk="1" hangingPunct="1">
              <a:spcBef>
                <a:spcPct val="0"/>
              </a:spcBef>
              <a:buClrTx/>
              <a:buSzTx/>
              <a:buFontTx/>
              <a:buNone/>
            </a:pPr>
            <a:r>
              <a:rPr lang="en-US" altLang="en-US" sz="1600" dirty="0">
                <a:solidFill>
                  <a:schemeClr val="bg1">
                    <a:lumMod val="75000"/>
                  </a:schemeClr>
                </a:solidFill>
              </a:rPr>
              <a:t>Two reasons:</a:t>
            </a:r>
          </a:p>
          <a:p>
            <a:pPr eaLnBrk="1" hangingPunct="1">
              <a:spcBef>
                <a:spcPct val="0"/>
              </a:spcBef>
              <a:buClrTx/>
              <a:buSzTx/>
              <a:buFontTx/>
              <a:buNone/>
            </a:pPr>
            <a:r>
              <a:rPr lang="en-US" altLang="en-US" sz="1600" dirty="0">
                <a:solidFill>
                  <a:schemeClr val="bg1">
                    <a:lumMod val="75000"/>
                  </a:schemeClr>
                </a:solidFill>
              </a:rPr>
              <a:t>--PUK in the others is an  inflammatory  process; </a:t>
            </a:r>
            <a:r>
              <a:rPr lang="en-US" altLang="en-US" sz="1600" dirty="0" err="1">
                <a:solidFill>
                  <a:schemeClr val="bg1">
                    <a:lumMod val="75000"/>
                  </a:schemeClr>
                </a:solidFill>
              </a:rPr>
              <a:t>Terrien’s</a:t>
            </a:r>
            <a:r>
              <a:rPr lang="en-US" altLang="en-US" sz="1600" dirty="0">
                <a:solidFill>
                  <a:schemeClr val="bg1">
                    <a:lumMod val="75000"/>
                  </a:schemeClr>
                </a:solidFill>
              </a:rPr>
              <a:t> is  noninflammatory</a:t>
            </a:r>
          </a:p>
          <a:p>
            <a:pPr eaLnBrk="1" hangingPunct="1">
              <a:spcBef>
                <a:spcPct val="0"/>
              </a:spcBef>
              <a:buClrTx/>
              <a:buSzTx/>
              <a:buFontTx/>
              <a:buNone/>
            </a:pPr>
            <a:r>
              <a:rPr lang="en-US" altLang="en-US" sz="1600" dirty="0">
                <a:solidFill>
                  <a:schemeClr val="bg1">
                    <a:lumMod val="75000"/>
                  </a:schemeClr>
                </a:solidFill>
              </a:rPr>
              <a:t>--As implied by the word ‘ulcerative’ in the name, the corneal epithelium is  disrupted in PUK. In contrast, the epithelium is  </a:t>
            </a:r>
            <a:r>
              <a:rPr lang="en-US" altLang="en-US" sz="1600" b="1" dirty="0">
                <a:solidFill>
                  <a:schemeClr val="bg1">
                    <a:lumMod val="75000"/>
                  </a:schemeClr>
                </a:solidFill>
              </a:rPr>
              <a:t>intact</a:t>
            </a:r>
            <a:r>
              <a:rPr lang="en-US" altLang="en-US" sz="1600" dirty="0">
                <a:solidFill>
                  <a:schemeClr val="bg1">
                    <a:lumMod val="75000"/>
                  </a:schemeClr>
                </a:solidFill>
              </a:rPr>
              <a:t>  in </a:t>
            </a:r>
            <a:r>
              <a:rPr lang="en-US" altLang="en-US" sz="1600" dirty="0" err="1">
                <a:solidFill>
                  <a:schemeClr val="bg1">
                    <a:lumMod val="75000"/>
                  </a:schemeClr>
                </a:solidFill>
              </a:rPr>
              <a:t>Terrien’s</a:t>
            </a:r>
            <a:r>
              <a:rPr lang="en-US" altLang="en-US" sz="1600" dirty="0">
                <a:solidFill>
                  <a:schemeClr val="bg1">
                    <a:lumMod val="75000"/>
                  </a:schemeClr>
                </a:solidFill>
              </a:rPr>
              <a:t>.</a:t>
            </a:r>
          </a:p>
        </p:txBody>
      </p:sp>
      <p:sp>
        <p:nvSpPr>
          <p:cNvPr id="11776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24A2E40-E90D-4E51-ADB7-38803EE60BEC}" type="slidenum">
              <a:rPr lang="en-US" altLang="en-US" sz="1000" smtClean="0"/>
              <a:pPr>
                <a:spcBef>
                  <a:spcPct val="0"/>
                </a:spcBef>
                <a:buClrTx/>
                <a:buSzTx/>
                <a:buFontTx/>
                <a:buNone/>
              </a:pPr>
              <a:t>221</a:t>
            </a:fld>
            <a:endParaRPr lang="en-US" altLang="en-US" sz="1000"/>
          </a:p>
        </p:txBody>
      </p:sp>
      <p:sp>
        <p:nvSpPr>
          <p:cNvPr id="2" name="Text Box 4">
            <a:extLst>
              <a:ext uri="{FF2B5EF4-FFF2-40B4-BE49-F238E27FC236}">
                <a16:creationId xmlns:a16="http://schemas.microsoft.com/office/drawing/2014/main" id="{DE65AE0B-2B68-49F1-93AD-2DBE5788B902}"/>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4" name="TextBox 1">
            <a:extLst>
              <a:ext uri="{FF2B5EF4-FFF2-40B4-BE49-F238E27FC236}">
                <a16:creationId xmlns:a16="http://schemas.microsoft.com/office/drawing/2014/main" id="{CE08F59B-9D8E-40C0-A3C8-F9FEBFC107C0}"/>
              </a:ext>
            </a:extLst>
          </p:cNvPr>
          <p:cNvSpPr txBox="1">
            <a:spLocks noChangeArrowheads="1"/>
          </p:cNvSpPr>
          <p:nvPr/>
        </p:nvSpPr>
        <p:spPr bwMode="auto">
          <a:xfrm>
            <a:off x="1293160" y="805458"/>
            <a:ext cx="6599884" cy="3385542"/>
          </a:xfrm>
          <a:prstGeom prst="rect">
            <a:avLst/>
          </a:prstGeom>
          <a:solidFill>
            <a:schemeClr val="accent1">
              <a:lumMod val="40000"/>
              <a:lumOff val="60000"/>
            </a:schemeClr>
          </a:solidFill>
          <a:ln>
            <a:noFill/>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dirty="0">
                <a:solidFill>
                  <a:srgbClr val="0000FF"/>
                </a:solidFill>
              </a:rPr>
              <a:t>Speaking of </a:t>
            </a:r>
            <a:r>
              <a:rPr lang="en-US" altLang="en-US" sz="1800" dirty="0" err="1">
                <a:solidFill>
                  <a:srgbClr val="0000FF"/>
                </a:solidFill>
              </a:rPr>
              <a:t>Terrien’s</a:t>
            </a:r>
            <a:r>
              <a:rPr lang="en-US" altLang="en-US" sz="1800" dirty="0">
                <a:solidFill>
                  <a:srgbClr val="0000FF"/>
                </a:solidFill>
              </a:rPr>
              <a:t>…</a:t>
            </a:r>
            <a:endParaRPr lang="en-US" altLang="en-US" sz="18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Is it a common, or an uncommon condition?</a:t>
            </a:r>
          </a:p>
          <a:p>
            <a:pPr eaLnBrk="1" hangingPunct="1">
              <a:spcBef>
                <a:spcPct val="0"/>
              </a:spcBef>
              <a:buClrTx/>
              <a:buSzTx/>
              <a:buFontTx/>
              <a:buNone/>
            </a:pPr>
            <a:r>
              <a:rPr lang="en-US" altLang="en-US" sz="1400" dirty="0">
                <a:solidFill>
                  <a:schemeClr val="bg1">
                    <a:lumMod val="75000"/>
                  </a:schemeClr>
                </a:solidFill>
              </a:rPr>
              <a:t>Uncommon</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Does it have a gender predilection?</a:t>
            </a:r>
          </a:p>
          <a:p>
            <a:pPr eaLnBrk="1" hangingPunct="1">
              <a:spcBef>
                <a:spcPct val="0"/>
              </a:spcBef>
              <a:buClrTx/>
              <a:buSzTx/>
              <a:buFontTx/>
              <a:buNone/>
            </a:pPr>
            <a:r>
              <a:rPr lang="en-US" altLang="en-US" sz="1400" dirty="0">
                <a:solidFill>
                  <a:schemeClr val="bg1">
                    <a:lumMod val="75000"/>
                  </a:schemeClr>
                </a:solidFill>
              </a:rPr>
              <a:t>While once thought to be more common in males, it is now considered equal</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Is it unilateral, or bilateral?</a:t>
            </a:r>
          </a:p>
          <a:p>
            <a:pPr eaLnBrk="1" hangingPunct="1">
              <a:spcBef>
                <a:spcPct val="0"/>
              </a:spcBef>
              <a:buClrTx/>
              <a:buSzTx/>
              <a:buFontTx/>
              <a:buNone/>
            </a:pPr>
            <a:r>
              <a:rPr lang="en-US" altLang="en-US" sz="1400" dirty="0">
                <a:solidFill>
                  <a:schemeClr val="bg1">
                    <a:lumMod val="75000"/>
                  </a:schemeClr>
                </a:solidFill>
              </a:rPr>
              <a:t>Bilateral (although involvement can be strikingly asymmetric)</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Which sector of the cornea is involved first, and how does it progress from there?</a:t>
            </a:r>
          </a:p>
          <a:p>
            <a:pPr eaLnBrk="1" hangingPunct="1">
              <a:spcBef>
                <a:spcPct val="0"/>
              </a:spcBef>
              <a:buClrTx/>
              <a:buSzTx/>
              <a:buFontTx/>
              <a:buNone/>
            </a:pPr>
            <a:r>
              <a:rPr lang="en-US" altLang="en-US" sz="1400" dirty="0">
                <a:solidFill>
                  <a:schemeClr val="bg1">
                    <a:lumMod val="75000"/>
                  </a:schemeClr>
                </a:solidFill>
              </a:rPr>
              <a:t>It starts </a:t>
            </a:r>
            <a:r>
              <a:rPr lang="en-US" altLang="en-US" sz="1400" dirty="0" err="1">
                <a:solidFill>
                  <a:schemeClr val="bg1">
                    <a:lumMod val="75000"/>
                  </a:schemeClr>
                </a:solidFill>
              </a:rPr>
              <a:t>superonasally</a:t>
            </a:r>
            <a:r>
              <a:rPr lang="en-US" altLang="en-US" sz="1400" dirty="0">
                <a:solidFill>
                  <a:schemeClr val="bg1">
                    <a:lumMod val="75000"/>
                  </a:schemeClr>
                </a:solidFill>
              </a:rPr>
              <a:t>, then spreads circumferentially</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Does it affect vision? If so, how?</a:t>
            </a:r>
          </a:p>
          <a:p>
            <a:pPr eaLnBrk="1" hangingPunct="1">
              <a:spcBef>
                <a:spcPct val="0"/>
              </a:spcBef>
              <a:buClrTx/>
              <a:buSzTx/>
              <a:buFontTx/>
              <a:buNone/>
            </a:pPr>
            <a:r>
              <a:rPr lang="en-US" altLang="en-US" sz="1400" dirty="0">
                <a:solidFill>
                  <a:schemeClr val="bg1">
                    <a:lumMod val="75000"/>
                  </a:schemeClr>
                </a:solidFill>
              </a:rPr>
              <a:t>Yes, by inducing  high astigmatism</a:t>
            </a:r>
          </a:p>
        </p:txBody>
      </p:sp>
      <p:sp>
        <p:nvSpPr>
          <p:cNvPr id="3" name="Oval 2">
            <a:extLst>
              <a:ext uri="{FF2B5EF4-FFF2-40B4-BE49-F238E27FC236}">
                <a16:creationId xmlns:a16="http://schemas.microsoft.com/office/drawing/2014/main" id="{A74CBEAF-7483-4160-AB19-750A859A431E}"/>
              </a:ext>
            </a:extLst>
          </p:cNvPr>
          <p:cNvSpPr/>
          <p:nvPr/>
        </p:nvSpPr>
        <p:spPr>
          <a:xfrm>
            <a:off x="2667000" y="4114800"/>
            <a:ext cx="3124200" cy="80962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1">
            <a:extLst>
              <a:ext uri="{FF2B5EF4-FFF2-40B4-BE49-F238E27FC236}">
                <a16:creationId xmlns:a16="http://schemas.microsoft.com/office/drawing/2014/main" id="{5DD6B5D1-FA9A-4FC2-B5C8-E02F78BCB33F}"/>
              </a:ext>
            </a:extLst>
          </p:cNvPr>
          <p:cNvSpPr txBox="1">
            <a:spLocks noChangeArrowheads="1"/>
          </p:cNvSpPr>
          <p:nvPr/>
        </p:nvSpPr>
        <p:spPr bwMode="auto">
          <a:xfrm>
            <a:off x="2189921" y="1487031"/>
            <a:ext cx="4363279" cy="2246769"/>
          </a:xfrm>
          <a:prstGeom prst="rect">
            <a:avLst/>
          </a:prstGeom>
          <a:solidFill>
            <a:srgbClr val="E6E6E6"/>
          </a:solidFill>
          <a:ln>
            <a:noFill/>
          </a:ln>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rgbClr val="0000FF"/>
                </a:solidFill>
              </a:rPr>
              <a:t>Does </a:t>
            </a:r>
            <a:r>
              <a:rPr lang="en-US" altLang="en-US" sz="1400" i="1" dirty="0" err="1">
                <a:solidFill>
                  <a:srgbClr val="0000FF"/>
                </a:solidFill>
              </a:rPr>
              <a:t>Terrien’s</a:t>
            </a:r>
            <a:r>
              <a:rPr lang="en-US" altLang="en-US" sz="1400" i="1" dirty="0">
                <a:solidFill>
                  <a:srgbClr val="0000FF"/>
                </a:solidFill>
              </a:rPr>
              <a:t> render the cornea significantly thinner than normal?</a:t>
            </a:r>
          </a:p>
          <a:p>
            <a:pPr eaLnBrk="1" hangingPunct="1">
              <a:spcBef>
                <a:spcPct val="0"/>
              </a:spcBef>
              <a:buClrTx/>
              <a:buSzTx/>
              <a:buFontTx/>
              <a:buNone/>
              <a:defRPr/>
            </a:pPr>
            <a:r>
              <a:rPr lang="en-US" altLang="en-US" sz="1400" dirty="0">
                <a:solidFill>
                  <a:srgbClr val="0000FF"/>
                </a:solidFill>
              </a:rPr>
              <a:t>Yes</a:t>
            </a:r>
          </a:p>
          <a:p>
            <a:pPr eaLnBrk="1" hangingPunct="1">
              <a:spcBef>
                <a:spcPct val="0"/>
              </a:spcBef>
              <a:buClrTx/>
              <a:buSzTx/>
              <a:buFontTx/>
              <a:buNone/>
              <a:defRPr/>
            </a:pPr>
            <a:endParaRPr lang="en-US" altLang="en-US" sz="1400" dirty="0">
              <a:solidFill>
                <a:srgbClr val="0000FF"/>
              </a:solidFill>
            </a:endParaRPr>
          </a:p>
          <a:p>
            <a:pPr eaLnBrk="1" hangingPunct="1">
              <a:spcBef>
                <a:spcPct val="0"/>
              </a:spcBef>
              <a:buClrTx/>
              <a:buSzTx/>
              <a:buFontTx/>
              <a:buNone/>
              <a:defRPr/>
            </a:pPr>
            <a:r>
              <a:rPr lang="en-US" altLang="en-US" sz="1400" i="1" dirty="0">
                <a:solidFill>
                  <a:srgbClr val="0000FF"/>
                </a:solidFill>
              </a:rPr>
              <a:t>Is the thinned </a:t>
            </a:r>
            <a:r>
              <a:rPr lang="en-US" altLang="en-US" sz="1400" i="1" dirty="0" err="1">
                <a:solidFill>
                  <a:srgbClr val="0000FF"/>
                </a:solidFill>
              </a:rPr>
              <a:t>Terrien’s</a:t>
            </a:r>
            <a:r>
              <a:rPr lang="en-US" altLang="en-US" sz="1400" i="1" dirty="0">
                <a:solidFill>
                  <a:srgbClr val="0000FF"/>
                </a:solidFill>
              </a:rPr>
              <a:t> cornea at risk for rupture with mild trauma?</a:t>
            </a:r>
          </a:p>
          <a:p>
            <a:pPr eaLnBrk="1" hangingPunct="1">
              <a:spcBef>
                <a:spcPct val="0"/>
              </a:spcBef>
              <a:buClrTx/>
              <a:buSzTx/>
              <a:buFontTx/>
              <a:buNone/>
              <a:defRPr/>
            </a:pPr>
            <a:r>
              <a:rPr lang="en-US" altLang="en-US" sz="1400" dirty="0">
                <a:solidFill>
                  <a:srgbClr val="0000FF"/>
                </a:solidFill>
              </a:rPr>
              <a:t>Yes</a:t>
            </a:r>
          </a:p>
          <a:p>
            <a:pPr eaLnBrk="1" hangingPunct="1">
              <a:spcBef>
                <a:spcPct val="0"/>
              </a:spcBef>
              <a:buClrTx/>
              <a:buSzTx/>
              <a:buFontTx/>
              <a:buNone/>
              <a:defRPr/>
            </a:pPr>
            <a:endParaRPr lang="en-US" altLang="en-US" sz="1400" dirty="0">
              <a:solidFill>
                <a:srgbClr val="0000FF"/>
              </a:solidFill>
            </a:endParaRPr>
          </a:p>
          <a:p>
            <a:pPr eaLnBrk="1" hangingPunct="1">
              <a:spcBef>
                <a:spcPct val="0"/>
              </a:spcBef>
              <a:buClrTx/>
              <a:buSzTx/>
              <a:buFontTx/>
              <a:buNone/>
              <a:defRPr/>
            </a:pPr>
            <a:r>
              <a:rPr lang="en-US" altLang="en-US" sz="1400" i="1" dirty="0">
                <a:solidFill>
                  <a:srgbClr val="0000FF"/>
                </a:solidFill>
              </a:rPr>
              <a:t>Do </a:t>
            </a:r>
            <a:r>
              <a:rPr lang="en-US" altLang="en-US" sz="1400" i="1" dirty="0" err="1">
                <a:solidFill>
                  <a:srgbClr val="0000FF"/>
                </a:solidFill>
              </a:rPr>
              <a:t>Terrien</a:t>
            </a:r>
            <a:r>
              <a:rPr lang="en-US" altLang="en-US" sz="1400" i="1" dirty="0">
                <a:solidFill>
                  <a:srgbClr val="0000FF"/>
                </a:solidFill>
              </a:rPr>
              <a:t> pts need to wear protective eyewear?</a:t>
            </a:r>
            <a:endParaRPr lang="en-US" altLang="en-US" sz="1400" i="1" dirty="0">
              <a:solidFill>
                <a:srgbClr val="E6E6E6"/>
              </a:solidFill>
            </a:endParaRPr>
          </a:p>
          <a:p>
            <a:pPr eaLnBrk="1" hangingPunct="1">
              <a:spcBef>
                <a:spcPct val="0"/>
              </a:spcBef>
              <a:buClrTx/>
              <a:buSzTx/>
              <a:buFontTx/>
              <a:buNone/>
              <a:defRPr/>
            </a:pPr>
            <a:r>
              <a:rPr lang="en-US" altLang="en-US" sz="1400" dirty="0">
                <a:solidFill>
                  <a:srgbClr val="E6E6E6"/>
                </a:solidFill>
              </a:rPr>
              <a:t>Yes</a:t>
            </a:r>
          </a:p>
        </p:txBody>
      </p:sp>
    </p:spTree>
    <p:extLst>
      <p:ext uri="{BB962C8B-B14F-4D97-AF65-F5344CB8AC3E}">
        <p14:creationId xmlns:p14="http://schemas.microsoft.com/office/powerpoint/2010/main" val="2581551351"/>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108547" name="Rectangle 3"/>
          <p:cNvSpPr>
            <a:spLocks noGrp="1" noChangeArrowheads="1"/>
          </p:cNvSpPr>
          <p:nvPr>
            <p:ph type="body" idx="1"/>
          </p:nvPr>
        </p:nvSpPr>
        <p:spPr/>
        <p:txBody>
          <a:bodyPr/>
          <a:lstStyle/>
          <a:p>
            <a:pPr eaLnBrk="1" hangingPunct="1">
              <a:defRPr/>
            </a:pPr>
            <a:r>
              <a:rPr lang="en-US" altLang="en-US" dirty="0">
                <a:solidFill>
                  <a:schemeClr val="bg1">
                    <a:lumMod val="75000"/>
                  </a:schemeClr>
                </a:solidFill>
              </a:rPr>
              <a:t>With respect to manifesting PUK, which of the following doesn’t belong, and why?</a:t>
            </a:r>
          </a:p>
          <a:p>
            <a:pPr lvl="1" eaLnBrk="1" hangingPunct="1">
              <a:defRPr/>
            </a:pPr>
            <a:r>
              <a:rPr lang="en-US" altLang="en-US" dirty="0">
                <a:solidFill>
                  <a:schemeClr val="bg1">
                    <a:lumMod val="75000"/>
                  </a:schemeClr>
                </a:solidFill>
              </a:rPr>
              <a:t>RA, </a:t>
            </a:r>
            <a:r>
              <a:rPr lang="en-US" altLang="en-US" dirty="0" err="1">
                <a:solidFill>
                  <a:schemeClr val="bg1">
                    <a:lumMod val="75000"/>
                  </a:schemeClr>
                </a:solidFill>
              </a:rPr>
              <a:t>Mooren’s</a:t>
            </a:r>
            <a:r>
              <a:rPr lang="en-US" altLang="en-US" dirty="0">
                <a:solidFill>
                  <a:schemeClr val="bg1">
                    <a:lumMod val="75000"/>
                  </a:schemeClr>
                </a:solidFill>
              </a:rPr>
              <a:t>, </a:t>
            </a:r>
            <a:r>
              <a:rPr lang="en-US" altLang="en-US" dirty="0" err="1">
                <a:solidFill>
                  <a:schemeClr val="bg1">
                    <a:lumMod val="75000"/>
                  </a:schemeClr>
                </a:solidFill>
              </a:rPr>
              <a:t>Beh</a:t>
            </a:r>
            <a:r>
              <a:rPr lang="en-US" altLang="en-US" dirty="0" err="1">
                <a:solidFill>
                  <a:schemeClr val="bg1">
                    <a:lumMod val="75000"/>
                  </a:schemeClr>
                </a:solidFill>
                <a:cs typeface="Arial" panose="020B0604020202020204" pitchFamily="34" charset="0"/>
              </a:rPr>
              <a:t>ç</a:t>
            </a:r>
            <a:r>
              <a:rPr lang="en-US" altLang="en-US" dirty="0" err="1">
                <a:solidFill>
                  <a:schemeClr val="bg1">
                    <a:lumMod val="75000"/>
                  </a:schemeClr>
                </a:solidFill>
              </a:rPr>
              <a:t>et</a:t>
            </a:r>
            <a:r>
              <a:rPr lang="en-US" altLang="en-US" dirty="0">
                <a:solidFill>
                  <a:schemeClr val="bg1">
                    <a:lumMod val="75000"/>
                  </a:schemeClr>
                </a:solidFill>
              </a:rPr>
              <a:t>, IBD</a:t>
            </a:r>
          </a:p>
          <a:p>
            <a:pPr eaLnBrk="1" hangingPunct="1">
              <a:defRPr/>
            </a:pPr>
            <a:endParaRPr lang="en-US" altLang="en-US" dirty="0">
              <a:solidFill>
                <a:schemeClr val="bg1">
                  <a:lumMod val="75000"/>
                </a:schemeClr>
              </a:solidFill>
            </a:endParaRPr>
          </a:p>
          <a:p>
            <a:pPr eaLnBrk="1" hangingPunct="1">
              <a:defRPr/>
            </a:pPr>
            <a:r>
              <a:rPr lang="en-US" altLang="en-US" dirty="0">
                <a:solidFill>
                  <a:schemeClr val="bg1">
                    <a:lumMod val="75000"/>
                  </a:schemeClr>
                </a:solidFill>
              </a:rPr>
              <a:t>And in this group?</a:t>
            </a:r>
          </a:p>
          <a:p>
            <a:pPr lvl="1" eaLnBrk="1" hangingPunct="1">
              <a:defRPr/>
            </a:pPr>
            <a:r>
              <a:rPr lang="en-US" altLang="en-US" dirty="0" err="1">
                <a:solidFill>
                  <a:schemeClr val="bg1">
                    <a:lumMod val="75000"/>
                  </a:schemeClr>
                </a:solidFill>
              </a:rPr>
              <a:t>Mooren’s</a:t>
            </a:r>
            <a:r>
              <a:rPr lang="en-US" altLang="en-US" dirty="0">
                <a:solidFill>
                  <a:schemeClr val="bg1">
                    <a:lumMod val="75000"/>
                  </a:schemeClr>
                </a:solidFill>
              </a:rPr>
              <a:t>, </a:t>
            </a:r>
            <a:r>
              <a:rPr lang="en-US" altLang="en-US" b="1" dirty="0" err="1">
                <a:solidFill>
                  <a:srgbClr val="0000FF"/>
                </a:solidFill>
              </a:rPr>
              <a:t>Terrien’s</a:t>
            </a:r>
            <a:r>
              <a:rPr lang="en-US" altLang="en-US" b="1" dirty="0">
                <a:solidFill>
                  <a:srgbClr val="0000FF"/>
                </a:solidFill>
              </a:rPr>
              <a:t> marginal</a:t>
            </a:r>
            <a:r>
              <a:rPr lang="en-US" altLang="en-US" dirty="0">
                <a:solidFill>
                  <a:schemeClr val="bg1">
                    <a:lumMod val="75000"/>
                  </a:schemeClr>
                </a:solidFill>
              </a:rPr>
              <a:t>, Sarcoid, SLE</a:t>
            </a:r>
          </a:p>
        </p:txBody>
      </p:sp>
      <p:sp>
        <p:nvSpPr>
          <p:cNvPr id="117764" name="Text Box 6"/>
          <p:cNvSpPr txBox="1">
            <a:spLocks noChangeArrowheads="1"/>
          </p:cNvSpPr>
          <p:nvPr/>
        </p:nvSpPr>
        <p:spPr bwMode="auto">
          <a:xfrm>
            <a:off x="685800" y="4924425"/>
            <a:ext cx="7772400" cy="1323975"/>
          </a:xfrm>
          <a:prstGeom prst="rect">
            <a:avLst/>
          </a:prstGeom>
          <a:no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Why is </a:t>
            </a:r>
            <a:r>
              <a:rPr lang="en-US" altLang="en-US" sz="1600" i="1" dirty="0" err="1">
                <a:solidFill>
                  <a:schemeClr val="bg1">
                    <a:lumMod val="75000"/>
                  </a:schemeClr>
                </a:solidFill>
              </a:rPr>
              <a:t>Terrien’s</a:t>
            </a:r>
            <a:r>
              <a:rPr lang="en-US" altLang="en-US" sz="1600" i="1" dirty="0">
                <a:solidFill>
                  <a:schemeClr val="bg1">
                    <a:lumMod val="75000"/>
                  </a:schemeClr>
                </a:solidFill>
              </a:rPr>
              <a:t> the oddball in this group?</a:t>
            </a:r>
          </a:p>
          <a:p>
            <a:pPr eaLnBrk="1" hangingPunct="1">
              <a:spcBef>
                <a:spcPct val="0"/>
              </a:spcBef>
              <a:buClrTx/>
              <a:buSzTx/>
              <a:buFontTx/>
              <a:buNone/>
            </a:pPr>
            <a:r>
              <a:rPr lang="en-US" altLang="en-US" sz="1600" dirty="0">
                <a:solidFill>
                  <a:schemeClr val="bg1">
                    <a:lumMod val="75000"/>
                  </a:schemeClr>
                </a:solidFill>
              </a:rPr>
              <a:t>Two reasons:</a:t>
            </a:r>
          </a:p>
          <a:p>
            <a:pPr eaLnBrk="1" hangingPunct="1">
              <a:spcBef>
                <a:spcPct val="0"/>
              </a:spcBef>
              <a:buClrTx/>
              <a:buSzTx/>
              <a:buFontTx/>
              <a:buNone/>
            </a:pPr>
            <a:r>
              <a:rPr lang="en-US" altLang="en-US" sz="1600" dirty="0">
                <a:solidFill>
                  <a:schemeClr val="bg1">
                    <a:lumMod val="75000"/>
                  </a:schemeClr>
                </a:solidFill>
              </a:rPr>
              <a:t>--PUK in the others is an  inflammatory  process; </a:t>
            </a:r>
            <a:r>
              <a:rPr lang="en-US" altLang="en-US" sz="1600" dirty="0" err="1">
                <a:solidFill>
                  <a:schemeClr val="bg1">
                    <a:lumMod val="75000"/>
                  </a:schemeClr>
                </a:solidFill>
              </a:rPr>
              <a:t>Terrien’s</a:t>
            </a:r>
            <a:r>
              <a:rPr lang="en-US" altLang="en-US" sz="1600" dirty="0">
                <a:solidFill>
                  <a:schemeClr val="bg1">
                    <a:lumMod val="75000"/>
                  </a:schemeClr>
                </a:solidFill>
              </a:rPr>
              <a:t> is  noninflammatory</a:t>
            </a:r>
          </a:p>
          <a:p>
            <a:pPr eaLnBrk="1" hangingPunct="1">
              <a:spcBef>
                <a:spcPct val="0"/>
              </a:spcBef>
              <a:buClrTx/>
              <a:buSzTx/>
              <a:buFontTx/>
              <a:buNone/>
            </a:pPr>
            <a:r>
              <a:rPr lang="en-US" altLang="en-US" sz="1600" dirty="0">
                <a:solidFill>
                  <a:schemeClr val="bg1">
                    <a:lumMod val="75000"/>
                  </a:schemeClr>
                </a:solidFill>
              </a:rPr>
              <a:t>--As implied by the word ‘ulcerative’ in the name, the corneal epithelium is  disrupted in PUK. In contrast, the epithelium is  </a:t>
            </a:r>
            <a:r>
              <a:rPr lang="en-US" altLang="en-US" sz="1600" b="1" dirty="0">
                <a:solidFill>
                  <a:schemeClr val="bg1">
                    <a:lumMod val="75000"/>
                  </a:schemeClr>
                </a:solidFill>
              </a:rPr>
              <a:t>intact</a:t>
            </a:r>
            <a:r>
              <a:rPr lang="en-US" altLang="en-US" sz="1600" dirty="0">
                <a:solidFill>
                  <a:schemeClr val="bg1">
                    <a:lumMod val="75000"/>
                  </a:schemeClr>
                </a:solidFill>
              </a:rPr>
              <a:t>  in </a:t>
            </a:r>
            <a:r>
              <a:rPr lang="en-US" altLang="en-US" sz="1600" dirty="0" err="1">
                <a:solidFill>
                  <a:schemeClr val="bg1">
                    <a:lumMod val="75000"/>
                  </a:schemeClr>
                </a:solidFill>
              </a:rPr>
              <a:t>Terrien’s</a:t>
            </a:r>
            <a:r>
              <a:rPr lang="en-US" altLang="en-US" sz="1600" dirty="0">
                <a:solidFill>
                  <a:schemeClr val="bg1">
                    <a:lumMod val="75000"/>
                  </a:schemeClr>
                </a:solidFill>
              </a:rPr>
              <a:t>.</a:t>
            </a:r>
          </a:p>
        </p:txBody>
      </p:sp>
      <p:sp>
        <p:nvSpPr>
          <p:cNvPr id="11776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24A2E40-E90D-4E51-ADB7-38803EE60BEC}" type="slidenum">
              <a:rPr lang="en-US" altLang="en-US" sz="1000" smtClean="0"/>
              <a:pPr>
                <a:spcBef>
                  <a:spcPct val="0"/>
                </a:spcBef>
                <a:buClrTx/>
                <a:buSzTx/>
                <a:buFontTx/>
                <a:buNone/>
              </a:pPr>
              <a:t>222</a:t>
            </a:fld>
            <a:endParaRPr lang="en-US" altLang="en-US" sz="1000"/>
          </a:p>
        </p:txBody>
      </p:sp>
      <p:sp>
        <p:nvSpPr>
          <p:cNvPr id="2" name="Text Box 4">
            <a:extLst>
              <a:ext uri="{FF2B5EF4-FFF2-40B4-BE49-F238E27FC236}">
                <a16:creationId xmlns:a16="http://schemas.microsoft.com/office/drawing/2014/main" id="{DE65AE0B-2B68-49F1-93AD-2DBE5788B902}"/>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4" name="TextBox 1">
            <a:extLst>
              <a:ext uri="{FF2B5EF4-FFF2-40B4-BE49-F238E27FC236}">
                <a16:creationId xmlns:a16="http://schemas.microsoft.com/office/drawing/2014/main" id="{CE08F59B-9D8E-40C0-A3C8-F9FEBFC107C0}"/>
              </a:ext>
            </a:extLst>
          </p:cNvPr>
          <p:cNvSpPr txBox="1">
            <a:spLocks noChangeArrowheads="1"/>
          </p:cNvSpPr>
          <p:nvPr/>
        </p:nvSpPr>
        <p:spPr bwMode="auto">
          <a:xfrm>
            <a:off x="1293160" y="805458"/>
            <a:ext cx="6599884" cy="3385542"/>
          </a:xfrm>
          <a:prstGeom prst="rect">
            <a:avLst/>
          </a:prstGeom>
          <a:solidFill>
            <a:schemeClr val="accent1">
              <a:lumMod val="40000"/>
              <a:lumOff val="60000"/>
            </a:schemeClr>
          </a:solidFill>
          <a:ln>
            <a:noFill/>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dirty="0">
                <a:solidFill>
                  <a:srgbClr val="0000FF"/>
                </a:solidFill>
              </a:rPr>
              <a:t>Speaking of </a:t>
            </a:r>
            <a:r>
              <a:rPr lang="en-US" altLang="en-US" sz="1800" dirty="0" err="1">
                <a:solidFill>
                  <a:srgbClr val="0000FF"/>
                </a:solidFill>
              </a:rPr>
              <a:t>Terrien’s</a:t>
            </a:r>
            <a:r>
              <a:rPr lang="en-US" altLang="en-US" sz="1800" dirty="0">
                <a:solidFill>
                  <a:srgbClr val="0000FF"/>
                </a:solidFill>
              </a:rPr>
              <a:t>…</a:t>
            </a:r>
            <a:endParaRPr lang="en-US" altLang="en-US" sz="18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Is it a common, or an uncommon condition?</a:t>
            </a:r>
          </a:p>
          <a:p>
            <a:pPr eaLnBrk="1" hangingPunct="1">
              <a:spcBef>
                <a:spcPct val="0"/>
              </a:spcBef>
              <a:buClrTx/>
              <a:buSzTx/>
              <a:buFontTx/>
              <a:buNone/>
            </a:pPr>
            <a:r>
              <a:rPr lang="en-US" altLang="en-US" sz="1400" dirty="0">
                <a:solidFill>
                  <a:schemeClr val="bg1">
                    <a:lumMod val="75000"/>
                  </a:schemeClr>
                </a:solidFill>
              </a:rPr>
              <a:t>Uncommon</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Does it have a gender predilection?</a:t>
            </a:r>
          </a:p>
          <a:p>
            <a:pPr eaLnBrk="1" hangingPunct="1">
              <a:spcBef>
                <a:spcPct val="0"/>
              </a:spcBef>
              <a:buClrTx/>
              <a:buSzTx/>
              <a:buFontTx/>
              <a:buNone/>
            </a:pPr>
            <a:r>
              <a:rPr lang="en-US" altLang="en-US" sz="1400" dirty="0">
                <a:solidFill>
                  <a:schemeClr val="bg1">
                    <a:lumMod val="75000"/>
                  </a:schemeClr>
                </a:solidFill>
              </a:rPr>
              <a:t>While once thought to be more common in males, it is now considered equal</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Is it unilateral, or bilateral?</a:t>
            </a:r>
          </a:p>
          <a:p>
            <a:pPr eaLnBrk="1" hangingPunct="1">
              <a:spcBef>
                <a:spcPct val="0"/>
              </a:spcBef>
              <a:buClrTx/>
              <a:buSzTx/>
              <a:buFontTx/>
              <a:buNone/>
            </a:pPr>
            <a:r>
              <a:rPr lang="en-US" altLang="en-US" sz="1400" dirty="0">
                <a:solidFill>
                  <a:schemeClr val="bg1">
                    <a:lumMod val="75000"/>
                  </a:schemeClr>
                </a:solidFill>
              </a:rPr>
              <a:t>Bilateral (although involvement can be strikingly asymmetric)</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Which sector of the cornea is involved first, and how does it progress from there?</a:t>
            </a:r>
          </a:p>
          <a:p>
            <a:pPr eaLnBrk="1" hangingPunct="1">
              <a:spcBef>
                <a:spcPct val="0"/>
              </a:spcBef>
              <a:buClrTx/>
              <a:buSzTx/>
              <a:buFontTx/>
              <a:buNone/>
            </a:pPr>
            <a:r>
              <a:rPr lang="en-US" altLang="en-US" sz="1400" dirty="0">
                <a:solidFill>
                  <a:schemeClr val="bg1">
                    <a:lumMod val="75000"/>
                  </a:schemeClr>
                </a:solidFill>
              </a:rPr>
              <a:t>It starts </a:t>
            </a:r>
            <a:r>
              <a:rPr lang="en-US" altLang="en-US" sz="1400" dirty="0" err="1">
                <a:solidFill>
                  <a:schemeClr val="bg1">
                    <a:lumMod val="75000"/>
                  </a:schemeClr>
                </a:solidFill>
              </a:rPr>
              <a:t>superonasally</a:t>
            </a:r>
            <a:r>
              <a:rPr lang="en-US" altLang="en-US" sz="1400" dirty="0">
                <a:solidFill>
                  <a:schemeClr val="bg1">
                    <a:lumMod val="75000"/>
                  </a:schemeClr>
                </a:solidFill>
              </a:rPr>
              <a:t>, then spreads circumferentially</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Does it affect vision? If so, how?</a:t>
            </a:r>
          </a:p>
          <a:p>
            <a:pPr eaLnBrk="1" hangingPunct="1">
              <a:spcBef>
                <a:spcPct val="0"/>
              </a:spcBef>
              <a:buClrTx/>
              <a:buSzTx/>
              <a:buFontTx/>
              <a:buNone/>
            </a:pPr>
            <a:r>
              <a:rPr lang="en-US" altLang="en-US" sz="1400" dirty="0">
                <a:solidFill>
                  <a:schemeClr val="bg1">
                    <a:lumMod val="75000"/>
                  </a:schemeClr>
                </a:solidFill>
              </a:rPr>
              <a:t>Yes, by inducing  high astigmatism</a:t>
            </a:r>
          </a:p>
        </p:txBody>
      </p:sp>
      <p:sp>
        <p:nvSpPr>
          <p:cNvPr id="3" name="Oval 2">
            <a:extLst>
              <a:ext uri="{FF2B5EF4-FFF2-40B4-BE49-F238E27FC236}">
                <a16:creationId xmlns:a16="http://schemas.microsoft.com/office/drawing/2014/main" id="{A74CBEAF-7483-4160-AB19-750A859A431E}"/>
              </a:ext>
            </a:extLst>
          </p:cNvPr>
          <p:cNvSpPr/>
          <p:nvPr/>
        </p:nvSpPr>
        <p:spPr>
          <a:xfrm>
            <a:off x="2667000" y="4114800"/>
            <a:ext cx="3124200" cy="80962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1">
            <a:extLst>
              <a:ext uri="{FF2B5EF4-FFF2-40B4-BE49-F238E27FC236}">
                <a16:creationId xmlns:a16="http://schemas.microsoft.com/office/drawing/2014/main" id="{5DD6B5D1-FA9A-4FC2-B5C8-E02F78BCB33F}"/>
              </a:ext>
            </a:extLst>
          </p:cNvPr>
          <p:cNvSpPr txBox="1">
            <a:spLocks noChangeArrowheads="1"/>
          </p:cNvSpPr>
          <p:nvPr/>
        </p:nvSpPr>
        <p:spPr bwMode="auto">
          <a:xfrm>
            <a:off x="2189921" y="1487031"/>
            <a:ext cx="4363279" cy="2246769"/>
          </a:xfrm>
          <a:prstGeom prst="rect">
            <a:avLst/>
          </a:prstGeom>
          <a:solidFill>
            <a:srgbClr val="E6E6E6"/>
          </a:solidFill>
          <a:ln>
            <a:noFill/>
          </a:ln>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rgbClr val="0000FF"/>
                </a:solidFill>
              </a:rPr>
              <a:t>Does </a:t>
            </a:r>
            <a:r>
              <a:rPr lang="en-US" altLang="en-US" sz="1400" i="1" dirty="0" err="1">
                <a:solidFill>
                  <a:srgbClr val="0000FF"/>
                </a:solidFill>
              </a:rPr>
              <a:t>Terrien’s</a:t>
            </a:r>
            <a:r>
              <a:rPr lang="en-US" altLang="en-US" sz="1400" i="1" dirty="0">
                <a:solidFill>
                  <a:srgbClr val="0000FF"/>
                </a:solidFill>
              </a:rPr>
              <a:t> render the cornea significantly thinner than normal?</a:t>
            </a:r>
          </a:p>
          <a:p>
            <a:pPr eaLnBrk="1" hangingPunct="1">
              <a:spcBef>
                <a:spcPct val="0"/>
              </a:spcBef>
              <a:buClrTx/>
              <a:buSzTx/>
              <a:buFontTx/>
              <a:buNone/>
              <a:defRPr/>
            </a:pPr>
            <a:r>
              <a:rPr lang="en-US" altLang="en-US" sz="1400" dirty="0">
                <a:solidFill>
                  <a:srgbClr val="0000FF"/>
                </a:solidFill>
              </a:rPr>
              <a:t>Yes</a:t>
            </a:r>
          </a:p>
          <a:p>
            <a:pPr eaLnBrk="1" hangingPunct="1">
              <a:spcBef>
                <a:spcPct val="0"/>
              </a:spcBef>
              <a:buClrTx/>
              <a:buSzTx/>
              <a:buFontTx/>
              <a:buNone/>
              <a:defRPr/>
            </a:pPr>
            <a:endParaRPr lang="en-US" altLang="en-US" sz="1400" dirty="0">
              <a:solidFill>
                <a:srgbClr val="0000FF"/>
              </a:solidFill>
            </a:endParaRPr>
          </a:p>
          <a:p>
            <a:pPr eaLnBrk="1" hangingPunct="1">
              <a:spcBef>
                <a:spcPct val="0"/>
              </a:spcBef>
              <a:buClrTx/>
              <a:buSzTx/>
              <a:buFontTx/>
              <a:buNone/>
              <a:defRPr/>
            </a:pPr>
            <a:r>
              <a:rPr lang="en-US" altLang="en-US" sz="1400" i="1" dirty="0">
                <a:solidFill>
                  <a:srgbClr val="0000FF"/>
                </a:solidFill>
              </a:rPr>
              <a:t>Is the thinned </a:t>
            </a:r>
            <a:r>
              <a:rPr lang="en-US" altLang="en-US" sz="1400" i="1" dirty="0" err="1">
                <a:solidFill>
                  <a:srgbClr val="0000FF"/>
                </a:solidFill>
              </a:rPr>
              <a:t>Terrien’s</a:t>
            </a:r>
            <a:r>
              <a:rPr lang="en-US" altLang="en-US" sz="1400" i="1" dirty="0">
                <a:solidFill>
                  <a:srgbClr val="0000FF"/>
                </a:solidFill>
              </a:rPr>
              <a:t> cornea at risk for rupture with mild trauma?</a:t>
            </a:r>
          </a:p>
          <a:p>
            <a:pPr eaLnBrk="1" hangingPunct="1">
              <a:spcBef>
                <a:spcPct val="0"/>
              </a:spcBef>
              <a:buClrTx/>
              <a:buSzTx/>
              <a:buFontTx/>
              <a:buNone/>
              <a:defRPr/>
            </a:pPr>
            <a:r>
              <a:rPr lang="en-US" altLang="en-US" sz="1400" dirty="0">
                <a:solidFill>
                  <a:srgbClr val="0000FF"/>
                </a:solidFill>
              </a:rPr>
              <a:t>Yes</a:t>
            </a:r>
          </a:p>
          <a:p>
            <a:pPr eaLnBrk="1" hangingPunct="1">
              <a:spcBef>
                <a:spcPct val="0"/>
              </a:spcBef>
              <a:buClrTx/>
              <a:buSzTx/>
              <a:buFontTx/>
              <a:buNone/>
              <a:defRPr/>
            </a:pPr>
            <a:endParaRPr lang="en-US" altLang="en-US" sz="1400" dirty="0">
              <a:solidFill>
                <a:srgbClr val="0000FF"/>
              </a:solidFill>
            </a:endParaRPr>
          </a:p>
          <a:p>
            <a:pPr eaLnBrk="1" hangingPunct="1">
              <a:spcBef>
                <a:spcPct val="0"/>
              </a:spcBef>
              <a:buClrTx/>
              <a:buSzTx/>
              <a:buFontTx/>
              <a:buNone/>
              <a:defRPr/>
            </a:pPr>
            <a:r>
              <a:rPr lang="en-US" altLang="en-US" sz="1400" i="1" dirty="0">
                <a:solidFill>
                  <a:srgbClr val="0000FF"/>
                </a:solidFill>
              </a:rPr>
              <a:t>Do </a:t>
            </a:r>
            <a:r>
              <a:rPr lang="en-US" altLang="en-US" sz="1400" i="1" dirty="0" err="1">
                <a:solidFill>
                  <a:srgbClr val="0000FF"/>
                </a:solidFill>
              </a:rPr>
              <a:t>Terrien</a:t>
            </a:r>
            <a:r>
              <a:rPr lang="en-US" altLang="en-US" sz="1400" i="1" dirty="0">
                <a:solidFill>
                  <a:srgbClr val="0000FF"/>
                </a:solidFill>
              </a:rPr>
              <a:t> pts need to wear protective eyewear?</a:t>
            </a:r>
          </a:p>
          <a:p>
            <a:pPr eaLnBrk="1" hangingPunct="1">
              <a:spcBef>
                <a:spcPct val="0"/>
              </a:spcBef>
              <a:buClrTx/>
              <a:buSzTx/>
              <a:buFontTx/>
              <a:buNone/>
              <a:defRPr/>
            </a:pPr>
            <a:r>
              <a:rPr lang="en-US" altLang="en-US" sz="1400" dirty="0">
                <a:solidFill>
                  <a:srgbClr val="0000FF"/>
                </a:solidFill>
              </a:rPr>
              <a:t>Yes</a:t>
            </a:r>
          </a:p>
        </p:txBody>
      </p:sp>
    </p:spTree>
    <p:extLst>
      <p:ext uri="{BB962C8B-B14F-4D97-AF65-F5344CB8AC3E}">
        <p14:creationId xmlns:p14="http://schemas.microsoft.com/office/powerpoint/2010/main" val="2688817389"/>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108547" name="Rectangle 3"/>
          <p:cNvSpPr>
            <a:spLocks noGrp="1" noChangeArrowheads="1"/>
          </p:cNvSpPr>
          <p:nvPr>
            <p:ph type="body" idx="1"/>
          </p:nvPr>
        </p:nvSpPr>
        <p:spPr/>
        <p:txBody>
          <a:bodyPr/>
          <a:lstStyle/>
          <a:p>
            <a:pPr eaLnBrk="1" hangingPunct="1">
              <a:defRPr/>
            </a:pPr>
            <a:r>
              <a:rPr lang="en-US" altLang="en-US" dirty="0">
                <a:solidFill>
                  <a:schemeClr val="bg1">
                    <a:lumMod val="75000"/>
                  </a:schemeClr>
                </a:solidFill>
              </a:rPr>
              <a:t>With respect to manifesting PUK, which of the following doesn’t belong, and why?</a:t>
            </a:r>
          </a:p>
          <a:p>
            <a:pPr lvl="1" eaLnBrk="1" hangingPunct="1">
              <a:defRPr/>
            </a:pPr>
            <a:r>
              <a:rPr lang="en-US" altLang="en-US" dirty="0">
                <a:solidFill>
                  <a:schemeClr val="bg1">
                    <a:lumMod val="75000"/>
                  </a:schemeClr>
                </a:solidFill>
              </a:rPr>
              <a:t>RA, </a:t>
            </a:r>
            <a:r>
              <a:rPr lang="en-US" altLang="en-US" dirty="0" err="1">
                <a:solidFill>
                  <a:schemeClr val="bg1">
                    <a:lumMod val="75000"/>
                  </a:schemeClr>
                </a:solidFill>
              </a:rPr>
              <a:t>Mooren’s</a:t>
            </a:r>
            <a:r>
              <a:rPr lang="en-US" altLang="en-US" dirty="0">
                <a:solidFill>
                  <a:schemeClr val="bg1">
                    <a:lumMod val="75000"/>
                  </a:schemeClr>
                </a:solidFill>
              </a:rPr>
              <a:t>, </a:t>
            </a:r>
            <a:r>
              <a:rPr lang="en-US" altLang="en-US" dirty="0" err="1">
                <a:solidFill>
                  <a:schemeClr val="bg1">
                    <a:lumMod val="75000"/>
                  </a:schemeClr>
                </a:solidFill>
              </a:rPr>
              <a:t>Beh</a:t>
            </a:r>
            <a:r>
              <a:rPr lang="en-US" altLang="en-US" dirty="0" err="1">
                <a:solidFill>
                  <a:schemeClr val="bg1">
                    <a:lumMod val="75000"/>
                  </a:schemeClr>
                </a:solidFill>
                <a:cs typeface="Arial" panose="020B0604020202020204" pitchFamily="34" charset="0"/>
              </a:rPr>
              <a:t>ç</a:t>
            </a:r>
            <a:r>
              <a:rPr lang="en-US" altLang="en-US" dirty="0" err="1">
                <a:solidFill>
                  <a:schemeClr val="bg1">
                    <a:lumMod val="75000"/>
                  </a:schemeClr>
                </a:solidFill>
              </a:rPr>
              <a:t>et</a:t>
            </a:r>
            <a:r>
              <a:rPr lang="en-US" altLang="en-US" dirty="0">
                <a:solidFill>
                  <a:schemeClr val="bg1">
                    <a:lumMod val="75000"/>
                  </a:schemeClr>
                </a:solidFill>
              </a:rPr>
              <a:t>, IBD</a:t>
            </a:r>
          </a:p>
          <a:p>
            <a:pPr eaLnBrk="1" hangingPunct="1">
              <a:defRPr/>
            </a:pPr>
            <a:endParaRPr lang="en-US" altLang="en-US" dirty="0">
              <a:solidFill>
                <a:schemeClr val="bg1">
                  <a:lumMod val="75000"/>
                </a:schemeClr>
              </a:solidFill>
            </a:endParaRPr>
          </a:p>
          <a:p>
            <a:pPr eaLnBrk="1" hangingPunct="1">
              <a:defRPr/>
            </a:pPr>
            <a:r>
              <a:rPr lang="en-US" altLang="en-US" dirty="0">
                <a:solidFill>
                  <a:schemeClr val="bg1">
                    <a:lumMod val="75000"/>
                  </a:schemeClr>
                </a:solidFill>
              </a:rPr>
              <a:t>And in this group?</a:t>
            </a:r>
          </a:p>
          <a:p>
            <a:pPr lvl="1" eaLnBrk="1" hangingPunct="1">
              <a:defRPr/>
            </a:pPr>
            <a:r>
              <a:rPr lang="en-US" altLang="en-US" dirty="0" err="1">
                <a:solidFill>
                  <a:schemeClr val="bg1">
                    <a:lumMod val="75000"/>
                  </a:schemeClr>
                </a:solidFill>
              </a:rPr>
              <a:t>Mooren’s</a:t>
            </a:r>
            <a:r>
              <a:rPr lang="en-US" altLang="en-US" dirty="0">
                <a:solidFill>
                  <a:schemeClr val="bg1">
                    <a:lumMod val="75000"/>
                  </a:schemeClr>
                </a:solidFill>
              </a:rPr>
              <a:t>, </a:t>
            </a:r>
            <a:r>
              <a:rPr lang="en-US" altLang="en-US" b="1" dirty="0" err="1">
                <a:solidFill>
                  <a:srgbClr val="0000FF"/>
                </a:solidFill>
              </a:rPr>
              <a:t>Terrien’s</a:t>
            </a:r>
            <a:r>
              <a:rPr lang="en-US" altLang="en-US" b="1" dirty="0">
                <a:solidFill>
                  <a:srgbClr val="0000FF"/>
                </a:solidFill>
              </a:rPr>
              <a:t> marginal</a:t>
            </a:r>
            <a:r>
              <a:rPr lang="en-US" altLang="en-US" dirty="0">
                <a:solidFill>
                  <a:schemeClr val="bg1">
                    <a:lumMod val="75000"/>
                  </a:schemeClr>
                </a:solidFill>
              </a:rPr>
              <a:t>, Sarcoid, SLE</a:t>
            </a:r>
          </a:p>
        </p:txBody>
      </p:sp>
      <p:sp>
        <p:nvSpPr>
          <p:cNvPr id="117764" name="Text Box 6"/>
          <p:cNvSpPr txBox="1">
            <a:spLocks noChangeArrowheads="1"/>
          </p:cNvSpPr>
          <p:nvPr/>
        </p:nvSpPr>
        <p:spPr bwMode="auto">
          <a:xfrm>
            <a:off x="685800" y="4924425"/>
            <a:ext cx="7772400" cy="1323975"/>
          </a:xfrm>
          <a:prstGeom prst="rect">
            <a:avLst/>
          </a:prstGeom>
          <a:no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Why is </a:t>
            </a:r>
            <a:r>
              <a:rPr lang="en-US" altLang="en-US" sz="1600" i="1" dirty="0" err="1">
                <a:solidFill>
                  <a:schemeClr val="bg1">
                    <a:lumMod val="75000"/>
                  </a:schemeClr>
                </a:solidFill>
              </a:rPr>
              <a:t>Terrien’s</a:t>
            </a:r>
            <a:r>
              <a:rPr lang="en-US" altLang="en-US" sz="1600" i="1" dirty="0">
                <a:solidFill>
                  <a:schemeClr val="bg1">
                    <a:lumMod val="75000"/>
                  </a:schemeClr>
                </a:solidFill>
              </a:rPr>
              <a:t> the oddball in this group?</a:t>
            </a:r>
          </a:p>
          <a:p>
            <a:pPr eaLnBrk="1" hangingPunct="1">
              <a:spcBef>
                <a:spcPct val="0"/>
              </a:spcBef>
              <a:buClrTx/>
              <a:buSzTx/>
              <a:buFontTx/>
              <a:buNone/>
            </a:pPr>
            <a:r>
              <a:rPr lang="en-US" altLang="en-US" sz="1600" dirty="0">
                <a:solidFill>
                  <a:schemeClr val="bg1">
                    <a:lumMod val="75000"/>
                  </a:schemeClr>
                </a:solidFill>
              </a:rPr>
              <a:t>Two reasons:</a:t>
            </a:r>
          </a:p>
          <a:p>
            <a:pPr eaLnBrk="1" hangingPunct="1">
              <a:spcBef>
                <a:spcPct val="0"/>
              </a:spcBef>
              <a:buClrTx/>
              <a:buSzTx/>
              <a:buFontTx/>
              <a:buNone/>
            </a:pPr>
            <a:r>
              <a:rPr lang="en-US" altLang="en-US" sz="1600" dirty="0">
                <a:solidFill>
                  <a:schemeClr val="bg1">
                    <a:lumMod val="75000"/>
                  </a:schemeClr>
                </a:solidFill>
              </a:rPr>
              <a:t>--PUK in the others is an  inflammatory  process; </a:t>
            </a:r>
            <a:r>
              <a:rPr lang="en-US" altLang="en-US" sz="1600" dirty="0" err="1">
                <a:solidFill>
                  <a:schemeClr val="bg1">
                    <a:lumMod val="75000"/>
                  </a:schemeClr>
                </a:solidFill>
              </a:rPr>
              <a:t>Terrien’s</a:t>
            </a:r>
            <a:r>
              <a:rPr lang="en-US" altLang="en-US" sz="1600" dirty="0">
                <a:solidFill>
                  <a:schemeClr val="bg1">
                    <a:lumMod val="75000"/>
                  </a:schemeClr>
                </a:solidFill>
              </a:rPr>
              <a:t> is  noninflammatory</a:t>
            </a:r>
          </a:p>
          <a:p>
            <a:pPr eaLnBrk="1" hangingPunct="1">
              <a:spcBef>
                <a:spcPct val="0"/>
              </a:spcBef>
              <a:buClrTx/>
              <a:buSzTx/>
              <a:buFontTx/>
              <a:buNone/>
            </a:pPr>
            <a:r>
              <a:rPr lang="en-US" altLang="en-US" sz="1600" dirty="0">
                <a:solidFill>
                  <a:schemeClr val="bg1">
                    <a:lumMod val="75000"/>
                  </a:schemeClr>
                </a:solidFill>
              </a:rPr>
              <a:t>--As implied by the word ‘ulcerative’ in the name, the corneal epithelium is  disrupted in PUK. In contrast, the epithelium is  </a:t>
            </a:r>
            <a:r>
              <a:rPr lang="en-US" altLang="en-US" sz="1600" b="1" dirty="0">
                <a:solidFill>
                  <a:schemeClr val="bg1">
                    <a:lumMod val="75000"/>
                  </a:schemeClr>
                </a:solidFill>
              </a:rPr>
              <a:t>intact</a:t>
            </a:r>
            <a:r>
              <a:rPr lang="en-US" altLang="en-US" sz="1600" dirty="0">
                <a:solidFill>
                  <a:schemeClr val="bg1">
                    <a:lumMod val="75000"/>
                  </a:schemeClr>
                </a:solidFill>
              </a:rPr>
              <a:t>  in </a:t>
            </a:r>
            <a:r>
              <a:rPr lang="en-US" altLang="en-US" sz="1600" dirty="0" err="1">
                <a:solidFill>
                  <a:schemeClr val="bg1">
                    <a:lumMod val="75000"/>
                  </a:schemeClr>
                </a:solidFill>
              </a:rPr>
              <a:t>Terrien’s</a:t>
            </a:r>
            <a:r>
              <a:rPr lang="en-US" altLang="en-US" sz="1600" dirty="0">
                <a:solidFill>
                  <a:schemeClr val="bg1">
                    <a:lumMod val="75000"/>
                  </a:schemeClr>
                </a:solidFill>
              </a:rPr>
              <a:t>.</a:t>
            </a:r>
          </a:p>
        </p:txBody>
      </p:sp>
      <p:sp>
        <p:nvSpPr>
          <p:cNvPr id="11776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24A2E40-E90D-4E51-ADB7-38803EE60BEC}" type="slidenum">
              <a:rPr lang="en-US" altLang="en-US" sz="1000" smtClean="0"/>
              <a:pPr>
                <a:spcBef>
                  <a:spcPct val="0"/>
                </a:spcBef>
                <a:buClrTx/>
                <a:buSzTx/>
                <a:buFontTx/>
                <a:buNone/>
              </a:pPr>
              <a:t>223</a:t>
            </a:fld>
            <a:endParaRPr lang="en-US" altLang="en-US" sz="1000"/>
          </a:p>
        </p:txBody>
      </p:sp>
      <p:sp>
        <p:nvSpPr>
          <p:cNvPr id="2" name="Text Box 4">
            <a:extLst>
              <a:ext uri="{FF2B5EF4-FFF2-40B4-BE49-F238E27FC236}">
                <a16:creationId xmlns:a16="http://schemas.microsoft.com/office/drawing/2014/main" id="{DE65AE0B-2B68-49F1-93AD-2DBE5788B902}"/>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4" name="TextBox 1">
            <a:extLst>
              <a:ext uri="{FF2B5EF4-FFF2-40B4-BE49-F238E27FC236}">
                <a16:creationId xmlns:a16="http://schemas.microsoft.com/office/drawing/2014/main" id="{CE08F59B-9D8E-40C0-A3C8-F9FEBFC107C0}"/>
              </a:ext>
            </a:extLst>
          </p:cNvPr>
          <p:cNvSpPr txBox="1">
            <a:spLocks noChangeArrowheads="1"/>
          </p:cNvSpPr>
          <p:nvPr/>
        </p:nvSpPr>
        <p:spPr bwMode="auto">
          <a:xfrm>
            <a:off x="1293160" y="805458"/>
            <a:ext cx="6599884" cy="3385542"/>
          </a:xfrm>
          <a:prstGeom prst="rect">
            <a:avLst/>
          </a:prstGeom>
          <a:solidFill>
            <a:schemeClr val="accent1">
              <a:lumMod val="40000"/>
              <a:lumOff val="60000"/>
            </a:schemeClr>
          </a:solidFill>
          <a:ln>
            <a:noFill/>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dirty="0">
                <a:solidFill>
                  <a:srgbClr val="0000FF"/>
                </a:solidFill>
              </a:rPr>
              <a:t>Speaking of </a:t>
            </a:r>
            <a:r>
              <a:rPr lang="en-US" altLang="en-US" sz="1800" dirty="0" err="1">
                <a:solidFill>
                  <a:srgbClr val="0000FF"/>
                </a:solidFill>
              </a:rPr>
              <a:t>Terrien’s</a:t>
            </a:r>
            <a:r>
              <a:rPr lang="en-US" altLang="en-US" sz="1800" dirty="0">
                <a:solidFill>
                  <a:srgbClr val="0000FF"/>
                </a:solidFill>
              </a:rPr>
              <a:t>?</a:t>
            </a:r>
            <a:endParaRPr lang="en-US" altLang="en-US" sz="18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Is it a common, or an uncommon condition?</a:t>
            </a:r>
          </a:p>
          <a:p>
            <a:pPr eaLnBrk="1" hangingPunct="1">
              <a:spcBef>
                <a:spcPct val="0"/>
              </a:spcBef>
              <a:buClrTx/>
              <a:buSzTx/>
              <a:buFontTx/>
              <a:buNone/>
            </a:pPr>
            <a:r>
              <a:rPr lang="en-US" altLang="en-US" sz="1400" dirty="0">
                <a:solidFill>
                  <a:schemeClr val="bg1">
                    <a:lumMod val="75000"/>
                  </a:schemeClr>
                </a:solidFill>
              </a:rPr>
              <a:t>Uncommon</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Does it have a gender predilection?</a:t>
            </a:r>
          </a:p>
          <a:p>
            <a:pPr eaLnBrk="1" hangingPunct="1">
              <a:spcBef>
                <a:spcPct val="0"/>
              </a:spcBef>
              <a:buClrTx/>
              <a:buSzTx/>
              <a:buFontTx/>
              <a:buNone/>
            </a:pPr>
            <a:r>
              <a:rPr lang="en-US" altLang="en-US" sz="1400" dirty="0">
                <a:solidFill>
                  <a:schemeClr val="bg1">
                    <a:lumMod val="75000"/>
                  </a:schemeClr>
                </a:solidFill>
              </a:rPr>
              <a:t>While once thought to be more common in males, it is now considered equal</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Is it unilateral, or bilateral?</a:t>
            </a:r>
          </a:p>
          <a:p>
            <a:pPr eaLnBrk="1" hangingPunct="1">
              <a:spcBef>
                <a:spcPct val="0"/>
              </a:spcBef>
              <a:buClrTx/>
              <a:buSzTx/>
              <a:buFontTx/>
              <a:buNone/>
            </a:pPr>
            <a:r>
              <a:rPr lang="en-US" altLang="en-US" sz="1400" dirty="0">
                <a:solidFill>
                  <a:schemeClr val="bg1">
                    <a:lumMod val="75000"/>
                  </a:schemeClr>
                </a:solidFill>
              </a:rPr>
              <a:t>Bilateral (although involvement can be strikingly asymmetric)</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Which sector of the cornea is involved first, and how does it progress from there?</a:t>
            </a:r>
          </a:p>
          <a:p>
            <a:pPr eaLnBrk="1" hangingPunct="1">
              <a:spcBef>
                <a:spcPct val="0"/>
              </a:spcBef>
              <a:buClrTx/>
              <a:buSzTx/>
              <a:buFontTx/>
              <a:buNone/>
            </a:pPr>
            <a:r>
              <a:rPr lang="en-US" altLang="en-US" sz="1400" dirty="0">
                <a:solidFill>
                  <a:schemeClr val="bg1">
                    <a:lumMod val="75000"/>
                  </a:schemeClr>
                </a:solidFill>
              </a:rPr>
              <a:t>It starts </a:t>
            </a:r>
            <a:r>
              <a:rPr lang="en-US" altLang="en-US" sz="1400" dirty="0" err="1">
                <a:solidFill>
                  <a:schemeClr val="bg1">
                    <a:lumMod val="75000"/>
                  </a:schemeClr>
                </a:solidFill>
              </a:rPr>
              <a:t>superonasally</a:t>
            </a:r>
            <a:r>
              <a:rPr lang="en-US" altLang="en-US" sz="1400" dirty="0">
                <a:solidFill>
                  <a:schemeClr val="bg1">
                    <a:lumMod val="75000"/>
                  </a:schemeClr>
                </a:solidFill>
              </a:rPr>
              <a:t>, then spreads circumferentially</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Does it affect vision? If so, how?</a:t>
            </a:r>
          </a:p>
          <a:p>
            <a:pPr eaLnBrk="1" hangingPunct="1">
              <a:spcBef>
                <a:spcPct val="0"/>
              </a:spcBef>
              <a:buClrTx/>
              <a:buSzTx/>
              <a:buFontTx/>
              <a:buNone/>
            </a:pPr>
            <a:r>
              <a:rPr lang="en-US" altLang="en-US" sz="1400" dirty="0">
                <a:solidFill>
                  <a:schemeClr val="bg1">
                    <a:lumMod val="75000"/>
                  </a:schemeClr>
                </a:solidFill>
              </a:rPr>
              <a:t>Yes, by inducing  high astigmatism</a:t>
            </a:r>
          </a:p>
        </p:txBody>
      </p:sp>
      <p:sp>
        <p:nvSpPr>
          <p:cNvPr id="3" name="Oval 2">
            <a:extLst>
              <a:ext uri="{FF2B5EF4-FFF2-40B4-BE49-F238E27FC236}">
                <a16:creationId xmlns:a16="http://schemas.microsoft.com/office/drawing/2014/main" id="{A74CBEAF-7483-4160-AB19-750A859A431E}"/>
              </a:ext>
            </a:extLst>
          </p:cNvPr>
          <p:cNvSpPr/>
          <p:nvPr/>
        </p:nvSpPr>
        <p:spPr>
          <a:xfrm>
            <a:off x="2667000" y="4114800"/>
            <a:ext cx="3124200" cy="80962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1">
            <a:extLst>
              <a:ext uri="{FF2B5EF4-FFF2-40B4-BE49-F238E27FC236}">
                <a16:creationId xmlns:a16="http://schemas.microsoft.com/office/drawing/2014/main" id="{5DD6B5D1-FA9A-4FC2-B5C8-E02F78BCB33F}"/>
              </a:ext>
            </a:extLst>
          </p:cNvPr>
          <p:cNvSpPr txBox="1">
            <a:spLocks noChangeArrowheads="1"/>
          </p:cNvSpPr>
          <p:nvPr/>
        </p:nvSpPr>
        <p:spPr bwMode="auto">
          <a:xfrm>
            <a:off x="2189921" y="1487031"/>
            <a:ext cx="4363279" cy="2246769"/>
          </a:xfrm>
          <a:prstGeom prst="rect">
            <a:avLst/>
          </a:prstGeom>
          <a:solidFill>
            <a:srgbClr val="E6E6E6"/>
          </a:solidFill>
          <a:ln>
            <a:noFill/>
          </a:ln>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chemeClr val="bg1">
                    <a:lumMod val="75000"/>
                  </a:schemeClr>
                </a:solidFill>
              </a:rPr>
              <a:t>Does </a:t>
            </a:r>
            <a:r>
              <a:rPr lang="en-US" altLang="en-US" sz="1400" i="1" dirty="0" err="1">
                <a:solidFill>
                  <a:schemeClr val="bg1">
                    <a:lumMod val="75000"/>
                  </a:schemeClr>
                </a:solidFill>
              </a:rPr>
              <a:t>Terrien’s</a:t>
            </a:r>
            <a:r>
              <a:rPr lang="en-US" altLang="en-US" sz="1400" i="1" dirty="0">
                <a:solidFill>
                  <a:schemeClr val="bg1">
                    <a:lumMod val="75000"/>
                  </a:schemeClr>
                </a:solidFill>
              </a:rPr>
              <a:t> render the cornea significantly thinner than normal?</a:t>
            </a:r>
          </a:p>
          <a:p>
            <a:pPr eaLnBrk="1" hangingPunct="1">
              <a:spcBef>
                <a:spcPct val="0"/>
              </a:spcBef>
              <a:buClrTx/>
              <a:buSzTx/>
              <a:buFontTx/>
              <a:buNone/>
              <a:defRPr/>
            </a:pPr>
            <a:r>
              <a:rPr lang="en-US" altLang="en-US" sz="1400" dirty="0">
                <a:solidFill>
                  <a:schemeClr val="bg1">
                    <a:lumMod val="75000"/>
                  </a:schemeClr>
                </a:solidFill>
              </a:rPr>
              <a:t>Yes</a:t>
            </a:r>
          </a:p>
          <a:p>
            <a:pPr eaLnBrk="1" hangingPunct="1">
              <a:spcBef>
                <a:spcPct val="0"/>
              </a:spcBef>
              <a:buClrTx/>
              <a:buSzTx/>
              <a:buFontTx/>
              <a:buNone/>
              <a:defRPr/>
            </a:pPr>
            <a:endParaRPr lang="en-US" altLang="en-US" sz="1400" dirty="0">
              <a:solidFill>
                <a:schemeClr val="bg1">
                  <a:lumMod val="75000"/>
                </a:schemeClr>
              </a:solidFill>
            </a:endParaRPr>
          </a:p>
          <a:p>
            <a:pPr eaLnBrk="1" hangingPunct="1">
              <a:spcBef>
                <a:spcPct val="0"/>
              </a:spcBef>
              <a:buClrTx/>
              <a:buSzTx/>
              <a:buFontTx/>
              <a:buNone/>
              <a:defRPr/>
            </a:pPr>
            <a:r>
              <a:rPr lang="en-US" altLang="en-US" sz="1400" i="1" dirty="0">
                <a:solidFill>
                  <a:schemeClr val="bg1">
                    <a:lumMod val="75000"/>
                  </a:schemeClr>
                </a:solidFill>
              </a:rPr>
              <a:t>Is the thinned </a:t>
            </a:r>
            <a:r>
              <a:rPr lang="en-US" altLang="en-US" sz="1400" i="1" dirty="0" err="1">
                <a:solidFill>
                  <a:schemeClr val="bg1">
                    <a:lumMod val="75000"/>
                  </a:schemeClr>
                </a:solidFill>
              </a:rPr>
              <a:t>Terrien’s</a:t>
            </a:r>
            <a:r>
              <a:rPr lang="en-US" altLang="en-US" sz="1400" i="1" dirty="0">
                <a:solidFill>
                  <a:schemeClr val="bg1">
                    <a:lumMod val="75000"/>
                  </a:schemeClr>
                </a:solidFill>
              </a:rPr>
              <a:t> cornea at risk for rupture with mild trauma?</a:t>
            </a:r>
          </a:p>
          <a:p>
            <a:pPr eaLnBrk="1" hangingPunct="1">
              <a:spcBef>
                <a:spcPct val="0"/>
              </a:spcBef>
              <a:buClrTx/>
              <a:buSzTx/>
              <a:buFontTx/>
              <a:buNone/>
              <a:defRPr/>
            </a:pPr>
            <a:r>
              <a:rPr lang="en-US" altLang="en-US" sz="1400" dirty="0">
                <a:solidFill>
                  <a:schemeClr val="bg1">
                    <a:lumMod val="75000"/>
                  </a:schemeClr>
                </a:solidFill>
              </a:rPr>
              <a:t>Yes</a:t>
            </a:r>
          </a:p>
          <a:p>
            <a:pPr eaLnBrk="1" hangingPunct="1">
              <a:spcBef>
                <a:spcPct val="0"/>
              </a:spcBef>
              <a:buClrTx/>
              <a:buSzTx/>
              <a:buFontTx/>
              <a:buNone/>
              <a:defRPr/>
            </a:pPr>
            <a:endParaRPr lang="en-US" altLang="en-US" sz="1400" dirty="0">
              <a:solidFill>
                <a:schemeClr val="bg1">
                  <a:lumMod val="75000"/>
                </a:schemeClr>
              </a:solidFill>
            </a:endParaRPr>
          </a:p>
          <a:p>
            <a:pPr eaLnBrk="1" hangingPunct="1">
              <a:spcBef>
                <a:spcPct val="0"/>
              </a:spcBef>
              <a:buClrTx/>
              <a:buSzTx/>
              <a:buFontTx/>
              <a:buNone/>
              <a:defRPr/>
            </a:pPr>
            <a:r>
              <a:rPr lang="en-US" altLang="en-US" sz="1400" i="1" dirty="0">
                <a:solidFill>
                  <a:schemeClr val="bg1">
                    <a:lumMod val="75000"/>
                  </a:schemeClr>
                </a:solidFill>
              </a:rPr>
              <a:t>Do </a:t>
            </a:r>
            <a:r>
              <a:rPr lang="en-US" altLang="en-US" sz="1400" i="1" dirty="0" err="1">
                <a:solidFill>
                  <a:schemeClr val="bg1">
                    <a:lumMod val="75000"/>
                  </a:schemeClr>
                </a:solidFill>
              </a:rPr>
              <a:t>Terrien</a:t>
            </a:r>
            <a:r>
              <a:rPr lang="en-US" altLang="en-US" sz="1400" i="1" dirty="0">
                <a:solidFill>
                  <a:schemeClr val="bg1">
                    <a:lumMod val="75000"/>
                  </a:schemeClr>
                </a:solidFill>
              </a:rPr>
              <a:t> pts need to wear protective eyewear?</a:t>
            </a:r>
          </a:p>
          <a:p>
            <a:pPr eaLnBrk="1" hangingPunct="1">
              <a:spcBef>
                <a:spcPct val="0"/>
              </a:spcBef>
              <a:buClrTx/>
              <a:buSzTx/>
              <a:buFontTx/>
              <a:buNone/>
              <a:defRPr/>
            </a:pPr>
            <a:r>
              <a:rPr lang="en-US" altLang="en-US" sz="1400" dirty="0">
                <a:solidFill>
                  <a:schemeClr val="bg1">
                    <a:lumMod val="75000"/>
                  </a:schemeClr>
                </a:solidFill>
              </a:rPr>
              <a:t>Yes</a:t>
            </a:r>
          </a:p>
        </p:txBody>
      </p:sp>
      <p:sp>
        <p:nvSpPr>
          <p:cNvPr id="5" name="TextBox 8">
            <a:extLst>
              <a:ext uri="{FF2B5EF4-FFF2-40B4-BE49-F238E27FC236}">
                <a16:creationId xmlns:a16="http://schemas.microsoft.com/office/drawing/2014/main" id="{89049E9A-233E-4F73-BA79-3EA00517682C}"/>
              </a:ext>
            </a:extLst>
          </p:cNvPr>
          <p:cNvSpPr txBox="1">
            <a:spLocks noChangeArrowheads="1"/>
          </p:cNvSpPr>
          <p:nvPr/>
        </p:nvSpPr>
        <p:spPr bwMode="auto">
          <a:xfrm>
            <a:off x="1276350" y="2170113"/>
            <a:ext cx="6724650" cy="1323439"/>
          </a:xfrm>
          <a:prstGeom prst="rect">
            <a:avLst/>
          </a:prstGeom>
          <a:solidFill>
            <a:srgbClr val="99FF99"/>
          </a:solid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i="1" dirty="0">
                <a:solidFill>
                  <a:srgbClr val="0000FF"/>
                </a:solidFill>
              </a:rPr>
              <a:t>There is a lookalike condition--rarer than </a:t>
            </a:r>
            <a:r>
              <a:rPr lang="en-US" altLang="en-US" sz="1600" i="1" dirty="0" err="1">
                <a:solidFill>
                  <a:srgbClr val="0000FF"/>
                </a:solidFill>
              </a:rPr>
              <a:t>Terrien’s</a:t>
            </a:r>
            <a:r>
              <a:rPr lang="en-US" altLang="en-US" sz="1600" i="1" dirty="0">
                <a:solidFill>
                  <a:srgbClr val="0000FF"/>
                </a:solidFill>
              </a:rPr>
              <a:t>—which differs in that 1) it is more likely to occur in children, and 2) it is inflammatory in nature. The </a:t>
            </a:r>
            <a:r>
              <a:rPr lang="en-US" altLang="en-US" sz="1600" dirty="0">
                <a:solidFill>
                  <a:srgbClr val="0000FF"/>
                </a:solidFill>
              </a:rPr>
              <a:t>Cornea</a:t>
            </a:r>
            <a:r>
              <a:rPr lang="en-US" altLang="en-US" sz="1600" i="1" dirty="0">
                <a:solidFill>
                  <a:srgbClr val="0000FF"/>
                </a:solidFill>
              </a:rPr>
              <a:t> book speculates that it </a:t>
            </a:r>
            <a:r>
              <a:rPr lang="en-US" altLang="en-US" sz="1600" dirty="0">
                <a:solidFill>
                  <a:srgbClr val="0000FF"/>
                </a:solidFill>
              </a:rPr>
              <a:t>might</a:t>
            </a:r>
            <a:r>
              <a:rPr lang="en-US" altLang="en-US" sz="1600" i="1" dirty="0">
                <a:solidFill>
                  <a:srgbClr val="0000FF"/>
                </a:solidFill>
              </a:rPr>
              <a:t> not be a separate condition, but rather a manifestation of the same </a:t>
            </a:r>
            <a:r>
              <a:rPr lang="en-US" altLang="en-US" sz="1600" i="1" dirty="0" err="1">
                <a:solidFill>
                  <a:srgbClr val="0000FF"/>
                </a:solidFill>
              </a:rPr>
              <a:t>dz</a:t>
            </a:r>
            <a:r>
              <a:rPr lang="en-US" altLang="en-US" sz="1600" i="1" dirty="0">
                <a:solidFill>
                  <a:srgbClr val="0000FF"/>
                </a:solidFill>
              </a:rPr>
              <a:t> process as </a:t>
            </a:r>
            <a:r>
              <a:rPr lang="en-US" altLang="en-US" sz="1600" i="1" dirty="0" err="1">
                <a:solidFill>
                  <a:srgbClr val="0000FF"/>
                </a:solidFill>
              </a:rPr>
              <a:t>Terrien</a:t>
            </a:r>
            <a:r>
              <a:rPr lang="en-US" altLang="en-US" sz="1600" i="1" dirty="0">
                <a:solidFill>
                  <a:srgbClr val="0000FF"/>
                </a:solidFill>
              </a:rPr>
              <a:t>. What is it?</a:t>
            </a:r>
          </a:p>
          <a:p>
            <a:r>
              <a:rPr lang="en-US" altLang="en-US" sz="1600" b="1" dirty="0">
                <a:solidFill>
                  <a:srgbClr val="99FF99"/>
                </a:solidFill>
              </a:rPr>
              <a:t>Fuchs’ superficial marginal keratitis</a:t>
            </a:r>
          </a:p>
        </p:txBody>
      </p:sp>
    </p:spTree>
    <p:extLst>
      <p:ext uri="{BB962C8B-B14F-4D97-AF65-F5344CB8AC3E}">
        <p14:creationId xmlns:p14="http://schemas.microsoft.com/office/powerpoint/2010/main" val="2626515615"/>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108547" name="Rectangle 3"/>
          <p:cNvSpPr>
            <a:spLocks noGrp="1" noChangeArrowheads="1"/>
          </p:cNvSpPr>
          <p:nvPr>
            <p:ph type="body" idx="1"/>
          </p:nvPr>
        </p:nvSpPr>
        <p:spPr/>
        <p:txBody>
          <a:bodyPr/>
          <a:lstStyle/>
          <a:p>
            <a:pPr eaLnBrk="1" hangingPunct="1">
              <a:defRPr/>
            </a:pPr>
            <a:r>
              <a:rPr lang="en-US" altLang="en-US" dirty="0">
                <a:solidFill>
                  <a:schemeClr val="bg1">
                    <a:lumMod val="75000"/>
                  </a:schemeClr>
                </a:solidFill>
              </a:rPr>
              <a:t>With respect to manifesting PUK, which of the following doesn’t belong, and why?</a:t>
            </a:r>
          </a:p>
          <a:p>
            <a:pPr lvl="1" eaLnBrk="1" hangingPunct="1">
              <a:defRPr/>
            </a:pPr>
            <a:r>
              <a:rPr lang="en-US" altLang="en-US" dirty="0">
                <a:solidFill>
                  <a:schemeClr val="bg1">
                    <a:lumMod val="75000"/>
                  </a:schemeClr>
                </a:solidFill>
              </a:rPr>
              <a:t>RA, </a:t>
            </a:r>
            <a:r>
              <a:rPr lang="en-US" altLang="en-US" dirty="0" err="1">
                <a:solidFill>
                  <a:schemeClr val="bg1">
                    <a:lumMod val="75000"/>
                  </a:schemeClr>
                </a:solidFill>
              </a:rPr>
              <a:t>Mooren’s</a:t>
            </a:r>
            <a:r>
              <a:rPr lang="en-US" altLang="en-US" dirty="0">
                <a:solidFill>
                  <a:schemeClr val="bg1">
                    <a:lumMod val="75000"/>
                  </a:schemeClr>
                </a:solidFill>
              </a:rPr>
              <a:t>, </a:t>
            </a:r>
            <a:r>
              <a:rPr lang="en-US" altLang="en-US" dirty="0" err="1">
                <a:solidFill>
                  <a:schemeClr val="bg1">
                    <a:lumMod val="75000"/>
                  </a:schemeClr>
                </a:solidFill>
              </a:rPr>
              <a:t>Beh</a:t>
            </a:r>
            <a:r>
              <a:rPr lang="en-US" altLang="en-US" dirty="0" err="1">
                <a:solidFill>
                  <a:schemeClr val="bg1">
                    <a:lumMod val="75000"/>
                  </a:schemeClr>
                </a:solidFill>
                <a:cs typeface="Arial" panose="020B0604020202020204" pitchFamily="34" charset="0"/>
              </a:rPr>
              <a:t>ç</a:t>
            </a:r>
            <a:r>
              <a:rPr lang="en-US" altLang="en-US" dirty="0" err="1">
                <a:solidFill>
                  <a:schemeClr val="bg1">
                    <a:lumMod val="75000"/>
                  </a:schemeClr>
                </a:solidFill>
              </a:rPr>
              <a:t>et</a:t>
            </a:r>
            <a:r>
              <a:rPr lang="en-US" altLang="en-US" dirty="0">
                <a:solidFill>
                  <a:schemeClr val="bg1">
                    <a:lumMod val="75000"/>
                  </a:schemeClr>
                </a:solidFill>
              </a:rPr>
              <a:t>, IBD</a:t>
            </a:r>
          </a:p>
          <a:p>
            <a:pPr eaLnBrk="1" hangingPunct="1">
              <a:defRPr/>
            </a:pPr>
            <a:endParaRPr lang="en-US" altLang="en-US" dirty="0">
              <a:solidFill>
                <a:schemeClr val="bg1">
                  <a:lumMod val="75000"/>
                </a:schemeClr>
              </a:solidFill>
            </a:endParaRPr>
          </a:p>
          <a:p>
            <a:pPr eaLnBrk="1" hangingPunct="1">
              <a:defRPr/>
            </a:pPr>
            <a:r>
              <a:rPr lang="en-US" altLang="en-US" dirty="0">
                <a:solidFill>
                  <a:schemeClr val="bg1">
                    <a:lumMod val="75000"/>
                  </a:schemeClr>
                </a:solidFill>
              </a:rPr>
              <a:t>And in this group?</a:t>
            </a:r>
          </a:p>
          <a:p>
            <a:pPr lvl="1" eaLnBrk="1" hangingPunct="1">
              <a:defRPr/>
            </a:pPr>
            <a:r>
              <a:rPr lang="en-US" altLang="en-US" dirty="0" err="1">
                <a:solidFill>
                  <a:schemeClr val="bg1">
                    <a:lumMod val="75000"/>
                  </a:schemeClr>
                </a:solidFill>
              </a:rPr>
              <a:t>Mooren’s</a:t>
            </a:r>
            <a:r>
              <a:rPr lang="en-US" altLang="en-US" dirty="0">
                <a:solidFill>
                  <a:schemeClr val="bg1">
                    <a:lumMod val="75000"/>
                  </a:schemeClr>
                </a:solidFill>
              </a:rPr>
              <a:t>, </a:t>
            </a:r>
            <a:r>
              <a:rPr lang="en-US" altLang="en-US" b="1" dirty="0" err="1">
                <a:solidFill>
                  <a:srgbClr val="0000FF"/>
                </a:solidFill>
              </a:rPr>
              <a:t>Terrien’s</a:t>
            </a:r>
            <a:r>
              <a:rPr lang="en-US" altLang="en-US" b="1" dirty="0">
                <a:solidFill>
                  <a:srgbClr val="0000FF"/>
                </a:solidFill>
              </a:rPr>
              <a:t> marginal</a:t>
            </a:r>
            <a:r>
              <a:rPr lang="en-US" altLang="en-US" dirty="0">
                <a:solidFill>
                  <a:schemeClr val="bg1">
                    <a:lumMod val="75000"/>
                  </a:schemeClr>
                </a:solidFill>
              </a:rPr>
              <a:t>, Sarcoid, SLE</a:t>
            </a:r>
          </a:p>
        </p:txBody>
      </p:sp>
      <p:sp>
        <p:nvSpPr>
          <p:cNvPr id="117764" name="Text Box 6"/>
          <p:cNvSpPr txBox="1">
            <a:spLocks noChangeArrowheads="1"/>
          </p:cNvSpPr>
          <p:nvPr/>
        </p:nvSpPr>
        <p:spPr bwMode="auto">
          <a:xfrm>
            <a:off x="685800" y="4924425"/>
            <a:ext cx="7772400" cy="1323975"/>
          </a:xfrm>
          <a:prstGeom prst="rect">
            <a:avLst/>
          </a:prstGeom>
          <a:no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Why is </a:t>
            </a:r>
            <a:r>
              <a:rPr lang="en-US" altLang="en-US" sz="1600" i="1" dirty="0" err="1">
                <a:solidFill>
                  <a:schemeClr val="bg1">
                    <a:lumMod val="75000"/>
                  </a:schemeClr>
                </a:solidFill>
              </a:rPr>
              <a:t>Terrien’s</a:t>
            </a:r>
            <a:r>
              <a:rPr lang="en-US" altLang="en-US" sz="1600" i="1" dirty="0">
                <a:solidFill>
                  <a:schemeClr val="bg1">
                    <a:lumMod val="75000"/>
                  </a:schemeClr>
                </a:solidFill>
              </a:rPr>
              <a:t> the oddball in this group?</a:t>
            </a:r>
          </a:p>
          <a:p>
            <a:pPr eaLnBrk="1" hangingPunct="1">
              <a:spcBef>
                <a:spcPct val="0"/>
              </a:spcBef>
              <a:buClrTx/>
              <a:buSzTx/>
              <a:buFontTx/>
              <a:buNone/>
            </a:pPr>
            <a:r>
              <a:rPr lang="en-US" altLang="en-US" sz="1600" dirty="0">
                <a:solidFill>
                  <a:schemeClr val="bg1">
                    <a:lumMod val="75000"/>
                  </a:schemeClr>
                </a:solidFill>
              </a:rPr>
              <a:t>Two reasons:</a:t>
            </a:r>
          </a:p>
          <a:p>
            <a:pPr eaLnBrk="1" hangingPunct="1">
              <a:spcBef>
                <a:spcPct val="0"/>
              </a:spcBef>
              <a:buClrTx/>
              <a:buSzTx/>
              <a:buFontTx/>
              <a:buNone/>
            </a:pPr>
            <a:r>
              <a:rPr lang="en-US" altLang="en-US" sz="1600" dirty="0">
                <a:solidFill>
                  <a:schemeClr val="bg1">
                    <a:lumMod val="75000"/>
                  </a:schemeClr>
                </a:solidFill>
              </a:rPr>
              <a:t>--PUK in the others is an  inflammatory  process; </a:t>
            </a:r>
            <a:r>
              <a:rPr lang="en-US" altLang="en-US" sz="1600" dirty="0" err="1">
                <a:solidFill>
                  <a:schemeClr val="bg1">
                    <a:lumMod val="75000"/>
                  </a:schemeClr>
                </a:solidFill>
              </a:rPr>
              <a:t>Terrien’s</a:t>
            </a:r>
            <a:r>
              <a:rPr lang="en-US" altLang="en-US" sz="1600" dirty="0">
                <a:solidFill>
                  <a:schemeClr val="bg1">
                    <a:lumMod val="75000"/>
                  </a:schemeClr>
                </a:solidFill>
              </a:rPr>
              <a:t> is  noninflammatory</a:t>
            </a:r>
          </a:p>
          <a:p>
            <a:pPr eaLnBrk="1" hangingPunct="1">
              <a:spcBef>
                <a:spcPct val="0"/>
              </a:spcBef>
              <a:buClrTx/>
              <a:buSzTx/>
              <a:buFontTx/>
              <a:buNone/>
            </a:pPr>
            <a:r>
              <a:rPr lang="en-US" altLang="en-US" sz="1600" dirty="0">
                <a:solidFill>
                  <a:schemeClr val="bg1">
                    <a:lumMod val="75000"/>
                  </a:schemeClr>
                </a:solidFill>
              </a:rPr>
              <a:t>--As implied by the word ‘ulcerative’ in the name, the corneal epithelium is  disrupted in PUK. In contrast, the epithelium is  </a:t>
            </a:r>
            <a:r>
              <a:rPr lang="en-US" altLang="en-US" sz="1600" b="1" dirty="0">
                <a:solidFill>
                  <a:schemeClr val="bg1">
                    <a:lumMod val="75000"/>
                  </a:schemeClr>
                </a:solidFill>
              </a:rPr>
              <a:t>intact</a:t>
            </a:r>
            <a:r>
              <a:rPr lang="en-US" altLang="en-US" sz="1600" dirty="0">
                <a:solidFill>
                  <a:schemeClr val="bg1">
                    <a:lumMod val="75000"/>
                  </a:schemeClr>
                </a:solidFill>
              </a:rPr>
              <a:t>  in </a:t>
            </a:r>
            <a:r>
              <a:rPr lang="en-US" altLang="en-US" sz="1600" dirty="0" err="1">
                <a:solidFill>
                  <a:schemeClr val="bg1">
                    <a:lumMod val="75000"/>
                  </a:schemeClr>
                </a:solidFill>
              </a:rPr>
              <a:t>Terrien’s</a:t>
            </a:r>
            <a:r>
              <a:rPr lang="en-US" altLang="en-US" sz="1600" dirty="0">
                <a:solidFill>
                  <a:schemeClr val="bg1">
                    <a:lumMod val="75000"/>
                  </a:schemeClr>
                </a:solidFill>
              </a:rPr>
              <a:t>.</a:t>
            </a:r>
          </a:p>
        </p:txBody>
      </p:sp>
      <p:sp>
        <p:nvSpPr>
          <p:cNvPr id="11776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24A2E40-E90D-4E51-ADB7-38803EE60BEC}" type="slidenum">
              <a:rPr lang="en-US" altLang="en-US" sz="1000" smtClean="0"/>
              <a:pPr>
                <a:spcBef>
                  <a:spcPct val="0"/>
                </a:spcBef>
                <a:buClrTx/>
                <a:buSzTx/>
                <a:buFontTx/>
                <a:buNone/>
              </a:pPr>
              <a:t>224</a:t>
            </a:fld>
            <a:endParaRPr lang="en-US" altLang="en-US" sz="1000"/>
          </a:p>
        </p:txBody>
      </p:sp>
      <p:sp>
        <p:nvSpPr>
          <p:cNvPr id="2" name="Text Box 4">
            <a:extLst>
              <a:ext uri="{FF2B5EF4-FFF2-40B4-BE49-F238E27FC236}">
                <a16:creationId xmlns:a16="http://schemas.microsoft.com/office/drawing/2014/main" id="{DE65AE0B-2B68-49F1-93AD-2DBE5788B902}"/>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4" name="TextBox 1">
            <a:extLst>
              <a:ext uri="{FF2B5EF4-FFF2-40B4-BE49-F238E27FC236}">
                <a16:creationId xmlns:a16="http://schemas.microsoft.com/office/drawing/2014/main" id="{CE08F59B-9D8E-40C0-A3C8-F9FEBFC107C0}"/>
              </a:ext>
            </a:extLst>
          </p:cNvPr>
          <p:cNvSpPr txBox="1">
            <a:spLocks noChangeArrowheads="1"/>
          </p:cNvSpPr>
          <p:nvPr/>
        </p:nvSpPr>
        <p:spPr bwMode="auto">
          <a:xfrm>
            <a:off x="1293160" y="805458"/>
            <a:ext cx="6599884" cy="3385542"/>
          </a:xfrm>
          <a:prstGeom prst="rect">
            <a:avLst/>
          </a:prstGeom>
          <a:solidFill>
            <a:schemeClr val="accent1">
              <a:lumMod val="40000"/>
              <a:lumOff val="60000"/>
            </a:schemeClr>
          </a:solidFill>
          <a:ln>
            <a:noFill/>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dirty="0">
                <a:solidFill>
                  <a:srgbClr val="0000FF"/>
                </a:solidFill>
              </a:rPr>
              <a:t>Speaking of </a:t>
            </a:r>
            <a:r>
              <a:rPr lang="en-US" altLang="en-US" sz="1800" dirty="0" err="1">
                <a:solidFill>
                  <a:srgbClr val="0000FF"/>
                </a:solidFill>
              </a:rPr>
              <a:t>Terrien’s</a:t>
            </a:r>
            <a:r>
              <a:rPr lang="en-US" altLang="en-US" sz="1800" dirty="0">
                <a:solidFill>
                  <a:srgbClr val="0000FF"/>
                </a:solidFill>
              </a:rPr>
              <a:t>?</a:t>
            </a:r>
            <a:endParaRPr lang="en-US" altLang="en-US" sz="18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Is it a common, or an uncommon condition?</a:t>
            </a:r>
          </a:p>
          <a:p>
            <a:pPr eaLnBrk="1" hangingPunct="1">
              <a:spcBef>
                <a:spcPct val="0"/>
              </a:spcBef>
              <a:buClrTx/>
              <a:buSzTx/>
              <a:buFontTx/>
              <a:buNone/>
            </a:pPr>
            <a:r>
              <a:rPr lang="en-US" altLang="en-US" sz="1400" dirty="0">
                <a:solidFill>
                  <a:schemeClr val="bg1">
                    <a:lumMod val="75000"/>
                  </a:schemeClr>
                </a:solidFill>
              </a:rPr>
              <a:t>Uncommon</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Does it have a gender predilection?</a:t>
            </a:r>
          </a:p>
          <a:p>
            <a:pPr eaLnBrk="1" hangingPunct="1">
              <a:spcBef>
                <a:spcPct val="0"/>
              </a:spcBef>
              <a:buClrTx/>
              <a:buSzTx/>
              <a:buFontTx/>
              <a:buNone/>
            </a:pPr>
            <a:r>
              <a:rPr lang="en-US" altLang="en-US" sz="1400" dirty="0">
                <a:solidFill>
                  <a:schemeClr val="bg1">
                    <a:lumMod val="75000"/>
                  </a:schemeClr>
                </a:solidFill>
              </a:rPr>
              <a:t>While once thought to be more common in males, it is now considered equal</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Is it unilateral, or bilateral?</a:t>
            </a:r>
          </a:p>
          <a:p>
            <a:pPr eaLnBrk="1" hangingPunct="1">
              <a:spcBef>
                <a:spcPct val="0"/>
              </a:spcBef>
              <a:buClrTx/>
              <a:buSzTx/>
              <a:buFontTx/>
              <a:buNone/>
            </a:pPr>
            <a:r>
              <a:rPr lang="en-US" altLang="en-US" sz="1400" dirty="0">
                <a:solidFill>
                  <a:schemeClr val="bg1">
                    <a:lumMod val="75000"/>
                  </a:schemeClr>
                </a:solidFill>
              </a:rPr>
              <a:t>Bilateral (although involvement can be strikingly asymmetric)</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Which sector of the cornea is involved first, and how does it progress from there?</a:t>
            </a:r>
          </a:p>
          <a:p>
            <a:pPr eaLnBrk="1" hangingPunct="1">
              <a:spcBef>
                <a:spcPct val="0"/>
              </a:spcBef>
              <a:buClrTx/>
              <a:buSzTx/>
              <a:buFontTx/>
              <a:buNone/>
            </a:pPr>
            <a:r>
              <a:rPr lang="en-US" altLang="en-US" sz="1400" dirty="0">
                <a:solidFill>
                  <a:schemeClr val="bg1">
                    <a:lumMod val="75000"/>
                  </a:schemeClr>
                </a:solidFill>
              </a:rPr>
              <a:t>It starts </a:t>
            </a:r>
            <a:r>
              <a:rPr lang="en-US" altLang="en-US" sz="1400" dirty="0" err="1">
                <a:solidFill>
                  <a:schemeClr val="bg1">
                    <a:lumMod val="75000"/>
                  </a:schemeClr>
                </a:solidFill>
              </a:rPr>
              <a:t>superonasally</a:t>
            </a:r>
            <a:r>
              <a:rPr lang="en-US" altLang="en-US" sz="1400" dirty="0">
                <a:solidFill>
                  <a:schemeClr val="bg1">
                    <a:lumMod val="75000"/>
                  </a:schemeClr>
                </a:solidFill>
              </a:rPr>
              <a:t>, then spreads circumferentially</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Does it affect vision? If so, how?</a:t>
            </a:r>
          </a:p>
          <a:p>
            <a:pPr eaLnBrk="1" hangingPunct="1">
              <a:spcBef>
                <a:spcPct val="0"/>
              </a:spcBef>
              <a:buClrTx/>
              <a:buSzTx/>
              <a:buFontTx/>
              <a:buNone/>
            </a:pPr>
            <a:r>
              <a:rPr lang="en-US" altLang="en-US" sz="1400" dirty="0">
                <a:solidFill>
                  <a:schemeClr val="bg1">
                    <a:lumMod val="75000"/>
                  </a:schemeClr>
                </a:solidFill>
              </a:rPr>
              <a:t>Yes, by inducing  high astigmatism</a:t>
            </a:r>
          </a:p>
        </p:txBody>
      </p:sp>
      <p:sp>
        <p:nvSpPr>
          <p:cNvPr id="3" name="Oval 2">
            <a:extLst>
              <a:ext uri="{FF2B5EF4-FFF2-40B4-BE49-F238E27FC236}">
                <a16:creationId xmlns:a16="http://schemas.microsoft.com/office/drawing/2014/main" id="{A74CBEAF-7483-4160-AB19-750A859A431E}"/>
              </a:ext>
            </a:extLst>
          </p:cNvPr>
          <p:cNvSpPr/>
          <p:nvPr/>
        </p:nvSpPr>
        <p:spPr>
          <a:xfrm>
            <a:off x="2667000" y="4114800"/>
            <a:ext cx="3124200" cy="80962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1">
            <a:extLst>
              <a:ext uri="{FF2B5EF4-FFF2-40B4-BE49-F238E27FC236}">
                <a16:creationId xmlns:a16="http://schemas.microsoft.com/office/drawing/2014/main" id="{5DD6B5D1-FA9A-4FC2-B5C8-E02F78BCB33F}"/>
              </a:ext>
            </a:extLst>
          </p:cNvPr>
          <p:cNvSpPr txBox="1">
            <a:spLocks noChangeArrowheads="1"/>
          </p:cNvSpPr>
          <p:nvPr/>
        </p:nvSpPr>
        <p:spPr bwMode="auto">
          <a:xfrm>
            <a:off x="2189921" y="1487031"/>
            <a:ext cx="4363279" cy="2246769"/>
          </a:xfrm>
          <a:prstGeom prst="rect">
            <a:avLst/>
          </a:prstGeom>
          <a:solidFill>
            <a:srgbClr val="E6E6E6"/>
          </a:solidFill>
          <a:ln>
            <a:noFill/>
          </a:ln>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chemeClr val="bg1">
                    <a:lumMod val="75000"/>
                  </a:schemeClr>
                </a:solidFill>
              </a:rPr>
              <a:t>Does </a:t>
            </a:r>
            <a:r>
              <a:rPr lang="en-US" altLang="en-US" sz="1400" i="1" dirty="0" err="1">
                <a:solidFill>
                  <a:schemeClr val="bg1">
                    <a:lumMod val="75000"/>
                  </a:schemeClr>
                </a:solidFill>
              </a:rPr>
              <a:t>Terrien’s</a:t>
            </a:r>
            <a:r>
              <a:rPr lang="en-US" altLang="en-US" sz="1400" i="1" dirty="0">
                <a:solidFill>
                  <a:schemeClr val="bg1">
                    <a:lumMod val="75000"/>
                  </a:schemeClr>
                </a:solidFill>
              </a:rPr>
              <a:t> render the cornea significantly thinner than normal?</a:t>
            </a:r>
          </a:p>
          <a:p>
            <a:pPr eaLnBrk="1" hangingPunct="1">
              <a:spcBef>
                <a:spcPct val="0"/>
              </a:spcBef>
              <a:buClrTx/>
              <a:buSzTx/>
              <a:buFontTx/>
              <a:buNone/>
              <a:defRPr/>
            </a:pPr>
            <a:r>
              <a:rPr lang="en-US" altLang="en-US" sz="1400" dirty="0">
                <a:solidFill>
                  <a:schemeClr val="bg1">
                    <a:lumMod val="75000"/>
                  </a:schemeClr>
                </a:solidFill>
              </a:rPr>
              <a:t>Yes</a:t>
            </a:r>
          </a:p>
          <a:p>
            <a:pPr eaLnBrk="1" hangingPunct="1">
              <a:spcBef>
                <a:spcPct val="0"/>
              </a:spcBef>
              <a:buClrTx/>
              <a:buSzTx/>
              <a:buFontTx/>
              <a:buNone/>
              <a:defRPr/>
            </a:pPr>
            <a:endParaRPr lang="en-US" altLang="en-US" sz="1400" dirty="0">
              <a:solidFill>
                <a:schemeClr val="bg1">
                  <a:lumMod val="75000"/>
                </a:schemeClr>
              </a:solidFill>
            </a:endParaRPr>
          </a:p>
          <a:p>
            <a:pPr eaLnBrk="1" hangingPunct="1">
              <a:spcBef>
                <a:spcPct val="0"/>
              </a:spcBef>
              <a:buClrTx/>
              <a:buSzTx/>
              <a:buFontTx/>
              <a:buNone/>
              <a:defRPr/>
            </a:pPr>
            <a:r>
              <a:rPr lang="en-US" altLang="en-US" sz="1400" i="1" dirty="0">
                <a:solidFill>
                  <a:schemeClr val="bg1">
                    <a:lumMod val="75000"/>
                  </a:schemeClr>
                </a:solidFill>
              </a:rPr>
              <a:t>Is the thinned </a:t>
            </a:r>
            <a:r>
              <a:rPr lang="en-US" altLang="en-US" sz="1400" i="1" dirty="0" err="1">
                <a:solidFill>
                  <a:schemeClr val="bg1">
                    <a:lumMod val="75000"/>
                  </a:schemeClr>
                </a:solidFill>
              </a:rPr>
              <a:t>Terrien’s</a:t>
            </a:r>
            <a:r>
              <a:rPr lang="en-US" altLang="en-US" sz="1400" i="1" dirty="0">
                <a:solidFill>
                  <a:schemeClr val="bg1">
                    <a:lumMod val="75000"/>
                  </a:schemeClr>
                </a:solidFill>
              </a:rPr>
              <a:t> cornea at risk for rupture with mild trauma?</a:t>
            </a:r>
          </a:p>
          <a:p>
            <a:pPr eaLnBrk="1" hangingPunct="1">
              <a:spcBef>
                <a:spcPct val="0"/>
              </a:spcBef>
              <a:buClrTx/>
              <a:buSzTx/>
              <a:buFontTx/>
              <a:buNone/>
              <a:defRPr/>
            </a:pPr>
            <a:r>
              <a:rPr lang="en-US" altLang="en-US" sz="1400" dirty="0">
                <a:solidFill>
                  <a:schemeClr val="bg1">
                    <a:lumMod val="75000"/>
                  </a:schemeClr>
                </a:solidFill>
              </a:rPr>
              <a:t>Yes</a:t>
            </a:r>
          </a:p>
          <a:p>
            <a:pPr eaLnBrk="1" hangingPunct="1">
              <a:spcBef>
                <a:spcPct val="0"/>
              </a:spcBef>
              <a:buClrTx/>
              <a:buSzTx/>
              <a:buFontTx/>
              <a:buNone/>
              <a:defRPr/>
            </a:pPr>
            <a:endParaRPr lang="en-US" altLang="en-US" sz="1400" dirty="0">
              <a:solidFill>
                <a:schemeClr val="bg1">
                  <a:lumMod val="75000"/>
                </a:schemeClr>
              </a:solidFill>
            </a:endParaRPr>
          </a:p>
          <a:p>
            <a:pPr eaLnBrk="1" hangingPunct="1">
              <a:spcBef>
                <a:spcPct val="0"/>
              </a:spcBef>
              <a:buClrTx/>
              <a:buSzTx/>
              <a:buFontTx/>
              <a:buNone/>
              <a:defRPr/>
            </a:pPr>
            <a:r>
              <a:rPr lang="en-US" altLang="en-US" sz="1400" i="1" dirty="0">
                <a:solidFill>
                  <a:schemeClr val="bg1">
                    <a:lumMod val="75000"/>
                  </a:schemeClr>
                </a:solidFill>
              </a:rPr>
              <a:t>Do </a:t>
            </a:r>
            <a:r>
              <a:rPr lang="en-US" altLang="en-US" sz="1400" i="1" dirty="0" err="1">
                <a:solidFill>
                  <a:schemeClr val="bg1">
                    <a:lumMod val="75000"/>
                  </a:schemeClr>
                </a:solidFill>
              </a:rPr>
              <a:t>Terrien</a:t>
            </a:r>
            <a:r>
              <a:rPr lang="en-US" altLang="en-US" sz="1400" i="1" dirty="0">
                <a:solidFill>
                  <a:schemeClr val="bg1">
                    <a:lumMod val="75000"/>
                  </a:schemeClr>
                </a:solidFill>
              </a:rPr>
              <a:t> pts need to wear protective eyewear?</a:t>
            </a:r>
          </a:p>
          <a:p>
            <a:pPr eaLnBrk="1" hangingPunct="1">
              <a:spcBef>
                <a:spcPct val="0"/>
              </a:spcBef>
              <a:buClrTx/>
              <a:buSzTx/>
              <a:buFontTx/>
              <a:buNone/>
              <a:defRPr/>
            </a:pPr>
            <a:r>
              <a:rPr lang="en-US" altLang="en-US" sz="1400" dirty="0">
                <a:solidFill>
                  <a:schemeClr val="bg1">
                    <a:lumMod val="75000"/>
                  </a:schemeClr>
                </a:solidFill>
              </a:rPr>
              <a:t>Yes</a:t>
            </a:r>
          </a:p>
        </p:txBody>
      </p:sp>
      <p:sp>
        <p:nvSpPr>
          <p:cNvPr id="5" name="TextBox 8">
            <a:extLst>
              <a:ext uri="{FF2B5EF4-FFF2-40B4-BE49-F238E27FC236}">
                <a16:creationId xmlns:a16="http://schemas.microsoft.com/office/drawing/2014/main" id="{89049E9A-233E-4F73-BA79-3EA00517682C}"/>
              </a:ext>
            </a:extLst>
          </p:cNvPr>
          <p:cNvSpPr txBox="1">
            <a:spLocks noChangeArrowheads="1"/>
          </p:cNvSpPr>
          <p:nvPr/>
        </p:nvSpPr>
        <p:spPr bwMode="auto">
          <a:xfrm>
            <a:off x="1276350" y="2170113"/>
            <a:ext cx="6724650" cy="1323439"/>
          </a:xfrm>
          <a:prstGeom prst="rect">
            <a:avLst/>
          </a:prstGeom>
          <a:solidFill>
            <a:srgbClr val="99FF99"/>
          </a:solid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i="1" dirty="0">
                <a:solidFill>
                  <a:srgbClr val="0000FF"/>
                </a:solidFill>
              </a:rPr>
              <a:t>There is a lookalike condition--rarer than </a:t>
            </a:r>
            <a:r>
              <a:rPr lang="en-US" altLang="en-US" sz="1600" i="1" dirty="0" err="1">
                <a:solidFill>
                  <a:srgbClr val="0000FF"/>
                </a:solidFill>
              </a:rPr>
              <a:t>Terrien’s</a:t>
            </a:r>
            <a:r>
              <a:rPr lang="en-US" altLang="en-US" sz="1600" i="1" dirty="0">
                <a:solidFill>
                  <a:srgbClr val="0000FF"/>
                </a:solidFill>
              </a:rPr>
              <a:t>—which differs in that 1) it is more likely to occur in children, and 2) it is inflammatory in nature. The </a:t>
            </a:r>
            <a:r>
              <a:rPr lang="en-US" altLang="en-US" sz="1600" dirty="0">
                <a:solidFill>
                  <a:srgbClr val="0000FF"/>
                </a:solidFill>
              </a:rPr>
              <a:t>Cornea</a:t>
            </a:r>
            <a:r>
              <a:rPr lang="en-US" altLang="en-US" sz="1600" i="1" dirty="0">
                <a:solidFill>
                  <a:srgbClr val="0000FF"/>
                </a:solidFill>
              </a:rPr>
              <a:t> book speculates that it </a:t>
            </a:r>
            <a:r>
              <a:rPr lang="en-US" altLang="en-US" sz="1600" dirty="0">
                <a:solidFill>
                  <a:srgbClr val="0000FF"/>
                </a:solidFill>
              </a:rPr>
              <a:t>might</a:t>
            </a:r>
            <a:r>
              <a:rPr lang="en-US" altLang="en-US" sz="1600" i="1" dirty="0">
                <a:solidFill>
                  <a:srgbClr val="0000FF"/>
                </a:solidFill>
              </a:rPr>
              <a:t> not be a separate condition, but rather a manifestation of the same </a:t>
            </a:r>
            <a:r>
              <a:rPr lang="en-US" altLang="en-US" sz="1600" i="1" dirty="0" err="1">
                <a:solidFill>
                  <a:srgbClr val="0000FF"/>
                </a:solidFill>
              </a:rPr>
              <a:t>dz</a:t>
            </a:r>
            <a:r>
              <a:rPr lang="en-US" altLang="en-US" sz="1600" i="1" dirty="0">
                <a:solidFill>
                  <a:srgbClr val="0000FF"/>
                </a:solidFill>
              </a:rPr>
              <a:t> process as </a:t>
            </a:r>
            <a:r>
              <a:rPr lang="en-US" altLang="en-US" sz="1600" i="1" dirty="0" err="1">
                <a:solidFill>
                  <a:srgbClr val="0000FF"/>
                </a:solidFill>
              </a:rPr>
              <a:t>Terrien</a:t>
            </a:r>
            <a:r>
              <a:rPr lang="en-US" altLang="en-US" sz="1600" i="1" dirty="0">
                <a:solidFill>
                  <a:srgbClr val="0000FF"/>
                </a:solidFill>
              </a:rPr>
              <a:t>. What is it?</a:t>
            </a:r>
          </a:p>
          <a:p>
            <a:r>
              <a:rPr lang="en-US" altLang="en-US" sz="1600" b="1" dirty="0">
                <a:solidFill>
                  <a:srgbClr val="0000FF"/>
                </a:solidFill>
              </a:rPr>
              <a:t>Fuchs’ superficial marginal keratitis</a:t>
            </a:r>
          </a:p>
        </p:txBody>
      </p:sp>
    </p:spTree>
    <p:extLst>
      <p:ext uri="{BB962C8B-B14F-4D97-AF65-F5344CB8AC3E}">
        <p14:creationId xmlns:p14="http://schemas.microsoft.com/office/powerpoint/2010/main" val="2566846048"/>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4D0F9EE-69B0-4EE7-8352-6369CB36B879}"/>
              </a:ext>
            </a:extLst>
          </p:cNvPr>
          <p:cNvSpPr>
            <a:spLocks noGrp="1"/>
          </p:cNvSpPr>
          <p:nvPr>
            <p:ph type="sldNum" sz="quarter" idx="12"/>
          </p:nvPr>
        </p:nvSpPr>
        <p:spPr/>
        <p:txBody>
          <a:bodyPr/>
          <a:lstStyle/>
          <a:p>
            <a:pPr>
              <a:defRPr/>
            </a:pPr>
            <a:fld id="{CEC7EAA0-63E1-4591-B2FA-3AF5449DF5B7}" type="slidenum">
              <a:rPr lang="en-US" altLang="en-US" smtClean="0"/>
              <a:pPr>
                <a:defRPr/>
              </a:pPr>
              <a:t>225</a:t>
            </a:fld>
            <a:endParaRPr lang="en-US" altLang="en-US"/>
          </a:p>
        </p:txBody>
      </p:sp>
      <p:sp>
        <p:nvSpPr>
          <p:cNvPr id="6" name="TextBox 5">
            <a:extLst>
              <a:ext uri="{FF2B5EF4-FFF2-40B4-BE49-F238E27FC236}">
                <a16:creationId xmlns:a16="http://schemas.microsoft.com/office/drawing/2014/main" id="{7AFAEE4E-E948-4C95-960B-A3203DDC7466}"/>
              </a:ext>
            </a:extLst>
          </p:cNvPr>
          <p:cNvSpPr txBox="1"/>
          <p:nvPr/>
        </p:nvSpPr>
        <p:spPr>
          <a:xfrm>
            <a:off x="2688314" y="6031468"/>
            <a:ext cx="3767378" cy="369332"/>
          </a:xfrm>
          <a:prstGeom prst="rect">
            <a:avLst/>
          </a:prstGeom>
          <a:noFill/>
        </p:spPr>
        <p:txBody>
          <a:bodyPr wrap="none" rtlCol="0">
            <a:spAutoFit/>
          </a:bodyPr>
          <a:lstStyle/>
          <a:p>
            <a:pPr algn="ctr"/>
            <a:r>
              <a:rPr lang="en-US" dirty="0"/>
              <a:t>Fuchs’ superficial marginal keratitis</a:t>
            </a:r>
          </a:p>
        </p:txBody>
      </p:sp>
      <p:pic>
        <p:nvPicPr>
          <p:cNvPr id="7" name="Picture 6">
            <a:extLst>
              <a:ext uri="{FF2B5EF4-FFF2-40B4-BE49-F238E27FC236}">
                <a16:creationId xmlns:a16="http://schemas.microsoft.com/office/drawing/2014/main" id="{F5DC9957-7586-4F0B-9E6F-4AAB7303BA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7811" y="1390365"/>
            <a:ext cx="6468378" cy="4077269"/>
          </a:xfrm>
          <a:prstGeom prst="rect">
            <a:avLst/>
          </a:prstGeom>
        </p:spPr>
      </p:pic>
      <p:sp>
        <p:nvSpPr>
          <p:cNvPr id="9" name="Text Box 4">
            <a:extLst>
              <a:ext uri="{FF2B5EF4-FFF2-40B4-BE49-F238E27FC236}">
                <a16:creationId xmlns:a16="http://schemas.microsoft.com/office/drawing/2014/main" id="{731F9F43-30BA-4E1E-8554-97E58D34CD16}"/>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Tree>
    <p:extLst>
      <p:ext uri="{BB962C8B-B14F-4D97-AF65-F5344CB8AC3E}">
        <p14:creationId xmlns:p14="http://schemas.microsoft.com/office/powerpoint/2010/main" val="2836245499"/>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body" idx="1"/>
          </p:nvPr>
        </p:nvSpPr>
        <p:spPr>
          <a:xfrm>
            <a:off x="304800" y="1531938"/>
            <a:ext cx="8534400" cy="2430462"/>
          </a:xfrm>
          <a:solidFill>
            <a:schemeClr val="bg1"/>
          </a:solidFill>
        </p:spPr>
        <p:txBody>
          <a:bodyPr/>
          <a:lstStyle/>
          <a:p>
            <a:pPr eaLnBrk="1" hangingPunct="1">
              <a:lnSpc>
                <a:spcPct val="80000"/>
              </a:lnSpc>
            </a:pPr>
            <a:r>
              <a:rPr lang="en-US" altLang="en-US" sz="2000"/>
              <a:t>All of the following are true concerning Mooren’s ulcer </a:t>
            </a:r>
            <a:r>
              <a:rPr lang="en-US" altLang="en-US" sz="2000" i="1">
                <a:solidFill>
                  <a:srgbClr val="3333FF"/>
                </a:solidFill>
              </a:rPr>
              <a:t>except</a:t>
            </a:r>
            <a:r>
              <a:rPr lang="en-US" altLang="en-US" sz="2000"/>
              <a:t> (could be more than one):</a:t>
            </a:r>
          </a:p>
          <a:p>
            <a:pPr lvl="1" eaLnBrk="1" hangingPunct="1">
              <a:lnSpc>
                <a:spcPct val="80000"/>
              </a:lnSpc>
            </a:pPr>
            <a:r>
              <a:rPr lang="en-US" altLang="en-US" sz="1900"/>
              <a:t>Cause is unknown</a:t>
            </a:r>
          </a:p>
          <a:p>
            <a:pPr lvl="1" eaLnBrk="1" hangingPunct="1">
              <a:lnSpc>
                <a:spcPct val="80000"/>
              </a:lnSpc>
            </a:pPr>
            <a:r>
              <a:rPr lang="en-US" altLang="en-US" sz="1900"/>
              <a:t>One clinical type presents as a unilateral PUK in the elderly</a:t>
            </a:r>
          </a:p>
          <a:p>
            <a:pPr lvl="1" eaLnBrk="1" hangingPunct="1">
              <a:lnSpc>
                <a:spcPct val="80000"/>
              </a:lnSpc>
            </a:pPr>
            <a:r>
              <a:rPr lang="en-US" altLang="en-US" sz="1900"/>
              <a:t>The other type presents as bilateral disease in young African women</a:t>
            </a:r>
          </a:p>
          <a:p>
            <a:pPr lvl="1" eaLnBrk="1" hangingPunct="1">
              <a:lnSpc>
                <a:spcPct val="80000"/>
              </a:lnSpc>
            </a:pPr>
            <a:r>
              <a:rPr lang="en-US" altLang="en-US" sz="1900"/>
              <a:t>Patients with the ‘African’ variety often have a history of systemic helminth infection</a:t>
            </a:r>
          </a:p>
          <a:p>
            <a:pPr lvl="1" eaLnBrk="1" hangingPunct="1">
              <a:lnSpc>
                <a:spcPct val="80000"/>
              </a:lnSpc>
            </a:pPr>
            <a:r>
              <a:rPr lang="en-US" altLang="en-US" sz="1900"/>
              <a:t>Mooren’s responds readily to aggressive local therapy</a:t>
            </a:r>
          </a:p>
          <a:p>
            <a:pPr lvl="1" eaLnBrk="1" hangingPunct="1">
              <a:lnSpc>
                <a:spcPct val="80000"/>
              </a:lnSpc>
            </a:pPr>
            <a:endParaRPr lang="en-US" altLang="en-US" sz="1900"/>
          </a:p>
        </p:txBody>
      </p:sp>
      <p:sp>
        <p:nvSpPr>
          <p:cNvPr id="177155" name="Rectangle 2"/>
          <p:cNvSpPr txBox="1">
            <a:spLocks noChangeArrowheads="1"/>
          </p:cNvSpPr>
          <p:nvPr/>
        </p:nvSpPr>
        <p:spPr bwMode="auto">
          <a:xfrm>
            <a:off x="457200" y="122238"/>
            <a:ext cx="75438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a:solidFill>
                  <a:schemeClr val="tx2"/>
                </a:solidFill>
              </a:rPr>
              <a:t>Q</a:t>
            </a:r>
          </a:p>
        </p:txBody>
      </p:sp>
      <p:sp>
        <p:nvSpPr>
          <p:cNvPr id="17715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2FDE1BB-15B7-429B-9F1D-586FE34D88B2}" type="slidenum">
              <a:rPr lang="en-US" altLang="en-US" sz="1000" smtClean="0"/>
              <a:pPr>
                <a:spcBef>
                  <a:spcPct val="0"/>
                </a:spcBef>
                <a:buClrTx/>
                <a:buSzTx/>
                <a:buFontTx/>
                <a:buNone/>
              </a:pPr>
              <a:t>226</a:t>
            </a:fld>
            <a:endParaRPr lang="en-US" altLang="en-US" sz="1000"/>
          </a:p>
        </p:txBody>
      </p:sp>
      <p:sp>
        <p:nvSpPr>
          <p:cNvPr id="2" name="Text Box 4">
            <a:extLst>
              <a:ext uri="{FF2B5EF4-FFF2-40B4-BE49-F238E27FC236}">
                <a16:creationId xmlns:a16="http://schemas.microsoft.com/office/drawing/2014/main" id="{E1470A99-AB6D-4CD4-86C3-70FAF7B994D8}"/>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3"/>
          <p:cNvSpPr>
            <a:spLocks noGrp="1" noChangeArrowheads="1"/>
          </p:cNvSpPr>
          <p:nvPr>
            <p:ph type="body" idx="1"/>
          </p:nvPr>
        </p:nvSpPr>
        <p:spPr>
          <a:xfrm>
            <a:off x="304800" y="1542114"/>
            <a:ext cx="8534400" cy="2430462"/>
          </a:xfrm>
          <a:solidFill>
            <a:schemeClr val="bg1"/>
          </a:solidFill>
        </p:spPr>
        <p:txBody>
          <a:bodyPr/>
          <a:lstStyle/>
          <a:p>
            <a:pPr eaLnBrk="1" hangingPunct="1">
              <a:lnSpc>
                <a:spcPct val="80000"/>
              </a:lnSpc>
            </a:pPr>
            <a:r>
              <a:rPr lang="en-US" altLang="en-US" sz="2000" dirty="0"/>
              <a:t>All of the following are true concerning </a:t>
            </a:r>
            <a:r>
              <a:rPr lang="en-US" altLang="en-US" sz="2000" dirty="0" err="1"/>
              <a:t>Mooren’s</a:t>
            </a:r>
            <a:r>
              <a:rPr lang="en-US" altLang="en-US" sz="2000" dirty="0"/>
              <a:t> ulcer </a:t>
            </a:r>
            <a:r>
              <a:rPr lang="en-US" altLang="en-US" sz="2000" i="1" dirty="0">
                <a:solidFill>
                  <a:srgbClr val="3333FF"/>
                </a:solidFill>
              </a:rPr>
              <a:t>except</a:t>
            </a:r>
            <a:r>
              <a:rPr lang="en-US" altLang="en-US" sz="2000" dirty="0"/>
              <a:t> (could be more than one):</a:t>
            </a:r>
          </a:p>
          <a:p>
            <a:pPr lvl="1" eaLnBrk="1" hangingPunct="1">
              <a:lnSpc>
                <a:spcPct val="80000"/>
              </a:lnSpc>
            </a:pPr>
            <a:r>
              <a:rPr lang="en-US" altLang="en-US" sz="1900" dirty="0"/>
              <a:t>Cause is unknown  </a:t>
            </a:r>
            <a:r>
              <a:rPr lang="en-US" altLang="en-US" sz="1900" b="1" i="1" dirty="0"/>
              <a:t>T</a:t>
            </a:r>
          </a:p>
          <a:p>
            <a:pPr lvl="1" eaLnBrk="1" hangingPunct="1">
              <a:lnSpc>
                <a:spcPct val="80000"/>
              </a:lnSpc>
            </a:pPr>
            <a:r>
              <a:rPr lang="en-US" altLang="en-US" sz="1900" dirty="0"/>
              <a:t>One clinical type presents as a unilateral PUK in the elderly  </a:t>
            </a:r>
            <a:r>
              <a:rPr lang="en-US" altLang="en-US" sz="1900" b="1" i="1" dirty="0"/>
              <a:t>T</a:t>
            </a:r>
          </a:p>
          <a:p>
            <a:pPr lvl="1" eaLnBrk="1" hangingPunct="1">
              <a:lnSpc>
                <a:spcPct val="80000"/>
              </a:lnSpc>
            </a:pPr>
            <a:r>
              <a:rPr lang="en-US" altLang="en-US" sz="1900" dirty="0">
                <a:solidFill>
                  <a:srgbClr val="3333FF"/>
                </a:solidFill>
              </a:rPr>
              <a:t>The other type presents as bilateral disease in young African women</a:t>
            </a:r>
          </a:p>
          <a:p>
            <a:pPr lvl="1" eaLnBrk="1" hangingPunct="1">
              <a:lnSpc>
                <a:spcPct val="80000"/>
              </a:lnSpc>
            </a:pPr>
            <a:r>
              <a:rPr lang="en-US" altLang="en-US" sz="1900" dirty="0"/>
              <a:t>Patients with the ‘African’ variety often have a history of systemic helminth infection  </a:t>
            </a:r>
            <a:r>
              <a:rPr lang="en-US" altLang="en-US" sz="1900" b="1" i="1" dirty="0"/>
              <a:t>T</a:t>
            </a:r>
            <a:endParaRPr lang="en-US" altLang="en-US" sz="1900" dirty="0"/>
          </a:p>
          <a:p>
            <a:pPr lvl="1" eaLnBrk="1" hangingPunct="1">
              <a:lnSpc>
                <a:spcPct val="80000"/>
              </a:lnSpc>
            </a:pPr>
            <a:r>
              <a:rPr lang="en-US" altLang="en-US" sz="1900" dirty="0" err="1">
                <a:solidFill>
                  <a:srgbClr val="0000FF"/>
                </a:solidFill>
              </a:rPr>
              <a:t>Mooren’s</a:t>
            </a:r>
            <a:r>
              <a:rPr lang="en-US" altLang="en-US" sz="1900" dirty="0">
                <a:solidFill>
                  <a:srgbClr val="0000FF"/>
                </a:solidFill>
              </a:rPr>
              <a:t> responds readily to aggressive local therapy</a:t>
            </a:r>
          </a:p>
          <a:p>
            <a:pPr lvl="1" eaLnBrk="1" hangingPunct="1">
              <a:lnSpc>
                <a:spcPct val="80000"/>
              </a:lnSpc>
            </a:pPr>
            <a:endParaRPr lang="en-US" altLang="en-US" sz="1900" i="1" dirty="0">
              <a:solidFill>
                <a:srgbClr val="0000FF"/>
              </a:solidFill>
            </a:endParaRPr>
          </a:p>
        </p:txBody>
      </p:sp>
      <p:cxnSp>
        <p:nvCxnSpPr>
          <p:cNvPr id="3" name="Straight Connector 2"/>
          <p:cNvCxnSpPr/>
          <p:nvPr/>
        </p:nvCxnSpPr>
        <p:spPr>
          <a:xfrm>
            <a:off x="7620000" y="2819400"/>
            <a:ext cx="920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78181" name="TextBox 3"/>
          <p:cNvSpPr txBox="1">
            <a:spLocks noChangeArrowheads="1"/>
          </p:cNvSpPr>
          <p:nvPr/>
        </p:nvSpPr>
        <p:spPr bwMode="auto">
          <a:xfrm>
            <a:off x="7758113" y="2449512"/>
            <a:ext cx="717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solidFill>
                  <a:srgbClr val="0000FF"/>
                </a:solidFill>
                <a:latin typeface="Segoe Script" panose="020B0504020000000003" pitchFamily="34" charset="0"/>
              </a:rPr>
              <a:t>men</a:t>
            </a:r>
          </a:p>
        </p:txBody>
      </p:sp>
      <p:cxnSp>
        <p:nvCxnSpPr>
          <p:cNvPr id="10" name="Straight Connector 9"/>
          <p:cNvCxnSpPr/>
          <p:nvPr/>
        </p:nvCxnSpPr>
        <p:spPr>
          <a:xfrm flipV="1">
            <a:off x="3200400" y="3570288"/>
            <a:ext cx="685800" cy="873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78183" name="TextBox 10"/>
          <p:cNvSpPr txBox="1">
            <a:spLocks noChangeArrowheads="1"/>
          </p:cNvSpPr>
          <p:nvPr/>
        </p:nvSpPr>
        <p:spPr bwMode="auto">
          <a:xfrm>
            <a:off x="3446463" y="3247655"/>
            <a:ext cx="9731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dirty="0">
                <a:solidFill>
                  <a:srgbClr val="0000FF"/>
                </a:solidFill>
                <a:latin typeface="Segoe Script" panose="020B0504020000000003" pitchFamily="34" charset="0"/>
              </a:rPr>
              <a:t>poorly</a:t>
            </a:r>
          </a:p>
        </p:txBody>
      </p:sp>
      <p:sp>
        <p:nvSpPr>
          <p:cNvPr id="178184" name="Rectangle 2"/>
          <p:cNvSpPr txBox="1">
            <a:spLocks noChangeArrowheads="1"/>
          </p:cNvSpPr>
          <p:nvPr/>
        </p:nvSpPr>
        <p:spPr bwMode="auto">
          <a:xfrm>
            <a:off x="457200" y="122238"/>
            <a:ext cx="75438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a:solidFill>
                  <a:schemeClr val="tx2"/>
                </a:solidFill>
              </a:rPr>
              <a:t>A</a:t>
            </a:r>
          </a:p>
        </p:txBody>
      </p:sp>
      <p:sp>
        <p:nvSpPr>
          <p:cNvPr id="178185"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B4536AE-3724-47F1-B5A5-BB0294BDC1C4}" type="slidenum">
              <a:rPr lang="en-US" altLang="en-US" sz="1000" smtClean="0"/>
              <a:pPr>
                <a:spcBef>
                  <a:spcPct val="0"/>
                </a:spcBef>
                <a:buClrTx/>
                <a:buSzTx/>
                <a:buFontTx/>
                <a:buNone/>
              </a:pPr>
              <a:t>227</a:t>
            </a:fld>
            <a:endParaRPr lang="en-US" altLang="en-US" sz="1000"/>
          </a:p>
        </p:txBody>
      </p:sp>
      <p:sp>
        <p:nvSpPr>
          <p:cNvPr id="2" name="TextBox 1"/>
          <p:cNvSpPr txBox="1"/>
          <p:nvPr/>
        </p:nvSpPr>
        <p:spPr>
          <a:xfrm>
            <a:off x="3810000" y="3603244"/>
            <a:ext cx="293670" cy="369332"/>
          </a:xfrm>
          <a:prstGeom prst="rect">
            <a:avLst/>
          </a:prstGeom>
          <a:noFill/>
        </p:spPr>
        <p:txBody>
          <a:bodyPr wrap="none" rtlCol="0">
            <a:spAutoFit/>
          </a:bodyPr>
          <a:lstStyle/>
          <a:p>
            <a:r>
              <a:rPr lang="en-US" dirty="0">
                <a:solidFill>
                  <a:srgbClr val="0000FF"/>
                </a:solidFill>
              </a:rPr>
              <a:t>^</a:t>
            </a:r>
          </a:p>
        </p:txBody>
      </p:sp>
      <p:sp>
        <p:nvSpPr>
          <p:cNvPr id="4" name="Text Box 4">
            <a:extLst>
              <a:ext uri="{FF2B5EF4-FFF2-40B4-BE49-F238E27FC236}">
                <a16:creationId xmlns:a16="http://schemas.microsoft.com/office/drawing/2014/main" id="{B51297CC-D24A-43A7-883B-B63388B27C5B}"/>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txBox="1">
            <a:spLocks noChangeArrowheads="1"/>
          </p:cNvSpPr>
          <p:nvPr/>
        </p:nvSpPr>
        <p:spPr bwMode="auto">
          <a:xfrm>
            <a:off x="304800" y="1542114"/>
            <a:ext cx="8534400" cy="24304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lnSpc>
                <a:spcPct val="80000"/>
              </a:lnSpc>
            </a:pPr>
            <a:r>
              <a:rPr lang="en-US" altLang="en-US" sz="2000" kern="0"/>
              <a:t>All of the following are true concerning Mooren’s ulcer </a:t>
            </a:r>
            <a:r>
              <a:rPr lang="en-US" altLang="en-US" sz="2000" i="1" kern="0">
                <a:solidFill>
                  <a:srgbClr val="3333FF"/>
                </a:solidFill>
              </a:rPr>
              <a:t>except</a:t>
            </a:r>
            <a:r>
              <a:rPr lang="en-US" altLang="en-US" sz="2000" kern="0"/>
              <a:t> (could be more than one):</a:t>
            </a:r>
          </a:p>
          <a:p>
            <a:pPr lvl="1" eaLnBrk="1" hangingPunct="1">
              <a:lnSpc>
                <a:spcPct val="80000"/>
              </a:lnSpc>
            </a:pPr>
            <a:r>
              <a:rPr lang="en-US" altLang="en-US" sz="1900" kern="0"/>
              <a:t>Cause is unknown  </a:t>
            </a:r>
            <a:r>
              <a:rPr lang="en-US" altLang="en-US" sz="1900" b="1" i="1" kern="0"/>
              <a:t>T</a:t>
            </a:r>
          </a:p>
          <a:p>
            <a:pPr lvl="1" eaLnBrk="1" hangingPunct="1">
              <a:lnSpc>
                <a:spcPct val="80000"/>
              </a:lnSpc>
            </a:pPr>
            <a:r>
              <a:rPr lang="en-US" altLang="en-US" sz="1900" kern="0"/>
              <a:t>One clinical type presents as a unilateral PUK in the elderly  </a:t>
            </a:r>
            <a:r>
              <a:rPr lang="en-US" altLang="en-US" sz="1900" b="1" i="1" kern="0"/>
              <a:t>T</a:t>
            </a:r>
          </a:p>
          <a:p>
            <a:pPr lvl="1" eaLnBrk="1" hangingPunct="1">
              <a:lnSpc>
                <a:spcPct val="80000"/>
              </a:lnSpc>
            </a:pPr>
            <a:r>
              <a:rPr lang="en-US" altLang="en-US" sz="1900" kern="0">
                <a:solidFill>
                  <a:srgbClr val="3333FF"/>
                </a:solidFill>
              </a:rPr>
              <a:t>The other type presents as bilateral disease in young African women</a:t>
            </a:r>
          </a:p>
          <a:p>
            <a:pPr lvl="1" eaLnBrk="1" hangingPunct="1">
              <a:lnSpc>
                <a:spcPct val="80000"/>
              </a:lnSpc>
            </a:pPr>
            <a:r>
              <a:rPr lang="en-US" altLang="en-US" sz="1900" kern="0"/>
              <a:t>Patients with the ‘African’ variety often have a history of systemic helminth infection  </a:t>
            </a:r>
            <a:r>
              <a:rPr lang="en-US" altLang="en-US" sz="1900" b="1" i="1" kern="0"/>
              <a:t>T</a:t>
            </a:r>
            <a:endParaRPr lang="en-US" altLang="en-US" sz="1900" kern="0"/>
          </a:p>
          <a:p>
            <a:pPr lvl="1" eaLnBrk="1" hangingPunct="1">
              <a:lnSpc>
                <a:spcPct val="80000"/>
              </a:lnSpc>
            </a:pPr>
            <a:r>
              <a:rPr lang="en-US" altLang="en-US" sz="1900" kern="0">
                <a:solidFill>
                  <a:srgbClr val="0000FF"/>
                </a:solidFill>
              </a:rPr>
              <a:t>Mooren’s responds readily to aggressive local therapy</a:t>
            </a:r>
          </a:p>
          <a:p>
            <a:pPr lvl="1" eaLnBrk="1" hangingPunct="1">
              <a:lnSpc>
                <a:spcPct val="80000"/>
              </a:lnSpc>
            </a:pPr>
            <a:endParaRPr lang="en-US" altLang="en-US" sz="1900" i="1" kern="0" dirty="0">
              <a:solidFill>
                <a:srgbClr val="0000FF"/>
              </a:solidFill>
            </a:endParaRPr>
          </a:p>
        </p:txBody>
      </p:sp>
      <p:sp>
        <p:nvSpPr>
          <p:cNvPr id="178179" name="Text Box 4"/>
          <p:cNvSpPr txBox="1">
            <a:spLocks noChangeArrowheads="1"/>
          </p:cNvSpPr>
          <p:nvPr/>
        </p:nvSpPr>
        <p:spPr bwMode="auto">
          <a:xfrm>
            <a:off x="685800" y="4328165"/>
            <a:ext cx="7772400" cy="2246312"/>
          </a:xfrm>
          <a:prstGeom prst="rect">
            <a:avLst/>
          </a:prstGeom>
          <a:solidFill>
            <a:srgbClr val="002060"/>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err="1">
                <a:solidFill>
                  <a:schemeClr val="bg1"/>
                </a:solidFill>
              </a:rPr>
              <a:t>Mooren’s</a:t>
            </a:r>
            <a:r>
              <a:rPr lang="en-US" altLang="en-US" sz="1400" i="1" dirty="0">
                <a:solidFill>
                  <a:schemeClr val="bg1"/>
                </a:solidFill>
              </a:rPr>
              <a:t> ulcer </a:t>
            </a:r>
            <a:r>
              <a:rPr lang="en-US" altLang="en-US" sz="1400" dirty="0">
                <a:solidFill>
                  <a:schemeClr val="bg1"/>
                </a:solidFill>
              </a:rPr>
              <a:t>is a chronic, progressive PUK. By definition, the cause is unknown. It starts </a:t>
            </a:r>
            <a:r>
              <a:rPr lang="en-US" altLang="en-US" sz="1400" dirty="0" err="1">
                <a:solidFill>
                  <a:schemeClr val="bg1"/>
                </a:solidFill>
              </a:rPr>
              <a:t>sectorally</a:t>
            </a:r>
            <a:r>
              <a:rPr lang="en-US" altLang="en-US" sz="1400" dirty="0">
                <a:solidFill>
                  <a:schemeClr val="bg1"/>
                </a:solidFill>
              </a:rPr>
              <a:t>, progresses circumferentially,  then finally centrally. The leading edge is undermined  and de-epithelialized. Two clinical varieties are recognized: Unilateral  disease in the elderly, and rapidly progressive, severe bilateral disease that strikes young African men. These men usually are seropositive for helminthic disease.</a:t>
            </a:r>
          </a:p>
          <a:p>
            <a:pPr eaLnBrk="1" hangingPunct="1">
              <a:spcBef>
                <a:spcPct val="0"/>
              </a:spcBef>
              <a:buClrTx/>
              <a:buSzTx/>
              <a:buFontTx/>
              <a:buNone/>
            </a:pPr>
            <a:endParaRPr lang="en-US" altLang="en-US" sz="1400" dirty="0">
              <a:solidFill>
                <a:schemeClr val="bg1"/>
              </a:solidFill>
            </a:endParaRPr>
          </a:p>
          <a:p>
            <a:pPr eaLnBrk="1" hangingPunct="1">
              <a:spcBef>
                <a:spcPct val="0"/>
              </a:spcBef>
              <a:buClrTx/>
              <a:buSzTx/>
              <a:buFontTx/>
              <a:buNone/>
            </a:pPr>
            <a:r>
              <a:rPr lang="en-US" altLang="en-US" sz="1400" dirty="0">
                <a:solidFill>
                  <a:schemeClr val="bg1"/>
                </a:solidFill>
              </a:rPr>
              <a:t>The plethora of treatments stands as gloomy testimony to the relative ineffectiveness of each. Ocular modalities include topical steroids, BCL, </a:t>
            </a:r>
            <a:r>
              <a:rPr lang="en-US" altLang="en-US" sz="1400" i="1" dirty="0">
                <a:solidFill>
                  <a:schemeClr val="bg1"/>
                </a:solidFill>
              </a:rPr>
              <a:t>n-acetylcysteine</a:t>
            </a:r>
            <a:r>
              <a:rPr lang="en-US" altLang="en-US" sz="1400" dirty="0">
                <a:solidFill>
                  <a:schemeClr val="bg1"/>
                </a:solidFill>
              </a:rPr>
              <a:t> drops, topical cyclosporine and conjunctival resection. Quite often, systemic </a:t>
            </a:r>
            <a:r>
              <a:rPr lang="en-US" altLang="en-US" sz="1400" dirty="0" err="1">
                <a:solidFill>
                  <a:schemeClr val="bg1"/>
                </a:solidFill>
              </a:rPr>
              <a:t>immunosuppressives</a:t>
            </a:r>
            <a:r>
              <a:rPr lang="en-US" altLang="en-US" sz="1400" dirty="0">
                <a:solidFill>
                  <a:schemeClr val="bg1"/>
                </a:solidFill>
              </a:rPr>
              <a:t> are needed: steroids, MTX, and/or cyclophosphamide.</a:t>
            </a:r>
          </a:p>
        </p:txBody>
      </p:sp>
      <p:cxnSp>
        <p:nvCxnSpPr>
          <p:cNvPr id="3" name="Straight Connector 2"/>
          <p:cNvCxnSpPr/>
          <p:nvPr/>
        </p:nvCxnSpPr>
        <p:spPr>
          <a:xfrm>
            <a:off x="7620000" y="2819400"/>
            <a:ext cx="920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78181" name="TextBox 3"/>
          <p:cNvSpPr txBox="1">
            <a:spLocks noChangeArrowheads="1"/>
          </p:cNvSpPr>
          <p:nvPr/>
        </p:nvSpPr>
        <p:spPr bwMode="auto">
          <a:xfrm>
            <a:off x="7758113" y="2449512"/>
            <a:ext cx="717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solidFill>
                  <a:srgbClr val="0000FF"/>
                </a:solidFill>
                <a:latin typeface="Segoe Script" panose="020B0504020000000003" pitchFamily="34" charset="0"/>
              </a:rPr>
              <a:t>men</a:t>
            </a:r>
          </a:p>
        </p:txBody>
      </p:sp>
      <p:cxnSp>
        <p:nvCxnSpPr>
          <p:cNvPr id="10" name="Straight Connector 9"/>
          <p:cNvCxnSpPr/>
          <p:nvPr/>
        </p:nvCxnSpPr>
        <p:spPr>
          <a:xfrm flipV="1">
            <a:off x="3200400" y="3570288"/>
            <a:ext cx="685800" cy="873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78183" name="TextBox 10"/>
          <p:cNvSpPr txBox="1">
            <a:spLocks noChangeArrowheads="1"/>
          </p:cNvSpPr>
          <p:nvPr/>
        </p:nvSpPr>
        <p:spPr bwMode="auto">
          <a:xfrm>
            <a:off x="3446463" y="3247655"/>
            <a:ext cx="9731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dirty="0">
                <a:solidFill>
                  <a:srgbClr val="0000FF"/>
                </a:solidFill>
                <a:latin typeface="Segoe Script" panose="020B0504020000000003" pitchFamily="34" charset="0"/>
              </a:rPr>
              <a:t>poorly</a:t>
            </a:r>
          </a:p>
        </p:txBody>
      </p:sp>
      <p:sp>
        <p:nvSpPr>
          <p:cNvPr id="178185"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B4536AE-3724-47F1-B5A5-BB0294BDC1C4}" type="slidenum">
              <a:rPr lang="en-US" altLang="en-US" sz="1000" smtClean="0"/>
              <a:pPr>
                <a:spcBef>
                  <a:spcPct val="0"/>
                </a:spcBef>
                <a:buClrTx/>
                <a:buSzTx/>
                <a:buFontTx/>
                <a:buNone/>
              </a:pPr>
              <a:t>228</a:t>
            </a:fld>
            <a:endParaRPr lang="en-US" altLang="en-US" sz="1000"/>
          </a:p>
        </p:txBody>
      </p:sp>
      <p:sp>
        <p:nvSpPr>
          <p:cNvPr id="2" name="TextBox 1"/>
          <p:cNvSpPr txBox="1"/>
          <p:nvPr/>
        </p:nvSpPr>
        <p:spPr>
          <a:xfrm>
            <a:off x="3810000" y="3603244"/>
            <a:ext cx="293670" cy="369332"/>
          </a:xfrm>
          <a:prstGeom prst="rect">
            <a:avLst/>
          </a:prstGeom>
          <a:noFill/>
        </p:spPr>
        <p:txBody>
          <a:bodyPr wrap="none" rtlCol="0">
            <a:spAutoFit/>
          </a:bodyPr>
          <a:lstStyle/>
          <a:p>
            <a:r>
              <a:rPr lang="en-US" dirty="0">
                <a:solidFill>
                  <a:srgbClr val="0000FF"/>
                </a:solidFill>
              </a:rPr>
              <a:t>^</a:t>
            </a:r>
          </a:p>
        </p:txBody>
      </p:sp>
      <p:sp>
        <p:nvSpPr>
          <p:cNvPr id="4" name="Text Box 4">
            <a:extLst>
              <a:ext uri="{FF2B5EF4-FFF2-40B4-BE49-F238E27FC236}">
                <a16:creationId xmlns:a16="http://schemas.microsoft.com/office/drawing/2014/main" id="{CBC1186E-3822-40F4-B336-EA71FD472B90}"/>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Tree>
    <p:extLst>
      <p:ext uri="{BB962C8B-B14F-4D97-AF65-F5344CB8AC3E}">
        <p14:creationId xmlns:p14="http://schemas.microsoft.com/office/powerpoint/2010/main" val="1882757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
            <a:extLst>
              <a:ext uri="{FF2B5EF4-FFF2-40B4-BE49-F238E27FC236}">
                <a16:creationId xmlns:a16="http://schemas.microsoft.com/office/drawing/2014/main" id="{F1D56963-3E3A-723C-2A79-2DE520894935}"/>
              </a:ext>
            </a:extLst>
          </p:cNvPr>
          <p:cNvSpPr txBox="1">
            <a:spLocks noChangeArrowheads="1"/>
          </p:cNvSpPr>
          <p:nvPr/>
        </p:nvSpPr>
        <p:spPr bwMode="auto">
          <a:xfrm>
            <a:off x="228600" y="2895600"/>
            <a:ext cx="8683596" cy="1323439"/>
          </a:xfrm>
          <a:prstGeom prst="rect">
            <a:avLst/>
          </a:prstGeom>
          <a:noFill/>
          <a:ln>
            <a:noFill/>
          </a:ln>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r>
              <a:rPr lang="en-US" altLang="en-US" sz="1600" i="1" dirty="0">
                <a:solidFill>
                  <a:schemeClr val="bg1">
                    <a:lumMod val="75000"/>
                  </a:schemeClr>
                </a:solidFill>
              </a:rPr>
              <a:t>With which connective-tissue diseases (CTDs) and/or </a:t>
            </a:r>
            <a:r>
              <a:rPr lang="en-US" altLang="en-US" sz="1600" i="1" dirty="0" err="1">
                <a:solidFill>
                  <a:schemeClr val="bg1">
                    <a:lumMod val="75000"/>
                  </a:schemeClr>
                </a:solidFill>
              </a:rPr>
              <a:t>vasculitides</a:t>
            </a:r>
            <a:r>
              <a:rPr lang="en-US" altLang="en-US" sz="1600" i="1" dirty="0">
                <a:solidFill>
                  <a:schemeClr val="bg1">
                    <a:lumMod val="75000"/>
                  </a:schemeClr>
                </a:solidFill>
              </a:rPr>
              <a:t> has PUK been associated?</a:t>
            </a:r>
          </a:p>
          <a:p>
            <a:pPr eaLnBrk="1" hangingPunct="1">
              <a:spcBef>
                <a:spcPct val="0"/>
              </a:spcBef>
              <a:buClrTx/>
              <a:buSzTx/>
              <a:buFontTx/>
              <a:buNone/>
              <a:defRPr/>
            </a:pPr>
            <a:r>
              <a:rPr lang="en-US" altLang="en-US" sz="1600" dirty="0">
                <a:solidFill>
                  <a:schemeClr val="bg1">
                    <a:lumMod val="75000"/>
                  </a:schemeClr>
                </a:solidFill>
              </a:rPr>
              <a:t>Pretty much all of them</a:t>
            </a:r>
          </a:p>
          <a:p>
            <a:pPr eaLnBrk="1" hangingPunct="1">
              <a:spcBef>
                <a:spcPct val="0"/>
              </a:spcBef>
              <a:buClrTx/>
              <a:buSzTx/>
              <a:buFontTx/>
              <a:buNone/>
              <a:defRPr/>
            </a:pPr>
            <a:endParaRPr lang="en-US" altLang="en-US" sz="1600" dirty="0">
              <a:solidFill>
                <a:schemeClr val="bg1">
                  <a:lumMod val="75000"/>
                </a:schemeClr>
              </a:solidFill>
            </a:endParaRPr>
          </a:p>
          <a:p>
            <a:pPr eaLnBrk="1" hangingPunct="1">
              <a:spcBef>
                <a:spcPct val="0"/>
              </a:spcBef>
              <a:buClrTx/>
              <a:buSzTx/>
              <a:buFontTx/>
              <a:buNone/>
              <a:defRPr/>
            </a:pPr>
            <a:r>
              <a:rPr lang="en-US" altLang="en-US" sz="1600" i="1" dirty="0">
                <a:solidFill>
                  <a:schemeClr val="bg1">
                    <a:lumMod val="75000"/>
                  </a:schemeClr>
                </a:solidFill>
              </a:rPr>
              <a:t>Which three conditions are most likely to present with PUK?</a:t>
            </a:r>
          </a:p>
          <a:p>
            <a:pPr eaLnBrk="1" hangingPunct="1">
              <a:spcBef>
                <a:spcPct val="0"/>
              </a:spcBef>
              <a:buClrTx/>
              <a:buSzTx/>
              <a:buFontTx/>
              <a:buNone/>
              <a:defRPr/>
            </a:pPr>
            <a:r>
              <a:rPr lang="en-US" altLang="en-US" sz="1600" dirty="0">
                <a:solidFill>
                  <a:schemeClr val="bg1">
                    <a:lumMod val="75000"/>
                  </a:schemeClr>
                </a:solidFill>
              </a:rPr>
              <a:t>Rheumatoid arthritis, Wegener’s granulomatosis, and polyarteritis nodosa</a:t>
            </a:r>
          </a:p>
        </p:txBody>
      </p:sp>
      <p:sp>
        <p:nvSpPr>
          <p:cNvPr id="11266" name="Rectangle 7"/>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11267"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1268"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11269" name="Rectangle 4"/>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11270" name="Rectangle 5"/>
          <p:cNvSpPr>
            <a:spLocks noGrp="1" noChangeArrowheads="1"/>
          </p:cNvSpPr>
          <p:nvPr>
            <p:ph type="body" idx="1"/>
          </p:nvPr>
        </p:nvSpPr>
        <p:spPr>
          <a:xfrm>
            <a:off x="304800" y="1676400"/>
            <a:ext cx="8534400" cy="4876800"/>
          </a:xfrm>
        </p:spPr>
        <p:txBody>
          <a:bodyPr/>
          <a:lstStyle/>
          <a:p>
            <a:pPr eaLnBrk="1" hangingPunct="1"/>
            <a:r>
              <a:rPr lang="en-US" altLang="en-US" sz="2200" dirty="0">
                <a:solidFill>
                  <a:schemeClr val="bg1">
                    <a:lumMod val="75000"/>
                  </a:schemeClr>
                </a:solidFill>
              </a:rPr>
              <a:t>Autoimmune PUK is usually unilateral and sectoral                         </a:t>
            </a:r>
          </a:p>
          <a:p>
            <a:pPr eaLnBrk="1" hangingPunct="1"/>
            <a:r>
              <a:rPr lang="en-US" altLang="en-US" sz="2200" dirty="0">
                <a:solidFill>
                  <a:schemeClr val="bg1">
                    <a:lumMod val="75000"/>
                  </a:schemeClr>
                </a:solidFill>
              </a:rPr>
              <a:t>It often heralds exacerbation of </a:t>
            </a:r>
            <a:r>
              <a:rPr lang="en-US" altLang="en-US" sz="2200" b="1" dirty="0"/>
              <a:t>systemic disease </a:t>
            </a:r>
          </a:p>
        </p:txBody>
      </p:sp>
      <p:sp>
        <p:nvSpPr>
          <p:cNvPr id="1127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71F298C-05C3-441C-9236-28877EFC7DAF}" type="slidenum">
              <a:rPr lang="en-US" altLang="en-US" sz="1000" smtClean="0"/>
              <a:pPr>
                <a:spcBef>
                  <a:spcPct val="0"/>
                </a:spcBef>
                <a:buClrTx/>
                <a:buSzTx/>
                <a:buFontTx/>
                <a:buNone/>
              </a:pPr>
              <a:t>23</a:t>
            </a:fld>
            <a:endParaRPr lang="en-US" altLang="en-US" sz="1000"/>
          </a:p>
        </p:txBody>
      </p:sp>
      <p:sp>
        <p:nvSpPr>
          <p:cNvPr id="2" name="Text Box 4">
            <a:extLst>
              <a:ext uri="{FF2B5EF4-FFF2-40B4-BE49-F238E27FC236}">
                <a16:creationId xmlns:a16="http://schemas.microsoft.com/office/drawing/2014/main" id="{250CAB6B-52FF-4C9B-8E91-0F318E8D8558}"/>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3" name="TextBox 2">
            <a:extLst>
              <a:ext uri="{FF2B5EF4-FFF2-40B4-BE49-F238E27FC236}">
                <a16:creationId xmlns:a16="http://schemas.microsoft.com/office/drawing/2014/main" id="{20D4A05C-49E1-409E-AD16-9449E3E8835E}"/>
              </a:ext>
            </a:extLst>
          </p:cNvPr>
          <p:cNvSpPr txBox="1"/>
          <p:nvPr/>
        </p:nvSpPr>
        <p:spPr>
          <a:xfrm>
            <a:off x="2313038" y="1524000"/>
            <a:ext cx="6194324" cy="584775"/>
          </a:xfrm>
          <a:prstGeom prst="rect">
            <a:avLst/>
          </a:prstGeom>
          <a:solidFill>
            <a:schemeClr val="accent5">
              <a:lumMod val="75000"/>
            </a:schemeClr>
          </a:solidFill>
        </p:spPr>
        <p:txBody>
          <a:bodyPr wrap="none" rtlCol="0">
            <a:spAutoFit/>
          </a:bodyPr>
          <a:lstStyle/>
          <a:p>
            <a:r>
              <a:rPr lang="en-US" sz="1600" i="1" dirty="0">
                <a:solidFill>
                  <a:schemeClr val="bg1">
                    <a:lumMod val="50000"/>
                  </a:schemeClr>
                </a:solidFill>
              </a:rPr>
              <a:t>With what general category of autoimmune </a:t>
            </a:r>
            <a:r>
              <a:rPr lang="en-US" sz="1600" i="1" dirty="0" err="1">
                <a:solidFill>
                  <a:schemeClr val="bg1">
                    <a:lumMod val="50000"/>
                  </a:schemeClr>
                </a:solidFill>
              </a:rPr>
              <a:t>dz</a:t>
            </a:r>
            <a:r>
              <a:rPr lang="en-US" sz="1600" i="1" dirty="0">
                <a:solidFill>
                  <a:schemeClr val="bg1">
                    <a:lumMod val="50000"/>
                  </a:schemeClr>
                </a:solidFill>
              </a:rPr>
              <a:t> is PUK associated?</a:t>
            </a:r>
          </a:p>
          <a:p>
            <a:r>
              <a:rPr lang="en-US" sz="1600" dirty="0">
                <a:solidFill>
                  <a:schemeClr val="bg1">
                    <a:lumMod val="50000"/>
                  </a:schemeClr>
                </a:solidFill>
              </a:rPr>
              <a:t>Connective-tissue </a:t>
            </a:r>
            <a:r>
              <a:rPr lang="en-US" sz="1600" dirty="0" err="1">
                <a:solidFill>
                  <a:schemeClr val="bg1">
                    <a:lumMod val="50000"/>
                  </a:schemeClr>
                </a:solidFill>
              </a:rPr>
              <a:t>dz</a:t>
            </a:r>
            <a:r>
              <a:rPr lang="en-US" sz="1600" dirty="0">
                <a:solidFill>
                  <a:schemeClr val="bg1">
                    <a:lumMod val="50000"/>
                  </a:schemeClr>
                </a:solidFill>
              </a:rPr>
              <a:t>, especially </a:t>
            </a:r>
            <a:r>
              <a:rPr lang="en-US" sz="1600" dirty="0" err="1">
                <a:solidFill>
                  <a:schemeClr val="bg1">
                    <a:lumMod val="50000"/>
                  </a:schemeClr>
                </a:solidFill>
              </a:rPr>
              <a:t>vasculitides</a:t>
            </a:r>
            <a:endParaRPr lang="en-US" sz="1600" dirty="0">
              <a:solidFill>
                <a:schemeClr val="bg1">
                  <a:lumMod val="50000"/>
                </a:schemeClr>
              </a:solidFill>
            </a:endParaRPr>
          </a:p>
        </p:txBody>
      </p:sp>
      <p:sp>
        <p:nvSpPr>
          <p:cNvPr id="6" name="TextBox 5">
            <a:extLst>
              <a:ext uri="{FF2B5EF4-FFF2-40B4-BE49-F238E27FC236}">
                <a16:creationId xmlns:a16="http://schemas.microsoft.com/office/drawing/2014/main" id="{1D0C08E4-7BA5-4DC5-877E-9666ECBC0FE6}"/>
              </a:ext>
            </a:extLst>
          </p:cNvPr>
          <p:cNvSpPr txBox="1"/>
          <p:nvPr/>
        </p:nvSpPr>
        <p:spPr>
          <a:xfrm>
            <a:off x="3317329" y="4177398"/>
            <a:ext cx="284052" cy="323165"/>
          </a:xfrm>
          <a:prstGeom prst="rect">
            <a:avLst/>
          </a:prstGeom>
          <a:noFill/>
        </p:spPr>
        <p:txBody>
          <a:bodyPr wrap="none" rtlCol="0">
            <a:spAutoFit/>
          </a:bodyPr>
          <a:lstStyle/>
          <a:p>
            <a:pPr algn="ctr"/>
            <a:r>
              <a:rPr lang="en-US" sz="1500" b="1" dirty="0">
                <a:solidFill>
                  <a:srgbClr val="0000FF"/>
                </a:solidFill>
                <a:latin typeface="Segoe Script" panose="030B0504020000000003" pitchFamily="66" charset="0"/>
              </a:rPr>
              <a:t>?</a:t>
            </a:r>
          </a:p>
        </p:txBody>
      </p:sp>
      <p:cxnSp>
        <p:nvCxnSpPr>
          <p:cNvPr id="8" name="Straight Connector 7">
            <a:extLst>
              <a:ext uri="{FF2B5EF4-FFF2-40B4-BE49-F238E27FC236}">
                <a16:creationId xmlns:a16="http://schemas.microsoft.com/office/drawing/2014/main" id="{22833061-449E-42FF-AC62-2F316082C27C}"/>
              </a:ext>
            </a:extLst>
          </p:cNvPr>
          <p:cNvCxnSpPr/>
          <p:nvPr/>
        </p:nvCxnSpPr>
        <p:spPr>
          <a:xfrm>
            <a:off x="2300323" y="4038600"/>
            <a:ext cx="2284362" cy="0"/>
          </a:xfrm>
          <a:prstGeom prst="line">
            <a:avLst/>
          </a:prstGeom>
          <a:ln w="22225"/>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44D79D20-9B78-4816-9CA5-5AC465C7CDA5}"/>
              </a:ext>
            </a:extLst>
          </p:cNvPr>
          <p:cNvSpPr txBox="1"/>
          <p:nvPr/>
        </p:nvSpPr>
        <p:spPr>
          <a:xfrm>
            <a:off x="1295400" y="4684375"/>
            <a:ext cx="4924174" cy="514693"/>
          </a:xfrm>
          <a:prstGeom prst="rect">
            <a:avLst/>
          </a:prstGeom>
          <a:noFill/>
        </p:spPr>
        <p:txBody>
          <a:bodyPr wrap="square" rtlCol="0">
            <a:spAutoFit/>
          </a:bodyPr>
          <a:lstStyle/>
          <a:p>
            <a:pPr>
              <a:lnSpc>
                <a:spcPts val="1700"/>
              </a:lnSpc>
            </a:pPr>
            <a:r>
              <a:rPr lang="en-US" sz="1400" i="1" dirty="0">
                <a:solidFill>
                  <a:srgbClr val="0000FF"/>
                </a:solidFill>
              </a:rPr>
              <a:t>The term ‘Wegener’s granulomatosis’ has fallen out of favor. What term is preferred in its place?</a:t>
            </a:r>
            <a:endParaRPr lang="en-US" sz="1400" dirty="0">
              <a:solidFill>
                <a:srgbClr val="0000FF"/>
              </a:solidFill>
            </a:endParaRPr>
          </a:p>
        </p:txBody>
      </p:sp>
      <p:sp>
        <p:nvSpPr>
          <p:cNvPr id="4" name="Star: 5 Points 3">
            <a:extLst>
              <a:ext uri="{FF2B5EF4-FFF2-40B4-BE49-F238E27FC236}">
                <a16:creationId xmlns:a16="http://schemas.microsoft.com/office/drawing/2014/main" id="{33004B81-DFB3-4EC4-8046-339539C2CBDF}"/>
              </a:ext>
            </a:extLst>
          </p:cNvPr>
          <p:cNvSpPr/>
          <p:nvPr/>
        </p:nvSpPr>
        <p:spPr>
          <a:xfrm>
            <a:off x="848139" y="4543623"/>
            <a:ext cx="457200" cy="425788"/>
          </a:xfrm>
          <a:prstGeom prst="star5">
            <a:avLst/>
          </a:prstGeom>
          <a:solidFill>
            <a:srgbClr val="0000F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Star: 5 Points 6">
            <a:extLst>
              <a:ext uri="{FF2B5EF4-FFF2-40B4-BE49-F238E27FC236}">
                <a16:creationId xmlns:a16="http://schemas.microsoft.com/office/drawing/2014/main" id="{7ED7BB61-924E-46E9-85B1-7E3C0B6CE280}"/>
              </a:ext>
            </a:extLst>
          </p:cNvPr>
          <p:cNvSpPr/>
          <p:nvPr/>
        </p:nvSpPr>
        <p:spPr>
          <a:xfrm>
            <a:off x="6172200" y="4555271"/>
            <a:ext cx="457200" cy="425788"/>
          </a:xfrm>
          <a:prstGeom prst="star5">
            <a:avLst/>
          </a:prstGeom>
          <a:solidFill>
            <a:srgbClr val="0000F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7334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
            <a:extLst>
              <a:ext uri="{FF2B5EF4-FFF2-40B4-BE49-F238E27FC236}">
                <a16:creationId xmlns:a16="http://schemas.microsoft.com/office/drawing/2014/main" id="{C68DB144-736E-6CDB-1AD8-FA72B7BBBB8E}"/>
              </a:ext>
            </a:extLst>
          </p:cNvPr>
          <p:cNvSpPr txBox="1">
            <a:spLocks noChangeArrowheads="1"/>
          </p:cNvSpPr>
          <p:nvPr/>
        </p:nvSpPr>
        <p:spPr bwMode="auto">
          <a:xfrm>
            <a:off x="228600" y="2895600"/>
            <a:ext cx="8683596" cy="1323439"/>
          </a:xfrm>
          <a:prstGeom prst="rect">
            <a:avLst/>
          </a:prstGeom>
          <a:noFill/>
          <a:ln>
            <a:noFill/>
          </a:ln>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r>
              <a:rPr lang="en-US" altLang="en-US" sz="1600" i="1" dirty="0">
                <a:solidFill>
                  <a:schemeClr val="bg1">
                    <a:lumMod val="75000"/>
                  </a:schemeClr>
                </a:solidFill>
              </a:rPr>
              <a:t>With which connective-tissue diseases (CTDs) and/or </a:t>
            </a:r>
            <a:r>
              <a:rPr lang="en-US" altLang="en-US" sz="1600" i="1" dirty="0" err="1">
                <a:solidFill>
                  <a:schemeClr val="bg1">
                    <a:lumMod val="75000"/>
                  </a:schemeClr>
                </a:solidFill>
              </a:rPr>
              <a:t>vasculitides</a:t>
            </a:r>
            <a:r>
              <a:rPr lang="en-US" altLang="en-US" sz="1600" i="1" dirty="0">
                <a:solidFill>
                  <a:schemeClr val="bg1">
                    <a:lumMod val="75000"/>
                  </a:schemeClr>
                </a:solidFill>
              </a:rPr>
              <a:t> has PUK been associated?</a:t>
            </a:r>
          </a:p>
          <a:p>
            <a:pPr eaLnBrk="1" hangingPunct="1">
              <a:spcBef>
                <a:spcPct val="0"/>
              </a:spcBef>
              <a:buClrTx/>
              <a:buSzTx/>
              <a:buFontTx/>
              <a:buNone/>
              <a:defRPr/>
            </a:pPr>
            <a:r>
              <a:rPr lang="en-US" altLang="en-US" sz="1600" dirty="0">
                <a:solidFill>
                  <a:schemeClr val="bg1">
                    <a:lumMod val="75000"/>
                  </a:schemeClr>
                </a:solidFill>
              </a:rPr>
              <a:t>Pretty much all of them</a:t>
            </a:r>
          </a:p>
          <a:p>
            <a:pPr eaLnBrk="1" hangingPunct="1">
              <a:spcBef>
                <a:spcPct val="0"/>
              </a:spcBef>
              <a:buClrTx/>
              <a:buSzTx/>
              <a:buFontTx/>
              <a:buNone/>
              <a:defRPr/>
            </a:pPr>
            <a:endParaRPr lang="en-US" altLang="en-US" sz="1600" dirty="0">
              <a:solidFill>
                <a:schemeClr val="bg1">
                  <a:lumMod val="75000"/>
                </a:schemeClr>
              </a:solidFill>
            </a:endParaRPr>
          </a:p>
          <a:p>
            <a:pPr eaLnBrk="1" hangingPunct="1">
              <a:spcBef>
                <a:spcPct val="0"/>
              </a:spcBef>
              <a:buClrTx/>
              <a:buSzTx/>
              <a:buFontTx/>
              <a:buNone/>
              <a:defRPr/>
            </a:pPr>
            <a:r>
              <a:rPr lang="en-US" altLang="en-US" sz="1600" i="1" dirty="0">
                <a:solidFill>
                  <a:schemeClr val="bg1">
                    <a:lumMod val="75000"/>
                  </a:schemeClr>
                </a:solidFill>
              </a:rPr>
              <a:t>Which three conditions are most likely to present with PUK?</a:t>
            </a:r>
          </a:p>
          <a:p>
            <a:pPr eaLnBrk="1" hangingPunct="1">
              <a:spcBef>
                <a:spcPct val="0"/>
              </a:spcBef>
              <a:buClrTx/>
              <a:buSzTx/>
              <a:buFontTx/>
              <a:buNone/>
              <a:defRPr/>
            </a:pPr>
            <a:r>
              <a:rPr lang="en-US" altLang="en-US" sz="1600" dirty="0">
                <a:solidFill>
                  <a:schemeClr val="bg1">
                    <a:lumMod val="75000"/>
                  </a:schemeClr>
                </a:solidFill>
              </a:rPr>
              <a:t>Rheumatoid arthritis, Wegener’s granulomatosis, and polyarteritis nodosa</a:t>
            </a:r>
          </a:p>
        </p:txBody>
      </p:sp>
      <p:sp>
        <p:nvSpPr>
          <p:cNvPr id="11266" name="Rectangle 7"/>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11267"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1268"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11269" name="Rectangle 4"/>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11270" name="Rectangle 5"/>
          <p:cNvSpPr>
            <a:spLocks noGrp="1" noChangeArrowheads="1"/>
          </p:cNvSpPr>
          <p:nvPr>
            <p:ph type="body" idx="1"/>
          </p:nvPr>
        </p:nvSpPr>
        <p:spPr>
          <a:xfrm>
            <a:off x="304800" y="1676400"/>
            <a:ext cx="8534400" cy="4876800"/>
          </a:xfrm>
        </p:spPr>
        <p:txBody>
          <a:bodyPr/>
          <a:lstStyle/>
          <a:p>
            <a:pPr eaLnBrk="1" hangingPunct="1"/>
            <a:r>
              <a:rPr lang="en-US" altLang="en-US" sz="2200" dirty="0">
                <a:solidFill>
                  <a:schemeClr val="bg1">
                    <a:lumMod val="75000"/>
                  </a:schemeClr>
                </a:solidFill>
              </a:rPr>
              <a:t>Autoimmune PUK is usually unilateral and sectoral                         </a:t>
            </a:r>
          </a:p>
          <a:p>
            <a:pPr eaLnBrk="1" hangingPunct="1"/>
            <a:r>
              <a:rPr lang="en-US" altLang="en-US" sz="2200" dirty="0">
                <a:solidFill>
                  <a:schemeClr val="bg1">
                    <a:lumMod val="75000"/>
                  </a:schemeClr>
                </a:solidFill>
              </a:rPr>
              <a:t>It often heralds exacerbation of </a:t>
            </a:r>
            <a:r>
              <a:rPr lang="en-US" altLang="en-US" sz="2200" b="1" dirty="0"/>
              <a:t>systemic disease </a:t>
            </a:r>
          </a:p>
        </p:txBody>
      </p:sp>
      <p:sp>
        <p:nvSpPr>
          <p:cNvPr id="1127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71F298C-05C3-441C-9236-28877EFC7DAF}" type="slidenum">
              <a:rPr lang="en-US" altLang="en-US" sz="1000" smtClean="0"/>
              <a:pPr>
                <a:spcBef>
                  <a:spcPct val="0"/>
                </a:spcBef>
                <a:buClrTx/>
                <a:buSzTx/>
                <a:buFontTx/>
                <a:buNone/>
              </a:pPr>
              <a:t>24</a:t>
            </a:fld>
            <a:endParaRPr lang="en-US" altLang="en-US" sz="1000"/>
          </a:p>
        </p:txBody>
      </p:sp>
      <p:sp>
        <p:nvSpPr>
          <p:cNvPr id="2" name="Text Box 4">
            <a:extLst>
              <a:ext uri="{FF2B5EF4-FFF2-40B4-BE49-F238E27FC236}">
                <a16:creationId xmlns:a16="http://schemas.microsoft.com/office/drawing/2014/main" id="{250CAB6B-52FF-4C9B-8E91-0F318E8D8558}"/>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3" name="TextBox 2">
            <a:extLst>
              <a:ext uri="{FF2B5EF4-FFF2-40B4-BE49-F238E27FC236}">
                <a16:creationId xmlns:a16="http://schemas.microsoft.com/office/drawing/2014/main" id="{20D4A05C-49E1-409E-AD16-9449E3E8835E}"/>
              </a:ext>
            </a:extLst>
          </p:cNvPr>
          <p:cNvSpPr txBox="1"/>
          <p:nvPr/>
        </p:nvSpPr>
        <p:spPr>
          <a:xfrm>
            <a:off x="2313038" y="1524000"/>
            <a:ext cx="6194324" cy="584775"/>
          </a:xfrm>
          <a:prstGeom prst="rect">
            <a:avLst/>
          </a:prstGeom>
          <a:solidFill>
            <a:schemeClr val="accent5">
              <a:lumMod val="75000"/>
            </a:schemeClr>
          </a:solidFill>
        </p:spPr>
        <p:txBody>
          <a:bodyPr wrap="none" rtlCol="0">
            <a:spAutoFit/>
          </a:bodyPr>
          <a:lstStyle/>
          <a:p>
            <a:r>
              <a:rPr lang="en-US" sz="1600" i="1" dirty="0">
                <a:solidFill>
                  <a:schemeClr val="bg1">
                    <a:lumMod val="50000"/>
                  </a:schemeClr>
                </a:solidFill>
              </a:rPr>
              <a:t>With what general category of autoimmune </a:t>
            </a:r>
            <a:r>
              <a:rPr lang="en-US" sz="1600" i="1" dirty="0" err="1">
                <a:solidFill>
                  <a:schemeClr val="bg1">
                    <a:lumMod val="50000"/>
                  </a:schemeClr>
                </a:solidFill>
              </a:rPr>
              <a:t>dz</a:t>
            </a:r>
            <a:r>
              <a:rPr lang="en-US" sz="1600" i="1" dirty="0">
                <a:solidFill>
                  <a:schemeClr val="bg1">
                    <a:lumMod val="50000"/>
                  </a:schemeClr>
                </a:solidFill>
              </a:rPr>
              <a:t> is PUK associated?</a:t>
            </a:r>
          </a:p>
          <a:p>
            <a:r>
              <a:rPr lang="en-US" sz="1600" dirty="0">
                <a:solidFill>
                  <a:schemeClr val="bg1">
                    <a:lumMod val="50000"/>
                  </a:schemeClr>
                </a:solidFill>
              </a:rPr>
              <a:t>Connective-tissue </a:t>
            </a:r>
            <a:r>
              <a:rPr lang="en-US" sz="1600" dirty="0" err="1">
                <a:solidFill>
                  <a:schemeClr val="bg1">
                    <a:lumMod val="50000"/>
                  </a:schemeClr>
                </a:solidFill>
              </a:rPr>
              <a:t>dz</a:t>
            </a:r>
            <a:r>
              <a:rPr lang="en-US" sz="1600" dirty="0">
                <a:solidFill>
                  <a:schemeClr val="bg1">
                    <a:lumMod val="50000"/>
                  </a:schemeClr>
                </a:solidFill>
              </a:rPr>
              <a:t>, especially </a:t>
            </a:r>
            <a:r>
              <a:rPr lang="en-US" sz="1600" dirty="0" err="1">
                <a:solidFill>
                  <a:schemeClr val="bg1">
                    <a:lumMod val="50000"/>
                  </a:schemeClr>
                </a:solidFill>
              </a:rPr>
              <a:t>vasculitides</a:t>
            </a:r>
            <a:endParaRPr lang="en-US" sz="1600" dirty="0">
              <a:solidFill>
                <a:schemeClr val="bg1">
                  <a:lumMod val="50000"/>
                </a:schemeClr>
              </a:solidFill>
            </a:endParaRPr>
          </a:p>
        </p:txBody>
      </p:sp>
      <p:sp>
        <p:nvSpPr>
          <p:cNvPr id="4" name="TextBox 3">
            <a:extLst>
              <a:ext uri="{FF2B5EF4-FFF2-40B4-BE49-F238E27FC236}">
                <a16:creationId xmlns:a16="http://schemas.microsoft.com/office/drawing/2014/main" id="{2A386E55-9142-40D7-B32A-AAB60EEEABC6}"/>
              </a:ext>
            </a:extLst>
          </p:cNvPr>
          <p:cNvSpPr txBox="1"/>
          <p:nvPr/>
        </p:nvSpPr>
        <p:spPr>
          <a:xfrm>
            <a:off x="1295400" y="4684375"/>
            <a:ext cx="4924174" cy="738664"/>
          </a:xfrm>
          <a:prstGeom prst="rect">
            <a:avLst/>
          </a:prstGeom>
          <a:noFill/>
        </p:spPr>
        <p:txBody>
          <a:bodyPr wrap="square" rtlCol="0">
            <a:spAutoFit/>
          </a:bodyPr>
          <a:lstStyle/>
          <a:p>
            <a:pPr>
              <a:lnSpc>
                <a:spcPts val="1700"/>
              </a:lnSpc>
            </a:pPr>
            <a:r>
              <a:rPr lang="en-US" sz="1400" i="1" dirty="0">
                <a:solidFill>
                  <a:srgbClr val="0000FF"/>
                </a:solidFill>
              </a:rPr>
              <a:t>The term ‘Wegener’s granulomatosis’ has fallen out of favor. What term is preferred in its place?</a:t>
            </a:r>
          </a:p>
          <a:p>
            <a:pPr>
              <a:lnSpc>
                <a:spcPts val="1700"/>
              </a:lnSpc>
            </a:pPr>
            <a:r>
              <a:rPr lang="en-US" sz="1400" dirty="0">
                <a:solidFill>
                  <a:srgbClr val="0000FF"/>
                </a:solidFill>
              </a:rPr>
              <a:t>‘Granulomatosis with polyangiitis’</a:t>
            </a:r>
          </a:p>
        </p:txBody>
      </p:sp>
      <p:sp>
        <p:nvSpPr>
          <p:cNvPr id="6" name="TextBox 5">
            <a:extLst>
              <a:ext uri="{FF2B5EF4-FFF2-40B4-BE49-F238E27FC236}">
                <a16:creationId xmlns:a16="http://schemas.microsoft.com/office/drawing/2014/main" id="{1D0C08E4-7BA5-4DC5-877E-9666ECBC0FE6}"/>
              </a:ext>
            </a:extLst>
          </p:cNvPr>
          <p:cNvSpPr txBox="1"/>
          <p:nvPr/>
        </p:nvSpPr>
        <p:spPr>
          <a:xfrm>
            <a:off x="1646198" y="4177398"/>
            <a:ext cx="3626314" cy="323165"/>
          </a:xfrm>
          <a:prstGeom prst="rect">
            <a:avLst/>
          </a:prstGeom>
          <a:noFill/>
        </p:spPr>
        <p:txBody>
          <a:bodyPr wrap="none" rtlCol="0">
            <a:spAutoFit/>
          </a:bodyPr>
          <a:lstStyle/>
          <a:p>
            <a:pPr algn="ctr"/>
            <a:r>
              <a:rPr lang="en-US" sz="1500" b="1" dirty="0">
                <a:solidFill>
                  <a:srgbClr val="0000FF"/>
                </a:solidFill>
                <a:latin typeface="Segoe Script" panose="030B0504020000000003" pitchFamily="66" charset="0"/>
              </a:rPr>
              <a:t>granulomatosis with polyangiitis</a:t>
            </a:r>
          </a:p>
        </p:txBody>
      </p:sp>
      <p:cxnSp>
        <p:nvCxnSpPr>
          <p:cNvPr id="8" name="Straight Connector 7">
            <a:extLst>
              <a:ext uri="{FF2B5EF4-FFF2-40B4-BE49-F238E27FC236}">
                <a16:creationId xmlns:a16="http://schemas.microsoft.com/office/drawing/2014/main" id="{22833061-449E-42FF-AC62-2F316082C27C}"/>
              </a:ext>
            </a:extLst>
          </p:cNvPr>
          <p:cNvCxnSpPr/>
          <p:nvPr/>
        </p:nvCxnSpPr>
        <p:spPr>
          <a:xfrm>
            <a:off x="2300323" y="4038600"/>
            <a:ext cx="2284362" cy="0"/>
          </a:xfrm>
          <a:prstGeom prst="line">
            <a:avLst/>
          </a:prstGeom>
          <a:ln w="22225"/>
        </p:spPr>
        <p:style>
          <a:lnRef idx="1">
            <a:schemeClr val="dk1"/>
          </a:lnRef>
          <a:fillRef idx="0">
            <a:schemeClr val="dk1"/>
          </a:fillRef>
          <a:effectRef idx="0">
            <a:schemeClr val="dk1"/>
          </a:effectRef>
          <a:fontRef idx="minor">
            <a:schemeClr val="tx1"/>
          </a:fontRef>
        </p:style>
      </p:cxnSp>
      <p:sp>
        <p:nvSpPr>
          <p:cNvPr id="5" name="Star: 5 Points 4">
            <a:extLst>
              <a:ext uri="{FF2B5EF4-FFF2-40B4-BE49-F238E27FC236}">
                <a16:creationId xmlns:a16="http://schemas.microsoft.com/office/drawing/2014/main" id="{B3720611-605A-42F5-B0E1-EF7B48C125CB}"/>
              </a:ext>
            </a:extLst>
          </p:cNvPr>
          <p:cNvSpPr/>
          <p:nvPr/>
        </p:nvSpPr>
        <p:spPr>
          <a:xfrm>
            <a:off x="848139" y="4543623"/>
            <a:ext cx="457200" cy="425788"/>
          </a:xfrm>
          <a:prstGeom prst="star5">
            <a:avLst/>
          </a:prstGeom>
          <a:solidFill>
            <a:srgbClr val="0000F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Star: 5 Points 6">
            <a:extLst>
              <a:ext uri="{FF2B5EF4-FFF2-40B4-BE49-F238E27FC236}">
                <a16:creationId xmlns:a16="http://schemas.microsoft.com/office/drawing/2014/main" id="{256402BF-BE96-4A9B-AA05-818D2CAF6FA7}"/>
              </a:ext>
            </a:extLst>
          </p:cNvPr>
          <p:cNvSpPr/>
          <p:nvPr/>
        </p:nvSpPr>
        <p:spPr>
          <a:xfrm>
            <a:off x="6172200" y="4555271"/>
            <a:ext cx="457200" cy="425788"/>
          </a:xfrm>
          <a:prstGeom prst="star5">
            <a:avLst/>
          </a:prstGeom>
          <a:solidFill>
            <a:srgbClr val="0000F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2580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
            <a:extLst>
              <a:ext uri="{FF2B5EF4-FFF2-40B4-BE49-F238E27FC236}">
                <a16:creationId xmlns:a16="http://schemas.microsoft.com/office/drawing/2014/main" id="{E77EFDF7-4339-4068-8722-566770F9EE54}"/>
              </a:ext>
            </a:extLst>
          </p:cNvPr>
          <p:cNvSpPr txBox="1">
            <a:spLocks noChangeArrowheads="1"/>
          </p:cNvSpPr>
          <p:nvPr/>
        </p:nvSpPr>
        <p:spPr bwMode="auto">
          <a:xfrm>
            <a:off x="228600" y="2895600"/>
            <a:ext cx="8683596" cy="1323439"/>
          </a:xfrm>
          <a:prstGeom prst="rect">
            <a:avLst/>
          </a:prstGeom>
          <a:noFill/>
          <a:ln>
            <a:noFill/>
          </a:ln>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r>
              <a:rPr lang="en-US" altLang="en-US" sz="1600" i="1" dirty="0">
                <a:solidFill>
                  <a:schemeClr val="bg1">
                    <a:lumMod val="75000"/>
                  </a:schemeClr>
                </a:solidFill>
              </a:rPr>
              <a:t>With which connective-tissue diseases (CTDs) and/or </a:t>
            </a:r>
            <a:r>
              <a:rPr lang="en-US" altLang="en-US" sz="1600" i="1" dirty="0" err="1">
                <a:solidFill>
                  <a:schemeClr val="bg1">
                    <a:lumMod val="75000"/>
                  </a:schemeClr>
                </a:solidFill>
              </a:rPr>
              <a:t>vasculitides</a:t>
            </a:r>
            <a:r>
              <a:rPr lang="en-US" altLang="en-US" sz="1600" i="1" dirty="0">
                <a:solidFill>
                  <a:schemeClr val="bg1">
                    <a:lumMod val="75000"/>
                  </a:schemeClr>
                </a:solidFill>
              </a:rPr>
              <a:t> has PUK been associated?</a:t>
            </a:r>
          </a:p>
          <a:p>
            <a:pPr eaLnBrk="1" hangingPunct="1">
              <a:spcBef>
                <a:spcPct val="0"/>
              </a:spcBef>
              <a:buClrTx/>
              <a:buSzTx/>
              <a:buFontTx/>
              <a:buNone/>
              <a:defRPr/>
            </a:pPr>
            <a:r>
              <a:rPr lang="en-US" altLang="en-US" sz="1600" dirty="0">
                <a:solidFill>
                  <a:schemeClr val="bg1">
                    <a:lumMod val="75000"/>
                  </a:schemeClr>
                </a:solidFill>
              </a:rPr>
              <a:t>Pretty much all of them</a:t>
            </a:r>
          </a:p>
          <a:p>
            <a:pPr eaLnBrk="1" hangingPunct="1">
              <a:spcBef>
                <a:spcPct val="0"/>
              </a:spcBef>
              <a:buClrTx/>
              <a:buSzTx/>
              <a:buFontTx/>
              <a:buNone/>
              <a:defRPr/>
            </a:pPr>
            <a:endParaRPr lang="en-US" altLang="en-US" sz="1600" dirty="0">
              <a:solidFill>
                <a:schemeClr val="bg1">
                  <a:lumMod val="75000"/>
                </a:schemeClr>
              </a:solidFill>
            </a:endParaRPr>
          </a:p>
          <a:p>
            <a:pPr eaLnBrk="1" hangingPunct="1">
              <a:spcBef>
                <a:spcPct val="0"/>
              </a:spcBef>
              <a:buClrTx/>
              <a:buSzTx/>
              <a:buFontTx/>
              <a:buNone/>
              <a:defRPr/>
            </a:pPr>
            <a:r>
              <a:rPr lang="en-US" altLang="en-US" sz="1600" i="1" dirty="0">
                <a:solidFill>
                  <a:schemeClr val="bg1">
                    <a:lumMod val="75000"/>
                  </a:schemeClr>
                </a:solidFill>
              </a:rPr>
              <a:t>Which three conditions are most likely to present with PUK?</a:t>
            </a:r>
          </a:p>
          <a:p>
            <a:pPr eaLnBrk="1" hangingPunct="1">
              <a:spcBef>
                <a:spcPct val="0"/>
              </a:spcBef>
              <a:buClrTx/>
              <a:buSzTx/>
              <a:buFontTx/>
              <a:buNone/>
              <a:defRPr/>
            </a:pPr>
            <a:r>
              <a:rPr lang="en-US" altLang="en-US" sz="1600" dirty="0">
                <a:solidFill>
                  <a:schemeClr val="bg1">
                    <a:lumMod val="75000"/>
                  </a:schemeClr>
                </a:solidFill>
              </a:rPr>
              <a:t>Rheumatoid arthritis, Wegener’s granulomatosis, and polyarteritis nodosa</a:t>
            </a:r>
          </a:p>
        </p:txBody>
      </p:sp>
      <p:sp>
        <p:nvSpPr>
          <p:cNvPr id="11266" name="Rectangle 7"/>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11267"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1268"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11269" name="Rectangle 4"/>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11270" name="Rectangle 5"/>
          <p:cNvSpPr>
            <a:spLocks noGrp="1" noChangeArrowheads="1"/>
          </p:cNvSpPr>
          <p:nvPr>
            <p:ph type="body" idx="1"/>
          </p:nvPr>
        </p:nvSpPr>
        <p:spPr>
          <a:xfrm>
            <a:off x="304800" y="1676400"/>
            <a:ext cx="8534400" cy="4876800"/>
          </a:xfrm>
        </p:spPr>
        <p:txBody>
          <a:bodyPr/>
          <a:lstStyle/>
          <a:p>
            <a:pPr eaLnBrk="1" hangingPunct="1"/>
            <a:r>
              <a:rPr lang="en-US" altLang="en-US" sz="2200" dirty="0">
                <a:solidFill>
                  <a:schemeClr val="bg1">
                    <a:lumMod val="75000"/>
                  </a:schemeClr>
                </a:solidFill>
              </a:rPr>
              <a:t>Autoimmune PUK is usually unilateral and sectoral                         </a:t>
            </a:r>
          </a:p>
          <a:p>
            <a:pPr eaLnBrk="1" hangingPunct="1"/>
            <a:r>
              <a:rPr lang="en-US" altLang="en-US" sz="2200" dirty="0">
                <a:solidFill>
                  <a:schemeClr val="bg1">
                    <a:lumMod val="75000"/>
                  </a:schemeClr>
                </a:solidFill>
              </a:rPr>
              <a:t>It often heralds exacerbation of </a:t>
            </a:r>
            <a:r>
              <a:rPr lang="en-US" altLang="en-US" sz="2200" b="1" dirty="0"/>
              <a:t>systemic disease </a:t>
            </a:r>
          </a:p>
        </p:txBody>
      </p:sp>
      <p:sp>
        <p:nvSpPr>
          <p:cNvPr id="1127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71F298C-05C3-441C-9236-28877EFC7DAF}" type="slidenum">
              <a:rPr lang="en-US" altLang="en-US" sz="1000" smtClean="0"/>
              <a:pPr>
                <a:spcBef>
                  <a:spcPct val="0"/>
                </a:spcBef>
                <a:buClrTx/>
                <a:buSzTx/>
                <a:buFontTx/>
                <a:buNone/>
              </a:pPr>
              <a:t>25</a:t>
            </a:fld>
            <a:endParaRPr lang="en-US" altLang="en-US" sz="1000"/>
          </a:p>
        </p:txBody>
      </p:sp>
      <p:sp>
        <p:nvSpPr>
          <p:cNvPr id="2" name="Text Box 4">
            <a:extLst>
              <a:ext uri="{FF2B5EF4-FFF2-40B4-BE49-F238E27FC236}">
                <a16:creationId xmlns:a16="http://schemas.microsoft.com/office/drawing/2014/main" id="{250CAB6B-52FF-4C9B-8E91-0F318E8D8558}"/>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3" name="TextBox 2">
            <a:extLst>
              <a:ext uri="{FF2B5EF4-FFF2-40B4-BE49-F238E27FC236}">
                <a16:creationId xmlns:a16="http://schemas.microsoft.com/office/drawing/2014/main" id="{20D4A05C-49E1-409E-AD16-9449E3E8835E}"/>
              </a:ext>
            </a:extLst>
          </p:cNvPr>
          <p:cNvSpPr txBox="1"/>
          <p:nvPr/>
        </p:nvSpPr>
        <p:spPr>
          <a:xfrm>
            <a:off x="2313038" y="1524000"/>
            <a:ext cx="6194324" cy="584775"/>
          </a:xfrm>
          <a:prstGeom prst="rect">
            <a:avLst/>
          </a:prstGeom>
          <a:solidFill>
            <a:schemeClr val="accent5">
              <a:lumMod val="75000"/>
            </a:schemeClr>
          </a:solidFill>
        </p:spPr>
        <p:txBody>
          <a:bodyPr wrap="none" rtlCol="0">
            <a:spAutoFit/>
          </a:bodyPr>
          <a:lstStyle/>
          <a:p>
            <a:r>
              <a:rPr lang="en-US" sz="1600" i="1" dirty="0">
                <a:solidFill>
                  <a:schemeClr val="bg1">
                    <a:lumMod val="50000"/>
                  </a:schemeClr>
                </a:solidFill>
              </a:rPr>
              <a:t>With what general category of autoimmune </a:t>
            </a:r>
            <a:r>
              <a:rPr lang="en-US" sz="1600" i="1" dirty="0" err="1">
                <a:solidFill>
                  <a:schemeClr val="bg1">
                    <a:lumMod val="50000"/>
                  </a:schemeClr>
                </a:solidFill>
              </a:rPr>
              <a:t>dz</a:t>
            </a:r>
            <a:r>
              <a:rPr lang="en-US" sz="1600" i="1" dirty="0">
                <a:solidFill>
                  <a:schemeClr val="bg1">
                    <a:lumMod val="50000"/>
                  </a:schemeClr>
                </a:solidFill>
              </a:rPr>
              <a:t> is PUK associated?</a:t>
            </a:r>
          </a:p>
          <a:p>
            <a:r>
              <a:rPr lang="en-US" sz="1600" dirty="0">
                <a:solidFill>
                  <a:schemeClr val="bg1">
                    <a:lumMod val="50000"/>
                  </a:schemeClr>
                </a:solidFill>
              </a:rPr>
              <a:t>Connective-tissue </a:t>
            </a:r>
            <a:r>
              <a:rPr lang="en-US" sz="1600" dirty="0" err="1">
                <a:solidFill>
                  <a:schemeClr val="bg1">
                    <a:lumMod val="50000"/>
                  </a:schemeClr>
                </a:solidFill>
              </a:rPr>
              <a:t>dz</a:t>
            </a:r>
            <a:r>
              <a:rPr lang="en-US" sz="1600" dirty="0">
                <a:solidFill>
                  <a:schemeClr val="bg1">
                    <a:lumMod val="50000"/>
                  </a:schemeClr>
                </a:solidFill>
              </a:rPr>
              <a:t>, especially </a:t>
            </a:r>
            <a:r>
              <a:rPr lang="en-US" sz="1600" dirty="0" err="1">
                <a:solidFill>
                  <a:schemeClr val="bg1">
                    <a:lumMod val="50000"/>
                  </a:schemeClr>
                </a:solidFill>
              </a:rPr>
              <a:t>vasculitides</a:t>
            </a:r>
            <a:endParaRPr lang="en-US" sz="1600" dirty="0">
              <a:solidFill>
                <a:schemeClr val="bg1">
                  <a:lumMod val="50000"/>
                </a:schemeClr>
              </a:solidFill>
            </a:endParaRPr>
          </a:p>
        </p:txBody>
      </p:sp>
      <p:sp>
        <p:nvSpPr>
          <p:cNvPr id="4" name="TextBox 3">
            <a:extLst>
              <a:ext uri="{FF2B5EF4-FFF2-40B4-BE49-F238E27FC236}">
                <a16:creationId xmlns:a16="http://schemas.microsoft.com/office/drawing/2014/main" id="{2A386E55-9142-40D7-B32A-AAB60EEEABC6}"/>
              </a:ext>
            </a:extLst>
          </p:cNvPr>
          <p:cNvSpPr txBox="1"/>
          <p:nvPr/>
        </p:nvSpPr>
        <p:spPr>
          <a:xfrm>
            <a:off x="1295400" y="4684375"/>
            <a:ext cx="5029200" cy="738664"/>
          </a:xfrm>
          <a:prstGeom prst="rect">
            <a:avLst/>
          </a:prstGeom>
          <a:noFill/>
        </p:spPr>
        <p:txBody>
          <a:bodyPr wrap="square" rtlCol="0">
            <a:spAutoFit/>
          </a:bodyPr>
          <a:lstStyle/>
          <a:p>
            <a:pPr>
              <a:lnSpc>
                <a:spcPts val="1700"/>
              </a:lnSpc>
            </a:pPr>
            <a:r>
              <a:rPr lang="en-US" sz="1400" i="1" dirty="0">
                <a:solidFill>
                  <a:srgbClr val="0000FF"/>
                </a:solidFill>
              </a:rPr>
              <a:t>The term ‘Wegener’s granulomatosis’ has </a:t>
            </a:r>
            <a:r>
              <a:rPr lang="en-US" sz="1400" b="1" i="1" dirty="0">
                <a:solidFill>
                  <a:srgbClr val="0000FF"/>
                </a:solidFill>
              </a:rPr>
              <a:t>fallen out of favor. </a:t>
            </a:r>
            <a:r>
              <a:rPr lang="en-US" sz="1400" i="1" dirty="0">
                <a:solidFill>
                  <a:schemeClr val="bg1">
                    <a:lumMod val="75000"/>
                  </a:schemeClr>
                </a:solidFill>
              </a:rPr>
              <a:t>What term is preferred in its place?</a:t>
            </a:r>
          </a:p>
          <a:p>
            <a:pPr>
              <a:lnSpc>
                <a:spcPts val="1700"/>
              </a:lnSpc>
            </a:pPr>
            <a:r>
              <a:rPr lang="en-US" sz="1400" dirty="0">
                <a:solidFill>
                  <a:schemeClr val="bg1">
                    <a:lumMod val="75000"/>
                  </a:schemeClr>
                </a:solidFill>
              </a:rPr>
              <a:t>‘Granulomatosis with polyangiitis’</a:t>
            </a:r>
          </a:p>
        </p:txBody>
      </p:sp>
      <p:sp>
        <p:nvSpPr>
          <p:cNvPr id="6" name="TextBox 5">
            <a:extLst>
              <a:ext uri="{FF2B5EF4-FFF2-40B4-BE49-F238E27FC236}">
                <a16:creationId xmlns:a16="http://schemas.microsoft.com/office/drawing/2014/main" id="{1D0C08E4-7BA5-4DC5-877E-9666ECBC0FE6}"/>
              </a:ext>
            </a:extLst>
          </p:cNvPr>
          <p:cNvSpPr txBox="1"/>
          <p:nvPr/>
        </p:nvSpPr>
        <p:spPr>
          <a:xfrm>
            <a:off x="1646198" y="4177398"/>
            <a:ext cx="3626314" cy="323165"/>
          </a:xfrm>
          <a:prstGeom prst="rect">
            <a:avLst/>
          </a:prstGeom>
          <a:noFill/>
        </p:spPr>
        <p:txBody>
          <a:bodyPr wrap="none" rtlCol="0">
            <a:spAutoFit/>
          </a:bodyPr>
          <a:lstStyle/>
          <a:p>
            <a:pPr algn="ctr"/>
            <a:r>
              <a:rPr lang="en-US" sz="1500" b="1" dirty="0">
                <a:solidFill>
                  <a:srgbClr val="0000FF"/>
                </a:solidFill>
                <a:latin typeface="Segoe Script" panose="030B0504020000000003" pitchFamily="66" charset="0"/>
              </a:rPr>
              <a:t>granulomatosis with polyangiitis</a:t>
            </a:r>
          </a:p>
        </p:txBody>
      </p:sp>
      <p:cxnSp>
        <p:nvCxnSpPr>
          <p:cNvPr id="8" name="Straight Connector 7">
            <a:extLst>
              <a:ext uri="{FF2B5EF4-FFF2-40B4-BE49-F238E27FC236}">
                <a16:creationId xmlns:a16="http://schemas.microsoft.com/office/drawing/2014/main" id="{22833061-449E-42FF-AC62-2F316082C27C}"/>
              </a:ext>
            </a:extLst>
          </p:cNvPr>
          <p:cNvCxnSpPr/>
          <p:nvPr/>
        </p:nvCxnSpPr>
        <p:spPr>
          <a:xfrm>
            <a:off x="2300323" y="4038600"/>
            <a:ext cx="2284362" cy="0"/>
          </a:xfrm>
          <a:prstGeom prst="line">
            <a:avLst/>
          </a:prstGeom>
          <a:ln w="22225"/>
        </p:spPr>
        <p:style>
          <a:lnRef idx="1">
            <a:schemeClr val="dk1"/>
          </a:lnRef>
          <a:fillRef idx="0">
            <a:schemeClr val="dk1"/>
          </a:fillRef>
          <a:effectRef idx="0">
            <a:schemeClr val="dk1"/>
          </a:effectRef>
          <a:fontRef idx="minor">
            <a:schemeClr val="tx1"/>
          </a:fontRef>
        </p:style>
      </p:cxnSp>
      <p:sp>
        <p:nvSpPr>
          <p:cNvPr id="5" name="Rectangle 4">
            <a:extLst>
              <a:ext uri="{FF2B5EF4-FFF2-40B4-BE49-F238E27FC236}">
                <a16:creationId xmlns:a16="http://schemas.microsoft.com/office/drawing/2014/main" id="{5CD150C3-EC51-4BA0-AB1B-6418B24A56AC}"/>
              </a:ext>
            </a:extLst>
          </p:cNvPr>
          <p:cNvSpPr/>
          <p:nvPr/>
        </p:nvSpPr>
        <p:spPr>
          <a:xfrm>
            <a:off x="2438400" y="5082670"/>
            <a:ext cx="5619540" cy="553998"/>
          </a:xfrm>
          <a:prstGeom prst="rect">
            <a:avLst/>
          </a:prstGeom>
          <a:solidFill>
            <a:schemeClr val="tx1"/>
          </a:solidFill>
        </p:spPr>
        <p:txBody>
          <a:bodyPr wrap="square">
            <a:spAutoFit/>
          </a:bodyPr>
          <a:lstStyle/>
          <a:p>
            <a:r>
              <a:rPr lang="en-US" sz="1500" i="1" dirty="0">
                <a:solidFill>
                  <a:schemeClr val="bg1"/>
                </a:solidFill>
              </a:rPr>
              <a:t>Why did the name ‘Wegener’s granulomatosis’ fall out of favor?</a:t>
            </a:r>
          </a:p>
          <a:p>
            <a:r>
              <a:rPr lang="en-US" sz="1500" dirty="0"/>
              <a:t>Because Dr. Wegener was a Nazi</a:t>
            </a:r>
          </a:p>
        </p:txBody>
      </p:sp>
      <p:sp>
        <p:nvSpPr>
          <p:cNvPr id="7" name="Star: 5 Points 6">
            <a:extLst>
              <a:ext uri="{FF2B5EF4-FFF2-40B4-BE49-F238E27FC236}">
                <a16:creationId xmlns:a16="http://schemas.microsoft.com/office/drawing/2014/main" id="{B39DC6FD-BCB7-4B39-9D5C-90151C7F4FB4}"/>
              </a:ext>
            </a:extLst>
          </p:cNvPr>
          <p:cNvSpPr/>
          <p:nvPr/>
        </p:nvSpPr>
        <p:spPr>
          <a:xfrm>
            <a:off x="848139" y="4543623"/>
            <a:ext cx="457200" cy="425788"/>
          </a:xfrm>
          <a:prstGeom prst="star5">
            <a:avLst/>
          </a:prstGeom>
          <a:solidFill>
            <a:srgbClr val="0000F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Star: 5 Points 8">
            <a:extLst>
              <a:ext uri="{FF2B5EF4-FFF2-40B4-BE49-F238E27FC236}">
                <a16:creationId xmlns:a16="http://schemas.microsoft.com/office/drawing/2014/main" id="{F489CB8A-1667-45EC-96E3-4116020E5BDA}"/>
              </a:ext>
            </a:extLst>
          </p:cNvPr>
          <p:cNvSpPr/>
          <p:nvPr/>
        </p:nvSpPr>
        <p:spPr>
          <a:xfrm>
            <a:off x="6172200" y="4555271"/>
            <a:ext cx="457200" cy="425788"/>
          </a:xfrm>
          <a:prstGeom prst="star5">
            <a:avLst/>
          </a:prstGeom>
          <a:solidFill>
            <a:srgbClr val="0000F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56756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
            <a:extLst>
              <a:ext uri="{FF2B5EF4-FFF2-40B4-BE49-F238E27FC236}">
                <a16:creationId xmlns:a16="http://schemas.microsoft.com/office/drawing/2014/main" id="{722BDF0C-AEC4-23B7-5A62-3F6562EF4C3F}"/>
              </a:ext>
            </a:extLst>
          </p:cNvPr>
          <p:cNvSpPr txBox="1">
            <a:spLocks noChangeArrowheads="1"/>
          </p:cNvSpPr>
          <p:nvPr/>
        </p:nvSpPr>
        <p:spPr bwMode="auto">
          <a:xfrm>
            <a:off x="228600" y="2895600"/>
            <a:ext cx="8683596" cy="1323439"/>
          </a:xfrm>
          <a:prstGeom prst="rect">
            <a:avLst/>
          </a:prstGeom>
          <a:noFill/>
          <a:ln>
            <a:noFill/>
          </a:ln>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r>
              <a:rPr lang="en-US" altLang="en-US" sz="1600" i="1" dirty="0">
                <a:solidFill>
                  <a:schemeClr val="bg1">
                    <a:lumMod val="75000"/>
                  </a:schemeClr>
                </a:solidFill>
              </a:rPr>
              <a:t>With which connective-tissue diseases (CTDs) and/or </a:t>
            </a:r>
            <a:r>
              <a:rPr lang="en-US" altLang="en-US" sz="1600" i="1" dirty="0" err="1">
                <a:solidFill>
                  <a:schemeClr val="bg1">
                    <a:lumMod val="75000"/>
                  </a:schemeClr>
                </a:solidFill>
              </a:rPr>
              <a:t>vasculitides</a:t>
            </a:r>
            <a:r>
              <a:rPr lang="en-US" altLang="en-US" sz="1600" i="1" dirty="0">
                <a:solidFill>
                  <a:schemeClr val="bg1">
                    <a:lumMod val="75000"/>
                  </a:schemeClr>
                </a:solidFill>
              </a:rPr>
              <a:t> has PUK been associated?</a:t>
            </a:r>
          </a:p>
          <a:p>
            <a:pPr eaLnBrk="1" hangingPunct="1">
              <a:spcBef>
                <a:spcPct val="0"/>
              </a:spcBef>
              <a:buClrTx/>
              <a:buSzTx/>
              <a:buFontTx/>
              <a:buNone/>
              <a:defRPr/>
            </a:pPr>
            <a:r>
              <a:rPr lang="en-US" altLang="en-US" sz="1600" dirty="0">
                <a:solidFill>
                  <a:schemeClr val="bg1">
                    <a:lumMod val="75000"/>
                  </a:schemeClr>
                </a:solidFill>
              </a:rPr>
              <a:t>Pretty much all of them</a:t>
            </a:r>
          </a:p>
          <a:p>
            <a:pPr eaLnBrk="1" hangingPunct="1">
              <a:spcBef>
                <a:spcPct val="0"/>
              </a:spcBef>
              <a:buClrTx/>
              <a:buSzTx/>
              <a:buFontTx/>
              <a:buNone/>
              <a:defRPr/>
            </a:pPr>
            <a:endParaRPr lang="en-US" altLang="en-US" sz="1600" dirty="0">
              <a:solidFill>
                <a:schemeClr val="bg1">
                  <a:lumMod val="75000"/>
                </a:schemeClr>
              </a:solidFill>
            </a:endParaRPr>
          </a:p>
          <a:p>
            <a:pPr eaLnBrk="1" hangingPunct="1">
              <a:spcBef>
                <a:spcPct val="0"/>
              </a:spcBef>
              <a:buClrTx/>
              <a:buSzTx/>
              <a:buFontTx/>
              <a:buNone/>
              <a:defRPr/>
            </a:pPr>
            <a:r>
              <a:rPr lang="en-US" altLang="en-US" sz="1600" i="1" dirty="0">
                <a:solidFill>
                  <a:schemeClr val="bg1">
                    <a:lumMod val="75000"/>
                  </a:schemeClr>
                </a:solidFill>
              </a:rPr>
              <a:t>Which three conditions are most likely to present with PUK?</a:t>
            </a:r>
          </a:p>
          <a:p>
            <a:pPr eaLnBrk="1" hangingPunct="1">
              <a:spcBef>
                <a:spcPct val="0"/>
              </a:spcBef>
              <a:buClrTx/>
              <a:buSzTx/>
              <a:buFontTx/>
              <a:buNone/>
              <a:defRPr/>
            </a:pPr>
            <a:r>
              <a:rPr lang="en-US" altLang="en-US" sz="1600" dirty="0">
                <a:solidFill>
                  <a:schemeClr val="bg1">
                    <a:lumMod val="75000"/>
                  </a:schemeClr>
                </a:solidFill>
              </a:rPr>
              <a:t>Rheumatoid arthritis, Wegener’s granulomatosis, and polyarteritis nodosa</a:t>
            </a:r>
          </a:p>
        </p:txBody>
      </p:sp>
      <p:sp>
        <p:nvSpPr>
          <p:cNvPr id="11266" name="Rectangle 7"/>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11267"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1268"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11269" name="Rectangle 4"/>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11270" name="Rectangle 5"/>
          <p:cNvSpPr>
            <a:spLocks noGrp="1" noChangeArrowheads="1"/>
          </p:cNvSpPr>
          <p:nvPr>
            <p:ph type="body" idx="1"/>
          </p:nvPr>
        </p:nvSpPr>
        <p:spPr>
          <a:xfrm>
            <a:off x="304800" y="1676400"/>
            <a:ext cx="8534400" cy="4876800"/>
          </a:xfrm>
        </p:spPr>
        <p:txBody>
          <a:bodyPr/>
          <a:lstStyle/>
          <a:p>
            <a:pPr eaLnBrk="1" hangingPunct="1"/>
            <a:r>
              <a:rPr lang="en-US" altLang="en-US" sz="2200" dirty="0">
                <a:solidFill>
                  <a:schemeClr val="bg1">
                    <a:lumMod val="75000"/>
                  </a:schemeClr>
                </a:solidFill>
              </a:rPr>
              <a:t>Autoimmune PUK is usually unilateral and sectoral                         </a:t>
            </a:r>
          </a:p>
          <a:p>
            <a:pPr eaLnBrk="1" hangingPunct="1"/>
            <a:r>
              <a:rPr lang="en-US" altLang="en-US" sz="2200" dirty="0">
                <a:solidFill>
                  <a:schemeClr val="bg1">
                    <a:lumMod val="75000"/>
                  </a:schemeClr>
                </a:solidFill>
              </a:rPr>
              <a:t>It often heralds exacerbation of </a:t>
            </a:r>
            <a:r>
              <a:rPr lang="en-US" altLang="en-US" sz="2200" b="1" dirty="0"/>
              <a:t>systemic disease </a:t>
            </a:r>
          </a:p>
        </p:txBody>
      </p:sp>
      <p:sp>
        <p:nvSpPr>
          <p:cNvPr id="1127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71F298C-05C3-441C-9236-28877EFC7DAF}" type="slidenum">
              <a:rPr lang="en-US" altLang="en-US" sz="1000" smtClean="0"/>
              <a:pPr>
                <a:spcBef>
                  <a:spcPct val="0"/>
                </a:spcBef>
                <a:buClrTx/>
                <a:buSzTx/>
                <a:buFontTx/>
                <a:buNone/>
              </a:pPr>
              <a:t>26</a:t>
            </a:fld>
            <a:endParaRPr lang="en-US" altLang="en-US" sz="1000"/>
          </a:p>
        </p:txBody>
      </p:sp>
      <p:sp>
        <p:nvSpPr>
          <p:cNvPr id="2" name="Text Box 4">
            <a:extLst>
              <a:ext uri="{FF2B5EF4-FFF2-40B4-BE49-F238E27FC236}">
                <a16:creationId xmlns:a16="http://schemas.microsoft.com/office/drawing/2014/main" id="{250CAB6B-52FF-4C9B-8E91-0F318E8D8558}"/>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3" name="TextBox 2">
            <a:extLst>
              <a:ext uri="{FF2B5EF4-FFF2-40B4-BE49-F238E27FC236}">
                <a16:creationId xmlns:a16="http://schemas.microsoft.com/office/drawing/2014/main" id="{20D4A05C-49E1-409E-AD16-9449E3E8835E}"/>
              </a:ext>
            </a:extLst>
          </p:cNvPr>
          <p:cNvSpPr txBox="1"/>
          <p:nvPr/>
        </p:nvSpPr>
        <p:spPr>
          <a:xfrm>
            <a:off x="2313038" y="1524000"/>
            <a:ext cx="6194324" cy="584775"/>
          </a:xfrm>
          <a:prstGeom prst="rect">
            <a:avLst/>
          </a:prstGeom>
          <a:solidFill>
            <a:schemeClr val="accent5">
              <a:lumMod val="75000"/>
            </a:schemeClr>
          </a:solidFill>
        </p:spPr>
        <p:txBody>
          <a:bodyPr wrap="none" rtlCol="0">
            <a:spAutoFit/>
          </a:bodyPr>
          <a:lstStyle/>
          <a:p>
            <a:r>
              <a:rPr lang="en-US" sz="1600" i="1" dirty="0">
                <a:solidFill>
                  <a:schemeClr val="bg1">
                    <a:lumMod val="50000"/>
                  </a:schemeClr>
                </a:solidFill>
              </a:rPr>
              <a:t>With what general category of autoimmune </a:t>
            </a:r>
            <a:r>
              <a:rPr lang="en-US" sz="1600" i="1" dirty="0" err="1">
                <a:solidFill>
                  <a:schemeClr val="bg1">
                    <a:lumMod val="50000"/>
                  </a:schemeClr>
                </a:solidFill>
              </a:rPr>
              <a:t>dz</a:t>
            </a:r>
            <a:r>
              <a:rPr lang="en-US" sz="1600" i="1" dirty="0">
                <a:solidFill>
                  <a:schemeClr val="bg1">
                    <a:lumMod val="50000"/>
                  </a:schemeClr>
                </a:solidFill>
              </a:rPr>
              <a:t> is PUK associated?</a:t>
            </a:r>
          </a:p>
          <a:p>
            <a:r>
              <a:rPr lang="en-US" sz="1600" dirty="0">
                <a:solidFill>
                  <a:schemeClr val="bg1">
                    <a:lumMod val="50000"/>
                  </a:schemeClr>
                </a:solidFill>
              </a:rPr>
              <a:t>Connective-tissue </a:t>
            </a:r>
            <a:r>
              <a:rPr lang="en-US" sz="1600" dirty="0" err="1">
                <a:solidFill>
                  <a:schemeClr val="bg1">
                    <a:lumMod val="50000"/>
                  </a:schemeClr>
                </a:solidFill>
              </a:rPr>
              <a:t>dz</a:t>
            </a:r>
            <a:r>
              <a:rPr lang="en-US" sz="1600" dirty="0">
                <a:solidFill>
                  <a:schemeClr val="bg1">
                    <a:lumMod val="50000"/>
                  </a:schemeClr>
                </a:solidFill>
              </a:rPr>
              <a:t>, especially </a:t>
            </a:r>
            <a:r>
              <a:rPr lang="en-US" sz="1600" dirty="0" err="1">
                <a:solidFill>
                  <a:schemeClr val="bg1">
                    <a:lumMod val="50000"/>
                  </a:schemeClr>
                </a:solidFill>
              </a:rPr>
              <a:t>vasculitides</a:t>
            </a:r>
            <a:endParaRPr lang="en-US" sz="1600" dirty="0">
              <a:solidFill>
                <a:schemeClr val="bg1">
                  <a:lumMod val="50000"/>
                </a:schemeClr>
              </a:solidFill>
            </a:endParaRPr>
          </a:p>
        </p:txBody>
      </p:sp>
      <p:sp>
        <p:nvSpPr>
          <p:cNvPr id="4" name="TextBox 3">
            <a:extLst>
              <a:ext uri="{FF2B5EF4-FFF2-40B4-BE49-F238E27FC236}">
                <a16:creationId xmlns:a16="http://schemas.microsoft.com/office/drawing/2014/main" id="{2A386E55-9142-40D7-B32A-AAB60EEEABC6}"/>
              </a:ext>
            </a:extLst>
          </p:cNvPr>
          <p:cNvSpPr txBox="1"/>
          <p:nvPr/>
        </p:nvSpPr>
        <p:spPr>
          <a:xfrm>
            <a:off x="1295400" y="4684375"/>
            <a:ext cx="5029200" cy="738664"/>
          </a:xfrm>
          <a:prstGeom prst="rect">
            <a:avLst/>
          </a:prstGeom>
          <a:noFill/>
        </p:spPr>
        <p:txBody>
          <a:bodyPr wrap="square" rtlCol="0">
            <a:spAutoFit/>
          </a:bodyPr>
          <a:lstStyle/>
          <a:p>
            <a:pPr>
              <a:lnSpc>
                <a:spcPts val="1700"/>
              </a:lnSpc>
            </a:pPr>
            <a:r>
              <a:rPr lang="en-US" sz="1400" i="1" dirty="0">
                <a:solidFill>
                  <a:srgbClr val="0000FF"/>
                </a:solidFill>
              </a:rPr>
              <a:t>The term ‘Wegener’s granulomatosis’ has </a:t>
            </a:r>
            <a:r>
              <a:rPr lang="en-US" sz="1400" b="1" i="1" dirty="0">
                <a:solidFill>
                  <a:srgbClr val="0000FF"/>
                </a:solidFill>
              </a:rPr>
              <a:t>fallen out of favor. </a:t>
            </a:r>
            <a:r>
              <a:rPr lang="en-US" sz="1400" i="1" dirty="0">
                <a:solidFill>
                  <a:schemeClr val="bg1">
                    <a:lumMod val="75000"/>
                  </a:schemeClr>
                </a:solidFill>
              </a:rPr>
              <a:t>What term is preferred in its place?</a:t>
            </a:r>
          </a:p>
          <a:p>
            <a:pPr>
              <a:lnSpc>
                <a:spcPts val="1700"/>
              </a:lnSpc>
            </a:pPr>
            <a:r>
              <a:rPr lang="en-US" sz="1400" dirty="0">
                <a:solidFill>
                  <a:schemeClr val="bg1">
                    <a:lumMod val="75000"/>
                  </a:schemeClr>
                </a:solidFill>
              </a:rPr>
              <a:t>‘Granulomatosis with polyangiitis’</a:t>
            </a:r>
          </a:p>
        </p:txBody>
      </p:sp>
      <p:sp>
        <p:nvSpPr>
          <p:cNvPr id="6" name="TextBox 5">
            <a:extLst>
              <a:ext uri="{FF2B5EF4-FFF2-40B4-BE49-F238E27FC236}">
                <a16:creationId xmlns:a16="http://schemas.microsoft.com/office/drawing/2014/main" id="{1D0C08E4-7BA5-4DC5-877E-9666ECBC0FE6}"/>
              </a:ext>
            </a:extLst>
          </p:cNvPr>
          <p:cNvSpPr txBox="1"/>
          <p:nvPr/>
        </p:nvSpPr>
        <p:spPr>
          <a:xfrm>
            <a:off x="1646198" y="4177398"/>
            <a:ext cx="3626314" cy="323165"/>
          </a:xfrm>
          <a:prstGeom prst="rect">
            <a:avLst/>
          </a:prstGeom>
          <a:noFill/>
        </p:spPr>
        <p:txBody>
          <a:bodyPr wrap="none" rtlCol="0">
            <a:spAutoFit/>
          </a:bodyPr>
          <a:lstStyle/>
          <a:p>
            <a:pPr algn="ctr"/>
            <a:r>
              <a:rPr lang="en-US" sz="1500" b="1" dirty="0">
                <a:solidFill>
                  <a:srgbClr val="0000FF"/>
                </a:solidFill>
                <a:latin typeface="Segoe Script" panose="030B0504020000000003" pitchFamily="66" charset="0"/>
              </a:rPr>
              <a:t>granulomatosis with polyangiitis</a:t>
            </a:r>
          </a:p>
        </p:txBody>
      </p:sp>
      <p:cxnSp>
        <p:nvCxnSpPr>
          <p:cNvPr id="8" name="Straight Connector 7">
            <a:extLst>
              <a:ext uri="{FF2B5EF4-FFF2-40B4-BE49-F238E27FC236}">
                <a16:creationId xmlns:a16="http://schemas.microsoft.com/office/drawing/2014/main" id="{22833061-449E-42FF-AC62-2F316082C27C}"/>
              </a:ext>
            </a:extLst>
          </p:cNvPr>
          <p:cNvCxnSpPr/>
          <p:nvPr/>
        </p:nvCxnSpPr>
        <p:spPr>
          <a:xfrm>
            <a:off x="2300323" y="4038600"/>
            <a:ext cx="2284362" cy="0"/>
          </a:xfrm>
          <a:prstGeom prst="line">
            <a:avLst/>
          </a:prstGeom>
          <a:ln w="22225"/>
        </p:spPr>
        <p:style>
          <a:lnRef idx="1">
            <a:schemeClr val="dk1"/>
          </a:lnRef>
          <a:fillRef idx="0">
            <a:schemeClr val="dk1"/>
          </a:fillRef>
          <a:effectRef idx="0">
            <a:schemeClr val="dk1"/>
          </a:effectRef>
          <a:fontRef idx="minor">
            <a:schemeClr val="tx1"/>
          </a:fontRef>
        </p:style>
      </p:cxnSp>
      <p:sp>
        <p:nvSpPr>
          <p:cNvPr id="5" name="Rectangle 4">
            <a:extLst>
              <a:ext uri="{FF2B5EF4-FFF2-40B4-BE49-F238E27FC236}">
                <a16:creationId xmlns:a16="http://schemas.microsoft.com/office/drawing/2014/main" id="{5CD150C3-EC51-4BA0-AB1B-6418B24A56AC}"/>
              </a:ext>
            </a:extLst>
          </p:cNvPr>
          <p:cNvSpPr/>
          <p:nvPr/>
        </p:nvSpPr>
        <p:spPr>
          <a:xfrm>
            <a:off x="2438400" y="5082670"/>
            <a:ext cx="5619540" cy="553998"/>
          </a:xfrm>
          <a:prstGeom prst="rect">
            <a:avLst/>
          </a:prstGeom>
          <a:solidFill>
            <a:schemeClr val="tx1"/>
          </a:solidFill>
        </p:spPr>
        <p:txBody>
          <a:bodyPr wrap="square">
            <a:spAutoFit/>
          </a:bodyPr>
          <a:lstStyle/>
          <a:p>
            <a:r>
              <a:rPr lang="en-US" sz="1500" i="1" dirty="0">
                <a:solidFill>
                  <a:schemeClr val="bg1"/>
                </a:solidFill>
              </a:rPr>
              <a:t>Why did the name ‘Wegener’s granulomatosis’ fall out of favor?</a:t>
            </a:r>
          </a:p>
          <a:p>
            <a:r>
              <a:rPr lang="en-US" sz="1500" dirty="0">
                <a:solidFill>
                  <a:schemeClr val="bg1"/>
                </a:solidFill>
              </a:rPr>
              <a:t>Because Dr. Wegener was a Nazi</a:t>
            </a:r>
          </a:p>
        </p:txBody>
      </p:sp>
      <p:sp>
        <p:nvSpPr>
          <p:cNvPr id="7" name="Star: 5 Points 6">
            <a:extLst>
              <a:ext uri="{FF2B5EF4-FFF2-40B4-BE49-F238E27FC236}">
                <a16:creationId xmlns:a16="http://schemas.microsoft.com/office/drawing/2014/main" id="{46C108B4-58FE-4AEC-9E6F-63A0D53B6E8A}"/>
              </a:ext>
            </a:extLst>
          </p:cNvPr>
          <p:cNvSpPr/>
          <p:nvPr/>
        </p:nvSpPr>
        <p:spPr>
          <a:xfrm>
            <a:off x="848139" y="4543623"/>
            <a:ext cx="457200" cy="425788"/>
          </a:xfrm>
          <a:prstGeom prst="star5">
            <a:avLst/>
          </a:prstGeom>
          <a:solidFill>
            <a:srgbClr val="0000F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Star: 5 Points 8">
            <a:extLst>
              <a:ext uri="{FF2B5EF4-FFF2-40B4-BE49-F238E27FC236}">
                <a16:creationId xmlns:a16="http://schemas.microsoft.com/office/drawing/2014/main" id="{CE36D958-DF55-43BF-A181-20979F2A9B9A}"/>
              </a:ext>
            </a:extLst>
          </p:cNvPr>
          <p:cNvSpPr/>
          <p:nvPr/>
        </p:nvSpPr>
        <p:spPr>
          <a:xfrm>
            <a:off x="6172200" y="4555271"/>
            <a:ext cx="457200" cy="425788"/>
          </a:xfrm>
          <a:prstGeom prst="star5">
            <a:avLst/>
          </a:prstGeom>
          <a:solidFill>
            <a:srgbClr val="0000F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95308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21507"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21508"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21510" name="Rectangle 5"/>
          <p:cNvSpPr>
            <a:spLocks noGrp="1" noChangeArrowheads="1"/>
          </p:cNvSpPr>
          <p:nvPr>
            <p:ph type="body" idx="1"/>
          </p:nvPr>
        </p:nvSpPr>
        <p:spPr>
          <a:xfrm>
            <a:off x="304800" y="1676400"/>
            <a:ext cx="8534400" cy="4876800"/>
          </a:xfrm>
        </p:spPr>
        <p:txBody>
          <a:bodyPr/>
          <a:lstStyle/>
          <a:p>
            <a:pPr eaLnBrk="1" hangingPunct="1"/>
            <a:r>
              <a:rPr lang="en-US" altLang="en-US" sz="2200" dirty="0">
                <a:solidFill>
                  <a:schemeClr val="bg1">
                    <a:lumMod val="75000"/>
                  </a:schemeClr>
                </a:solidFill>
              </a:rPr>
              <a:t>Autoimmune PUK is usually unilateral and sectoral                         </a:t>
            </a:r>
          </a:p>
          <a:p>
            <a:pPr eaLnBrk="1" hangingPunct="1"/>
            <a:r>
              <a:rPr lang="en-US" altLang="en-US" sz="2200" dirty="0">
                <a:solidFill>
                  <a:schemeClr val="bg1">
                    <a:lumMod val="75000"/>
                  </a:schemeClr>
                </a:solidFill>
              </a:rPr>
              <a:t>It often heralds exacerbation of </a:t>
            </a:r>
            <a:r>
              <a:rPr lang="en-US" altLang="en-US" sz="2200" b="1" dirty="0"/>
              <a:t>systemic disease </a:t>
            </a:r>
          </a:p>
        </p:txBody>
      </p:sp>
      <p:sp>
        <p:nvSpPr>
          <p:cNvPr id="2151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488A975-785F-40F3-8051-55A1ADFA712F}" type="slidenum">
              <a:rPr lang="en-US" altLang="en-US" sz="1000" smtClean="0"/>
              <a:pPr>
                <a:spcBef>
                  <a:spcPct val="0"/>
                </a:spcBef>
                <a:buClrTx/>
                <a:buSzTx/>
                <a:buFontTx/>
                <a:buNone/>
              </a:pPr>
              <a:t>27</a:t>
            </a:fld>
            <a:endParaRPr lang="en-US" altLang="en-US" sz="1000"/>
          </a:p>
        </p:txBody>
      </p:sp>
      <p:sp>
        <p:nvSpPr>
          <p:cNvPr id="8201" name="TextBox 1"/>
          <p:cNvSpPr txBox="1">
            <a:spLocks noChangeArrowheads="1"/>
          </p:cNvSpPr>
          <p:nvPr/>
        </p:nvSpPr>
        <p:spPr bwMode="auto">
          <a:xfrm>
            <a:off x="228600" y="2895600"/>
            <a:ext cx="8683596" cy="1323439"/>
          </a:xfrm>
          <a:prstGeom prst="rect">
            <a:avLst/>
          </a:prstGeom>
          <a:noFill/>
          <a:ln>
            <a:noFill/>
          </a:ln>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r>
              <a:rPr lang="en-US" altLang="en-US" sz="1600" i="1" dirty="0">
                <a:solidFill>
                  <a:schemeClr val="bg1">
                    <a:lumMod val="75000"/>
                  </a:schemeClr>
                </a:solidFill>
              </a:rPr>
              <a:t>With which connective-tissue diseases (CTDs) and/or </a:t>
            </a:r>
            <a:r>
              <a:rPr lang="en-US" altLang="en-US" sz="1600" i="1" dirty="0" err="1">
                <a:solidFill>
                  <a:schemeClr val="bg1">
                    <a:lumMod val="75000"/>
                  </a:schemeClr>
                </a:solidFill>
              </a:rPr>
              <a:t>vasculitides</a:t>
            </a:r>
            <a:r>
              <a:rPr lang="en-US" altLang="en-US" sz="1600" i="1" dirty="0">
                <a:solidFill>
                  <a:schemeClr val="bg1">
                    <a:lumMod val="75000"/>
                  </a:schemeClr>
                </a:solidFill>
              </a:rPr>
              <a:t> has PUK been associated?</a:t>
            </a:r>
          </a:p>
          <a:p>
            <a:pPr eaLnBrk="1" hangingPunct="1">
              <a:spcBef>
                <a:spcPct val="0"/>
              </a:spcBef>
              <a:buClrTx/>
              <a:buSzTx/>
              <a:buFontTx/>
              <a:buNone/>
              <a:defRPr/>
            </a:pPr>
            <a:r>
              <a:rPr lang="en-US" altLang="en-US" sz="1600" dirty="0">
                <a:solidFill>
                  <a:schemeClr val="bg1">
                    <a:lumMod val="75000"/>
                  </a:schemeClr>
                </a:solidFill>
              </a:rPr>
              <a:t>Pretty much all of them</a:t>
            </a:r>
          </a:p>
          <a:p>
            <a:pPr eaLnBrk="1" hangingPunct="1">
              <a:spcBef>
                <a:spcPct val="0"/>
              </a:spcBef>
              <a:buClrTx/>
              <a:buSzTx/>
              <a:buFontTx/>
              <a:buNone/>
              <a:defRPr/>
            </a:pPr>
            <a:endParaRPr lang="en-US" altLang="en-US" sz="1600" dirty="0">
              <a:solidFill>
                <a:schemeClr val="bg1">
                  <a:lumMod val="75000"/>
                </a:schemeClr>
              </a:solidFill>
            </a:endParaRPr>
          </a:p>
          <a:p>
            <a:pPr eaLnBrk="1" hangingPunct="1">
              <a:spcBef>
                <a:spcPct val="0"/>
              </a:spcBef>
              <a:buClrTx/>
              <a:buSzTx/>
              <a:buFontTx/>
              <a:buNone/>
              <a:defRPr/>
            </a:pPr>
            <a:r>
              <a:rPr lang="en-US" altLang="en-US" sz="1600" i="1" dirty="0">
                <a:solidFill>
                  <a:schemeClr val="bg1">
                    <a:lumMod val="75000"/>
                  </a:schemeClr>
                </a:solidFill>
              </a:rPr>
              <a:t>Which three conditions are most likely to present with PUK?</a:t>
            </a:r>
          </a:p>
          <a:p>
            <a:pPr eaLnBrk="1" hangingPunct="1">
              <a:spcBef>
                <a:spcPct val="0"/>
              </a:spcBef>
              <a:buClrTx/>
              <a:buSzTx/>
              <a:buFontTx/>
              <a:buNone/>
              <a:defRPr/>
            </a:pPr>
            <a:r>
              <a:rPr lang="en-US" altLang="en-US" sz="1600" dirty="0">
                <a:solidFill>
                  <a:schemeClr val="bg1">
                    <a:lumMod val="75000"/>
                  </a:schemeClr>
                </a:solidFill>
              </a:rPr>
              <a:t>Rheumatoid arthritis, </a:t>
            </a:r>
            <a:r>
              <a:rPr lang="en-US" altLang="en-US" sz="1600" b="1" dirty="0">
                <a:solidFill>
                  <a:srgbClr val="0000FF"/>
                </a:solidFill>
              </a:rPr>
              <a:t>granulomatosis with polyangiitis</a:t>
            </a:r>
            <a:r>
              <a:rPr lang="en-US" altLang="en-US" sz="1600" dirty="0">
                <a:solidFill>
                  <a:schemeClr val="bg1">
                    <a:lumMod val="75000"/>
                  </a:schemeClr>
                </a:solidFill>
              </a:rPr>
              <a:t>, and polyarteritis nodosa</a:t>
            </a:r>
            <a:endParaRPr lang="en-US" altLang="en-US" sz="1600" dirty="0">
              <a:solidFill>
                <a:srgbClr val="FFFF00"/>
              </a:solidFill>
            </a:endParaRPr>
          </a:p>
        </p:txBody>
      </p:sp>
      <p:sp>
        <p:nvSpPr>
          <p:cNvPr id="2" name="Text Box 4">
            <a:extLst>
              <a:ext uri="{FF2B5EF4-FFF2-40B4-BE49-F238E27FC236}">
                <a16:creationId xmlns:a16="http://schemas.microsoft.com/office/drawing/2014/main" id="{B98A7E30-2F3D-4045-AE05-CAB5E805EB68}"/>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4" name="TextBox 3">
            <a:extLst>
              <a:ext uri="{FF2B5EF4-FFF2-40B4-BE49-F238E27FC236}">
                <a16:creationId xmlns:a16="http://schemas.microsoft.com/office/drawing/2014/main" id="{74ECB8C9-7ACC-40E2-8ACB-063A2523B598}"/>
              </a:ext>
            </a:extLst>
          </p:cNvPr>
          <p:cNvSpPr txBox="1"/>
          <p:nvPr/>
        </p:nvSpPr>
        <p:spPr>
          <a:xfrm>
            <a:off x="2313038" y="1524000"/>
            <a:ext cx="6194324" cy="584775"/>
          </a:xfrm>
          <a:prstGeom prst="rect">
            <a:avLst/>
          </a:prstGeom>
          <a:solidFill>
            <a:schemeClr val="accent5">
              <a:lumMod val="75000"/>
            </a:schemeClr>
          </a:solidFill>
        </p:spPr>
        <p:txBody>
          <a:bodyPr wrap="none" rtlCol="0">
            <a:spAutoFit/>
          </a:bodyPr>
          <a:lstStyle/>
          <a:p>
            <a:r>
              <a:rPr lang="en-US" sz="1600" i="1" dirty="0">
                <a:solidFill>
                  <a:schemeClr val="bg1">
                    <a:lumMod val="50000"/>
                  </a:schemeClr>
                </a:solidFill>
              </a:rPr>
              <a:t>With what general category of autoimmune </a:t>
            </a:r>
            <a:r>
              <a:rPr lang="en-US" sz="1600" i="1" dirty="0" err="1">
                <a:solidFill>
                  <a:schemeClr val="bg1">
                    <a:lumMod val="50000"/>
                  </a:schemeClr>
                </a:solidFill>
              </a:rPr>
              <a:t>dz</a:t>
            </a:r>
            <a:r>
              <a:rPr lang="en-US" sz="1600" i="1" dirty="0">
                <a:solidFill>
                  <a:schemeClr val="bg1">
                    <a:lumMod val="50000"/>
                  </a:schemeClr>
                </a:solidFill>
              </a:rPr>
              <a:t> is PUK associated?</a:t>
            </a:r>
          </a:p>
          <a:p>
            <a:r>
              <a:rPr lang="en-US" sz="1600" dirty="0">
                <a:solidFill>
                  <a:schemeClr val="bg1">
                    <a:lumMod val="50000"/>
                  </a:schemeClr>
                </a:solidFill>
              </a:rPr>
              <a:t>Connective-tissue </a:t>
            </a:r>
            <a:r>
              <a:rPr lang="en-US" sz="1600" dirty="0" err="1">
                <a:solidFill>
                  <a:schemeClr val="bg1">
                    <a:lumMod val="50000"/>
                  </a:schemeClr>
                </a:solidFill>
              </a:rPr>
              <a:t>dz</a:t>
            </a:r>
            <a:r>
              <a:rPr lang="en-US" sz="1600" dirty="0">
                <a:solidFill>
                  <a:schemeClr val="bg1">
                    <a:lumMod val="50000"/>
                  </a:schemeClr>
                </a:solidFill>
              </a:rPr>
              <a:t>, especially </a:t>
            </a:r>
            <a:r>
              <a:rPr lang="en-US" sz="1600" dirty="0" err="1">
                <a:solidFill>
                  <a:schemeClr val="bg1">
                    <a:lumMod val="50000"/>
                  </a:schemeClr>
                </a:solidFill>
              </a:rPr>
              <a:t>vasculitides</a:t>
            </a:r>
            <a:endParaRPr lang="en-US" sz="1600" dirty="0">
              <a:solidFill>
                <a:schemeClr val="bg1">
                  <a:lumMod val="50000"/>
                </a:schemeClr>
              </a:solidFill>
            </a:endParaRPr>
          </a:p>
        </p:txBody>
      </p:sp>
      <p:sp>
        <p:nvSpPr>
          <p:cNvPr id="5" name="TextBox 4">
            <a:extLst>
              <a:ext uri="{FF2B5EF4-FFF2-40B4-BE49-F238E27FC236}">
                <a16:creationId xmlns:a16="http://schemas.microsoft.com/office/drawing/2014/main" id="{EC1CDC4E-8B30-4B22-9B4A-8930253B7BBD}"/>
              </a:ext>
            </a:extLst>
          </p:cNvPr>
          <p:cNvSpPr txBox="1"/>
          <p:nvPr/>
        </p:nvSpPr>
        <p:spPr>
          <a:xfrm>
            <a:off x="1073416" y="4296043"/>
            <a:ext cx="6235168" cy="1323439"/>
          </a:xfrm>
          <a:prstGeom prst="rect">
            <a:avLst/>
          </a:prstGeom>
          <a:noFill/>
        </p:spPr>
        <p:txBody>
          <a:bodyPr wrap="none" rtlCol="0">
            <a:spAutoFit/>
          </a:bodyPr>
          <a:lstStyle/>
          <a:p>
            <a:r>
              <a:rPr lang="en-US" sz="1600" i="1" dirty="0">
                <a:solidFill>
                  <a:schemeClr val="bg1"/>
                </a:solidFill>
              </a:rPr>
              <a:t>What is the classic triad of </a:t>
            </a:r>
            <a:r>
              <a:rPr lang="en-US" sz="1600" i="1" dirty="0"/>
              <a:t>granulomatosis with polyangiitis (</a:t>
            </a:r>
            <a:r>
              <a:rPr lang="en-US" sz="1600" i="1" dirty="0" err="1"/>
              <a:t>GwP</a:t>
            </a:r>
            <a:r>
              <a:rPr lang="en-US" sz="1600" i="1" dirty="0"/>
              <a:t>)</a:t>
            </a:r>
            <a:endParaRPr lang="en-US" sz="1600" i="1" dirty="0">
              <a:solidFill>
                <a:srgbClr val="CCFFCC"/>
              </a:solidFill>
            </a:endParaRPr>
          </a:p>
          <a:p>
            <a:r>
              <a:rPr lang="en-US" sz="1600" dirty="0">
                <a:solidFill>
                  <a:schemeClr val="bg1"/>
                </a:solidFill>
              </a:rPr>
              <a:t>Necrotizing vasculitis of:</a:t>
            </a:r>
          </a:p>
          <a:p>
            <a:r>
              <a:rPr lang="en-US" sz="1600" dirty="0">
                <a:solidFill>
                  <a:schemeClr val="bg1"/>
                </a:solidFill>
              </a:rPr>
              <a:t>--the upper and lower respiratory tract</a:t>
            </a:r>
          </a:p>
          <a:p>
            <a:r>
              <a:rPr lang="en-US" sz="1600" dirty="0">
                <a:solidFill>
                  <a:schemeClr val="bg1"/>
                </a:solidFill>
              </a:rPr>
              <a:t>--the kidneys</a:t>
            </a:r>
          </a:p>
          <a:p>
            <a:r>
              <a:rPr lang="en-US" sz="1600" dirty="0">
                <a:solidFill>
                  <a:schemeClr val="bg1"/>
                </a:solidFill>
              </a:rPr>
              <a:t>--small and medium-sized arteries and veins</a:t>
            </a:r>
          </a:p>
        </p:txBody>
      </p:sp>
      <p:sp>
        <p:nvSpPr>
          <p:cNvPr id="8" name="TextBox 7">
            <a:extLst>
              <a:ext uri="{FF2B5EF4-FFF2-40B4-BE49-F238E27FC236}">
                <a16:creationId xmlns:a16="http://schemas.microsoft.com/office/drawing/2014/main" id="{0D575AF4-EC7A-4A5C-A76A-21D2D61E7D18}"/>
              </a:ext>
            </a:extLst>
          </p:cNvPr>
          <p:cNvSpPr txBox="1"/>
          <p:nvPr/>
        </p:nvSpPr>
        <p:spPr>
          <a:xfrm>
            <a:off x="2952296" y="4685958"/>
            <a:ext cx="5124904" cy="523220"/>
          </a:xfrm>
          <a:prstGeom prst="rect">
            <a:avLst/>
          </a:prstGeom>
          <a:noFill/>
        </p:spPr>
        <p:txBody>
          <a:bodyPr wrap="square" rtlCol="0">
            <a:spAutoFit/>
          </a:bodyPr>
          <a:lstStyle/>
          <a:p>
            <a:r>
              <a:rPr lang="en-US" sz="1400" i="1" dirty="0">
                <a:solidFill>
                  <a:srgbClr val="0000FF"/>
                </a:solidFill>
                <a:effectLst>
                  <a:outerShdw blurRad="38100" dist="38100" dir="2700000" algn="tl">
                    <a:srgbClr val="000000">
                      <a:alpha val="43137"/>
                    </a:srgbClr>
                  </a:outerShdw>
                </a:effectLst>
              </a:rPr>
              <a:t>If you’re having trouble remembering that granulomatosis with polyangiitis (</a:t>
            </a:r>
            <a:r>
              <a:rPr lang="en-US" sz="1400" i="1" dirty="0" err="1">
                <a:solidFill>
                  <a:srgbClr val="0000FF"/>
                </a:solidFill>
                <a:effectLst>
                  <a:outerShdw blurRad="38100" dist="38100" dir="2700000" algn="tl">
                    <a:srgbClr val="000000">
                      <a:alpha val="43137"/>
                    </a:srgbClr>
                  </a:outerShdw>
                </a:effectLst>
              </a:rPr>
              <a:t>GwP</a:t>
            </a:r>
            <a:r>
              <a:rPr lang="en-US" sz="1400" i="1" dirty="0">
                <a:solidFill>
                  <a:srgbClr val="0000FF"/>
                </a:solidFill>
                <a:effectLst>
                  <a:outerShdw blurRad="38100" dist="38100" dir="2700000" algn="tl">
                    <a:srgbClr val="000000">
                      <a:alpha val="43137"/>
                    </a:srgbClr>
                  </a:outerShdw>
                </a:effectLst>
              </a:rPr>
              <a:t>) is the entity formerly known as Wegener’s…</a:t>
            </a:r>
            <a:endParaRPr lang="en-US" sz="1400" b="1" i="1" dirty="0">
              <a:solidFill>
                <a:srgbClr val="0000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471749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21507"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21508"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21510" name="Rectangle 5"/>
          <p:cNvSpPr>
            <a:spLocks noGrp="1" noChangeArrowheads="1"/>
          </p:cNvSpPr>
          <p:nvPr>
            <p:ph type="body" idx="1"/>
          </p:nvPr>
        </p:nvSpPr>
        <p:spPr>
          <a:xfrm>
            <a:off x="304800" y="1676400"/>
            <a:ext cx="8534400" cy="4876800"/>
          </a:xfrm>
        </p:spPr>
        <p:txBody>
          <a:bodyPr/>
          <a:lstStyle/>
          <a:p>
            <a:pPr eaLnBrk="1" hangingPunct="1"/>
            <a:r>
              <a:rPr lang="en-US" altLang="en-US" sz="2200" dirty="0">
                <a:solidFill>
                  <a:schemeClr val="bg1">
                    <a:lumMod val="75000"/>
                  </a:schemeClr>
                </a:solidFill>
              </a:rPr>
              <a:t>Autoimmune PUK is usually unilateral and sectoral                         </a:t>
            </a:r>
          </a:p>
          <a:p>
            <a:pPr eaLnBrk="1" hangingPunct="1"/>
            <a:r>
              <a:rPr lang="en-US" altLang="en-US" sz="2200" dirty="0">
                <a:solidFill>
                  <a:schemeClr val="bg1">
                    <a:lumMod val="75000"/>
                  </a:schemeClr>
                </a:solidFill>
              </a:rPr>
              <a:t>It often heralds exacerbation of </a:t>
            </a:r>
            <a:r>
              <a:rPr lang="en-US" altLang="en-US" sz="2200" b="1" dirty="0"/>
              <a:t>systemic disease </a:t>
            </a:r>
          </a:p>
        </p:txBody>
      </p:sp>
      <p:sp>
        <p:nvSpPr>
          <p:cNvPr id="2151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488A975-785F-40F3-8051-55A1ADFA712F}" type="slidenum">
              <a:rPr lang="en-US" altLang="en-US" sz="1000" smtClean="0"/>
              <a:pPr>
                <a:spcBef>
                  <a:spcPct val="0"/>
                </a:spcBef>
                <a:buClrTx/>
                <a:buSzTx/>
                <a:buFontTx/>
                <a:buNone/>
              </a:pPr>
              <a:t>28</a:t>
            </a:fld>
            <a:endParaRPr lang="en-US" altLang="en-US" sz="1000"/>
          </a:p>
        </p:txBody>
      </p:sp>
      <p:sp>
        <p:nvSpPr>
          <p:cNvPr id="2" name="Text Box 4">
            <a:extLst>
              <a:ext uri="{FF2B5EF4-FFF2-40B4-BE49-F238E27FC236}">
                <a16:creationId xmlns:a16="http://schemas.microsoft.com/office/drawing/2014/main" id="{B98A7E30-2F3D-4045-AE05-CAB5E805EB68}"/>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4" name="TextBox 3">
            <a:extLst>
              <a:ext uri="{FF2B5EF4-FFF2-40B4-BE49-F238E27FC236}">
                <a16:creationId xmlns:a16="http://schemas.microsoft.com/office/drawing/2014/main" id="{74ECB8C9-7ACC-40E2-8ACB-063A2523B598}"/>
              </a:ext>
            </a:extLst>
          </p:cNvPr>
          <p:cNvSpPr txBox="1"/>
          <p:nvPr/>
        </p:nvSpPr>
        <p:spPr>
          <a:xfrm>
            <a:off x="2313038" y="1524000"/>
            <a:ext cx="6194324" cy="584775"/>
          </a:xfrm>
          <a:prstGeom prst="rect">
            <a:avLst/>
          </a:prstGeom>
          <a:solidFill>
            <a:schemeClr val="accent5">
              <a:lumMod val="75000"/>
            </a:schemeClr>
          </a:solidFill>
        </p:spPr>
        <p:txBody>
          <a:bodyPr wrap="none" rtlCol="0">
            <a:spAutoFit/>
          </a:bodyPr>
          <a:lstStyle/>
          <a:p>
            <a:r>
              <a:rPr lang="en-US" sz="1600" i="1" dirty="0">
                <a:solidFill>
                  <a:schemeClr val="bg1">
                    <a:lumMod val="50000"/>
                  </a:schemeClr>
                </a:solidFill>
              </a:rPr>
              <a:t>With what general category of autoimmune </a:t>
            </a:r>
            <a:r>
              <a:rPr lang="en-US" sz="1600" i="1" dirty="0" err="1">
                <a:solidFill>
                  <a:schemeClr val="bg1">
                    <a:lumMod val="50000"/>
                  </a:schemeClr>
                </a:solidFill>
              </a:rPr>
              <a:t>dz</a:t>
            </a:r>
            <a:r>
              <a:rPr lang="en-US" sz="1600" i="1" dirty="0">
                <a:solidFill>
                  <a:schemeClr val="bg1">
                    <a:lumMod val="50000"/>
                  </a:schemeClr>
                </a:solidFill>
              </a:rPr>
              <a:t> is PUK associated?</a:t>
            </a:r>
          </a:p>
          <a:p>
            <a:r>
              <a:rPr lang="en-US" sz="1600" dirty="0">
                <a:solidFill>
                  <a:schemeClr val="bg1">
                    <a:lumMod val="50000"/>
                  </a:schemeClr>
                </a:solidFill>
              </a:rPr>
              <a:t>Connective-tissue </a:t>
            </a:r>
            <a:r>
              <a:rPr lang="en-US" sz="1600" dirty="0" err="1">
                <a:solidFill>
                  <a:schemeClr val="bg1">
                    <a:lumMod val="50000"/>
                  </a:schemeClr>
                </a:solidFill>
              </a:rPr>
              <a:t>dz</a:t>
            </a:r>
            <a:r>
              <a:rPr lang="en-US" sz="1600" dirty="0">
                <a:solidFill>
                  <a:schemeClr val="bg1">
                    <a:lumMod val="50000"/>
                  </a:schemeClr>
                </a:solidFill>
              </a:rPr>
              <a:t>, especially </a:t>
            </a:r>
            <a:r>
              <a:rPr lang="en-US" sz="1600" dirty="0" err="1">
                <a:solidFill>
                  <a:schemeClr val="bg1">
                    <a:lumMod val="50000"/>
                  </a:schemeClr>
                </a:solidFill>
              </a:rPr>
              <a:t>vasculitides</a:t>
            </a:r>
            <a:endParaRPr lang="en-US" sz="1600" dirty="0">
              <a:solidFill>
                <a:schemeClr val="bg1">
                  <a:lumMod val="50000"/>
                </a:schemeClr>
              </a:solidFill>
            </a:endParaRPr>
          </a:p>
        </p:txBody>
      </p:sp>
      <p:sp>
        <p:nvSpPr>
          <p:cNvPr id="5" name="TextBox 4">
            <a:extLst>
              <a:ext uri="{FF2B5EF4-FFF2-40B4-BE49-F238E27FC236}">
                <a16:creationId xmlns:a16="http://schemas.microsoft.com/office/drawing/2014/main" id="{EC1CDC4E-8B30-4B22-9B4A-8930253B7BBD}"/>
              </a:ext>
            </a:extLst>
          </p:cNvPr>
          <p:cNvSpPr txBox="1"/>
          <p:nvPr/>
        </p:nvSpPr>
        <p:spPr>
          <a:xfrm>
            <a:off x="1073416" y="4296043"/>
            <a:ext cx="6235168" cy="1323439"/>
          </a:xfrm>
          <a:prstGeom prst="rect">
            <a:avLst/>
          </a:prstGeom>
          <a:noFill/>
        </p:spPr>
        <p:txBody>
          <a:bodyPr wrap="none" rtlCol="0">
            <a:spAutoFit/>
          </a:bodyPr>
          <a:lstStyle/>
          <a:p>
            <a:r>
              <a:rPr lang="en-US" sz="1600" i="1" dirty="0">
                <a:solidFill>
                  <a:schemeClr val="bg1"/>
                </a:solidFill>
              </a:rPr>
              <a:t>What is the classic triad of </a:t>
            </a:r>
            <a:r>
              <a:rPr lang="en-US" sz="1600" i="1" dirty="0"/>
              <a:t>granulomatosis with polyangiitis (</a:t>
            </a:r>
            <a:r>
              <a:rPr lang="en-US" sz="1600" i="1" dirty="0" err="1"/>
              <a:t>G</a:t>
            </a:r>
            <a:r>
              <a:rPr lang="en-US" sz="1600" b="1" i="1" u="sng" dirty="0" err="1">
                <a:solidFill>
                  <a:srgbClr val="0000FF"/>
                </a:solidFill>
              </a:rPr>
              <a:t>w</a:t>
            </a:r>
            <a:r>
              <a:rPr lang="en-US" sz="1600" i="1" dirty="0" err="1"/>
              <a:t>P</a:t>
            </a:r>
            <a:r>
              <a:rPr lang="en-US" sz="1600" i="1" dirty="0"/>
              <a:t>)</a:t>
            </a:r>
            <a:endParaRPr lang="en-US" sz="1600" i="1" dirty="0">
              <a:solidFill>
                <a:srgbClr val="CCFFCC"/>
              </a:solidFill>
            </a:endParaRPr>
          </a:p>
          <a:p>
            <a:r>
              <a:rPr lang="en-US" sz="1600" dirty="0">
                <a:solidFill>
                  <a:schemeClr val="bg1"/>
                </a:solidFill>
              </a:rPr>
              <a:t>Necrotizing vasculitis of:</a:t>
            </a:r>
          </a:p>
          <a:p>
            <a:r>
              <a:rPr lang="en-US" sz="1600" dirty="0">
                <a:solidFill>
                  <a:schemeClr val="bg1"/>
                </a:solidFill>
              </a:rPr>
              <a:t>--the upper and lower respiratory tract</a:t>
            </a:r>
          </a:p>
          <a:p>
            <a:r>
              <a:rPr lang="en-US" sz="1600" dirty="0">
                <a:solidFill>
                  <a:schemeClr val="bg1"/>
                </a:solidFill>
              </a:rPr>
              <a:t>--the kidneys</a:t>
            </a:r>
          </a:p>
          <a:p>
            <a:r>
              <a:rPr lang="en-US" sz="1600" dirty="0">
                <a:solidFill>
                  <a:schemeClr val="bg1"/>
                </a:solidFill>
              </a:rPr>
              <a:t>--small and medium-sized arteries and veins</a:t>
            </a:r>
          </a:p>
        </p:txBody>
      </p:sp>
      <p:sp>
        <p:nvSpPr>
          <p:cNvPr id="8" name="TextBox 7">
            <a:extLst>
              <a:ext uri="{FF2B5EF4-FFF2-40B4-BE49-F238E27FC236}">
                <a16:creationId xmlns:a16="http://schemas.microsoft.com/office/drawing/2014/main" id="{0D575AF4-EC7A-4A5C-A76A-21D2D61E7D18}"/>
              </a:ext>
            </a:extLst>
          </p:cNvPr>
          <p:cNvSpPr txBox="1"/>
          <p:nvPr/>
        </p:nvSpPr>
        <p:spPr>
          <a:xfrm>
            <a:off x="2952296" y="4685958"/>
            <a:ext cx="5124904" cy="738664"/>
          </a:xfrm>
          <a:prstGeom prst="rect">
            <a:avLst/>
          </a:prstGeom>
          <a:noFill/>
        </p:spPr>
        <p:txBody>
          <a:bodyPr wrap="square" rtlCol="0">
            <a:spAutoFit/>
          </a:bodyPr>
          <a:lstStyle/>
          <a:p>
            <a:r>
              <a:rPr lang="en-US" sz="1400" i="1" dirty="0">
                <a:solidFill>
                  <a:srgbClr val="0000FF"/>
                </a:solidFill>
                <a:effectLst>
                  <a:outerShdw blurRad="38100" dist="38100" dir="2700000" algn="tl">
                    <a:srgbClr val="000000">
                      <a:alpha val="43137"/>
                    </a:srgbClr>
                  </a:outerShdw>
                </a:effectLst>
              </a:rPr>
              <a:t>If you’re having trouble remembering that granulomatosis with polyangiitis (</a:t>
            </a:r>
            <a:r>
              <a:rPr lang="en-US" sz="1400" i="1" dirty="0" err="1">
                <a:solidFill>
                  <a:srgbClr val="0000FF"/>
                </a:solidFill>
                <a:effectLst>
                  <a:outerShdw blurRad="38100" dist="38100" dir="2700000" algn="tl">
                    <a:srgbClr val="000000">
                      <a:alpha val="43137"/>
                    </a:srgbClr>
                  </a:outerShdw>
                </a:effectLst>
              </a:rPr>
              <a:t>GwP</a:t>
            </a:r>
            <a:r>
              <a:rPr lang="en-US" sz="1400" i="1" dirty="0">
                <a:solidFill>
                  <a:srgbClr val="0000FF"/>
                </a:solidFill>
                <a:effectLst>
                  <a:outerShdw blurRad="38100" dist="38100" dir="2700000" algn="tl">
                    <a:srgbClr val="000000">
                      <a:alpha val="43137"/>
                    </a:srgbClr>
                  </a:outerShdw>
                </a:effectLst>
              </a:rPr>
              <a:t>) is the entity formerly known as Wegener’s… </a:t>
            </a:r>
            <a:r>
              <a:rPr lang="en-US" sz="1400" b="1" i="1" dirty="0">
                <a:solidFill>
                  <a:srgbClr val="0000FF"/>
                </a:solidFill>
                <a:effectLst>
                  <a:outerShdw blurRad="38100" dist="38100" dir="2700000" algn="tl">
                    <a:srgbClr val="000000">
                      <a:alpha val="43137"/>
                    </a:srgbClr>
                  </a:outerShdw>
                </a:effectLst>
              </a:rPr>
              <a:t>Think of the little ‘</a:t>
            </a:r>
            <a:r>
              <a:rPr lang="en-US" sz="1400" b="1" dirty="0">
                <a:solidFill>
                  <a:srgbClr val="0000FF"/>
                </a:solidFill>
                <a:effectLst>
                  <a:outerShdw blurRad="38100" dist="38100" dir="2700000" algn="tl">
                    <a:srgbClr val="000000">
                      <a:alpha val="43137"/>
                    </a:srgbClr>
                  </a:outerShdw>
                </a:effectLst>
              </a:rPr>
              <a:t>w</a:t>
            </a:r>
            <a:r>
              <a:rPr lang="en-US" sz="1400" b="1" i="1" dirty="0">
                <a:solidFill>
                  <a:srgbClr val="0000FF"/>
                </a:solidFill>
                <a:effectLst>
                  <a:outerShdw blurRad="38100" dist="38100" dir="2700000" algn="tl">
                    <a:srgbClr val="000000">
                      <a:alpha val="43137"/>
                    </a:srgbClr>
                  </a:outerShdw>
                </a:effectLst>
              </a:rPr>
              <a:t>’ as standing for ‘</a:t>
            </a:r>
            <a:r>
              <a:rPr lang="en-US" sz="1400" b="1" dirty="0">
                <a:solidFill>
                  <a:srgbClr val="0000FF"/>
                </a:solidFill>
                <a:effectLst>
                  <a:outerShdw blurRad="38100" dist="38100" dir="2700000" algn="tl">
                    <a:srgbClr val="000000">
                      <a:alpha val="43137"/>
                    </a:srgbClr>
                  </a:outerShdw>
                </a:effectLst>
              </a:rPr>
              <a:t>Wegener’s</a:t>
            </a:r>
            <a:r>
              <a:rPr lang="en-US" sz="1400" b="1" i="1" dirty="0">
                <a:solidFill>
                  <a:srgbClr val="0000FF"/>
                </a:solidFill>
                <a:effectLst>
                  <a:outerShdw blurRad="38100" dist="38100" dir="2700000" algn="tl">
                    <a:srgbClr val="000000">
                      <a:alpha val="43137"/>
                    </a:srgbClr>
                  </a:outerShdw>
                </a:effectLst>
              </a:rPr>
              <a:t>’</a:t>
            </a:r>
          </a:p>
        </p:txBody>
      </p:sp>
      <p:sp>
        <p:nvSpPr>
          <p:cNvPr id="3" name="TextBox 1">
            <a:extLst>
              <a:ext uri="{FF2B5EF4-FFF2-40B4-BE49-F238E27FC236}">
                <a16:creationId xmlns:a16="http://schemas.microsoft.com/office/drawing/2014/main" id="{5DFF1B53-45E7-BA1C-D7D7-45E6272038C9}"/>
              </a:ext>
            </a:extLst>
          </p:cNvPr>
          <p:cNvSpPr txBox="1">
            <a:spLocks noChangeArrowheads="1"/>
          </p:cNvSpPr>
          <p:nvPr/>
        </p:nvSpPr>
        <p:spPr bwMode="auto">
          <a:xfrm>
            <a:off x="228600" y="2895600"/>
            <a:ext cx="8683596" cy="1323439"/>
          </a:xfrm>
          <a:prstGeom prst="rect">
            <a:avLst/>
          </a:prstGeom>
          <a:noFill/>
          <a:ln>
            <a:noFill/>
          </a:ln>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r>
              <a:rPr lang="en-US" altLang="en-US" sz="1600" i="1" dirty="0">
                <a:solidFill>
                  <a:schemeClr val="bg1">
                    <a:lumMod val="75000"/>
                  </a:schemeClr>
                </a:solidFill>
              </a:rPr>
              <a:t>With which connective-tissue diseases (CTDs) and/or </a:t>
            </a:r>
            <a:r>
              <a:rPr lang="en-US" altLang="en-US" sz="1600" i="1" dirty="0" err="1">
                <a:solidFill>
                  <a:schemeClr val="bg1">
                    <a:lumMod val="75000"/>
                  </a:schemeClr>
                </a:solidFill>
              </a:rPr>
              <a:t>vasculitides</a:t>
            </a:r>
            <a:r>
              <a:rPr lang="en-US" altLang="en-US" sz="1600" i="1" dirty="0">
                <a:solidFill>
                  <a:schemeClr val="bg1">
                    <a:lumMod val="75000"/>
                  </a:schemeClr>
                </a:solidFill>
              </a:rPr>
              <a:t> has PUK been associated?</a:t>
            </a:r>
          </a:p>
          <a:p>
            <a:pPr eaLnBrk="1" hangingPunct="1">
              <a:spcBef>
                <a:spcPct val="0"/>
              </a:spcBef>
              <a:buClrTx/>
              <a:buSzTx/>
              <a:buFontTx/>
              <a:buNone/>
              <a:defRPr/>
            </a:pPr>
            <a:r>
              <a:rPr lang="en-US" altLang="en-US" sz="1600" dirty="0">
                <a:solidFill>
                  <a:schemeClr val="bg1">
                    <a:lumMod val="75000"/>
                  </a:schemeClr>
                </a:solidFill>
              </a:rPr>
              <a:t>Pretty much all of them</a:t>
            </a:r>
          </a:p>
          <a:p>
            <a:pPr eaLnBrk="1" hangingPunct="1">
              <a:spcBef>
                <a:spcPct val="0"/>
              </a:spcBef>
              <a:buClrTx/>
              <a:buSzTx/>
              <a:buFontTx/>
              <a:buNone/>
              <a:defRPr/>
            </a:pPr>
            <a:endParaRPr lang="en-US" altLang="en-US" sz="1600" dirty="0">
              <a:solidFill>
                <a:schemeClr val="bg1">
                  <a:lumMod val="75000"/>
                </a:schemeClr>
              </a:solidFill>
            </a:endParaRPr>
          </a:p>
          <a:p>
            <a:pPr eaLnBrk="1" hangingPunct="1">
              <a:spcBef>
                <a:spcPct val="0"/>
              </a:spcBef>
              <a:buClrTx/>
              <a:buSzTx/>
              <a:buFontTx/>
              <a:buNone/>
              <a:defRPr/>
            </a:pPr>
            <a:r>
              <a:rPr lang="en-US" altLang="en-US" sz="1600" i="1" dirty="0">
                <a:solidFill>
                  <a:schemeClr val="bg1">
                    <a:lumMod val="75000"/>
                  </a:schemeClr>
                </a:solidFill>
              </a:rPr>
              <a:t>Which three conditions are most likely to present with PUK?</a:t>
            </a:r>
          </a:p>
          <a:p>
            <a:pPr eaLnBrk="1" hangingPunct="1">
              <a:spcBef>
                <a:spcPct val="0"/>
              </a:spcBef>
              <a:buClrTx/>
              <a:buSzTx/>
              <a:buFontTx/>
              <a:buNone/>
              <a:defRPr/>
            </a:pPr>
            <a:r>
              <a:rPr lang="en-US" altLang="en-US" sz="1600" dirty="0">
                <a:solidFill>
                  <a:schemeClr val="bg1">
                    <a:lumMod val="75000"/>
                  </a:schemeClr>
                </a:solidFill>
              </a:rPr>
              <a:t>Rheumatoid arthritis, </a:t>
            </a:r>
            <a:r>
              <a:rPr lang="en-US" altLang="en-US" sz="1600" b="1" dirty="0">
                <a:solidFill>
                  <a:srgbClr val="0000FF"/>
                </a:solidFill>
              </a:rPr>
              <a:t>granulomatosis with polyangiitis</a:t>
            </a:r>
            <a:r>
              <a:rPr lang="en-US" altLang="en-US" sz="1600" dirty="0">
                <a:solidFill>
                  <a:schemeClr val="bg1">
                    <a:lumMod val="75000"/>
                  </a:schemeClr>
                </a:solidFill>
              </a:rPr>
              <a:t>, and polyarteritis nodosa</a:t>
            </a:r>
            <a:endParaRPr lang="en-US" altLang="en-US" sz="1600" dirty="0">
              <a:solidFill>
                <a:srgbClr val="FFFF00"/>
              </a:solidFill>
            </a:endParaRPr>
          </a:p>
        </p:txBody>
      </p:sp>
    </p:spTree>
    <p:extLst>
      <p:ext uri="{BB962C8B-B14F-4D97-AF65-F5344CB8AC3E}">
        <p14:creationId xmlns:p14="http://schemas.microsoft.com/office/powerpoint/2010/main" val="4024676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21507"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21508"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21509" name="Rectangle 4"/>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21510" name="Rectangle 5"/>
          <p:cNvSpPr>
            <a:spLocks noGrp="1" noChangeArrowheads="1"/>
          </p:cNvSpPr>
          <p:nvPr>
            <p:ph type="body" idx="1"/>
          </p:nvPr>
        </p:nvSpPr>
        <p:spPr>
          <a:xfrm>
            <a:off x="304800" y="1676400"/>
            <a:ext cx="8534400" cy="4876800"/>
          </a:xfrm>
        </p:spPr>
        <p:txBody>
          <a:bodyPr/>
          <a:lstStyle/>
          <a:p>
            <a:pPr eaLnBrk="1" hangingPunct="1"/>
            <a:r>
              <a:rPr lang="en-US" altLang="en-US" sz="2200" dirty="0">
                <a:solidFill>
                  <a:schemeClr val="bg1">
                    <a:lumMod val="75000"/>
                  </a:schemeClr>
                </a:solidFill>
              </a:rPr>
              <a:t>Autoimmune PUK is usually unilateral and sectoral                         </a:t>
            </a:r>
          </a:p>
          <a:p>
            <a:pPr eaLnBrk="1" hangingPunct="1"/>
            <a:r>
              <a:rPr lang="en-US" altLang="en-US" sz="2200" dirty="0">
                <a:solidFill>
                  <a:schemeClr val="bg1">
                    <a:lumMod val="75000"/>
                  </a:schemeClr>
                </a:solidFill>
              </a:rPr>
              <a:t>It often heralds exacerbation of </a:t>
            </a:r>
            <a:r>
              <a:rPr lang="en-US" altLang="en-US" sz="2200" b="1" dirty="0"/>
              <a:t>systemic disease </a:t>
            </a:r>
          </a:p>
        </p:txBody>
      </p:sp>
      <p:sp>
        <p:nvSpPr>
          <p:cNvPr id="2151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488A975-785F-40F3-8051-55A1ADFA712F}" type="slidenum">
              <a:rPr lang="en-US" altLang="en-US" sz="1000" smtClean="0"/>
              <a:pPr>
                <a:spcBef>
                  <a:spcPct val="0"/>
                </a:spcBef>
                <a:buClrTx/>
                <a:buSzTx/>
                <a:buFontTx/>
                <a:buNone/>
              </a:pPr>
              <a:t>29</a:t>
            </a:fld>
            <a:endParaRPr lang="en-US" altLang="en-US" sz="1000"/>
          </a:p>
        </p:txBody>
      </p:sp>
      <p:sp>
        <p:nvSpPr>
          <p:cNvPr id="2" name="Text Box 4">
            <a:extLst>
              <a:ext uri="{FF2B5EF4-FFF2-40B4-BE49-F238E27FC236}">
                <a16:creationId xmlns:a16="http://schemas.microsoft.com/office/drawing/2014/main" id="{B98A7E30-2F3D-4045-AE05-CAB5E805EB68}"/>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4" name="TextBox 3">
            <a:extLst>
              <a:ext uri="{FF2B5EF4-FFF2-40B4-BE49-F238E27FC236}">
                <a16:creationId xmlns:a16="http://schemas.microsoft.com/office/drawing/2014/main" id="{74ECB8C9-7ACC-40E2-8ACB-063A2523B598}"/>
              </a:ext>
            </a:extLst>
          </p:cNvPr>
          <p:cNvSpPr txBox="1"/>
          <p:nvPr/>
        </p:nvSpPr>
        <p:spPr>
          <a:xfrm>
            <a:off x="2313038" y="1524000"/>
            <a:ext cx="6194324" cy="584775"/>
          </a:xfrm>
          <a:prstGeom prst="rect">
            <a:avLst/>
          </a:prstGeom>
          <a:solidFill>
            <a:schemeClr val="accent5">
              <a:lumMod val="75000"/>
            </a:schemeClr>
          </a:solidFill>
        </p:spPr>
        <p:txBody>
          <a:bodyPr wrap="none" rtlCol="0">
            <a:spAutoFit/>
          </a:bodyPr>
          <a:lstStyle/>
          <a:p>
            <a:r>
              <a:rPr lang="en-US" sz="1600" i="1" dirty="0">
                <a:solidFill>
                  <a:schemeClr val="bg1">
                    <a:lumMod val="50000"/>
                  </a:schemeClr>
                </a:solidFill>
              </a:rPr>
              <a:t>With what general category of autoimmune </a:t>
            </a:r>
            <a:r>
              <a:rPr lang="en-US" sz="1600" i="1" dirty="0" err="1">
                <a:solidFill>
                  <a:schemeClr val="bg1">
                    <a:lumMod val="50000"/>
                  </a:schemeClr>
                </a:solidFill>
              </a:rPr>
              <a:t>dz</a:t>
            </a:r>
            <a:r>
              <a:rPr lang="en-US" sz="1600" i="1" dirty="0">
                <a:solidFill>
                  <a:schemeClr val="bg1">
                    <a:lumMod val="50000"/>
                  </a:schemeClr>
                </a:solidFill>
              </a:rPr>
              <a:t> is PUK associated?</a:t>
            </a:r>
          </a:p>
          <a:p>
            <a:r>
              <a:rPr lang="en-US" sz="1600" dirty="0">
                <a:solidFill>
                  <a:schemeClr val="bg1">
                    <a:lumMod val="50000"/>
                  </a:schemeClr>
                </a:solidFill>
              </a:rPr>
              <a:t>Connective-tissue </a:t>
            </a:r>
            <a:r>
              <a:rPr lang="en-US" sz="1600" dirty="0" err="1">
                <a:solidFill>
                  <a:schemeClr val="bg1">
                    <a:lumMod val="50000"/>
                  </a:schemeClr>
                </a:solidFill>
              </a:rPr>
              <a:t>dz</a:t>
            </a:r>
            <a:r>
              <a:rPr lang="en-US" sz="1600" dirty="0">
                <a:solidFill>
                  <a:schemeClr val="bg1">
                    <a:lumMod val="50000"/>
                  </a:schemeClr>
                </a:solidFill>
              </a:rPr>
              <a:t>, especially </a:t>
            </a:r>
            <a:r>
              <a:rPr lang="en-US" sz="1600" dirty="0" err="1">
                <a:solidFill>
                  <a:schemeClr val="bg1">
                    <a:lumMod val="50000"/>
                  </a:schemeClr>
                </a:solidFill>
              </a:rPr>
              <a:t>vasculitides</a:t>
            </a:r>
            <a:endParaRPr lang="en-US" sz="1600" dirty="0">
              <a:solidFill>
                <a:schemeClr val="bg1">
                  <a:lumMod val="50000"/>
                </a:schemeClr>
              </a:solidFill>
            </a:endParaRPr>
          </a:p>
        </p:txBody>
      </p:sp>
      <p:sp>
        <p:nvSpPr>
          <p:cNvPr id="5" name="TextBox 4">
            <a:extLst>
              <a:ext uri="{FF2B5EF4-FFF2-40B4-BE49-F238E27FC236}">
                <a16:creationId xmlns:a16="http://schemas.microsoft.com/office/drawing/2014/main" id="{EC1CDC4E-8B30-4B22-9B4A-8930253B7BBD}"/>
              </a:ext>
            </a:extLst>
          </p:cNvPr>
          <p:cNvSpPr txBox="1"/>
          <p:nvPr/>
        </p:nvSpPr>
        <p:spPr>
          <a:xfrm>
            <a:off x="1073416" y="4296043"/>
            <a:ext cx="6235168" cy="1323439"/>
          </a:xfrm>
          <a:prstGeom prst="rect">
            <a:avLst/>
          </a:prstGeom>
          <a:noFill/>
        </p:spPr>
        <p:txBody>
          <a:bodyPr wrap="none" rtlCol="0">
            <a:spAutoFit/>
          </a:bodyPr>
          <a:lstStyle/>
          <a:p>
            <a:r>
              <a:rPr lang="en-US" sz="1600" i="1" dirty="0">
                <a:solidFill>
                  <a:srgbClr val="0000FF"/>
                </a:solidFill>
              </a:rPr>
              <a:t>What is the classic triad of granulomatosis with polyangiitis (</a:t>
            </a:r>
            <a:r>
              <a:rPr lang="en-US" sz="1600" i="1" dirty="0" err="1">
                <a:solidFill>
                  <a:srgbClr val="0000FF"/>
                </a:solidFill>
              </a:rPr>
              <a:t>GwP</a:t>
            </a:r>
            <a:r>
              <a:rPr lang="en-US" sz="1600" i="1" dirty="0">
                <a:solidFill>
                  <a:srgbClr val="0000FF"/>
                </a:solidFill>
              </a:rPr>
              <a:t>)?</a:t>
            </a:r>
          </a:p>
          <a:p>
            <a:r>
              <a:rPr lang="en-US" sz="1600" dirty="0">
                <a:solidFill>
                  <a:schemeClr val="bg1"/>
                </a:solidFill>
              </a:rPr>
              <a:t>Necrotizing vasculitis of:</a:t>
            </a:r>
          </a:p>
          <a:p>
            <a:r>
              <a:rPr lang="en-US" sz="1600" dirty="0">
                <a:solidFill>
                  <a:srgbClr val="0000FF"/>
                </a:solidFill>
              </a:rPr>
              <a:t>--</a:t>
            </a:r>
            <a:r>
              <a:rPr lang="en-US" sz="1600" b="1" i="1" dirty="0">
                <a:solidFill>
                  <a:srgbClr val="0000FF"/>
                </a:solidFill>
              </a:rPr>
              <a:t>?</a:t>
            </a:r>
            <a:endParaRPr lang="en-US" sz="1600" dirty="0">
              <a:solidFill>
                <a:srgbClr val="CCFFCC"/>
              </a:solidFill>
            </a:endParaRPr>
          </a:p>
          <a:p>
            <a:r>
              <a:rPr lang="en-US" sz="1600" dirty="0">
                <a:solidFill>
                  <a:srgbClr val="0000FF"/>
                </a:solidFill>
              </a:rPr>
              <a:t>--</a:t>
            </a:r>
            <a:r>
              <a:rPr lang="en-US" sz="1600" b="1" i="1" dirty="0">
                <a:solidFill>
                  <a:srgbClr val="0000FF"/>
                </a:solidFill>
              </a:rPr>
              <a:t>?</a:t>
            </a:r>
            <a:endParaRPr lang="en-US" sz="1600" dirty="0">
              <a:solidFill>
                <a:srgbClr val="CCFFCC"/>
              </a:solidFill>
            </a:endParaRPr>
          </a:p>
          <a:p>
            <a:r>
              <a:rPr lang="en-US" sz="1600" dirty="0">
                <a:solidFill>
                  <a:srgbClr val="0000FF"/>
                </a:solidFill>
              </a:rPr>
              <a:t>--</a:t>
            </a:r>
            <a:r>
              <a:rPr lang="en-US" sz="1600" b="1" i="1" dirty="0">
                <a:solidFill>
                  <a:srgbClr val="0000FF"/>
                </a:solidFill>
              </a:rPr>
              <a:t>?</a:t>
            </a:r>
            <a:endParaRPr lang="en-US" sz="1600" dirty="0">
              <a:solidFill>
                <a:srgbClr val="CCFFCC"/>
              </a:solidFill>
            </a:endParaRPr>
          </a:p>
        </p:txBody>
      </p:sp>
      <p:sp>
        <p:nvSpPr>
          <p:cNvPr id="3" name="TextBox 1">
            <a:extLst>
              <a:ext uri="{FF2B5EF4-FFF2-40B4-BE49-F238E27FC236}">
                <a16:creationId xmlns:a16="http://schemas.microsoft.com/office/drawing/2014/main" id="{25372CE1-4D9A-AB10-61AF-45C41FABDBBE}"/>
              </a:ext>
            </a:extLst>
          </p:cNvPr>
          <p:cNvSpPr txBox="1">
            <a:spLocks noChangeArrowheads="1"/>
          </p:cNvSpPr>
          <p:nvPr/>
        </p:nvSpPr>
        <p:spPr bwMode="auto">
          <a:xfrm>
            <a:off x="228600" y="2895600"/>
            <a:ext cx="8683596" cy="1323439"/>
          </a:xfrm>
          <a:prstGeom prst="rect">
            <a:avLst/>
          </a:prstGeom>
          <a:noFill/>
          <a:ln>
            <a:noFill/>
          </a:ln>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r>
              <a:rPr lang="en-US" altLang="en-US" sz="1600" i="1" dirty="0">
                <a:solidFill>
                  <a:schemeClr val="bg1">
                    <a:lumMod val="75000"/>
                  </a:schemeClr>
                </a:solidFill>
              </a:rPr>
              <a:t>With which connective-tissue diseases (CTDs) and/or </a:t>
            </a:r>
            <a:r>
              <a:rPr lang="en-US" altLang="en-US" sz="1600" i="1" dirty="0" err="1">
                <a:solidFill>
                  <a:schemeClr val="bg1">
                    <a:lumMod val="75000"/>
                  </a:schemeClr>
                </a:solidFill>
              </a:rPr>
              <a:t>vasculitides</a:t>
            </a:r>
            <a:r>
              <a:rPr lang="en-US" altLang="en-US" sz="1600" i="1" dirty="0">
                <a:solidFill>
                  <a:schemeClr val="bg1">
                    <a:lumMod val="75000"/>
                  </a:schemeClr>
                </a:solidFill>
              </a:rPr>
              <a:t> has PUK been associated?</a:t>
            </a:r>
          </a:p>
          <a:p>
            <a:pPr eaLnBrk="1" hangingPunct="1">
              <a:spcBef>
                <a:spcPct val="0"/>
              </a:spcBef>
              <a:buClrTx/>
              <a:buSzTx/>
              <a:buFontTx/>
              <a:buNone/>
              <a:defRPr/>
            </a:pPr>
            <a:r>
              <a:rPr lang="en-US" altLang="en-US" sz="1600" dirty="0">
                <a:solidFill>
                  <a:schemeClr val="bg1">
                    <a:lumMod val="75000"/>
                  </a:schemeClr>
                </a:solidFill>
              </a:rPr>
              <a:t>Pretty much all of them</a:t>
            </a:r>
          </a:p>
          <a:p>
            <a:pPr eaLnBrk="1" hangingPunct="1">
              <a:spcBef>
                <a:spcPct val="0"/>
              </a:spcBef>
              <a:buClrTx/>
              <a:buSzTx/>
              <a:buFontTx/>
              <a:buNone/>
              <a:defRPr/>
            </a:pPr>
            <a:endParaRPr lang="en-US" altLang="en-US" sz="1600" dirty="0">
              <a:solidFill>
                <a:schemeClr val="bg1">
                  <a:lumMod val="75000"/>
                </a:schemeClr>
              </a:solidFill>
            </a:endParaRPr>
          </a:p>
          <a:p>
            <a:pPr eaLnBrk="1" hangingPunct="1">
              <a:spcBef>
                <a:spcPct val="0"/>
              </a:spcBef>
              <a:buClrTx/>
              <a:buSzTx/>
              <a:buFontTx/>
              <a:buNone/>
              <a:defRPr/>
            </a:pPr>
            <a:r>
              <a:rPr lang="en-US" altLang="en-US" sz="1600" i="1" dirty="0">
                <a:solidFill>
                  <a:schemeClr val="bg1">
                    <a:lumMod val="75000"/>
                  </a:schemeClr>
                </a:solidFill>
              </a:rPr>
              <a:t>Which three conditions are most likely to present with PUK?</a:t>
            </a:r>
          </a:p>
          <a:p>
            <a:pPr eaLnBrk="1" hangingPunct="1">
              <a:spcBef>
                <a:spcPct val="0"/>
              </a:spcBef>
              <a:buClrTx/>
              <a:buSzTx/>
              <a:buFontTx/>
              <a:buNone/>
              <a:defRPr/>
            </a:pPr>
            <a:r>
              <a:rPr lang="en-US" altLang="en-US" sz="1600" dirty="0">
                <a:solidFill>
                  <a:schemeClr val="bg1">
                    <a:lumMod val="75000"/>
                  </a:schemeClr>
                </a:solidFill>
              </a:rPr>
              <a:t>Rheumatoid arthritis, </a:t>
            </a:r>
            <a:r>
              <a:rPr lang="en-US" altLang="en-US" sz="1600" b="1" dirty="0">
                <a:solidFill>
                  <a:srgbClr val="0000FF"/>
                </a:solidFill>
              </a:rPr>
              <a:t>granulomatosis with polyangiitis</a:t>
            </a:r>
            <a:r>
              <a:rPr lang="en-US" altLang="en-US" sz="1600" dirty="0">
                <a:solidFill>
                  <a:schemeClr val="bg1">
                    <a:lumMod val="75000"/>
                  </a:schemeClr>
                </a:solidFill>
              </a:rPr>
              <a:t>, and polyarteritis nodosa</a:t>
            </a:r>
            <a:endParaRPr lang="en-US" altLang="en-US" sz="1600" dirty="0">
              <a:solidFill>
                <a:srgbClr val="FFFF00"/>
              </a:solidFill>
            </a:endParaRPr>
          </a:p>
        </p:txBody>
      </p:sp>
    </p:spTree>
    <p:extLst>
      <p:ext uri="{BB962C8B-B14F-4D97-AF65-F5344CB8AC3E}">
        <p14:creationId xmlns:p14="http://schemas.microsoft.com/office/powerpoint/2010/main" val="2706187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3B8635-DB17-4AFC-B601-C15A6142FC7B}"/>
              </a:ext>
            </a:extLst>
          </p:cNvPr>
          <p:cNvSpPr>
            <a:spLocks noGrp="1"/>
          </p:cNvSpPr>
          <p:nvPr>
            <p:ph type="sldNum" sz="quarter" idx="12"/>
          </p:nvPr>
        </p:nvSpPr>
        <p:spPr/>
        <p:txBody>
          <a:bodyPr/>
          <a:lstStyle/>
          <a:p>
            <a:pPr>
              <a:defRPr/>
            </a:pPr>
            <a:fld id="{CEC7EAA0-63E1-4591-B2FA-3AF5449DF5B7}" type="slidenum">
              <a:rPr lang="en-US" altLang="en-US" smtClean="0"/>
              <a:pPr>
                <a:defRPr/>
              </a:pPr>
              <a:t>3</a:t>
            </a:fld>
            <a:endParaRPr lang="en-US" altLang="en-US"/>
          </a:p>
        </p:txBody>
      </p:sp>
      <p:pic>
        <p:nvPicPr>
          <p:cNvPr id="7" name="Picture 6">
            <a:extLst>
              <a:ext uri="{FF2B5EF4-FFF2-40B4-BE49-F238E27FC236}">
                <a16:creationId xmlns:a16="http://schemas.microsoft.com/office/drawing/2014/main" id="{AE0596B9-DDDF-487D-8015-0E881249FC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1100" y="1168400"/>
            <a:ext cx="6781800" cy="4521200"/>
          </a:xfrm>
          <a:prstGeom prst="rect">
            <a:avLst/>
          </a:prstGeom>
        </p:spPr>
      </p:pic>
      <p:sp>
        <p:nvSpPr>
          <p:cNvPr id="8" name="TextBox 7">
            <a:extLst>
              <a:ext uri="{FF2B5EF4-FFF2-40B4-BE49-F238E27FC236}">
                <a16:creationId xmlns:a16="http://schemas.microsoft.com/office/drawing/2014/main" id="{5CFD3978-18E5-42FE-B9D0-4DB72D3A1DEE}"/>
              </a:ext>
            </a:extLst>
          </p:cNvPr>
          <p:cNvSpPr txBox="1"/>
          <p:nvPr/>
        </p:nvSpPr>
        <p:spPr>
          <a:xfrm>
            <a:off x="3562749" y="6031468"/>
            <a:ext cx="2018501" cy="369332"/>
          </a:xfrm>
          <a:prstGeom prst="rect">
            <a:avLst/>
          </a:prstGeom>
          <a:noFill/>
        </p:spPr>
        <p:txBody>
          <a:bodyPr wrap="none" rtlCol="0">
            <a:spAutoFit/>
          </a:bodyPr>
          <a:lstStyle/>
          <a:p>
            <a:pPr algn="ctr"/>
            <a:r>
              <a:rPr lang="en-US" dirty="0"/>
              <a:t>Autoimmune PUK</a:t>
            </a:r>
          </a:p>
        </p:txBody>
      </p:sp>
      <p:sp>
        <p:nvSpPr>
          <p:cNvPr id="2" name="Text Box 4">
            <a:extLst>
              <a:ext uri="{FF2B5EF4-FFF2-40B4-BE49-F238E27FC236}">
                <a16:creationId xmlns:a16="http://schemas.microsoft.com/office/drawing/2014/main" id="{1A59B3FC-AB7A-4F75-B541-2DEEA47ADD7E}"/>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Tree>
    <p:extLst>
      <p:ext uri="{BB962C8B-B14F-4D97-AF65-F5344CB8AC3E}">
        <p14:creationId xmlns:p14="http://schemas.microsoft.com/office/powerpoint/2010/main" val="23139624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21507"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21508"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21509" name="Rectangle 4"/>
          <p:cNvSpPr>
            <a:spLocks noGrp="1" noChangeArrowheads="1"/>
          </p:cNvSpPr>
          <p:nvPr>
            <p:ph type="title"/>
          </p:nvPr>
        </p:nvSpPr>
        <p:spPr>
          <a:xfrm>
            <a:off x="457200" y="122238"/>
            <a:ext cx="7543800" cy="792162"/>
          </a:xfrm>
        </p:spPr>
        <p:txBody>
          <a:bodyPr/>
          <a:lstStyle/>
          <a:p>
            <a:pPr eaLnBrk="1" hangingPunct="1"/>
            <a:r>
              <a:rPr lang="en-US" altLang="en-US" dirty="0"/>
              <a:t>Q/A</a:t>
            </a:r>
          </a:p>
        </p:txBody>
      </p:sp>
      <p:sp>
        <p:nvSpPr>
          <p:cNvPr id="21510" name="Rectangle 5"/>
          <p:cNvSpPr>
            <a:spLocks noGrp="1" noChangeArrowheads="1"/>
          </p:cNvSpPr>
          <p:nvPr>
            <p:ph type="body" idx="1"/>
          </p:nvPr>
        </p:nvSpPr>
        <p:spPr>
          <a:xfrm>
            <a:off x="304800" y="1676400"/>
            <a:ext cx="8534400" cy="4876800"/>
          </a:xfrm>
        </p:spPr>
        <p:txBody>
          <a:bodyPr/>
          <a:lstStyle/>
          <a:p>
            <a:pPr eaLnBrk="1" hangingPunct="1"/>
            <a:r>
              <a:rPr lang="en-US" altLang="en-US" sz="2200" dirty="0">
                <a:solidFill>
                  <a:schemeClr val="bg1">
                    <a:lumMod val="75000"/>
                  </a:schemeClr>
                </a:solidFill>
              </a:rPr>
              <a:t>Autoimmune PUK is usually unilateral and sectoral                         </a:t>
            </a:r>
          </a:p>
          <a:p>
            <a:pPr eaLnBrk="1" hangingPunct="1"/>
            <a:r>
              <a:rPr lang="en-US" altLang="en-US" sz="2200" dirty="0">
                <a:solidFill>
                  <a:schemeClr val="bg1">
                    <a:lumMod val="75000"/>
                  </a:schemeClr>
                </a:solidFill>
              </a:rPr>
              <a:t>It often heralds exacerbation of </a:t>
            </a:r>
            <a:r>
              <a:rPr lang="en-US" altLang="en-US" sz="2200" b="1" dirty="0"/>
              <a:t>systemic disease </a:t>
            </a:r>
          </a:p>
        </p:txBody>
      </p:sp>
      <p:sp>
        <p:nvSpPr>
          <p:cNvPr id="2151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488A975-785F-40F3-8051-55A1ADFA712F}" type="slidenum">
              <a:rPr lang="en-US" altLang="en-US" sz="1000" smtClean="0"/>
              <a:pPr>
                <a:spcBef>
                  <a:spcPct val="0"/>
                </a:spcBef>
                <a:buClrTx/>
                <a:buSzTx/>
                <a:buFontTx/>
                <a:buNone/>
              </a:pPr>
              <a:t>30</a:t>
            </a:fld>
            <a:endParaRPr lang="en-US" altLang="en-US" sz="1000"/>
          </a:p>
        </p:txBody>
      </p:sp>
      <p:sp>
        <p:nvSpPr>
          <p:cNvPr id="2" name="Text Box 4">
            <a:extLst>
              <a:ext uri="{FF2B5EF4-FFF2-40B4-BE49-F238E27FC236}">
                <a16:creationId xmlns:a16="http://schemas.microsoft.com/office/drawing/2014/main" id="{B98A7E30-2F3D-4045-AE05-CAB5E805EB68}"/>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4" name="TextBox 3">
            <a:extLst>
              <a:ext uri="{FF2B5EF4-FFF2-40B4-BE49-F238E27FC236}">
                <a16:creationId xmlns:a16="http://schemas.microsoft.com/office/drawing/2014/main" id="{74ECB8C9-7ACC-40E2-8ACB-063A2523B598}"/>
              </a:ext>
            </a:extLst>
          </p:cNvPr>
          <p:cNvSpPr txBox="1"/>
          <p:nvPr/>
        </p:nvSpPr>
        <p:spPr>
          <a:xfrm>
            <a:off x="2313038" y="1524000"/>
            <a:ext cx="6194324" cy="584775"/>
          </a:xfrm>
          <a:prstGeom prst="rect">
            <a:avLst/>
          </a:prstGeom>
          <a:solidFill>
            <a:schemeClr val="accent5">
              <a:lumMod val="75000"/>
            </a:schemeClr>
          </a:solidFill>
        </p:spPr>
        <p:txBody>
          <a:bodyPr wrap="none" rtlCol="0">
            <a:spAutoFit/>
          </a:bodyPr>
          <a:lstStyle/>
          <a:p>
            <a:r>
              <a:rPr lang="en-US" sz="1600" i="1" dirty="0">
                <a:solidFill>
                  <a:schemeClr val="bg1">
                    <a:lumMod val="50000"/>
                  </a:schemeClr>
                </a:solidFill>
              </a:rPr>
              <a:t>With what general category of autoimmune </a:t>
            </a:r>
            <a:r>
              <a:rPr lang="en-US" sz="1600" i="1" dirty="0" err="1">
                <a:solidFill>
                  <a:schemeClr val="bg1">
                    <a:lumMod val="50000"/>
                  </a:schemeClr>
                </a:solidFill>
              </a:rPr>
              <a:t>dz</a:t>
            </a:r>
            <a:r>
              <a:rPr lang="en-US" sz="1600" i="1" dirty="0">
                <a:solidFill>
                  <a:schemeClr val="bg1">
                    <a:lumMod val="50000"/>
                  </a:schemeClr>
                </a:solidFill>
              </a:rPr>
              <a:t> is PUK associated?</a:t>
            </a:r>
          </a:p>
          <a:p>
            <a:r>
              <a:rPr lang="en-US" sz="1600" dirty="0">
                <a:solidFill>
                  <a:schemeClr val="bg1">
                    <a:lumMod val="50000"/>
                  </a:schemeClr>
                </a:solidFill>
              </a:rPr>
              <a:t>Connective-tissue </a:t>
            </a:r>
            <a:r>
              <a:rPr lang="en-US" sz="1600" dirty="0" err="1">
                <a:solidFill>
                  <a:schemeClr val="bg1">
                    <a:lumMod val="50000"/>
                  </a:schemeClr>
                </a:solidFill>
              </a:rPr>
              <a:t>dz</a:t>
            </a:r>
            <a:r>
              <a:rPr lang="en-US" sz="1600" dirty="0">
                <a:solidFill>
                  <a:schemeClr val="bg1">
                    <a:lumMod val="50000"/>
                  </a:schemeClr>
                </a:solidFill>
              </a:rPr>
              <a:t>, especially </a:t>
            </a:r>
            <a:r>
              <a:rPr lang="en-US" sz="1600" dirty="0" err="1">
                <a:solidFill>
                  <a:schemeClr val="bg1">
                    <a:lumMod val="50000"/>
                  </a:schemeClr>
                </a:solidFill>
              </a:rPr>
              <a:t>vasculitides</a:t>
            </a:r>
            <a:endParaRPr lang="en-US" sz="1600" dirty="0">
              <a:solidFill>
                <a:schemeClr val="bg1">
                  <a:lumMod val="50000"/>
                </a:schemeClr>
              </a:solidFill>
            </a:endParaRPr>
          </a:p>
        </p:txBody>
      </p:sp>
      <p:sp>
        <p:nvSpPr>
          <p:cNvPr id="5" name="TextBox 4">
            <a:extLst>
              <a:ext uri="{FF2B5EF4-FFF2-40B4-BE49-F238E27FC236}">
                <a16:creationId xmlns:a16="http://schemas.microsoft.com/office/drawing/2014/main" id="{EC1CDC4E-8B30-4B22-9B4A-8930253B7BBD}"/>
              </a:ext>
            </a:extLst>
          </p:cNvPr>
          <p:cNvSpPr txBox="1"/>
          <p:nvPr/>
        </p:nvSpPr>
        <p:spPr>
          <a:xfrm>
            <a:off x="1073416" y="4296043"/>
            <a:ext cx="6235168" cy="1323439"/>
          </a:xfrm>
          <a:prstGeom prst="rect">
            <a:avLst/>
          </a:prstGeom>
          <a:noFill/>
        </p:spPr>
        <p:txBody>
          <a:bodyPr wrap="none" rtlCol="0">
            <a:spAutoFit/>
          </a:bodyPr>
          <a:lstStyle/>
          <a:p>
            <a:r>
              <a:rPr lang="en-US" sz="1600" i="1" dirty="0">
                <a:solidFill>
                  <a:srgbClr val="0000FF"/>
                </a:solidFill>
              </a:rPr>
              <a:t>What is the classic triad of granulomatosis with polyangiitis (</a:t>
            </a:r>
            <a:r>
              <a:rPr lang="en-US" sz="1600" i="1" dirty="0" err="1">
                <a:solidFill>
                  <a:srgbClr val="0000FF"/>
                </a:solidFill>
              </a:rPr>
              <a:t>GwP</a:t>
            </a:r>
            <a:r>
              <a:rPr lang="en-US" sz="1600" i="1" dirty="0">
                <a:solidFill>
                  <a:srgbClr val="0000FF"/>
                </a:solidFill>
              </a:rPr>
              <a:t>)?</a:t>
            </a:r>
          </a:p>
          <a:p>
            <a:r>
              <a:rPr lang="en-US" sz="1600" dirty="0">
                <a:solidFill>
                  <a:srgbClr val="0000FF"/>
                </a:solidFill>
              </a:rPr>
              <a:t>Necrotizing vasculitis of:</a:t>
            </a:r>
          </a:p>
          <a:p>
            <a:r>
              <a:rPr lang="en-US" sz="1600" dirty="0">
                <a:solidFill>
                  <a:srgbClr val="0000FF"/>
                </a:solidFill>
              </a:rPr>
              <a:t>--</a:t>
            </a:r>
            <a:r>
              <a:rPr lang="en-US" sz="1600" b="1" i="1" dirty="0">
                <a:solidFill>
                  <a:srgbClr val="0000FF"/>
                </a:solidFill>
              </a:rPr>
              <a:t>?</a:t>
            </a:r>
            <a:endParaRPr lang="en-US" sz="1600" dirty="0">
              <a:solidFill>
                <a:srgbClr val="CCFFCC"/>
              </a:solidFill>
            </a:endParaRPr>
          </a:p>
          <a:p>
            <a:r>
              <a:rPr lang="en-US" sz="1600" dirty="0">
                <a:solidFill>
                  <a:srgbClr val="0000FF"/>
                </a:solidFill>
              </a:rPr>
              <a:t>--</a:t>
            </a:r>
            <a:r>
              <a:rPr lang="en-US" sz="1600" b="1" i="1" dirty="0">
                <a:solidFill>
                  <a:srgbClr val="0000FF"/>
                </a:solidFill>
              </a:rPr>
              <a:t>?</a:t>
            </a:r>
            <a:endParaRPr lang="en-US" sz="1600" dirty="0">
              <a:solidFill>
                <a:srgbClr val="CCFFCC"/>
              </a:solidFill>
            </a:endParaRPr>
          </a:p>
          <a:p>
            <a:r>
              <a:rPr lang="en-US" sz="1600" dirty="0">
                <a:solidFill>
                  <a:srgbClr val="0000FF"/>
                </a:solidFill>
              </a:rPr>
              <a:t>--</a:t>
            </a:r>
            <a:r>
              <a:rPr lang="en-US" sz="1600" b="1" i="1" dirty="0">
                <a:solidFill>
                  <a:srgbClr val="0000FF"/>
                </a:solidFill>
              </a:rPr>
              <a:t>?</a:t>
            </a:r>
            <a:endParaRPr lang="en-US" sz="1600" dirty="0">
              <a:solidFill>
                <a:srgbClr val="CCFFCC"/>
              </a:solidFill>
            </a:endParaRPr>
          </a:p>
        </p:txBody>
      </p:sp>
      <p:sp>
        <p:nvSpPr>
          <p:cNvPr id="3" name="TextBox 1">
            <a:extLst>
              <a:ext uri="{FF2B5EF4-FFF2-40B4-BE49-F238E27FC236}">
                <a16:creationId xmlns:a16="http://schemas.microsoft.com/office/drawing/2014/main" id="{177E380B-9459-7051-8FDD-A203319AF564}"/>
              </a:ext>
            </a:extLst>
          </p:cNvPr>
          <p:cNvSpPr txBox="1">
            <a:spLocks noChangeArrowheads="1"/>
          </p:cNvSpPr>
          <p:nvPr/>
        </p:nvSpPr>
        <p:spPr bwMode="auto">
          <a:xfrm>
            <a:off x="228600" y="2895600"/>
            <a:ext cx="8683596" cy="1323439"/>
          </a:xfrm>
          <a:prstGeom prst="rect">
            <a:avLst/>
          </a:prstGeom>
          <a:noFill/>
          <a:ln>
            <a:noFill/>
          </a:ln>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r>
              <a:rPr lang="en-US" altLang="en-US" sz="1600" i="1" dirty="0">
                <a:solidFill>
                  <a:schemeClr val="bg1">
                    <a:lumMod val="75000"/>
                  </a:schemeClr>
                </a:solidFill>
              </a:rPr>
              <a:t>With which connective-tissue diseases (CTDs) and/or </a:t>
            </a:r>
            <a:r>
              <a:rPr lang="en-US" altLang="en-US" sz="1600" i="1" dirty="0" err="1">
                <a:solidFill>
                  <a:schemeClr val="bg1">
                    <a:lumMod val="75000"/>
                  </a:schemeClr>
                </a:solidFill>
              </a:rPr>
              <a:t>vasculitides</a:t>
            </a:r>
            <a:r>
              <a:rPr lang="en-US" altLang="en-US" sz="1600" i="1" dirty="0">
                <a:solidFill>
                  <a:schemeClr val="bg1">
                    <a:lumMod val="75000"/>
                  </a:schemeClr>
                </a:solidFill>
              </a:rPr>
              <a:t> has PUK been associated?</a:t>
            </a:r>
          </a:p>
          <a:p>
            <a:pPr eaLnBrk="1" hangingPunct="1">
              <a:spcBef>
                <a:spcPct val="0"/>
              </a:spcBef>
              <a:buClrTx/>
              <a:buSzTx/>
              <a:buFontTx/>
              <a:buNone/>
              <a:defRPr/>
            </a:pPr>
            <a:r>
              <a:rPr lang="en-US" altLang="en-US" sz="1600" dirty="0">
                <a:solidFill>
                  <a:schemeClr val="bg1">
                    <a:lumMod val="75000"/>
                  </a:schemeClr>
                </a:solidFill>
              </a:rPr>
              <a:t>Pretty much all of them</a:t>
            </a:r>
          </a:p>
          <a:p>
            <a:pPr eaLnBrk="1" hangingPunct="1">
              <a:spcBef>
                <a:spcPct val="0"/>
              </a:spcBef>
              <a:buClrTx/>
              <a:buSzTx/>
              <a:buFontTx/>
              <a:buNone/>
              <a:defRPr/>
            </a:pPr>
            <a:endParaRPr lang="en-US" altLang="en-US" sz="1600" dirty="0">
              <a:solidFill>
                <a:schemeClr val="bg1">
                  <a:lumMod val="75000"/>
                </a:schemeClr>
              </a:solidFill>
            </a:endParaRPr>
          </a:p>
          <a:p>
            <a:pPr eaLnBrk="1" hangingPunct="1">
              <a:spcBef>
                <a:spcPct val="0"/>
              </a:spcBef>
              <a:buClrTx/>
              <a:buSzTx/>
              <a:buFontTx/>
              <a:buNone/>
              <a:defRPr/>
            </a:pPr>
            <a:r>
              <a:rPr lang="en-US" altLang="en-US" sz="1600" i="1" dirty="0">
                <a:solidFill>
                  <a:schemeClr val="bg1">
                    <a:lumMod val="75000"/>
                  </a:schemeClr>
                </a:solidFill>
              </a:rPr>
              <a:t>Which three conditions are most likely to present with PUK?</a:t>
            </a:r>
          </a:p>
          <a:p>
            <a:pPr eaLnBrk="1" hangingPunct="1">
              <a:spcBef>
                <a:spcPct val="0"/>
              </a:spcBef>
              <a:buClrTx/>
              <a:buSzTx/>
              <a:buFontTx/>
              <a:buNone/>
              <a:defRPr/>
            </a:pPr>
            <a:r>
              <a:rPr lang="en-US" altLang="en-US" sz="1600" dirty="0">
                <a:solidFill>
                  <a:schemeClr val="bg1">
                    <a:lumMod val="75000"/>
                  </a:schemeClr>
                </a:solidFill>
              </a:rPr>
              <a:t>Rheumatoid arthritis, </a:t>
            </a:r>
            <a:r>
              <a:rPr lang="en-US" altLang="en-US" sz="1600" b="1" dirty="0">
                <a:solidFill>
                  <a:srgbClr val="0000FF"/>
                </a:solidFill>
              </a:rPr>
              <a:t>granulomatosis with polyangiitis</a:t>
            </a:r>
            <a:r>
              <a:rPr lang="en-US" altLang="en-US" sz="1600" dirty="0">
                <a:solidFill>
                  <a:schemeClr val="bg1">
                    <a:lumMod val="75000"/>
                  </a:schemeClr>
                </a:solidFill>
              </a:rPr>
              <a:t>, and polyarteritis nodosa</a:t>
            </a:r>
            <a:endParaRPr lang="en-US" altLang="en-US" sz="1600" dirty="0">
              <a:solidFill>
                <a:srgbClr val="FFFF00"/>
              </a:solidFill>
            </a:endParaRPr>
          </a:p>
        </p:txBody>
      </p:sp>
    </p:spTree>
    <p:extLst>
      <p:ext uri="{BB962C8B-B14F-4D97-AF65-F5344CB8AC3E}">
        <p14:creationId xmlns:p14="http://schemas.microsoft.com/office/powerpoint/2010/main" val="11970053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21507"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21508"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21509" name="Rectangle 4"/>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21510" name="Rectangle 5"/>
          <p:cNvSpPr>
            <a:spLocks noGrp="1" noChangeArrowheads="1"/>
          </p:cNvSpPr>
          <p:nvPr>
            <p:ph type="body" idx="1"/>
          </p:nvPr>
        </p:nvSpPr>
        <p:spPr>
          <a:xfrm>
            <a:off x="304800" y="1676400"/>
            <a:ext cx="8534400" cy="4876800"/>
          </a:xfrm>
        </p:spPr>
        <p:txBody>
          <a:bodyPr/>
          <a:lstStyle/>
          <a:p>
            <a:pPr eaLnBrk="1" hangingPunct="1"/>
            <a:r>
              <a:rPr lang="en-US" altLang="en-US" sz="2200" dirty="0">
                <a:solidFill>
                  <a:schemeClr val="bg1">
                    <a:lumMod val="75000"/>
                  </a:schemeClr>
                </a:solidFill>
              </a:rPr>
              <a:t>Autoimmune PUK is usually unilateral and sectoral                         </a:t>
            </a:r>
          </a:p>
          <a:p>
            <a:pPr eaLnBrk="1" hangingPunct="1"/>
            <a:r>
              <a:rPr lang="en-US" altLang="en-US" sz="2200" dirty="0">
                <a:solidFill>
                  <a:schemeClr val="bg1">
                    <a:lumMod val="75000"/>
                  </a:schemeClr>
                </a:solidFill>
              </a:rPr>
              <a:t>It often heralds exacerbation of </a:t>
            </a:r>
            <a:r>
              <a:rPr lang="en-US" altLang="en-US" sz="2200" b="1" dirty="0"/>
              <a:t>systemic disease </a:t>
            </a:r>
          </a:p>
        </p:txBody>
      </p:sp>
      <p:sp>
        <p:nvSpPr>
          <p:cNvPr id="2151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488A975-785F-40F3-8051-55A1ADFA712F}" type="slidenum">
              <a:rPr lang="en-US" altLang="en-US" sz="1000" smtClean="0"/>
              <a:pPr>
                <a:spcBef>
                  <a:spcPct val="0"/>
                </a:spcBef>
                <a:buClrTx/>
                <a:buSzTx/>
                <a:buFontTx/>
                <a:buNone/>
              </a:pPr>
              <a:t>31</a:t>
            </a:fld>
            <a:endParaRPr lang="en-US" altLang="en-US" sz="1000"/>
          </a:p>
        </p:txBody>
      </p:sp>
      <p:sp>
        <p:nvSpPr>
          <p:cNvPr id="2" name="Text Box 4">
            <a:extLst>
              <a:ext uri="{FF2B5EF4-FFF2-40B4-BE49-F238E27FC236}">
                <a16:creationId xmlns:a16="http://schemas.microsoft.com/office/drawing/2014/main" id="{B98A7E30-2F3D-4045-AE05-CAB5E805EB68}"/>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4" name="TextBox 3">
            <a:extLst>
              <a:ext uri="{FF2B5EF4-FFF2-40B4-BE49-F238E27FC236}">
                <a16:creationId xmlns:a16="http://schemas.microsoft.com/office/drawing/2014/main" id="{74ECB8C9-7ACC-40E2-8ACB-063A2523B598}"/>
              </a:ext>
            </a:extLst>
          </p:cNvPr>
          <p:cNvSpPr txBox="1"/>
          <p:nvPr/>
        </p:nvSpPr>
        <p:spPr>
          <a:xfrm>
            <a:off x="2313038" y="1524000"/>
            <a:ext cx="6194324" cy="584775"/>
          </a:xfrm>
          <a:prstGeom prst="rect">
            <a:avLst/>
          </a:prstGeom>
          <a:solidFill>
            <a:schemeClr val="accent5">
              <a:lumMod val="75000"/>
            </a:schemeClr>
          </a:solidFill>
        </p:spPr>
        <p:txBody>
          <a:bodyPr wrap="none" rtlCol="0">
            <a:spAutoFit/>
          </a:bodyPr>
          <a:lstStyle/>
          <a:p>
            <a:r>
              <a:rPr lang="en-US" sz="1600" i="1" dirty="0">
                <a:solidFill>
                  <a:schemeClr val="bg1">
                    <a:lumMod val="50000"/>
                  </a:schemeClr>
                </a:solidFill>
              </a:rPr>
              <a:t>With what general category of autoimmune </a:t>
            </a:r>
            <a:r>
              <a:rPr lang="en-US" sz="1600" i="1" dirty="0" err="1">
                <a:solidFill>
                  <a:schemeClr val="bg1">
                    <a:lumMod val="50000"/>
                  </a:schemeClr>
                </a:solidFill>
              </a:rPr>
              <a:t>dz</a:t>
            </a:r>
            <a:r>
              <a:rPr lang="en-US" sz="1600" i="1" dirty="0">
                <a:solidFill>
                  <a:schemeClr val="bg1">
                    <a:lumMod val="50000"/>
                  </a:schemeClr>
                </a:solidFill>
              </a:rPr>
              <a:t> is PUK associated?</a:t>
            </a:r>
          </a:p>
          <a:p>
            <a:r>
              <a:rPr lang="en-US" sz="1600" dirty="0">
                <a:solidFill>
                  <a:schemeClr val="bg1">
                    <a:lumMod val="50000"/>
                  </a:schemeClr>
                </a:solidFill>
              </a:rPr>
              <a:t>Connective-tissue </a:t>
            </a:r>
            <a:r>
              <a:rPr lang="en-US" sz="1600" dirty="0" err="1">
                <a:solidFill>
                  <a:schemeClr val="bg1">
                    <a:lumMod val="50000"/>
                  </a:schemeClr>
                </a:solidFill>
              </a:rPr>
              <a:t>dz</a:t>
            </a:r>
            <a:r>
              <a:rPr lang="en-US" sz="1600" dirty="0">
                <a:solidFill>
                  <a:schemeClr val="bg1">
                    <a:lumMod val="50000"/>
                  </a:schemeClr>
                </a:solidFill>
              </a:rPr>
              <a:t>, especially </a:t>
            </a:r>
            <a:r>
              <a:rPr lang="en-US" sz="1600" dirty="0" err="1">
                <a:solidFill>
                  <a:schemeClr val="bg1">
                    <a:lumMod val="50000"/>
                  </a:schemeClr>
                </a:solidFill>
              </a:rPr>
              <a:t>vasculitides</a:t>
            </a:r>
            <a:endParaRPr lang="en-US" sz="1600" dirty="0">
              <a:solidFill>
                <a:schemeClr val="bg1">
                  <a:lumMod val="50000"/>
                </a:schemeClr>
              </a:solidFill>
            </a:endParaRPr>
          </a:p>
        </p:txBody>
      </p:sp>
      <p:sp>
        <p:nvSpPr>
          <p:cNvPr id="5" name="TextBox 4">
            <a:extLst>
              <a:ext uri="{FF2B5EF4-FFF2-40B4-BE49-F238E27FC236}">
                <a16:creationId xmlns:a16="http://schemas.microsoft.com/office/drawing/2014/main" id="{EC1CDC4E-8B30-4B22-9B4A-8930253B7BBD}"/>
              </a:ext>
            </a:extLst>
          </p:cNvPr>
          <p:cNvSpPr txBox="1"/>
          <p:nvPr/>
        </p:nvSpPr>
        <p:spPr>
          <a:xfrm>
            <a:off x="1073416" y="4296043"/>
            <a:ext cx="6235168" cy="1323439"/>
          </a:xfrm>
          <a:prstGeom prst="rect">
            <a:avLst/>
          </a:prstGeom>
          <a:noFill/>
        </p:spPr>
        <p:txBody>
          <a:bodyPr wrap="none" rtlCol="0">
            <a:spAutoFit/>
          </a:bodyPr>
          <a:lstStyle/>
          <a:p>
            <a:r>
              <a:rPr lang="en-US" sz="1600" i="1" dirty="0">
                <a:solidFill>
                  <a:srgbClr val="0000FF"/>
                </a:solidFill>
              </a:rPr>
              <a:t>What is the classic triad of granulomatosis with polyangiitis (</a:t>
            </a:r>
            <a:r>
              <a:rPr lang="en-US" sz="1600" i="1" dirty="0" err="1">
                <a:solidFill>
                  <a:srgbClr val="0000FF"/>
                </a:solidFill>
              </a:rPr>
              <a:t>GwP</a:t>
            </a:r>
            <a:r>
              <a:rPr lang="en-US" sz="1600" i="1" dirty="0">
                <a:solidFill>
                  <a:srgbClr val="0000FF"/>
                </a:solidFill>
              </a:rPr>
              <a:t>)?</a:t>
            </a:r>
          </a:p>
          <a:p>
            <a:r>
              <a:rPr lang="en-US" sz="1600" dirty="0">
                <a:solidFill>
                  <a:srgbClr val="0000FF"/>
                </a:solidFill>
              </a:rPr>
              <a:t>Necrotizing vasculitis of:</a:t>
            </a:r>
          </a:p>
          <a:p>
            <a:r>
              <a:rPr lang="en-US" sz="1600" dirty="0">
                <a:solidFill>
                  <a:srgbClr val="0000FF"/>
                </a:solidFill>
              </a:rPr>
              <a:t>--the upper and lower respiratory tract</a:t>
            </a:r>
          </a:p>
          <a:p>
            <a:r>
              <a:rPr lang="en-US" sz="1600" dirty="0">
                <a:solidFill>
                  <a:srgbClr val="0000FF"/>
                </a:solidFill>
              </a:rPr>
              <a:t>--the kidneys</a:t>
            </a:r>
          </a:p>
          <a:p>
            <a:r>
              <a:rPr lang="en-US" sz="1600" dirty="0">
                <a:solidFill>
                  <a:srgbClr val="0000FF"/>
                </a:solidFill>
              </a:rPr>
              <a:t>--small and medium-sized arteries and veins</a:t>
            </a:r>
          </a:p>
        </p:txBody>
      </p:sp>
      <p:sp>
        <p:nvSpPr>
          <p:cNvPr id="3" name="TextBox 1">
            <a:extLst>
              <a:ext uri="{FF2B5EF4-FFF2-40B4-BE49-F238E27FC236}">
                <a16:creationId xmlns:a16="http://schemas.microsoft.com/office/drawing/2014/main" id="{3C1AD021-3ECE-F91E-2534-FD1065C06474}"/>
              </a:ext>
            </a:extLst>
          </p:cNvPr>
          <p:cNvSpPr txBox="1">
            <a:spLocks noChangeArrowheads="1"/>
          </p:cNvSpPr>
          <p:nvPr/>
        </p:nvSpPr>
        <p:spPr bwMode="auto">
          <a:xfrm>
            <a:off x="228600" y="2895600"/>
            <a:ext cx="8683596" cy="1323439"/>
          </a:xfrm>
          <a:prstGeom prst="rect">
            <a:avLst/>
          </a:prstGeom>
          <a:noFill/>
          <a:ln>
            <a:noFill/>
          </a:ln>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r>
              <a:rPr lang="en-US" altLang="en-US" sz="1600" i="1" dirty="0">
                <a:solidFill>
                  <a:schemeClr val="bg1">
                    <a:lumMod val="75000"/>
                  </a:schemeClr>
                </a:solidFill>
              </a:rPr>
              <a:t>With which connective-tissue diseases (CTDs) and/or </a:t>
            </a:r>
            <a:r>
              <a:rPr lang="en-US" altLang="en-US" sz="1600" i="1" dirty="0" err="1">
                <a:solidFill>
                  <a:schemeClr val="bg1">
                    <a:lumMod val="75000"/>
                  </a:schemeClr>
                </a:solidFill>
              </a:rPr>
              <a:t>vasculitides</a:t>
            </a:r>
            <a:r>
              <a:rPr lang="en-US" altLang="en-US" sz="1600" i="1" dirty="0">
                <a:solidFill>
                  <a:schemeClr val="bg1">
                    <a:lumMod val="75000"/>
                  </a:schemeClr>
                </a:solidFill>
              </a:rPr>
              <a:t> has PUK been associated?</a:t>
            </a:r>
          </a:p>
          <a:p>
            <a:pPr eaLnBrk="1" hangingPunct="1">
              <a:spcBef>
                <a:spcPct val="0"/>
              </a:spcBef>
              <a:buClrTx/>
              <a:buSzTx/>
              <a:buFontTx/>
              <a:buNone/>
              <a:defRPr/>
            </a:pPr>
            <a:r>
              <a:rPr lang="en-US" altLang="en-US" sz="1600" dirty="0">
                <a:solidFill>
                  <a:schemeClr val="bg1">
                    <a:lumMod val="75000"/>
                  </a:schemeClr>
                </a:solidFill>
              </a:rPr>
              <a:t>Pretty much all of them</a:t>
            </a:r>
          </a:p>
          <a:p>
            <a:pPr eaLnBrk="1" hangingPunct="1">
              <a:spcBef>
                <a:spcPct val="0"/>
              </a:spcBef>
              <a:buClrTx/>
              <a:buSzTx/>
              <a:buFontTx/>
              <a:buNone/>
              <a:defRPr/>
            </a:pPr>
            <a:endParaRPr lang="en-US" altLang="en-US" sz="1600" dirty="0">
              <a:solidFill>
                <a:schemeClr val="bg1">
                  <a:lumMod val="75000"/>
                </a:schemeClr>
              </a:solidFill>
            </a:endParaRPr>
          </a:p>
          <a:p>
            <a:pPr eaLnBrk="1" hangingPunct="1">
              <a:spcBef>
                <a:spcPct val="0"/>
              </a:spcBef>
              <a:buClrTx/>
              <a:buSzTx/>
              <a:buFontTx/>
              <a:buNone/>
              <a:defRPr/>
            </a:pPr>
            <a:r>
              <a:rPr lang="en-US" altLang="en-US" sz="1600" i="1" dirty="0">
                <a:solidFill>
                  <a:schemeClr val="bg1">
                    <a:lumMod val="75000"/>
                  </a:schemeClr>
                </a:solidFill>
              </a:rPr>
              <a:t>Which three conditions are most likely to present with PUK?</a:t>
            </a:r>
          </a:p>
          <a:p>
            <a:pPr eaLnBrk="1" hangingPunct="1">
              <a:spcBef>
                <a:spcPct val="0"/>
              </a:spcBef>
              <a:buClrTx/>
              <a:buSzTx/>
              <a:buFontTx/>
              <a:buNone/>
              <a:defRPr/>
            </a:pPr>
            <a:r>
              <a:rPr lang="en-US" altLang="en-US" sz="1600" dirty="0">
                <a:solidFill>
                  <a:schemeClr val="bg1">
                    <a:lumMod val="75000"/>
                  </a:schemeClr>
                </a:solidFill>
              </a:rPr>
              <a:t>Rheumatoid arthritis, </a:t>
            </a:r>
            <a:r>
              <a:rPr lang="en-US" altLang="en-US" sz="1600" b="1" dirty="0">
                <a:solidFill>
                  <a:srgbClr val="0000FF"/>
                </a:solidFill>
              </a:rPr>
              <a:t>granulomatosis with polyangiitis</a:t>
            </a:r>
            <a:r>
              <a:rPr lang="en-US" altLang="en-US" sz="1600" dirty="0">
                <a:solidFill>
                  <a:schemeClr val="bg1">
                    <a:lumMod val="75000"/>
                  </a:schemeClr>
                </a:solidFill>
              </a:rPr>
              <a:t>, and polyarteritis nodosa</a:t>
            </a:r>
            <a:endParaRPr lang="en-US" altLang="en-US" sz="1600" dirty="0">
              <a:solidFill>
                <a:srgbClr val="FFFF00"/>
              </a:solidFill>
            </a:endParaRPr>
          </a:p>
        </p:txBody>
      </p:sp>
    </p:spTree>
    <p:extLst>
      <p:ext uri="{BB962C8B-B14F-4D97-AF65-F5344CB8AC3E}">
        <p14:creationId xmlns:p14="http://schemas.microsoft.com/office/powerpoint/2010/main" val="30353194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21507"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21508"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21509" name="Rectangle 4"/>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21510" name="Rectangle 5"/>
          <p:cNvSpPr>
            <a:spLocks noGrp="1" noChangeArrowheads="1"/>
          </p:cNvSpPr>
          <p:nvPr>
            <p:ph type="body" idx="1"/>
          </p:nvPr>
        </p:nvSpPr>
        <p:spPr>
          <a:xfrm>
            <a:off x="304800" y="1676400"/>
            <a:ext cx="8534400" cy="4876800"/>
          </a:xfrm>
        </p:spPr>
        <p:txBody>
          <a:bodyPr/>
          <a:lstStyle/>
          <a:p>
            <a:pPr eaLnBrk="1" hangingPunct="1"/>
            <a:r>
              <a:rPr lang="en-US" altLang="en-US" sz="2200" dirty="0">
                <a:solidFill>
                  <a:schemeClr val="bg1">
                    <a:lumMod val="75000"/>
                  </a:schemeClr>
                </a:solidFill>
              </a:rPr>
              <a:t>Autoimmune PUK is usually unilateral and sectoral                         </a:t>
            </a:r>
          </a:p>
          <a:p>
            <a:pPr eaLnBrk="1" hangingPunct="1"/>
            <a:r>
              <a:rPr lang="en-US" altLang="en-US" sz="2200" dirty="0">
                <a:solidFill>
                  <a:schemeClr val="bg1">
                    <a:lumMod val="75000"/>
                  </a:schemeClr>
                </a:solidFill>
              </a:rPr>
              <a:t>It often heralds exacerbation of </a:t>
            </a:r>
            <a:r>
              <a:rPr lang="en-US" altLang="en-US" sz="2200" b="1" dirty="0"/>
              <a:t>systemic disease </a:t>
            </a:r>
          </a:p>
        </p:txBody>
      </p:sp>
      <p:sp>
        <p:nvSpPr>
          <p:cNvPr id="2151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488A975-785F-40F3-8051-55A1ADFA712F}" type="slidenum">
              <a:rPr lang="en-US" altLang="en-US" sz="1000" smtClean="0"/>
              <a:pPr>
                <a:spcBef>
                  <a:spcPct val="0"/>
                </a:spcBef>
                <a:buClrTx/>
                <a:buSzTx/>
                <a:buFontTx/>
                <a:buNone/>
              </a:pPr>
              <a:t>32</a:t>
            </a:fld>
            <a:endParaRPr lang="en-US" altLang="en-US" sz="1000"/>
          </a:p>
        </p:txBody>
      </p:sp>
      <p:sp>
        <p:nvSpPr>
          <p:cNvPr id="2" name="Text Box 4">
            <a:extLst>
              <a:ext uri="{FF2B5EF4-FFF2-40B4-BE49-F238E27FC236}">
                <a16:creationId xmlns:a16="http://schemas.microsoft.com/office/drawing/2014/main" id="{B98A7E30-2F3D-4045-AE05-CAB5E805EB68}"/>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4" name="TextBox 3">
            <a:extLst>
              <a:ext uri="{FF2B5EF4-FFF2-40B4-BE49-F238E27FC236}">
                <a16:creationId xmlns:a16="http://schemas.microsoft.com/office/drawing/2014/main" id="{74ECB8C9-7ACC-40E2-8ACB-063A2523B598}"/>
              </a:ext>
            </a:extLst>
          </p:cNvPr>
          <p:cNvSpPr txBox="1"/>
          <p:nvPr/>
        </p:nvSpPr>
        <p:spPr>
          <a:xfrm>
            <a:off x="2313038" y="1524000"/>
            <a:ext cx="6194324" cy="584775"/>
          </a:xfrm>
          <a:prstGeom prst="rect">
            <a:avLst/>
          </a:prstGeom>
          <a:solidFill>
            <a:schemeClr val="accent5">
              <a:lumMod val="75000"/>
            </a:schemeClr>
          </a:solidFill>
        </p:spPr>
        <p:txBody>
          <a:bodyPr wrap="none" rtlCol="0">
            <a:spAutoFit/>
          </a:bodyPr>
          <a:lstStyle/>
          <a:p>
            <a:r>
              <a:rPr lang="en-US" sz="1600" i="1" dirty="0">
                <a:solidFill>
                  <a:schemeClr val="bg1">
                    <a:lumMod val="50000"/>
                  </a:schemeClr>
                </a:solidFill>
              </a:rPr>
              <a:t>With what general category of autoimmune </a:t>
            </a:r>
            <a:r>
              <a:rPr lang="en-US" sz="1600" i="1" dirty="0" err="1">
                <a:solidFill>
                  <a:schemeClr val="bg1">
                    <a:lumMod val="50000"/>
                  </a:schemeClr>
                </a:solidFill>
              </a:rPr>
              <a:t>dz</a:t>
            </a:r>
            <a:r>
              <a:rPr lang="en-US" sz="1600" i="1" dirty="0">
                <a:solidFill>
                  <a:schemeClr val="bg1">
                    <a:lumMod val="50000"/>
                  </a:schemeClr>
                </a:solidFill>
              </a:rPr>
              <a:t> is PUK associated?</a:t>
            </a:r>
          </a:p>
          <a:p>
            <a:r>
              <a:rPr lang="en-US" sz="1600" dirty="0">
                <a:solidFill>
                  <a:schemeClr val="bg1">
                    <a:lumMod val="50000"/>
                  </a:schemeClr>
                </a:solidFill>
              </a:rPr>
              <a:t>Connective-tissue </a:t>
            </a:r>
            <a:r>
              <a:rPr lang="en-US" sz="1600" dirty="0" err="1">
                <a:solidFill>
                  <a:schemeClr val="bg1">
                    <a:lumMod val="50000"/>
                  </a:schemeClr>
                </a:solidFill>
              </a:rPr>
              <a:t>dz</a:t>
            </a:r>
            <a:r>
              <a:rPr lang="en-US" sz="1600" dirty="0">
                <a:solidFill>
                  <a:schemeClr val="bg1">
                    <a:lumMod val="50000"/>
                  </a:schemeClr>
                </a:solidFill>
              </a:rPr>
              <a:t>, especially </a:t>
            </a:r>
            <a:r>
              <a:rPr lang="en-US" sz="1600" dirty="0" err="1">
                <a:solidFill>
                  <a:schemeClr val="bg1">
                    <a:lumMod val="50000"/>
                  </a:schemeClr>
                </a:solidFill>
              </a:rPr>
              <a:t>vasculitides</a:t>
            </a:r>
            <a:endParaRPr lang="en-US" sz="1600" dirty="0">
              <a:solidFill>
                <a:schemeClr val="bg1">
                  <a:lumMod val="50000"/>
                </a:schemeClr>
              </a:solidFill>
            </a:endParaRPr>
          </a:p>
        </p:txBody>
      </p:sp>
      <p:sp>
        <p:nvSpPr>
          <p:cNvPr id="5" name="TextBox 4">
            <a:extLst>
              <a:ext uri="{FF2B5EF4-FFF2-40B4-BE49-F238E27FC236}">
                <a16:creationId xmlns:a16="http://schemas.microsoft.com/office/drawing/2014/main" id="{EC1CDC4E-8B30-4B22-9B4A-8930253B7BBD}"/>
              </a:ext>
            </a:extLst>
          </p:cNvPr>
          <p:cNvSpPr txBox="1"/>
          <p:nvPr/>
        </p:nvSpPr>
        <p:spPr>
          <a:xfrm>
            <a:off x="1073416" y="4296043"/>
            <a:ext cx="6235168" cy="1323439"/>
          </a:xfrm>
          <a:prstGeom prst="rect">
            <a:avLst/>
          </a:prstGeom>
          <a:noFill/>
        </p:spPr>
        <p:txBody>
          <a:bodyPr wrap="none" rtlCol="0">
            <a:spAutoFit/>
          </a:bodyPr>
          <a:lstStyle/>
          <a:p>
            <a:r>
              <a:rPr lang="en-US" sz="1600" i="1" dirty="0">
                <a:solidFill>
                  <a:schemeClr val="bg1">
                    <a:lumMod val="75000"/>
                  </a:schemeClr>
                </a:solidFill>
              </a:rPr>
              <a:t>What is the classic triad of granulomatosis with polyangiitis (</a:t>
            </a:r>
            <a:r>
              <a:rPr lang="en-US" sz="1600" i="1" dirty="0" err="1">
                <a:solidFill>
                  <a:schemeClr val="bg1">
                    <a:lumMod val="75000"/>
                  </a:schemeClr>
                </a:solidFill>
              </a:rPr>
              <a:t>GwP</a:t>
            </a:r>
            <a:r>
              <a:rPr lang="en-US" sz="1600" i="1" dirty="0">
                <a:solidFill>
                  <a:schemeClr val="bg1">
                    <a:lumMod val="75000"/>
                  </a:schemeClr>
                </a:solidFill>
              </a:rPr>
              <a:t>)?</a:t>
            </a:r>
          </a:p>
          <a:p>
            <a:r>
              <a:rPr lang="en-US" sz="1600" b="1" dirty="0">
                <a:solidFill>
                  <a:srgbClr val="0000FF"/>
                </a:solidFill>
              </a:rPr>
              <a:t>Necrotizing vasculitis of:</a:t>
            </a:r>
          </a:p>
          <a:p>
            <a:r>
              <a:rPr lang="en-US" sz="1600" i="1" dirty="0">
                <a:solidFill>
                  <a:schemeClr val="bg1">
                    <a:lumMod val="75000"/>
                  </a:schemeClr>
                </a:solidFill>
              </a:rPr>
              <a:t>--the upper and lower respiratory tract?</a:t>
            </a:r>
          </a:p>
          <a:p>
            <a:r>
              <a:rPr lang="en-US" sz="1600" i="1" dirty="0">
                <a:solidFill>
                  <a:schemeClr val="bg1">
                    <a:lumMod val="75000"/>
                  </a:schemeClr>
                </a:solidFill>
              </a:rPr>
              <a:t>--the kidneys?</a:t>
            </a:r>
          </a:p>
          <a:p>
            <a:r>
              <a:rPr lang="en-US" sz="1600" i="1" dirty="0">
                <a:solidFill>
                  <a:schemeClr val="bg1">
                    <a:lumMod val="75000"/>
                  </a:schemeClr>
                </a:solidFill>
              </a:rPr>
              <a:t>--small and medium-sized arteries and veins?</a:t>
            </a:r>
          </a:p>
        </p:txBody>
      </p:sp>
      <p:sp>
        <p:nvSpPr>
          <p:cNvPr id="3" name="TextBox 2">
            <a:extLst>
              <a:ext uri="{FF2B5EF4-FFF2-40B4-BE49-F238E27FC236}">
                <a16:creationId xmlns:a16="http://schemas.microsoft.com/office/drawing/2014/main" id="{E6B14DC0-CC4A-4825-8CCF-D0D3C871443F}"/>
              </a:ext>
            </a:extLst>
          </p:cNvPr>
          <p:cNvSpPr txBox="1"/>
          <p:nvPr/>
        </p:nvSpPr>
        <p:spPr>
          <a:xfrm>
            <a:off x="730602" y="5717009"/>
            <a:ext cx="4984398" cy="523220"/>
          </a:xfrm>
          <a:prstGeom prst="rect">
            <a:avLst/>
          </a:prstGeom>
          <a:noFill/>
        </p:spPr>
        <p:txBody>
          <a:bodyPr wrap="square" rtlCol="0">
            <a:spAutoFit/>
          </a:bodyPr>
          <a:lstStyle/>
          <a:p>
            <a:r>
              <a:rPr lang="en-US" sz="1400" i="1" dirty="0">
                <a:solidFill>
                  <a:srgbClr val="0000FF"/>
                </a:solidFill>
              </a:rPr>
              <a:t>What is the classic manifestation of the classic triad? That is, with what specific condition do these pts always present?*</a:t>
            </a:r>
          </a:p>
        </p:txBody>
      </p:sp>
      <p:sp>
        <p:nvSpPr>
          <p:cNvPr id="6" name="TextBox 5">
            <a:extLst>
              <a:ext uri="{FF2B5EF4-FFF2-40B4-BE49-F238E27FC236}">
                <a16:creationId xmlns:a16="http://schemas.microsoft.com/office/drawing/2014/main" id="{66F6B01E-C366-499B-9540-13B2B899751A}"/>
              </a:ext>
            </a:extLst>
          </p:cNvPr>
          <p:cNvSpPr txBox="1"/>
          <p:nvPr/>
        </p:nvSpPr>
        <p:spPr>
          <a:xfrm>
            <a:off x="3886200" y="6533322"/>
            <a:ext cx="2495298" cy="276999"/>
          </a:xfrm>
          <a:prstGeom prst="rect">
            <a:avLst/>
          </a:prstGeom>
          <a:noFill/>
        </p:spPr>
        <p:txBody>
          <a:bodyPr wrap="none" rtlCol="0">
            <a:spAutoFit/>
          </a:bodyPr>
          <a:lstStyle/>
          <a:p>
            <a:r>
              <a:rPr lang="en-US" sz="1200" i="1" dirty="0"/>
              <a:t>*On the OKAP and Boards, that is</a:t>
            </a:r>
          </a:p>
        </p:txBody>
      </p:sp>
      <p:sp>
        <p:nvSpPr>
          <p:cNvPr id="7" name="TextBox 1">
            <a:extLst>
              <a:ext uri="{FF2B5EF4-FFF2-40B4-BE49-F238E27FC236}">
                <a16:creationId xmlns:a16="http://schemas.microsoft.com/office/drawing/2014/main" id="{AAFEFBF3-8080-4666-ACB6-3B97EF7A3B1E}"/>
              </a:ext>
            </a:extLst>
          </p:cNvPr>
          <p:cNvSpPr txBox="1">
            <a:spLocks noChangeArrowheads="1"/>
          </p:cNvSpPr>
          <p:nvPr/>
        </p:nvSpPr>
        <p:spPr bwMode="auto">
          <a:xfrm>
            <a:off x="228600" y="2895600"/>
            <a:ext cx="8683596" cy="1323439"/>
          </a:xfrm>
          <a:prstGeom prst="rect">
            <a:avLst/>
          </a:prstGeom>
          <a:noFill/>
          <a:ln>
            <a:noFill/>
          </a:ln>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r>
              <a:rPr lang="en-US" altLang="en-US" sz="1600" i="1" dirty="0">
                <a:solidFill>
                  <a:schemeClr val="bg1">
                    <a:lumMod val="75000"/>
                  </a:schemeClr>
                </a:solidFill>
              </a:rPr>
              <a:t>With which connective-tissue diseases (CTDs) and/or </a:t>
            </a:r>
            <a:r>
              <a:rPr lang="en-US" altLang="en-US" sz="1600" i="1" dirty="0" err="1">
                <a:solidFill>
                  <a:schemeClr val="bg1">
                    <a:lumMod val="75000"/>
                  </a:schemeClr>
                </a:solidFill>
              </a:rPr>
              <a:t>vasculitides</a:t>
            </a:r>
            <a:r>
              <a:rPr lang="en-US" altLang="en-US" sz="1600" i="1" dirty="0">
                <a:solidFill>
                  <a:schemeClr val="bg1">
                    <a:lumMod val="75000"/>
                  </a:schemeClr>
                </a:solidFill>
              </a:rPr>
              <a:t> has PUK been associated?</a:t>
            </a:r>
          </a:p>
          <a:p>
            <a:pPr eaLnBrk="1" hangingPunct="1">
              <a:spcBef>
                <a:spcPct val="0"/>
              </a:spcBef>
              <a:buClrTx/>
              <a:buSzTx/>
              <a:buFontTx/>
              <a:buNone/>
              <a:defRPr/>
            </a:pPr>
            <a:r>
              <a:rPr lang="en-US" altLang="en-US" sz="1600" dirty="0">
                <a:solidFill>
                  <a:schemeClr val="bg1">
                    <a:lumMod val="75000"/>
                  </a:schemeClr>
                </a:solidFill>
              </a:rPr>
              <a:t>Pretty much all of them</a:t>
            </a:r>
          </a:p>
          <a:p>
            <a:pPr eaLnBrk="1" hangingPunct="1">
              <a:spcBef>
                <a:spcPct val="0"/>
              </a:spcBef>
              <a:buClrTx/>
              <a:buSzTx/>
              <a:buFontTx/>
              <a:buNone/>
              <a:defRPr/>
            </a:pPr>
            <a:endParaRPr lang="en-US" altLang="en-US" sz="1600" dirty="0">
              <a:solidFill>
                <a:schemeClr val="bg1">
                  <a:lumMod val="75000"/>
                </a:schemeClr>
              </a:solidFill>
            </a:endParaRPr>
          </a:p>
          <a:p>
            <a:pPr eaLnBrk="1" hangingPunct="1">
              <a:spcBef>
                <a:spcPct val="0"/>
              </a:spcBef>
              <a:buClrTx/>
              <a:buSzTx/>
              <a:buFontTx/>
              <a:buNone/>
              <a:defRPr/>
            </a:pPr>
            <a:r>
              <a:rPr lang="en-US" altLang="en-US" sz="1600" i="1" dirty="0">
                <a:solidFill>
                  <a:schemeClr val="bg1">
                    <a:lumMod val="75000"/>
                  </a:schemeClr>
                </a:solidFill>
              </a:rPr>
              <a:t>Which three conditions are most likely to present with PUK?</a:t>
            </a:r>
          </a:p>
          <a:p>
            <a:pPr eaLnBrk="1" hangingPunct="1">
              <a:spcBef>
                <a:spcPct val="0"/>
              </a:spcBef>
              <a:buClrTx/>
              <a:buSzTx/>
              <a:buFontTx/>
              <a:buNone/>
              <a:defRPr/>
            </a:pPr>
            <a:r>
              <a:rPr lang="en-US" altLang="en-US" sz="1600" dirty="0">
                <a:solidFill>
                  <a:schemeClr val="bg1">
                    <a:lumMod val="75000"/>
                  </a:schemeClr>
                </a:solidFill>
              </a:rPr>
              <a:t>Rheumatoid arthritis, </a:t>
            </a:r>
            <a:r>
              <a:rPr lang="en-US" altLang="en-US" sz="1600" b="1" dirty="0">
                <a:solidFill>
                  <a:srgbClr val="0000FF"/>
                </a:solidFill>
              </a:rPr>
              <a:t>granulomatosis with polyangiitis</a:t>
            </a:r>
            <a:r>
              <a:rPr lang="en-US" altLang="en-US" sz="1600" dirty="0">
                <a:solidFill>
                  <a:schemeClr val="bg1">
                    <a:lumMod val="75000"/>
                  </a:schemeClr>
                </a:solidFill>
              </a:rPr>
              <a:t>, and polyarteritis nodosa</a:t>
            </a:r>
            <a:endParaRPr lang="en-US" altLang="en-US" sz="1600" dirty="0">
              <a:solidFill>
                <a:srgbClr val="FFFF00"/>
              </a:solidFill>
            </a:endParaRPr>
          </a:p>
        </p:txBody>
      </p:sp>
    </p:spTree>
    <p:extLst>
      <p:ext uri="{BB962C8B-B14F-4D97-AF65-F5344CB8AC3E}">
        <p14:creationId xmlns:p14="http://schemas.microsoft.com/office/powerpoint/2010/main" val="9800145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21507"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21508"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21509" name="Rectangle 4"/>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21510" name="Rectangle 5"/>
          <p:cNvSpPr>
            <a:spLocks noGrp="1" noChangeArrowheads="1"/>
          </p:cNvSpPr>
          <p:nvPr>
            <p:ph type="body" idx="1"/>
          </p:nvPr>
        </p:nvSpPr>
        <p:spPr>
          <a:xfrm>
            <a:off x="304800" y="1676400"/>
            <a:ext cx="8534400" cy="4876800"/>
          </a:xfrm>
        </p:spPr>
        <p:txBody>
          <a:bodyPr/>
          <a:lstStyle/>
          <a:p>
            <a:pPr eaLnBrk="1" hangingPunct="1"/>
            <a:r>
              <a:rPr lang="en-US" altLang="en-US" sz="2200" dirty="0">
                <a:solidFill>
                  <a:schemeClr val="bg1">
                    <a:lumMod val="75000"/>
                  </a:schemeClr>
                </a:solidFill>
              </a:rPr>
              <a:t>Autoimmune PUK is usually unilateral and sectoral                         </a:t>
            </a:r>
          </a:p>
          <a:p>
            <a:pPr eaLnBrk="1" hangingPunct="1"/>
            <a:r>
              <a:rPr lang="en-US" altLang="en-US" sz="2200" dirty="0">
                <a:solidFill>
                  <a:schemeClr val="bg1">
                    <a:lumMod val="75000"/>
                  </a:schemeClr>
                </a:solidFill>
              </a:rPr>
              <a:t>It often heralds exacerbation of </a:t>
            </a:r>
            <a:r>
              <a:rPr lang="en-US" altLang="en-US" sz="2200" b="1" dirty="0"/>
              <a:t>systemic disease </a:t>
            </a:r>
          </a:p>
        </p:txBody>
      </p:sp>
      <p:sp>
        <p:nvSpPr>
          <p:cNvPr id="2151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488A975-785F-40F3-8051-55A1ADFA712F}" type="slidenum">
              <a:rPr lang="en-US" altLang="en-US" sz="1000" smtClean="0"/>
              <a:pPr>
                <a:spcBef>
                  <a:spcPct val="0"/>
                </a:spcBef>
                <a:buClrTx/>
                <a:buSzTx/>
                <a:buFontTx/>
                <a:buNone/>
              </a:pPr>
              <a:t>33</a:t>
            </a:fld>
            <a:endParaRPr lang="en-US" altLang="en-US" sz="1000"/>
          </a:p>
        </p:txBody>
      </p:sp>
      <p:sp>
        <p:nvSpPr>
          <p:cNvPr id="2" name="Text Box 4">
            <a:extLst>
              <a:ext uri="{FF2B5EF4-FFF2-40B4-BE49-F238E27FC236}">
                <a16:creationId xmlns:a16="http://schemas.microsoft.com/office/drawing/2014/main" id="{B98A7E30-2F3D-4045-AE05-CAB5E805EB68}"/>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4" name="TextBox 3">
            <a:extLst>
              <a:ext uri="{FF2B5EF4-FFF2-40B4-BE49-F238E27FC236}">
                <a16:creationId xmlns:a16="http://schemas.microsoft.com/office/drawing/2014/main" id="{74ECB8C9-7ACC-40E2-8ACB-063A2523B598}"/>
              </a:ext>
            </a:extLst>
          </p:cNvPr>
          <p:cNvSpPr txBox="1"/>
          <p:nvPr/>
        </p:nvSpPr>
        <p:spPr>
          <a:xfrm>
            <a:off x="2313038" y="1524000"/>
            <a:ext cx="6194324" cy="584775"/>
          </a:xfrm>
          <a:prstGeom prst="rect">
            <a:avLst/>
          </a:prstGeom>
          <a:solidFill>
            <a:schemeClr val="accent5">
              <a:lumMod val="75000"/>
            </a:schemeClr>
          </a:solidFill>
        </p:spPr>
        <p:txBody>
          <a:bodyPr wrap="none" rtlCol="0">
            <a:spAutoFit/>
          </a:bodyPr>
          <a:lstStyle/>
          <a:p>
            <a:r>
              <a:rPr lang="en-US" sz="1600" i="1" dirty="0">
                <a:solidFill>
                  <a:schemeClr val="bg1">
                    <a:lumMod val="50000"/>
                  </a:schemeClr>
                </a:solidFill>
              </a:rPr>
              <a:t>With what general category of autoimmune </a:t>
            </a:r>
            <a:r>
              <a:rPr lang="en-US" sz="1600" i="1" dirty="0" err="1">
                <a:solidFill>
                  <a:schemeClr val="bg1">
                    <a:lumMod val="50000"/>
                  </a:schemeClr>
                </a:solidFill>
              </a:rPr>
              <a:t>dz</a:t>
            </a:r>
            <a:r>
              <a:rPr lang="en-US" sz="1600" i="1" dirty="0">
                <a:solidFill>
                  <a:schemeClr val="bg1">
                    <a:lumMod val="50000"/>
                  </a:schemeClr>
                </a:solidFill>
              </a:rPr>
              <a:t> is PUK associated?</a:t>
            </a:r>
          </a:p>
          <a:p>
            <a:r>
              <a:rPr lang="en-US" sz="1600" dirty="0">
                <a:solidFill>
                  <a:schemeClr val="bg1">
                    <a:lumMod val="50000"/>
                  </a:schemeClr>
                </a:solidFill>
              </a:rPr>
              <a:t>Connective-tissue </a:t>
            </a:r>
            <a:r>
              <a:rPr lang="en-US" sz="1600" dirty="0" err="1">
                <a:solidFill>
                  <a:schemeClr val="bg1">
                    <a:lumMod val="50000"/>
                  </a:schemeClr>
                </a:solidFill>
              </a:rPr>
              <a:t>dz</a:t>
            </a:r>
            <a:r>
              <a:rPr lang="en-US" sz="1600" dirty="0">
                <a:solidFill>
                  <a:schemeClr val="bg1">
                    <a:lumMod val="50000"/>
                  </a:schemeClr>
                </a:solidFill>
              </a:rPr>
              <a:t>, especially </a:t>
            </a:r>
            <a:r>
              <a:rPr lang="en-US" sz="1600" dirty="0" err="1">
                <a:solidFill>
                  <a:schemeClr val="bg1">
                    <a:lumMod val="50000"/>
                  </a:schemeClr>
                </a:solidFill>
              </a:rPr>
              <a:t>vasculitides</a:t>
            </a:r>
            <a:endParaRPr lang="en-US" sz="1600" dirty="0">
              <a:solidFill>
                <a:schemeClr val="bg1">
                  <a:lumMod val="50000"/>
                </a:schemeClr>
              </a:solidFill>
            </a:endParaRPr>
          </a:p>
        </p:txBody>
      </p:sp>
      <p:sp>
        <p:nvSpPr>
          <p:cNvPr id="5" name="TextBox 4">
            <a:extLst>
              <a:ext uri="{FF2B5EF4-FFF2-40B4-BE49-F238E27FC236}">
                <a16:creationId xmlns:a16="http://schemas.microsoft.com/office/drawing/2014/main" id="{EC1CDC4E-8B30-4B22-9B4A-8930253B7BBD}"/>
              </a:ext>
            </a:extLst>
          </p:cNvPr>
          <p:cNvSpPr txBox="1"/>
          <p:nvPr/>
        </p:nvSpPr>
        <p:spPr>
          <a:xfrm>
            <a:off x="1073416" y="4296043"/>
            <a:ext cx="6235168" cy="1323439"/>
          </a:xfrm>
          <a:prstGeom prst="rect">
            <a:avLst/>
          </a:prstGeom>
          <a:noFill/>
        </p:spPr>
        <p:txBody>
          <a:bodyPr wrap="none" rtlCol="0">
            <a:spAutoFit/>
          </a:bodyPr>
          <a:lstStyle/>
          <a:p>
            <a:r>
              <a:rPr lang="en-US" sz="1600" i="1" dirty="0">
                <a:solidFill>
                  <a:schemeClr val="bg1">
                    <a:lumMod val="75000"/>
                  </a:schemeClr>
                </a:solidFill>
              </a:rPr>
              <a:t>What is the classic triad of granulomatosis with polyangiitis (</a:t>
            </a:r>
            <a:r>
              <a:rPr lang="en-US" sz="1600" i="1" dirty="0" err="1">
                <a:solidFill>
                  <a:schemeClr val="bg1">
                    <a:lumMod val="75000"/>
                  </a:schemeClr>
                </a:solidFill>
              </a:rPr>
              <a:t>GwP</a:t>
            </a:r>
            <a:r>
              <a:rPr lang="en-US" sz="1600" i="1" dirty="0">
                <a:solidFill>
                  <a:schemeClr val="bg1">
                    <a:lumMod val="75000"/>
                  </a:schemeClr>
                </a:solidFill>
              </a:rPr>
              <a:t>)?</a:t>
            </a:r>
          </a:p>
          <a:p>
            <a:r>
              <a:rPr lang="en-US" sz="1600" b="1" dirty="0">
                <a:solidFill>
                  <a:srgbClr val="0000FF"/>
                </a:solidFill>
              </a:rPr>
              <a:t>Necrotizing vasculitis of:</a:t>
            </a:r>
          </a:p>
          <a:p>
            <a:r>
              <a:rPr lang="en-US" sz="1600" dirty="0">
                <a:solidFill>
                  <a:schemeClr val="bg1">
                    <a:lumMod val="75000"/>
                  </a:schemeClr>
                </a:solidFill>
              </a:rPr>
              <a:t>--</a:t>
            </a:r>
            <a:r>
              <a:rPr lang="en-US" sz="1600" dirty="0">
                <a:solidFill>
                  <a:srgbClr val="0000FF"/>
                </a:solidFill>
              </a:rPr>
              <a:t>the </a:t>
            </a:r>
            <a:r>
              <a:rPr lang="en-US" sz="1600" b="1" dirty="0">
                <a:solidFill>
                  <a:srgbClr val="0000FF"/>
                </a:solidFill>
              </a:rPr>
              <a:t>upper</a:t>
            </a:r>
            <a:r>
              <a:rPr lang="en-US" sz="1600" dirty="0">
                <a:solidFill>
                  <a:srgbClr val="0000FF"/>
                </a:solidFill>
              </a:rPr>
              <a:t> </a:t>
            </a:r>
            <a:r>
              <a:rPr lang="en-US" sz="1600" dirty="0">
                <a:solidFill>
                  <a:schemeClr val="bg1">
                    <a:lumMod val="75000"/>
                  </a:schemeClr>
                </a:solidFill>
              </a:rPr>
              <a:t>and lower </a:t>
            </a:r>
            <a:r>
              <a:rPr lang="en-US" sz="1600" b="1" dirty="0">
                <a:solidFill>
                  <a:srgbClr val="0000FF"/>
                </a:solidFill>
              </a:rPr>
              <a:t>respiratory tract</a:t>
            </a:r>
            <a:endParaRPr lang="en-US" sz="1600" b="1" dirty="0">
              <a:solidFill>
                <a:schemeClr val="bg1">
                  <a:lumMod val="75000"/>
                </a:schemeClr>
              </a:solidFill>
            </a:endParaRPr>
          </a:p>
          <a:p>
            <a:r>
              <a:rPr lang="en-US" sz="1600" dirty="0">
                <a:solidFill>
                  <a:schemeClr val="bg1">
                    <a:lumMod val="75000"/>
                  </a:schemeClr>
                </a:solidFill>
              </a:rPr>
              <a:t>--the kidneys</a:t>
            </a:r>
          </a:p>
          <a:p>
            <a:r>
              <a:rPr lang="en-US" sz="1600" dirty="0">
                <a:solidFill>
                  <a:schemeClr val="bg1">
                    <a:lumMod val="75000"/>
                  </a:schemeClr>
                </a:solidFill>
              </a:rPr>
              <a:t>--small and medium-sized arteries and veins</a:t>
            </a:r>
          </a:p>
        </p:txBody>
      </p:sp>
      <p:sp>
        <p:nvSpPr>
          <p:cNvPr id="3" name="TextBox 2">
            <a:extLst>
              <a:ext uri="{FF2B5EF4-FFF2-40B4-BE49-F238E27FC236}">
                <a16:creationId xmlns:a16="http://schemas.microsoft.com/office/drawing/2014/main" id="{E6B14DC0-CC4A-4825-8CCF-D0D3C871443F}"/>
              </a:ext>
            </a:extLst>
          </p:cNvPr>
          <p:cNvSpPr txBox="1"/>
          <p:nvPr/>
        </p:nvSpPr>
        <p:spPr>
          <a:xfrm>
            <a:off x="730602" y="5717009"/>
            <a:ext cx="4984398" cy="738664"/>
          </a:xfrm>
          <a:prstGeom prst="rect">
            <a:avLst/>
          </a:prstGeom>
          <a:noFill/>
        </p:spPr>
        <p:txBody>
          <a:bodyPr wrap="square" rtlCol="0">
            <a:spAutoFit/>
          </a:bodyPr>
          <a:lstStyle/>
          <a:p>
            <a:r>
              <a:rPr lang="en-US" sz="1400" i="1" dirty="0">
                <a:solidFill>
                  <a:srgbClr val="0000FF"/>
                </a:solidFill>
              </a:rPr>
              <a:t>What is the classic manifestation of the classic triad? That is, with what specific condition do these pts always present?*</a:t>
            </a:r>
          </a:p>
          <a:p>
            <a:r>
              <a:rPr lang="en-US" sz="1400" b="1" dirty="0">
                <a:solidFill>
                  <a:srgbClr val="0000FF"/>
                </a:solidFill>
              </a:rPr>
              <a:t>Sinusitis. </a:t>
            </a:r>
            <a:r>
              <a:rPr lang="en-US" sz="1400" dirty="0">
                <a:solidFill>
                  <a:srgbClr val="0000FF"/>
                </a:solidFill>
              </a:rPr>
              <a:t>Don’t diagnose a </a:t>
            </a:r>
            <a:r>
              <a:rPr lang="en-US" sz="1400" dirty="0" err="1">
                <a:solidFill>
                  <a:srgbClr val="0000FF"/>
                </a:solidFill>
              </a:rPr>
              <a:t>pt</a:t>
            </a:r>
            <a:r>
              <a:rPr lang="en-US" sz="1400" dirty="0">
                <a:solidFill>
                  <a:srgbClr val="0000FF"/>
                </a:solidFill>
              </a:rPr>
              <a:t> with </a:t>
            </a:r>
            <a:r>
              <a:rPr lang="en-US" sz="1400" dirty="0" err="1">
                <a:solidFill>
                  <a:srgbClr val="0000FF"/>
                </a:solidFill>
              </a:rPr>
              <a:t>GwP</a:t>
            </a:r>
            <a:r>
              <a:rPr lang="en-US" sz="1400" dirty="0">
                <a:solidFill>
                  <a:srgbClr val="0000FF"/>
                </a:solidFill>
              </a:rPr>
              <a:t> without it!*</a:t>
            </a:r>
            <a:endParaRPr lang="en-US" sz="1400" b="1" dirty="0">
              <a:solidFill>
                <a:srgbClr val="0000FF"/>
              </a:solidFill>
            </a:endParaRPr>
          </a:p>
        </p:txBody>
      </p:sp>
      <p:sp>
        <p:nvSpPr>
          <p:cNvPr id="7" name="TextBox 1">
            <a:extLst>
              <a:ext uri="{FF2B5EF4-FFF2-40B4-BE49-F238E27FC236}">
                <a16:creationId xmlns:a16="http://schemas.microsoft.com/office/drawing/2014/main" id="{4ED92B12-E9B2-8E60-F205-E6506E712B0D}"/>
              </a:ext>
            </a:extLst>
          </p:cNvPr>
          <p:cNvSpPr txBox="1">
            <a:spLocks noChangeArrowheads="1"/>
          </p:cNvSpPr>
          <p:nvPr/>
        </p:nvSpPr>
        <p:spPr bwMode="auto">
          <a:xfrm>
            <a:off x="228600" y="2895600"/>
            <a:ext cx="8683596" cy="1323439"/>
          </a:xfrm>
          <a:prstGeom prst="rect">
            <a:avLst/>
          </a:prstGeom>
          <a:noFill/>
          <a:ln>
            <a:noFill/>
          </a:ln>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r>
              <a:rPr lang="en-US" altLang="en-US" sz="1600" i="1" dirty="0">
                <a:solidFill>
                  <a:schemeClr val="bg1">
                    <a:lumMod val="75000"/>
                  </a:schemeClr>
                </a:solidFill>
              </a:rPr>
              <a:t>With which connective-tissue diseases (CTDs) and/or </a:t>
            </a:r>
            <a:r>
              <a:rPr lang="en-US" altLang="en-US" sz="1600" i="1" dirty="0" err="1">
                <a:solidFill>
                  <a:schemeClr val="bg1">
                    <a:lumMod val="75000"/>
                  </a:schemeClr>
                </a:solidFill>
              </a:rPr>
              <a:t>vasculitides</a:t>
            </a:r>
            <a:r>
              <a:rPr lang="en-US" altLang="en-US" sz="1600" i="1" dirty="0">
                <a:solidFill>
                  <a:schemeClr val="bg1">
                    <a:lumMod val="75000"/>
                  </a:schemeClr>
                </a:solidFill>
              </a:rPr>
              <a:t> has PUK been associated?</a:t>
            </a:r>
          </a:p>
          <a:p>
            <a:pPr eaLnBrk="1" hangingPunct="1">
              <a:spcBef>
                <a:spcPct val="0"/>
              </a:spcBef>
              <a:buClrTx/>
              <a:buSzTx/>
              <a:buFontTx/>
              <a:buNone/>
              <a:defRPr/>
            </a:pPr>
            <a:r>
              <a:rPr lang="en-US" altLang="en-US" sz="1600" dirty="0">
                <a:solidFill>
                  <a:schemeClr val="bg1">
                    <a:lumMod val="75000"/>
                  </a:schemeClr>
                </a:solidFill>
              </a:rPr>
              <a:t>Pretty much all of them</a:t>
            </a:r>
          </a:p>
          <a:p>
            <a:pPr eaLnBrk="1" hangingPunct="1">
              <a:spcBef>
                <a:spcPct val="0"/>
              </a:spcBef>
              <a:buClrTx/>
              <a:buSzTx/>
              <a:buFontTx/>
              <a:buNone/>
              <a:defRPr/>
            </a:pPr>
            <a:endParaRPr lang="en-US" altLang="en-US" sz="1600" dirty="0">
              <a:solidFill>
                <a:schemeClr val="bg1">
                  <a:lumMod val="75000"/>
                </a:schemeClr>
              </a:solidFill>
            </a:endParaRPr>
          </a:p>
          <a:p>
            <a:pPr eaLnBrk="1" hangingPunct="1">
              <a:spcBef>
                <a:spcPct val="0"/>
              </a:spcBef>
              <a:buClrTx/>
              <a:buSzTx/>
              <a:buFontTx/>
              <a:buNone/>
              <a:defRPr/>
            </a:pPr>
            <a:r>
              <a:rPr lang="en-US" altLang="en-US" sz="1600" i="1" dirty="0">
                <a:solidFill>
                  <a:schemeClr val="bg1">
                    <a:lumMod val="75000"/>
                  </a:schemeClr>
                </a:solidFill>
              </a:rPr>
              <a:t>Which three conditions are most likely to present with PUK?</a:t>
            </a:r>
          </a:p>
          <a:p>
            <a:pPr eaLnBrk="1" hangingPunct="1">
              <a:spcBef>
                <a:spcPct val="0"/>
              </a:spcBef>
              <a:buClrTx/>
              <a:buSzTx/>
              <a:buFontTx/>
              <a:buNone/>
              <a:defRPr/>
            </a:pPr>
            <a:r>
              <a:rPr lang="en-US" altLang="en-US" sz="1600" dirty="0">
                <a:solidFill>
                  <a:schemeClr val="bg1">
                    <a:lumMod val="75000"/>
                  </a:schemeClr>
                </a:solidFill>
              </a:rPr>
              <a:t>Rheumatoid arthritis, </a:t>
            </a:r>
            <a:r>
              <a:rPr lang="en-US" altLang="en-US" sz="1600" b="1" dirty="0">
                <a:solidFill>
                  <a:srgbClr val="0000FF"/>
                </a:solidFill>
              </a:rPr>
              <a:t>granulomatosis with polyangiitis</a:t>
            </a:r>
            <a:r>
              <a:rPr lang="en-US" altLang="en-US" sz="1600" dirty="0">
                <a:solidFill>
                  <a:schemeClr val="bg1">
                    <a:lumMod val="75000"/>
                  </a:schemeClr>
                </a:solidFill>
              </a:rPr>
              <a:t>, and polyarteritis nodosa</a:t>
            </a:r>
            <a:endParaRPr lang="en-US" altLang="en-US" sz="1600" dirty="0">
              <a:solidFill>
                <a:srgbClr val="FFFF00"/>
              </a:solidFill>
            </a:endParaRPr>
          </a:p>
        </p:txBody>
      </p:sp>
    </p:spTree>
    <p:extLst>
      <p:ext uri="{BB962C8B-B14F-4D97-AF65-F5344CB8AC3E}">
        <p14:creationId xmlns:p14="http://schemas.microsoft.com/office/powerpoint/2010/main" val="42707064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21507"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21508"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21509" name="Rectangle 4"/>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21510" name="Rectangle 5"/>
          <p:cNvSpPr>
            <a:spLocks noGrp="1" noChangeArrowheads="1"/>
          </p:cNvSpPr>
          <p:nvPr>
            <p:ph type="body" idx="1"/>
          </p:nvPr>
        </p:nvSpPr>
        <p:spPr>
          <a:xfrm>
            <a:off x="304800" y="1676400"/>
            <a:ext cx="8534400" cy="4876800"/>
          </a:xfrm>
        </p:spPr>
        <p:txBody>
          <a:bodyPr/>
          <a:lstStyle/>
          <a:p>
            <a:pPr eaLnBrk="1" hangingPunct="1"/>
            <a:r>
              <a:rPr lang="en-US" altLang="en-US" sz="2200" dirty="0">
                <a:solidFill>
                  <a:schemeClr val="bg1">
                    <a:lumMod val="75000"/>
                  </a:schemeClr>
                </a:solidFill>
              </a:rPr>
              <a:t>Autoimmune PUK is usually unilateral and sectoral                         </a:t>
            </a:r>
          </a:p>
          <a:p>
            <a:pPr eaLnBrk="1" hangingPunct="1"/>
            <a:r>
              <a:rPr lang="en-US" altLang="en-US" sz="2200" dirty="0">
                <a:solidFill>
                  <a:schemeClr val="bg1">
                    <a:lumMod val="75000"/>
                  </a:schemeClr>
                </a:solidFill>
              </a:rPr>
              <a:t>It often heralds exacerbation of </a:t>
            </a:r>
            <a:r>
              <a:rPr lang="en-US" altLang="en-US" sz="2200" b="1" dirty="0"/>
              <a:t>systemic disease </a:t>
            </a:r>
          </a:p>
        </p:txBody>
      </p:sp>
      <p:sp>
        <p:nvSpPr>
          <p:cNvPr id="2151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488A975-785F-40F3-8051-55A1ADFA712F}" type="slidenum">
              <a:rPr lang="en-US" altLang="en-US" sz="1000" smtClean="0"/>
              <a:pPr>
                <a:spcBef>
                  <a:spcPct val="0"/>
                </a:spcBef>
                <a:buClrTx/>
                <a:buSzTx/>
                <a:buFontTx/>
                <a:buNone/>
              </a:pPr>
              <a:t>34</a:t>
            </a:fld>
            <a:endParaRPr lang="en-US" altLang="en-US" sz="1000"/>
          </a:p>
        </p:txBody>
      </p:sp>
      <p:sp>
        <p:nvSpPr>
          <p:cNvPr id="2" name="Text Box 4">
            <a:extLst>
              <a:ext uri="{FF2B5EF4-FFF2-40B4-BE49-F238E27FC236}">
                <a16:creationId xmlns:a16="http://schemas.microsoft.com/office/drawing/2014/main" id="{B98A7E30-2F3D-4045-AE05-CAB5E805EB68}"/>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4" name="TextBox 3">
            <a:extLst>
              <a:ext uri="{FF2B5EF4-FFF2-40B4-BE49-F238E27FC236}">
                <a16:creationId xmlns:a16="http://schemas.microsoft.com/office/drawing/2014/main" id="{74ECB8C9-7ACC-40E2-8ACB-063A2523B598}"/>
              </a:ext>
            </a:extLst>
          </p:cNvPr>
          <p:cNvSpPr txBox="1"/>
          <p:nvPr/>
        </p:nvSpPr>
        <p:spPr>
          <a:xfrm>
            <a:off x="2313038" y="1524000"/>
            <a:ext cx="6194324" cy="584775"/>
          </a:xfrm>
          <a:prstGeom prst="rect">
            <a:avLst/>
          </a:prstGeom>
          <a:solidFill>
            <a:schemeClr val="accent5">
              <a:lumMod val="75000"/>
            </a:schemeClr>
          </a:solidFill>
        </p:spPr>
        <p:txBody>
          <a:bodyPr wrap="none" rtlCol="0">
            <a:spAutoFit/>
          </a:bodyPr>
          <a:lstStyle/>
          <a:p>
            <a:r>
              <a:rPr lang="en-US" sz="1600" i="1" dirty="0">
                <a:solidFill>
                  <a:schemeClr val="bg1">
                    <a:lumMod val="50000"/>
                  </a:schemeClr>
                </a:solidFill>
              </a:rPr>
              <a:t>With what general category of autoimmune </a:t>
            </a:r>
            <a:r>
              <a:rPr lang="en-US" sz="1600" i="1" dirty="0" err="1">
                <a:solidFill>
                  <a:schemeClr val="bg1">
                    <a:lumMod val="50000"/>
                  </a:schemeClr>
                </a:solidFill>
              </a:rPr>
              <a:t>dz</a:t>
            </a:r>
            <a:r>
              <a:rPr lang="en-US" sz="1600" i="1" dirty="0">
                <a:solidFill>
                  <a:schemeClr val="bg1">
                    <a:lumMod val="50000"/>
                  </a:schemeClr>
                </a:solidFill>
              </a:rPr>
              <a:t> is PUK associated?</a:t>
            </a:r>
          </a:p>
          <a:p>
            <a:r>
              <a:rPr lang="en-US" sz="1600" dirty="0">
                <a:solidFill>
                  <a:schemeClr val="bg1">
                    <a:lumMod val="50000"/>
                  </a:schemeClr>
                </a:solidFill>
              </a:rPr>
              <a:t>Connective-tissue </a:t>
            </a:r>
            <a:r>
              <a:rPr lang="en-US" sz="1600" dirty="0" err="1">
                <a:solidFill>
                  <a:schemeClr val="bg1">
                    <a:lumMod val="50000"/>
                  </a:schemeClr>
                </a:solidFill>
              </a:rPr>
              <a:t>dz</a:t>
            </a:r>
            <a:r>
              <a:rPr lang="en-US" sz="1600" dirty="0">
                <a:solidFill>
                  <a:schemeClr val="bg1">
                    <a:lumMod val="50000"/>
                  </a:schemeClr>
                </a:solidFill>
              </a:rPr>
              <a:t>, especially </a:t>
            </a:r>
            <a:r>
              <a:rPr lang="en-US" sz="1600" dirty="0" err="1">
                <a:solidFill>
                  <a:schemeClr val="bg1">
                    <a:lumMod val="50000"/>
                  </a:schemeClr>
                </a:solidFill>
              </a:rPr>
              <a:t>vasculitides</a:t>
            </a:r>
            <a:endParaRPr lang="en-US" sz="1600" dirty="0">
              <a:solidFill>
                <a:schemeClr val="bg1">
                  <a:lumMod val="50000"/>
                </a:schemeClr>
              </a:solidFill>
            </a:endParaRPr>
          </a:p>
        </p:txBody>
      </p:sp>
      <p:sp>
        <p:nvSpPr>
          <p:cNvPr id="3" name="TextBox 2">
            <a:extLst>
              <a:ext uri="{FF2B5EF4-FFF2-40B4-BE49-F238E27FC236}">
                <a16:creationId xmlns:a16="http://schemas.microsoft.com/office/drawing/2014/main" id="{C136046D-648A-4955-A665-38E04DD6385D}"/>
              </a:ext>
            </a:extLst>
          </p:cNvPr>
          <p:cNvSpPr txBox="1"/>
          <p:nvPr/>
        </p:nvSpPr>
        <p:spPr>
          <a:xfrm>
            <a:off x="1143000" y="4243387"/>
            <a:ext cx="6235168" cy="2462213"/>
          </a:xfrm>
          <a:prstGeom prst="rect">
            <a:avLst/>
          </a:prstGeom>
          <a:solidFill>
            <a:srgbClr val="FBBB65"/>
          </a:solidFill>
        </p:spPr>
        <p:txBody>
          <a:bodyPr wrap="square" rtlCol="0">
            <a:spAutoFit/>
          </a:bodyPr>
          <a:lstStyle/>
          <a:p>
            <a:r>
              <a:rPr lang="en-US" sz="1400" i="1" dirty="0">
                <a:solidFill>
                  <a:srgbClr val="0000FF"/>
                </a:solidFill>
              </a:rPr>
              <a:t>What proportion of </a:t>
            </a:r>
            <a:r>
              <a:rPr lang="en-US" sz="1400" i="1" dirty="0" err="1">
                <a:solidFill>
                  <a:srgbClr val="0000FF"/>
                </a:solidFill>
              </a:rPr>
              <a:t>GwP</a:t>
            </a:r>
            <a:r>
              <a:rPr lang="en-US" sz="1400" i="1" dirty="0">
                <a:solidFill>
                  <a:srgbClr val="0000FF"/>
                </a:solidFill>
              </a:rPr>
              <a:t> pts have ophthalmic involvement?</a:t>
            </a:r>
            <a:endParaRPr lang="en-US" sz="1400" i="1" dirty="0">
              <a:solidFill>
                <a:srgbClr val="FBBB65"/>
              </a:solidFill>
            </a:endParaRPr>
          </a:p>
          <a:p>
            <a:r>
              <a:rPr lang="en-US" sz="1400" dirty="0">
                <a:solidFill>
                  <a:srgbClr val="FBBB65"/>
                </a:solidFill>
              </a:rPr>
              <a:t>About half</a:t>
            </a:r>
          </a:p>
          <a:p>
            <a:endParaRPr lang="en-US" sz="1400" dirty="0">
              <a:solidFill>
                <a:srgbClr val="FBBB65"/>
              </a:solidFill>
            </a:endParaRPr>
          </a:p>
          <a:p>
            <a:r>
              <a:rPr lang="en-US" sz="1400" i="1" dirty="0">
                <a:solidFill>
                  <a:srgbClr val="FBBB65"/>
                </a:solidFill>
              </a:rPr>
              <a:t>What is the most common manifestation of that involvement? (It’s not PUK.)</a:t>
            </a:r>
          </a:p>
          <a:p>
            <a:r>
              <a:rPr lang="en-US" sz="1400" dirty="0">
                <a:solidFill>
                  <a:srgbClr val="FBBB65"/>
                </a:solidFill>
              </a:rPr>
              <a:t>Orbital inflammation</a:t>
            </a:r>
          </a:p>
          <a:p>
            <a:endParaRPr lang="en-US" sz="1400" i="1" dirty="0">
              <a:solidFill>
                <a:srgbClr val="FBBB65"/>
              </a:solidFill>
            </a:endParaRPr>
          </a:p>
          <a:p>
            <a:r>
              <a:rPr lang="en-US" sz="1400" i="1" dirty="0">
                <a:solidFill>
                  <a:srgbClr val="FBBB65"/>
                </a:solidFill>
              </a:rPr>
              <a:t>What is the next most common manifestation? </a:t>
            </a:r>
          </a:p>
          <a:p>
            <a:r>
              <a:rPr lang="en-US" sz="1400" dirty="0">
                <a:solidFill>
                  <a:srgbClr val="FBBB65"/>
                </a:solidFill>
              </a:rPr>
              <a:t>Scleritis (including PUK)</a:t>
            </a:r>
          </a:p>
          <a:p>
            <a:endParaRPr lang="en-US" sz="1400" i="1" dirty="0">
              <a:solidFill>
                <a:srgbClr val="FBBB65"/>
              </a:solidFill>
            </a:endParaRPr>
          </a:p>
          <a:p>
            <a:r>
              <a:rPr lang="en-US" sz="1400" i="1" dirty="0">
                <a:solidFill>
                  <a:srgbClr val="FBBB65"/>
                </a:solidFill>
              </a:rPr>
              <a:t>Is retinal involvement in </a:t>
            </a:r>
            <a:r>
              <a:rPr lang="en-US" sz="1400" i="1" dirty="0" err="1">
                <a:solidFill>
                  <a:srgbClr val="FBBB65"/>
                </a:solidFill>
              </a:rPr>
              <a:t>GwP</a:t>
            </a:r>
            <a:r>
              <a:rPr lang="en-US" sz="1400" i="1" dirty="0">
                <a:solidFill>
                  <a:srgbClr val="FBBB65"/>
                </a:solidFill>
              </a:rPr>
              <a:t> a thing?</a:t>
            </a:r>
          </a:p>
          <a:p>
            <a:r>
              <a:rPr lang="en-US" sz="1400" dirty="0">
                <a:solidFill>
                  <a:srgbClr val="FBBB65"/>
                </a:solidFill>
              </a:rPr>
              <a:t>Yes, albeit uncommonly</a:t>
            </a:r>
          </a:p>
        </p:txBody>
      </p:sp>
      <p:sp>
        <p:nvSpPr>
          <p:cNvPr id="6" name="TextBox 1">
            <a:extLst>
              <a:ext uri="{FF2B5EF4-FFF2-40B4-BE49-F238E27FC236}">
                <a16:creationId xmlns:a16="http://schemas.microsoft.com/office/drawing/2014/main" id="{D0926EBF-3133-700D-0D7C-DA2DADF43FBE}"/>
              </a:ext>
            </a:extLst>
          </p:cNvPr>
          <p:cNvSpPr txBox="1">
            <a:spLocks noChangeArrowheads="1"/>
          </p:cNvSpPr>
          <p:nvPr/>
        </p:nvSpPr>
        <p:spPr bwMode="auto">
          <a:xfrm>
            <a:off x="228600" y="2895600"/>
            <a:ext cx="8683596" cy="1323439"/>
          </a:xfrm>
          <a:prstGeom prst="rect">
            <a:avLst/>
          </a:prstGeom>
          <a:noFill/>
          <a:ln>
            <a:noFill/>
          </a:ln>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r>
              <a:rPr lang="en-US" altLang="en-US" sz="1600" i="1" dirty="0">
                <a:solidFill>
                  <a:schemeClr val="bg1">
                    <a:lumMod val="75000"/>
                  </a:schemeClr>
                </a:solidFill>
              </a:rPr>
              <a:t>With which connective-tissue diseases (CTDs) and/or </a:t>
            </a:r>
            <a:r>
              <a:rPr lang="en-US" altLang="en-US" sz="1600" i="1" dirty="0" err="1">
                <a:solidFill>
                  <a:schemeClr val="bg1">
                    <a:lumMod val="75000"/>
                  </a:schemeClr>
                </a:solidFill>
              </a:rPr>
              <a:t>vasculitides</a:t>
            </a:r>
            <a:r>
              <a:rPr lang="en-US" altLang="en-US" sz="1600" i="1" dirty="0">
                <a:solidFill>
                  <a:schemeClr val="bg1">
                    <a:lumMod val="75000"/>
                  </a:schemeClr>
                </a:solidFill>
              </a:rPr>
              <a:t> has PUK been associated?</a:t>
            </a:r>
          </a:p>
          <a:p>
            <a:pPr eaLnBrk="1" hangingPunct="1">
              <a:spcBef>
                <a:spcPct val="0"/>
              </a:spcBef>
              <a:buClrTx/>
              <a:buSzTx/>
              <a:buFontTx/>
              <a:buNone/>
              <a:defRPr/>
            </a:pPr>
            <a:r>
              <a:rPr lang="en-US" altLang="en-US" sz="1600" dirty="0">
                <a:solidFill>
                  <a:schemeClr val="bg1">
                    <a:lumMod val="75000"/>
                  </a:schemeClr>
                </a:solidFill>
              </a:rPr>
              <a:t>Pretty much all of them</a:t>
            </a:r>
          </a:p>
          <a:p>
            <a:pPr eaLnBrk="1" hangingPunct="1">
              <a:spcBef>
                <a:spcPct val="0"/>
              </a:spcBef>
              <a:buClrTx/>
              <a:buSzTx/>
              <a:buFontTx/>
              <a:buNone/>
              <a:defRPr/>
            </a:pPr>
            <a:endParaRPr lang="en-US" altLang="en-US" sz="1600" dirty="0">
              <a:solidFill>
                <a:schemeClr val="bg1">
                  <a:lumMod val="75000"/>
                </a:schemeClr>
              </a:solidFill>
            </a:endParaRPr>
          </a:p>
          <a:p>
            <a:pPr eaLnBrk="1" hangingPunct="1">
              <a:spcBef>
                <a:spcPct val="0"/>
              </a:spcBef>
              <a:buClrTx/>
              <a:buSzTx/>
              <a:buFontTx/>
              <a:buNone/>
              <a:defRPr/>
            </a:pPr>
            <a:r>
              <a:rPr lang="en-US" altLang="en-US" sz="1600" i="1" dirty="0">
                <a:solidFill>
                  <a:schemeClr val="bg1">
                    <a:lumMod val="75000"/>
                  </a:schemeClr>
                </a:solidFill>
              </a:rPr>
              <a:t>Which three conditions are most likely to present with PUK?</a:t>
            </a:r>
          </a:p>
          <a:p>
            <a:pPr eaLnBrk="1" hangingPunct="1">
              <a:spcBef>
                <a:spcPct val="0"/>
              </a:spcBef>
              <a:buClrTx/>
              <a:buSzTx/>
              <a:buFontTx/>
              <a:buNone/>
              <a:defRPr/>
            </a:pPr>
            <a:r>
              <a:rPr lang="en-US" altLang="en-US" sz="1600" dirty="0">
                <a:solidFill>
                  <a:schemeClr val="bg1">
                    <a:lumMod val="75000"/>
                  </a:schemeClr>
                </a:solidFill>
              </a:rPr>
              <a:t>Rheumatoid arthritis, </a:t>
            </a:r>
            <a:r>
              <a:rPr lang="en-US" altLang="en-US" sz="1600" b="1" dirty="0">
                <a:solidFill>
                  <a:srgbClr val="0000FF"/>
                </a:solidFill>
              </a:rPr>
              <a:t>granulomatosis with polyangiitis</a:t>
            </a:r>
            <a:r>
              <a:rPr lang="en-US" altLang="en-US" sz="1600" dirty="0">
                <a:solidFill>
                  <a:schemeClr val="bg1">
                    <a:lumMod val="75000"/>
                  </a:schemeClr>
                </a:solidFill>
              </a:rPr>
              <a:t>, and polyarteritis nodosa</a:t>
            </a:r>
            <a:endParaRPr lang="en-US" altLang="en-US" sz="1600" dirty="0">
              <a:solidFill>
                <a:srgbClr val="FFFF00"/>
              </a:solidFill>
            </a:endParaRPr>
          </a:p>
        </p:txBody>
      </p:sp>
    </p:spTree>
    <p:extLst>
      <p:ext uri="{BB962C8B-B14F-4D97-AF65-F5344CB8AC3E}">
        <p14:creationId xmlns:p14="http://schemas.microsoft.com/office/powerpoint/2010/main" val="20692241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21507"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21508"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21509" name="Rectangle 4"/>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21510" name="Rectangle 5"/>
          <p:cNvSpPr>
            <a:spLocks noGrp="1" noChangeArrowheads="1"/>
          </p:cNvSpPr>
          <p:nvPr>
            <p:ph type="body" idx="1"/>
          </p:nvPr>
        </p:nvSpPr>
        <p:spPr>
          <a:xfrm>
            <a:off x="304800" y="1676400"/>
            <a:ext cx="8534400" cy="4876800"/>
          </a:xfrm>
        </p:spPr>
        <p:txBody>
          <a:bodyPr/>
          <a:lstStyle/>
          <a:p>
            <a:pPr eaLnBrk="1" hangingPunct="1"/>
            <a:r>
              <a:rPr lang="en-US" altLang="en-US" sz="2200" dirty="0">
                <a:solidFill>
                  <a:schemeClr val="bg1">
                    <a:lumMod val="75000"/>
                  </a:schemeClr>
                </a:solidFill>
              </a:rPr>
              <a:t>Autoimmune PUK is usually unilateral and sectoral                         </a:t>
            </a:r>
          </a:p>
          <a:p>
            <a:pPr eaLnBrk="1" hangingPunct="1"/>
            <a:r>
              <a:rPr lang="en-US" altLang="en-US" sz="2200" dirty="0">
                <a:solidFill>
                  <a:schemeClr val="bg1">
                    <a:lumMod val="75000"/>
                  </a:schemeClr>
                </a:solidFill>
              </a:rPr>
              <a:t>It often heralds exacerbation of </a:t>
            </a:r>
            <a:r>
              <a:rPr lang="en-US" altLang="en-US" sz="2200" b="1" dirty="0"/>
              <a:t>systemic disease </a:t>
            </a:r>
          </a:p>
        </p:txBody>
      </p:sp>
      <p:sp>
        <p:nvSpPr>
          <p:cNvPr id="2151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488A975-785F-40F3-8051-55A1ADFA712F}" type="slidenum">
              <a:rPr lang="en-US" altLang="en-US" sz="1000" smtClean="0"/>
              <a:pPr>
                <a:spcBef>
                  <a:spcPct val="0"/>
                </a:spcBef>
                <a:buClrTx/>
                <a:buSzTx/>
                <a:buFontTx/>
                <a:buNone/>
              </a:pPr>
              <a:t>35</a:t>
            </a:fld>
            <a:endParaRPr lang="en-US" altLang="en-US" sz="1000"/>
          </a:p>
        </p:txBody>
      </p:sp>
      <p:sp>
        <p:nvSpPr>
          <p:cNvPr id="2" name="Text Box 4">
            <a:extLst>
              <a:ext uri="{FF2B5EF4-FFF2-40B4-BE49-F238E27FC236}">
                <a16:creationId xmlns:a16="http://schemas.microsoft.com/office/drawing/2014/main" id="{B98A7E30-2F3D-4045-AE05-CAB5E805EB68}"/>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4" name="TextBox 3">
            <a:extLst>
              <a:ext uri="{FF2B5EF4-FFF2-40B4-BE49-F238E27FC236}">
                <a16:creationId xmlns:a16="http://schemas.microsoft.com/office/drawing/2014/main" id="{74ECB8C9-7ACC-40E2-8ACB-063A2523B598}"/>
              </a:ext>
            </a:extLst>
          </p:cNvPr>
          <p:cNvSpPr txBox="1"/>
          <p:nvPr/>
        </p:nvSpPr>
        <p:spPr>
          <a:xfrm>
            <a:off x="2313038" y="1524000"/>
            <a:ext cx="6194324" cy="584775"/>
          </a:xfrm>
          <a:prstGeom prst="rect">
            <a:avLst/>
          </a:prstGeom>
          <a:solidFill>
            <a:schemeClr val="accent5">
              <a:lumMod val="75000"/>
            </a:schemeClr>
          </a:solidFill>
        </p:spPr>
        <p:txBody>
          <a:bodyPr wrap="none" rtlCol="0">
            <a:spAutoFit/>
          </a:bodyPr>
          <a:lstStyle/>
          <a:p>
            <a:r>
              <a:rPr lang="en-US" sz="1600" i="1" dirty="0">
                <a:solidFill>
                  <a:schemeClr val="bg1">
                    <a:lumMod val="50000"/>
                  </a:schemeClr>
                </a:solidFill>
              </a:rPr>
              <a:t>With what general category of autoimmune </a:t>
            </a:r>
            <a:r>
              <a:rPr lang="en-US" sz="1600" i="1" dirty="0" err="1">
                <a:solidFill>
                  <a:schemeClr val="bg1">
                    <a:lumMod val="50000"/>
                  </a:schemeClr>
                </a:solidFill>
              </a:rPr>
              <a:t>dz</a:t>
            </a:r>
            <a:r>
              <a:rPr lang="en-US" sz="1600" i="1" dirty="0">
                <a:solidFill>
                  <a:schemeClr val="bg1">
                    <a:lumMod val="50000"/>
                  </a:schemeClr>
                </a:solidFill>
              </a:rPr>
              <a:t> is PUK associated?</a:t>
            </a:r>
          </a:p>
          <a:p>
            <a:r>
              <a:rPr lang="en-US" sz="1600" dirty="0">
                <a:solidFill>
                  <a:schemeClr val="bg1">
                    <a:lumMod val="50000"/>
                  </a:schemeClr>
                </a:solidFill>
              </a:rPr>
              <a:t>Connective-tissue </a:t>
            </a:r>
            <a:r>
              <a:rPr lang="en-US" sz="1600" dirty="0" err="1">
                <a:solidFill>
                  <a:schemeClr val="bg1">
                    <a:lumMod val="50000"/>
                  </a:schemeClr>
                </a:solidFill>
              </a:rPr>
              <a:t>dz</a:t>
            </a:r>
            <a:r>
              <a:rPr lang="en-US" sz="1600" dirty="0">
                <a:solidFill>
                  <a:schemeClr val="bg1">
                    <a:lumMod val="50000"/>
                  </a:schemeClr>
                </a:solidFill>
              </a:rPr>
              <a:t>, especially </a:t>
            </a:r>
            <a:r>
              <a:rPr lang="en-US" sz="1600" dirty="0" err="1">
                <a:solidFill>
                  <a:schemeClr val="bg1">
                    <a:lumMod val="50000"/>
                  </a:schemeClr>
                </a:solidFill>
              </a:rPr>
              <a:t>vasculitides</a:t>
            </a:r>
            <a:endParaRPr lang="en-US" sz="1600" dirty="0">
              <a:solidFill>
                <a:schemeClr val="bg1">
                  <a:lumMod val="50000"/>
                </a:schemeClr>
              </a:solidFill>
            </a:endParaRPr>
          </a:p>
        </p:txBody>
      </p:sp>
      <p:sp>
        <p:nvSpPr>
          <p:cNvPr id="3" name="TextBox 2">
            <a:extLst>
              <a:ext uri="{FF2B5EF4-FFF2-40B4-BE49-F238E27FC236}">
                <a16:creationId xmlns:a16="http://schemas.microsoft.com/office/drawing/2014/main" id="{C136046D-648A-4955-A665-38E04DD6385D}"/>
              </a:ext>
            </a:extLst>
          </p:cNvPr>
          <p:cNvSpPr txBox="1"/>
          <p:nvPr/>
        </p:nvSpPr>
        <p:spPr>
          <a:xfrm>
            <a:off x="1143000" y="4243387"/>
            <a:ext cx="6235168" cy="2462213"/>
          </a:xfrm>
          <a:prstGeom prst="rect">
            <a:avLst/>
          </a:prstGeom>
          <a:solidFill>
            <a:srgbClr val="FBBB65"/>
          </a:solidFill>
        </p:spPr>
        <p:txBody>
          <a:bodyPr wrap="square" rtlCol="0">
            <a:spAutoFit/>
          </a:bodyPr>
          <a:lstStyle/>
          <a:p>
            <a:r>
              <a:rPr lang="en-US" sz="1400" i="1" dirty="0">
                <a:solidFill>
                  <a:srgbClr val="0000FF"/>
                </a:solidFill>
              </a:rPr>
              <a:t>What proportion of </a:t>
            </a:r>
            <a:r>
              <a:rPr lang="en-US" sz="1400" i="1" dirty="0" err="1">
                <a:solidFill>
                  <a:srgbClr val="0000FF"/>
                </a:solidFill>
              </a:rPr>
              <a:t>GwP</a:t>
            </a:r>
            <a:r>
              <a:rPr lang="en-US" sz="1400" i="1" dirty="0">
                <a:solidFill>
                  <a:srgbClr val="0000FF"/>
                </a:solidFill>
              </a:rPr>
              <a:t> pts have ophthalmic involvement?</a:t>
            </a:r>
          </a:p>
          <a:p>
            <a:r>
              <a:rPr lang="en-US" sz="1400" dirty="0">
                <a:solidFill>
                  <a:srgbClr val="0000FF"/>
                </a:solidFill>
              </a:rPr>
              <a:t>About half</a:t>
            </a:r>
            <a:endParaRPr lang="en-US" sz="1400" dirty="0">
              <a:solidFill>
                <a:srgbClr val="FBBB65"/>
              </a:solidFill>
            </a:endParaRPr>
          </a:p>
          <a:p>
            <a:endParaRPr lang="en-US" sz="1400" dirty="0">
              <a:solidFill>
                <a:srgbClr val="FBBB65"/>
              </a:solidFill>
            </a:endParaRPr>
          </a:p>
          <a:p>
            <a:r>
              <a:rPr lang="en-US" sz="1400" i="1" dirty="0">
                <a:solidFill>
                  <a:srgbClr val="FBBB65"/>
                </a:solidFill>
              </a:rPr>
              <a:t>What is the most common manifestation of that involvement? (It’s not PUK.)</a:t>
            </a:r>
          </a:p>
          <a:p>
            <a:r>
              <a:rPr lang="en-US" sz="1400" dirty="0">
                <a:solidFill>
                  <a:srgbClr val="FBBB65"/>
                </a:solidFill>
              </a:rPr>
              <a:t>Orbital inflammation</a:t>
            </a:r>
          </a:p>
          <a:p>
            <a:endParaRPr lang="en-US" sz="1400" i="1" dirty="0">
              <a:solidFill>
                <a:srgbClr val="FBBB65"/>
              </a:solidFill>
            </a:endParaRPr>
          </a:p>
          <a:p>
            <a:r>
              <a:rPr lang="en-US" sz="1400" i="1" dirty="0">
                <a:solidFill>
                  <a:srgbClr val="FBBB65"/>
                </a:solidFill>
              </a:rPr>
              <a:t>What is the next most common manifestation? </a:t>
            </a:r>
          </a:p>
          <a:p>
            <a:r>
              <a:rPr lang="en-US" sz="1400" dirty="0">
                <a:solidFill>
                  <a:srgbClr val="FBBB65"/>
                </a:solidFill>
              </a:rPr>
              <a:t>Scleritis (including PUK)</a:t>
            </a:r>
          </a:p>
          <a:p>
            <a:endParaRPr lang="en-US" sz="1400" i="1" dirty="0">
              <a:solidFill>
                <a:srgbClr val="FBBB65"/>
              </a:solidFill>
            </a:endParaRPr>
          </a:p>
          <a:p>
            <a:r>
              <a:rPr lang="en-US" sz="1400" i="1" dirty="0">
                <a:solidFill>
                  <a:srgbClr val="FBBB65"/>
                </a:solidFill>
              </a:rPr>
              <a:t>Is retinal involvement in </a:t>
            </a:r>
            <a:r>
              <a:rPr lang="en-US" sz="1400" i="1" dirty="0" err="1">
                <a:solidFill>
                  <a:srgbClr val="FBBB65"/>
                </a:solidFill>
              </a:rPr>
              <a:t>GwP</a:t>
            </a:r>
            <a:r>
              <a:rPr lang="en-US" sz="1400" i="1" dirty="0">
                <a:solidFill>
                  <a:srgbClr val="FBBB65"/>
                </a:solidFill>
              </a:rPr>
              <a:t> a thing?</a:t>
            </a:r>
          </a:p>
          <a:p>
            <a:r>
              <a:rPr lang="en-US" sz="1400" dirty="0">
                <a:solidFill>
                  <a:srgbClr val="FBBB65"/>
                </a:solidFill>
              </a:rPr>
              <a:t>Yes, albeit uncommonly</a:t>
            </a:r>
          </a:p>
        </p:txBody>
      </p:sp>
      <p:sp>
        <p:nvSpPr>
          <p:cNvPr id="6" name="TextBox 1">
            <a:extLst>
              <a:ext uri="{FF2B5EF4-FFF2-40B4-BE49-F238E27FC236}">
                <a16:creationId xmlns:a16="http://schemas.microsoft.com/office/drawing/2014/main" id="{E29C7886-CE0E-B561-4143-5C5AAF2145E9}"/>
              </a:ext>
            </a:extLst>
          </p:cNvPr>
          <p:cNvSpPr txBox="1">
            <a:spLocks noChangeArrowheads="1"/>
          </p:cNvSpPr>
          <p:nvPr/>
        </p:nvSpPr>
        <p:spPr bwMode="auto">
          <a:xfrm>
            <a:off x="228600" y="2895600"/>
            <a:ext cx="8683596" cy="1323439"/>
          </a:xfrm>
          <a:prstGeom prst="rect">
            <a:avLst/>
          </a:prstGeom>
          <a:noFill/>
          <a:ln>
            <a:noFill/>
          </a:ln>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r>
              <a:rPr lang="en-US" altLang="en-US" sz="1600" i="1" dirty="0">
                <a:solidFill>
                  <a:schemeClr val="bg1">
                    <a:lumMod val="75000"/>
                  </a:schemeClr>
                </a:solidFill>
              </a:rPr>
              <a:t>With which connective-tissue diseases (CTDs) and/or </a:t>
            </a:r>
            <a:r>
              <a:rPr lang="en-US" altLang="en-US" sz="1600" i="1" dirty="0" err="1">
                <a:solidFill>
                  <a:schemeClr val="bg1">
                    <a:lumMod val="75000"/>
                  </a:schemeClr>
                </a:solidFill>
              </a:rPr>
              <a:t>vasculitides</a:t>
            </a:r>
            <a:r>
              <a:rPr lang="en-US" altLang="en-US" sz="1600" i="1" dirty="0">
                <a:solidFill>
                  <a:schemeClr val="bg1">
                    <a:lumMod val="75000"/>
                  </a:schemeClr>
                </a:solidFill>
              </a:rPr>
              <a:t> has PUK been associated?</a:t>
            </a:r>
          </a:p>
          <a:p>
            <a:pPr eaLnBrk="1" hangingPunct="1">
              <a:spcBef>
                <a:spcPct val="0"/>
              </a:spcBef>
              <a:buClrTx/>
              <a:buSzTx/>
              <a:buFontTx/>
              <a:buNone/>
              <a:defRPr/>
            </a:pPr>
            <a:r>
              <a:rPr lang="en-US" altLang="en-US" sz="1600" dirty="0">
                <a:solidFill>
                  <a:schemeClr val="bg1">
                    <a:lumMod val="75000"/>
                  </a:schemeClr>
                </a:solidFill>
              </a:rPr>
              <a:t>Pretty much all of them</a:t>
            </a:r>
          </a:p>
          <a:p>
            <a:pPr eaLnBrk="1" hangingPunct="1">
              <a:spcBef>
                <a:spcPct val="0"/>
              </a:spcBef>
              <a:buClrTx/>
              <a:buSzTx/>
              <a:buFontTx/>
              <a:buNone/>
              <a:defRPr/>
            </a:pPr>
            <a:endParaRPr lang="en-US" altLang="en-US" sz="1600" dirty="0">
              <a:solidFill>
                <a:schemeClr val="bg1">
                  <a:lumMod val="75000"/>
                </a:schemeClr>
              </a:solidFill>
            </a:endParaRPr>
          </a:p>
          <a:p>
            <a:pPr eaLnBrk="1" hangingPunct="1">
              <a:spcBef>
                <a:spcPct val="0"/>
              </a:spcBef>
              <a:buClrTx/>
              <a:buSzTx/>
              <a:buFontTx/>
              <a:buNone/>
              <a:defRPr/>
            </a:pPr>
            <a:r>
              <a:rPr lang="en-US" altLang="en-US" sz="1600" i="1" dirty="0">
                <a:solidFill>
                  <a:schemeClr val="bg1">
                    <a:lumMod val="75000"/>
                  </a:schemeClr>
                </a:solidFill>
              </a:rPr>
              <a:t>Which three conditions are most likely to present with PUK?</a:t>
            </a:r>
          </a:p>
          <a:p>
            <a:pPr eaLnBrk="1" hangingPunct="1">
              <a:spcBef>
                <a:spcPct val="0"/>
              </a:spcBef>
              <a:buClrTx/>
              <a:buSzTx/>
              <a:buFontTx/>
              <a:buNone/>
              <a:defRPr/>
            </a:pPr>
            <a:r>
              <a:rPr lang="en-US" altLang="en-US" sz="1600" dirty="0">
                <a:solidFill>
                  <a:schemeClr val="bg1">
                    <a:lumMod val="75000"/>
                  </a:schemeClr>
                </a:solidFill>
              </a:rPr>
              <a:t>Rheumatoid arthritis, </a:t>
            </a:r>
            <a:r>
              <a:rPr lang="en-US" altLang="en-US" sz="1600" b="1" dirty="0">
                <a:solidFill>
                  <a:srgbClr val="0000FF"/>
                </a:solidFill>
              </a:rPr>
              <a:t>granulomatosis with polyangiitis</a:t>
            </a:r>
            <a:r>
              <a:rPr lang="en-US" altLang="en-US" sz="1600" dirty="0">
                <a:solidFill>
                  <a:schemeClr val="bg1">
                    <a:lumMod val="75000"/>
                  </a:schemeClr>
                </a:solidFill>
              </a:rPr>
              <a:t>, and polyarteritis nodosa</a:t>
            </a:r>
            <a:endParaRPr lang="en-US" altLang="en-US" sz="1600" dirty="0">
              <a:solidFill>
                <a:srgbClr val="FFFF00"/>
              </a:solidFill>
            </a:endParaRPr>
          </a:p>
        </p:txBody>
      </p:sp>
    </p:spTree>
    <p:extLst>
      <p:ext uri="{BB962C8B-B14F-4D97-AF65-F5344CB8AC3E}">
        <p14:creationId xmlns:p14="http://schemas.microsoft.com/office/powerpoint/2010/main" val="28127998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21507"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21508"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21509" name="Rectangle 4"/>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21510" name="Rectangle 5"/>
          <p:cNvSpPr>
            <a:spLocks noGrp="1" noChangeArrowheads="1"/>
          </p:cNvSpPr>
          <p:nvPr>
            <p:ph type="body" idx="1"/>
          </p:nvPr>
        </p:nvSpPr>
        <p:spPr>
          <a:xfrm>
            <a:off x="304800" y="1676400"/>
            <a:ext cx="8534400" cy="4876800"/>
          </a:xfrm>
        </p:spPr>
        <p:txBody>
          <a:bodyPr/>
          <a:lstStyle/>
          <a:p>
            <a:pPr eaLnBrk="1" hangingPunct="1"/>
            <a:r>
              <a:rPr lang="en-US" altLang="en-US" sz="2200" dirty="0">
                <a:solidFill>
                  <a:schemeClr val="bg1">
                    <a:lumMod val="75000"/>
                  </a:schemeClr>
                </a:solidFill>
              </a:rPr>
              <a:t>Autoimmune PUK is usually unilateral and sectoral                         </a:t>
            </a:r>
          </a:p>
          <a:p>
            <a:pPr eaLnBrk="1" hangingPunct="1"/>
            <a:r>
              <a:rPr lang="en-US" altLang="en-US" sz="2200" dirty="0">
                <a:solidFill>
                  <a:schemeClr val="bg1">
                    <a:lumMod val="75000"/>
                  </a:schemeClr>
                </a:solidFill>
              </a:rPr>
              <a:t>It often heralds exacerbation of </a:t>
            </a:r>
            <a:r>
              <a:rPr lang="en-US" altLang="en-US" sz="2200" b="1" dirty="0"/>
              <a:t>systemic disease </a:t>
            </a:r>
          </a:p>
        </p:txBody>
      </p:sp>
      <p:sp>
        <p:nvSpPr>
          <p:cNvPr id="2151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488A975-785F-40F3-8051-55A1ADFA712F}" type="slidenum">
              <a:rPr lang="en-US" altLang="en-US" sz="1000" smtClean="0"/>
              <a:pPr>
                <a:spcBef>
                  <a:spcPct val="0"/>
                </a:spcBef>
                <a:buClrTx/>
                <a:buSzTx/>
                <a:buFontTx/>
                <a:buNone/>
              </a:pPr>
              <a:t>36</a:t>
            </a:fld>
            <a:endParaRPr lang="en-US" altLang="en-US" sz="1000"/>
          </a:p>
        </p:txBody>
      </p:sp>
      <p:sp>
        <p:nvSpPr>
          <p:cNvPr id="2" name="Text Box 4">
            <a:extLst>
              <a:ext uri="{FF2B5EF4-FFF2-40B4-BE49-F238E27FC236}">
                <a16:creationId xmlns:a16="http://schemas.microsoft.com/office/drawing/2014/main" id="{B98A7E30-2F3D-4045-AE05-CAB5E805EB68}"/>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4" name="TextBox 3">
            <a:extLst>
              <a:ext uri="{FF2B5EF4-FFF2-40B4-BE49-F238E27FC236}">
                <a16:creationId xmlns:a16="http://schemas.microsoft.com/office/drawing/2014/main" id="{74ECB8C9-7ACC-40E2-8ACB-063A2523B598}"/>
              </a:ext>
            </a:extLst>
          </p:cNvPr>
          <p:cNvSpPr txBox="1"/>
          <p:nvPr/>
        </p:nvSpPr>
        <p:spPr>
          <a:xfrm>
            <a:off x="2313038" y="1524000"/>
            <a:ext cx="6194324" cy="584775"/>
          </a:xfrm>
          <a:prstGeom prst="rect">
            <a:avLst/>
          </a:prstGeom>
          <a:solidFill>
            <a:schemeClr val="accent5">
              <a:lumMod val="75000"/>
            </a:schemeClr>
          </a:solidFill>
        </p:spPr>
        <p:txBody>
          <a:bodyPr wrap="none" rtlCol="0">
            <a:spAutoFit/>
          </a:bodyPr>
          <a:lstStyle/>
          <a:p>
            <a:r>
              <a:rPr lang="en-US" sz="1600" i="1" dirty="0">
                <a:solidFill>
                  <a:schemeClr val="bg1">
                    <a:lumMod val="50000"/>
                  </a:schemeClr>
                </a:solidFill>
              </a:rPr>
              <a:t>With what general category of autoimmune </a:t>
            </a:r>
            <a:r>
              <a:rPr lang="en-US" sz="1600" i="1" dirty="0" err="1">
                <a:solidFill>
                  <a:schemeClr val="bg1">
                    <a:lumMod val="50000"/>
                  </a:schemeClr>
                </a:solidFill>
              </a:rPr>
              <a:t>dz</a:t>
            </a:r>
            <a:r>
              <a:rPr lang="en-US" sz="1600" i="1" dirty="0">
                <a:solidFill>
                  <a:schemeClr val="bg1">
                    <a:lumMod val="50000"/>
                  </a:schemeClr>
                </a:solidFill>
              </a:rPr>
              <a:t> is PUK associated?</a:t>
            </a:r>
          </a:p>
          <a:p>
            <a:r>
              <a:rPr lang="en-US" sz="1600" dirty="0">
                <a:solidFill>
                  <a:schemeClr val="bg1">
                    <a:lumMod val="50000"/>
                  </a:schemeClr>
                </a:solidFill>
              </a:rPr>
              <a:t>Connective-tissue </a:t>
            </a:r>
            <a:r>
              <a:rPr lang="en-US" sz="1600" dirty="0" err="1">
                <a:solidFill>
                  <a:schemeClr val="bg1">
                    <a:lumMod val="50000"/>
                  </a:schemeClr>
                </a:solidFill>
              </a:rPr>
              <a:t>dz</a:t>
            </a:r>
            <a:r>
              <a:rPr lang="en-US" sz="1600" dirty="0">
                <a:solidFill>
                  <a:schemeClr val="bg1">
                    <a:lumMod val="50000"/>
                  </a:schemeClr>
                </a:solidFill>
              </a:rPr>
              <a:t>, especially </a:t>
            </a:r>
            <a:r>
              <a:rPr lang="en-US" sz="1600" dirty="0" err="1">
                <a:solidFill>
                  <a:schemeClr val="bg1">
                    <a:lumMod val="50000"/>
                  </a:schemeClr>
                </a:solidFill>
              </a:rPr>
              <a:t>vasculitides</a:t>
            </a:r>
            <a:endParaRPr lang="en-US" sz="1600" dirty="0">
              <a:solidFill>
                <a:schemeClr val="bg1">
                  <a:lumMod val="50000"/>
                </a:schemeClr>
              </a:solidFill>
            </a:endParaRPr>
          </a:p>
        </p:txBody>
      </p:sp>
      <p:sp>
        <p:nvSpPr>
          <p:cNvPr id="3" name="TextBox 2">
            <a:extLst>
              <a:ext uri="{FF2B5EF4-FFF2-40B4-BE49-F238E27FC236}">
                <a16:creationId xmlns:a16="http://schemas.microsoft.com/office/drawing/2014/main" id="{C136046D-648A-4955-A665-38E04DD6385D}"/>
              </a:ext>
            </a:extLst>
          </p:cNvPr>
          <p:cNvSpPr txBox="1"/>
          <p:nvPr/>
        </p:nvSpPr>
        <p:spPr>
          <a:xfrm>
            <a:off x="1143000" y="4243387"/>
            <a:ext cx="6235168" cy="2462213"/>
          </a:xfrm>
          <a:prstGeom prst="rect">
            <a:avLst/>
          </a:prstGeom>
          <a:solidFill>
            <a:srgbClr val="FBBB65"/>
          </a:solidFill>
        </p:spPr>
        <p:txBody>
          <a:bodyPr wrap="square" rtlCol="0">
            <a:spAutoFit/>
          </a:bodyPr>
          <a:lstStyle/>
          <a:p>
            <a:r>
              <a:rPr lang="en-US" sz="1400" i="1" dirty="0">
                <a:solidFill>
                  <a:srgbClr val="0000FF"/>
                </a:solidFill>
              </a:rPr>
              <a:t>What proportion of </a:t>
            </a:r>
            <a:r>
              <a:rPr lang="en-US" sz="1400" i="1" dirty="0" err="1">
                <a:solidFill>
                  <a:srgbClr val="0000FF"/>
                </a:solidFill>
              </a:rPr>
              <a:t>GwP</a:t>
            </a:r>
            <a:r>
              <a:rPr lang="en-US" sz="1400" i="1" dirty="0">
                <a:solidFill>
                  <a:srgbClr val="0000FF"/>
                </a:solidFill>
              </a:rPr>
              <a:t> pts have ophthalmic involvement?</a:t>
            </a:r>
          </a:p>
          <a:p>
            <a:r>
              <a:rPr lang="en-US" sz="1400" dirty="0">
                <a:solidFill>
                  <a:srgbClr val="0000FF"/>
                </a:solidFill>
              </a:rPr>
              <a:t>About half</a:t>
            </a:r>
          </a:p>
          <a:p>
            <a:endParaRPr lang="en-US" sz="1400" dirty="0">
              <a:solidFill>
                <a:srgbClr val="0000FF"/>
              </a:solidFill>
            </a:endParaRPr>
          </a:p>
          <a:p>
            <a:r>
              <a:rPr lang="en-US" sz="1400" i="1" dirty="0">
                <a:solidFill>
                  <a:srgbClr val="0000FF"/>
                </a:solidFill>
              </a:rPr>
              <a:t>What is the most common manifestation of that involvement? (It’s not PUK.)</a:t>
            </a:r>
          </a:p>
          <a:p>
            <a:r>
              <a:rPr lang="en-US" sz="1400" dirty="0">
                <a:solidFill>
                  <a:srgbClr val="FBBB65"/>
                </a:solidFill>
              </a:rPr>
              <a:t>Orbital inflammation</a:t>
            </a:r>
          </a:p>
          <a:p>
            <a:endParaRPr lang="en-US" sz="1400" i="1" dirty="0">
              <a:solidFill>
                <a:srgbClr val="FBBB65"/>
              </a:solidFill>
            </a:endParaRPr>
          </a:p>
          <a:p>
            <a:r>
              <a:rPr lang="en-US" sz="1400" i="1" dirty="0">
                <a:solidFill>
                  <a:srgbClr val="FBBB65"/>
                </a:solidFill>
              </a:rPr>
              <a:t>What is the next most common manifestation? </a:t>
            </a:r>
          </a:p>
          <a:p>
            <a:r>
              <a:rPr lang="en-US" sz="1400" dirty="0">
                <a:solidFill>
                  <a:srgbClr val="FBBB65"/>
                </a:solidFill>
              </a:rPr>
              <a:t>Scleritis (including PUK)</a:t>
            </a:r>
          </a:p>
          <a:p>
            <a:endParaRPr lang="en-US" sz="1400" i="1" dirty="0">
              <a:solidFill>
                <a:srgbClr val="FBBB65"/>
              </a:solidFill>
            </a:endParaRPr>
          </a:p>
          <a:p>
            <a:r>
              <a:rPr lang="en-US" sz="1400" i="1" dirty="0">
                <a:solidFill>
                  <a:srgbClr val="FBBB65"/>
                </a:solidFill>
              </a:rPr>
              <a:t>Is retinal involvement in </a:t>
            </a:r>
            <a:r>
              <a:rPr lang="en-US" sz="1400" i="1" dirty="0" err="1">
                <a:solidFill>
                  <a:srgbClr val="FBBB65"/>
                </a:solidFill>
              </a:rPr>
              <a:t>GwP</a:t>
            </a:r>
            <a:r>
              <a:rPr lang="en-US" sz="1400" i="1" dirty="0">
                <a:solidFill>
                  <a:srgbClr val="FBBB65"/>
                </a:solidFill>
              </a:rPr>
              <a:t> a thing?</a:t>
            </a:r>
          </a:p>
          <a:p>
            <a:r>
              <a:rPr lang="en-US" sz="1400" dirty="0">
                <a:solidFill>
                  <a:srgbClr val="FBBB65"/>
                </a:solidFill>
              </a:rPr>
              <a:t>Yes, albeit uncommonly</a:t>
            </a:r>
          </a:p>
        </p:txBody>
      </p:sp>
      <p:sp>
        <p:nvSpPr>
          <p:cNvPr id="6" name="TextBox 1">
            <a:extLst>
              <a:ext uri="{FF2B5EF4-FFF2-40B4-BE49-F238E27FC236}">
                <a16:creationId xmlns:a16="http://schemas.microsoft.com/office/drawing/2014/main" id="{7CC893D5-A5D3-C850-BA86-0CF0F01BB2C2}"/>
              </a:ext>
            </a:extLst>
          </p:cNvPr>
          <p:cNvSpPr txBox="1">
            <a:spLocks noChangeArrowheads="1"/>
          </p:cNvSpPr>
          <p:nvPr/>
        </p:nvSpPr>
        <p:spPr bwMode="auto">
          <a:xfrm>
            <a:off x="228600" y="2895600"/>
            <a:ext cx="8683596" cy="1323439"/>
          </a:xfrm>
          <a:prstGeom prst="rect">
            <a:avLst/>
          </a:prstGeom>
          <a:noFill/>
          <a:ln>
            <a:noFill/>
          </a:ln>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r>
              <a:rPr lang="en-US" altLang="en-US" sz="1600" i="1" dirty="0">
                <a:solidFill>
                  <a:schemeClr val="bg1">
                    <a:lumMod val="75000"/>
                  </a:schemeClr>
                </a:solidFill>
              </a:rPr>
              <a:t>With which connective-tissue diseases (CTDs) and/or </a:t>
            </a:r>
            <a:r>
              <a:rPr lang="en-US" altLang="en-US" sz="1600" i="1" dirty="0" err="1">
                <a:solidFill>
                  <a:schemeClr val="bg1">
                    <a:lumMod val="75000"/>
                  </a:schemeClr>
                </a:solidFill>
              </a:rPr>
              <a:t>vasculitides</a:t>
            </a:r>
            <a:r>
              <a:rPr lang="en-US" altLang="en-US" sz="1600" i="1" dirty="0">
                <a:solidFill>
                  <a:schemeClr val="bg1">
                    <a:lumMod val="75000"/>
                  </a:schemeClr>
                </a:solidFill>
              </a:rPr>
              <a:t> has PUK been associated?</a:t>
            </a:r>
          </a:p>
          <a:p>
            <a:pPr eaLnBrk="1" hangingPunct="1">
              <a:spcBef>
                <a:spcPct val="0"/>
              </a:spcBef>
              <a:buClrTx/>
              <a:buSzTx/>
              <a:buFontTx/>
              <a:buNone/>
              <a:defRPr/>
            </a:pPr>
            <a:r>
              <a:rPr lang="en-US" altLang="en-US" sz="1600" dirty="0">
                <a:solidFill>
                  <a:schemeClr val="bg1">
                    <a:lumMod val="75000"/>
                  </a:schemeClr>
                </a:solidFill>
              </a:rPr>
              <a:t>Pretty much all of them</a:t>
            </a:r>
          </a:p>
          <a:p>
            <a:pPr eaLnBrk="1" hangingPunct="1">
              <a:spcBef>
                <a:spcPct val="0"/>
              </a:spcBef>
              <a:buClrTx/>
              <a:buSzTx/>
              <a:buFontTx/>
              <a:buNone/>
              <a:defRPr/>
            </a:pPr>
            <a:endParaRPr lang="en-US" altLang="en-US" sz="1600" dirty="0">
              <a:solidFill>
                <a:schemeClr val="bg1">
                  <a:lumMod val="75000"/>
                </a:schemeClr>
              </a:solidFill>
            </a:endParaRPr>
          </a:p>
          <a:p>
            <a:pPr eaLnBrk="1" hangingPunct="1">
              <a:spcBef>
                <a:spcPct val="0"/>
              </a:spcBef>
              <a:buClrTx/>
              <a:buSzTx/>
              <a:buFontTx/>
              <a:buNone/>
              <a:defRPr/>
            </a:pPr>
            <a:r>
              <a:rPr lang="en-US" altLang="en-US" sz="1600" i="1" dirty="0">
                <a:solidFill>
                  <a:schemeClr val="bg1">
                    <a:lumMod val="75000"/>
                  </a:schemeClr>
                </a:solidFill>
              </a:rPr>
              <a:t>Which three conditions are most likely to present with PUK?</a:t>
            </a:r>
          </a:p>
          <a:p>
            <a:pPr eaLnBrk="1" hangingPunct="1">
              <a:spcBef>
                <a:spcPct val="0"/>
              </a:spcBef>
              <a:buClrTx/>
              <a:buSzTx/>
              <a:buFontTx/>
              <a:buNone/>
              <a:defRPr/>
            </a:pPr>
            <a:r>
              <a:rPr lang="en-US" altLang="en-US" sz="1600" dirty="0">
                <a:solidFill>
                  <a:schemeClr val="bg1">
                    <a:lumMod val="75000"/>
                  </a:schemeClr>
                </a:solidFill>
              </a:rPr>
              <a:t>Rheumatoid arthritis, </a:t>
            </a:r>
            <a:r>
              <a:rPr lang="en-US" altLang="en-US" sz="1600" b="1" dirty="0">
                <a:solidFill>
                  <a:srgbClr val="0000FF"/>
                </a:solidFill>
              </a:rPr>
              <a:t>granulomatosis with polyangiitis</a:t>
            </a:r>
            <a:r>
              <a:rPr lang="en-US" altLang="en-US" sz="1600" dirty="0">
                <a:solidFill>
                  <a:schemeClr val="bg1">
                    <a:lumMod val="75000"/>
                  </a:schemeClr>
                </a:solidFill>
              </a:rPr>
              <a:t>, and polyarteritis nodosa</a:t>
            </a:r>
            <a:endParaRPr lang="en-US" altLang="en-US" sz="1600" dirty="0">
              <a:solidFill>
                <a:srgbClr val="FFFF00"/>
              </a:solidFill>
            </a:endParaRPr>
          </a:p>
        </p:txBody>
      </p:sp>
    </p:spTree>
    <p:extLst>
      <p:ext uri="{BB962C8B-B14F-4D97-AF65-F5344CB8AC3E}">
        <p14:creationId xmlns:p14="http://schemas.microsoft.com/office/powerpoint/2010/main" val="13446962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21507"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21508"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21509" name="Rectangle 4"/>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21510" name="Rectangle 5"/>
          <p:cNvSpPr>
            <a:spLocks noGrp="1" noChangeArrowheads="1"/>
          </p:cNvSpPr>
          <p:nvPr>
            <p:ph type="body" idx="1"/>
          </p:nvPr>
        </p:nvSpPr>
        <p:spPr>
          <a:xfrm>
            <a:off x="304800" y="1676400"/>
            <a:ext cx="8534400" cy="4876800"/>
          </a:xfrm>
        </p:spPr>
        <p:txBody>
          <a:bodyPr/>
          <a:lstStyle/>
          <a:p>
            <a:pPr eaLnBrk="1" hangingPunct="1"/>
            <a:r>
              <a:rPr lang="en-US" altLang="en-US" sz="2200" dirty="0">
                <a:solidFill>
                  <a:schemeClr val="bg1">
                    <a:lumMod val="75000"/>
                  </a:schemeClr>
                </a:solidFill>
              </a:rPr>
              <a:t>Autoimmune PUK is usually unilateral and sectoral                         </a:t>
            </a:r>
          </a:p>
          <a:p>
            <a:pPr eaLnBrk="1" hangingPunct="1"/>
            <a:r>
              <a:rPr lang="en-US" altLang="en-US" sz="2200" dirty="0">
                <a:solidFill>
                  <a:schemeClr val="bg1">
                    <a:lumMod val="75000"/>
                  </a:schemeClr>
                </a:solidFill>
              </a:rPr>
              <a:t>It often heralds exacerbation of </a:t>
            </a:r>
            <a:r>
              <a:rPr lang="en-US" altLang="en-US" sz="2200" b="1" dirty="0"/>
              <a:t>systemic disease </a:t>
            </a:r>
          </a:p>
        </p:txBody>
      </p:sp>
      <p:sp>
        <p:nvSpPr>
          <p:cNvPr id="2151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488A975-785F-40F3-8051-55A1ADFA712F}" type="slidenum">
              <a:rPr lang="en-US" altLang="en-US" sz="1000" smtClean="0"/>
              <a:pPr>
                <a:spcBef>
                  <a:spcPct val="0"/>
                </a:spcBef>
                <a:buClrTx/>
                <a:buSzTx/>
                <a:buFontTx/>
                <a:buNone/>
              </a:pPr>
              <a:t>37</a:t>
            </a:fld>
            <a:endParaRPr lang="en-US" altLang="en-US" sz="1000"/>
          </a:p>
        </p:txBody>
      </p:sp>
      <p:sp>
        <p:nvSpPr>
          <p:cNvPr id="2" name="Text Box 4">
            <a:extLst>
              <a:ext uri="{FF2B5EF4-FFF2-40B4-BE49-F238E27FC236}">
                <a16:creationId xmlns:a16="http://schemas.microsoft.com/office/drawing/2014/main" id="{B98A7E30-2F3D-4045-AE05-CAB5E805EB68}"/>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4" name="TextBox 3">
            <a:extLst>
              <a:ext uri="{FF2B5EF4-FFF2-40B4-BE49-F238E27FC236}">
                <a16:creationId xmlns:a16="http://schemas.microsoft.com/office/drawing/2014/main" id="{74ECB8C9-7ACC-40E2-8ACB-063A2523B598}"/>
              </a:ext>
            </a:extLst>
          </p:cNvPr>
          <p:cNvSpPr txBox="1"/>
          <p:nvPr/>
        </p:nvSpPr>
        <p:spPr>
          <a:xfrm>
            <a:off x="2313038" y="1524000"/>
            <a:ext cx="6194324" cy="584775"/>
          </a:xfrm>
          <a:prstGeom prst="rect">
            <a:avLst/>
          </a:prstGeom>
          <a:solidFill>
            <a:schemeClr val="accent5">
              <a:lumMod val="75000"/>
            </a:schemeClr>
          </a:solidFill>
        </p:spPr>
        <p:txBody>
          <a:bodyPr wrap="none" rtlCol="0">
            <a:spAutoFit/>
          </a:bodyPr>
          <a:lstStyle/>
          <a:p>
            <a:r>
              <a:rPr lang="en-US" sz="1600" i="1" dirty="0">
                <a:solidFill>
                  <a:schemeClr val="bg1">
                    <a:lumMod val="50000"/>
                  </a:schemeClr>
                </a:solidFill>
              </a:rPr>
              <a:t>With what general category of autoimmune </a:t>
            </a:r>
            <a:r>
              <a:rPr lang="en-US" sz="1600" i="1" dirty="0" err="1">
                <a:solidFill>
                  <a:schemeClr val="bg1">
                    <a:lumMod val="50000"/>
                  </a:schemeClr>
                </a:solidFill>
              </a:rPr>
              <a:t>dz</a:t>
            </a:r>
            <a:r>
              <a:rPr lang="en-US" sz="1600" i="1" dirty="0">
                <a:solidFill>
                  <a:schemeClr val="bg1">
                    <a:lumMod val="50000"/>
                  </a:schemeClr>
                </a:solidFill>
              </a:rPr>
              <a:t> is PUK associated?</a:t>
            </a:r>
          </a:p>
          <a:p>
            <a:r>
              <a:rPr lang="en-US" sz="1600" dirty="0">
                <a:solidFill>
                  <a:schemeClr val="bg1">
                    <a:lumMod val="50000"/>
                  </a:schemeClr>
                </a:solidFill>
              </a:rPr>
              <a:t>Connective-tissue </a:t>
            </a:r>
            <a:r>
              <a:rPr lang="en-US" sz="1600" dirty="0" err="1">
                <a:solidFill>
                  <a:schemeClr val="bg1">
                    <a:lumMod val="50000"/>
                  </a:schemeClr>
                </a:solidFill>
              </a:rPr>
              <a:t>dz</a:t>
            </a:r>
            <a:r>
              <a:rPr lang="en-US" sz="1600" dirty="0">
                <a:solidFill>
                  <a:schemeClr val="bg1">
                    <a:lumMod val="50000"/>
                  </a:schemeClr>
                </a:solidFill>
              </a:rPr>
              <a:t>, especially </a:t>
            </a:r>
            <a:r>
              <a:rPr lang="en-US" sz="1600" dirty="0" err="1">
                <a:solidFill>
                  <a:schemeClr val="bg1">
                    <a:lumMod val="50000"/>
                  </a:schemeClr>
                </a:solidFill>
              </a:rPr>
              <a:t>vasculitides</a:t>
            </a:r>
            <a:endParaRPr lang="en-US" sz="1600" dirty="0">
              <a:solidFill>
                <a:schemeClr val="bg1">
                  <a:lumMod val="50000"/>
                </a:schemeClr>
              </a:solidFill>
            </a:endParaRPr>
          </a:p>
        </p:txBody>
      </p:sp>
      <p:sp>
        <p:nvSpPr>
          <p:cNvPr id="3" name="TextBox 2">
            <a:extLst>
              <a:ext uri="{FF2B5EF4-FFF2-40B4-BE49-F238E27FC236}">
                <a16:creationId xmlns:a16="http://schemas.microsoft.com/office/drawing/2014/main" id="{C136046D-648A-4955-A665-38E04DD6385D}"/>
              </a:ext>
            </a:extLst>
          </p:cNvPr>
          <p:cNvSpPr txBox="1"/>
          <p:nvPr/>
        </p:nvSpPr>
        <p:spPr>
          <a:xfrm>
            <a:off x="1143000" y="4243387"/>
            <a:ext cx="6235168" cy="2462213"/>
          </a:xfrm>
          <a:prstGeom prst="rect">
            <a:avLst/>
          </a:prstGeom>
          <a:solidFill>
            <a:srgbClr val="FBBB65"/>
          </a:solidFill>
        </p:spPr>
        <p:txBody>
          <a:bodyPr wrap="square" rtlCol="0">
            <a:spAutoFit/>
          </a:bodyPr>
          <a:lstStyle/>
          <a:p>
            <a:r>
              <a:rPr lang="en-US" sz="1400" i="1" dirty="0">
                <a:solidFill>
                  <a:srgbClr val="0000FF"/>
                </a:solidFill>
              </a:rPr>
              <a:t>What proportion of </a:t>
            </a:r>
            <a:r>
              <a:rPr lang="en-US" sz="1400" i="1" dirty="0" err="1">
                <a:solidFill>
                  <a:srgbClr val="0000FF"/>
                </a:solidFill>
              </a:rPr>
              <a:t>GwP</a:t>
            </a:r>
            <a:r>
              <a:rPr lang="en-US" sz="1400" i="1" dirty="0">
                <a:solidFill>
                  <a:srgbClr val="0000FF"/>
                </a:solidFill>
              </a:rPr>
              <a:t> pts have ophthalmic involvement?</a:t>
            </a:r>
          </a:p>
          <a:p>
            <a:r>
              <a:rPr lang="en-US" sz="1400" dirty="0">
                <a:solidFill>
                  <a:srgbClr val="0000FF"/>
                </a:solidFill>
              </a:rPr>
              <a:t>About half</a:t>
            </a:r>
          </a:p>
          <a:p>
            <a:endParaRPr lang="en-US" sz="1400" dirty="0">
              <a:solidFill>
                <a:srgbClr val="0000FF"/>
              </a:solidFill>
            </a:endParaRPr>
          </a:p>
          <a:p>
            <a:r>
              <a:rPr lang="en-US" sz="1400" i="1" dirty="0">
                <a:solidFill>
                  <a:srgbClr val="0000FF"/>
                </a:solidFill>
              </a:rPr>
              <a:t>What is the most common manifestation of that involvement? (It’s not PUK.)</a:t>
            </a:r>
          </a:p>
          <a:p>
            <a:r>
              <a:rPr lang="en-US" sz="1400" dirty="0">
                <a:solidFill>
                  <a:srgbClr val="0000FF"/>
                </a:solidFill>
              </a:rPr>
              <a:t>Orbital inflammation</a:t>
            </a:r>
            <a:endParaRPr lang="en-US" sz="1400" dirty="0">
              <a:solidFill>
                <a:srgbClr val="FBBB65"/>
              </a:solidFill>
            </a:endParaRPr>
          </a:p>
          <a:p>
            <a:endParaRPr lang="en-US" sz="1400" i="1" dirty="0">
              <a:solidFill>
                <a:srgbClr val="FBBB65"/>
              </a:solidFill>
            </a:endParaRPr>
          </a:p>
          <a:p>
            <a:r>
              <a:rPr lang="en-US" sz="1400" i="1" dirty="0">
                <a:solidFill>
                  <a:srgbClr val="FBBB65"/>
                </a:solidFill>
              </a:rPr>
              <a:t>What is the next most common manifestation? </a:t>
            </a:r>
          </a:p>
          <a:p>
            <a:r>
              <a:rPr lang="en-US" sz="1400" dirty="0">
                <a:solidFill>
                  <a:srgbClr val="FBBB65"/>
                </a:solidFill>
              </a:rPr>
              <a:t>Scleritis (including PUK)</a:t>
            </a:r>
          </a:p>
          <a:p>
            <a:endParaRPr lang="en-US" sz="1400" i="1" dirty="0">
              <a:solidFill>
                <a:srgbClr val="FBBB65"/>
              </a:solidFill>
            </a:endParaRPr>
          </a:p>
          <a:p>
            <a:r>
              <a:rPr lang="en-US" sz="1400" i="1" dirty="0">
                <a:solidFill>
                  <a:srgbClr val="FBBB65"/>
                </a:solidFill>
              </a:rPr>
              <a:t>Is retinal involvement in </a:t>
            </a:r>
            <a:r>
              <a:rPr lang="en-US" sz="1400" i="1" dirty="0" err="1">
                <a:solidFill>
                  <a:srgbClr val="FBBB65"/>
                </a:solidFill>
              </a:rPr>
              <a:t>GwP</a:t>
            </a:r>
            <a:r>
              <a:rPr lang="en-US" sz="1400" i="1" dirty="0">
                <a:solidFill>
                  <a:srgbClr val="FBBB65"/>
                </a:solidFill>
              </a:rPr>
              <a:t> a thing?</a:t>
            </a:r>
          </a:p>
          <a:p>
            <a:r>
              <a:rPr lang="en-US" sz="1400" dirty="0">
                <a:solidFill>
                  <a:srgbClr val="FBBB65"/>
                </a:solidFill>
              </a:rPr>
              <a:t>Yes, albeit uncommonly</a:t>
            </a:r>
          </a:p>
        </p:txBody>
      </p:sp>
      <p:sp>
        <p:nvSpPr>
          <p:cNvPr id="6" name="TextBox 1">
            <a:extLst>
              <a:ext uri="{FF2B5EF4-FFF2-40B4-BE49-F238E27FC236}">
                <a16:creationId xmlns:a16="http://schemas.microsoft.com/office/drawing/2014/main" id="{165088F2-FBC7-4537-9A20-6454E9251B01}"/>
              </a:ext>
            </a:extLst>
          </p:cNvPr>
          <p:cNvSpPr txBox="1">
            <a:spLocks noChangeArrowheads="1"/>
          </p:cNvSpPr>
          <p:nvPr/>
        </p:nvSpPr>
        <p:spPr bwMode="auto">
          <a:xfrm>
            <a:off x="228600" y="2895600"/>
            <a:ext cx="8683596" cy="1323439"/>
          </a:xfrm>
          <a:prstGeom prst="rect">
            <a:avLst/>
          </a:prstGeom>
          <a:noFill/>
          <a:ln>
            <a:noFill/>
          </a:ln>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r>
              <a:rPr lang="en-US" altLang="en-US" sz="1600" i="1" dirty="0">
                <a:solidFill>
                  <a:schemeClr val="bg1">
                    <a:lumMod val="75000"/>
                  </a:schemeClr>
                </a:solidFill>
              </a:rPr>
              <a:t>With which connective-tissue diseases (CTDs) and/or </a:t>
            </a:r>
            <a:r>
              <a:rPr lang="en-US" altLang="en-US" sz="1600" i="1" dirty="0" err="1">
                <a:solidFill>
                  <a:schemeClr val="bg1">
                    <a:lumMod val="75000"/>
                  </a:schemeClr>
                </a:solidFill>
              </a:rPr>
              <a:t>vasculitides</a:t>
            </a:r>
            <a:r>
              <a:rPr lang="en-US" altLang="en-US" sz="1600" i="1" dirty="0">
                <a:solidFill>
                  <a:schemeClr val="bg1">
                    <a:lumMod val="75000"/>
                  </a:schemeClr>
                </a:solidFill>
              </a:rPr>
              <a:t> has PUK been associated?</a:t>
            </a:r>
          </a:p>
          <a:p>
            <a:pPr eaLnBrk="1" hangingPunct="1">
              <a:spcBef>
                <a:spcPct val="0"/>
              </a:spcBef>
              <a:buClrTx/>
              <a:buSzTx/>
              <a:buFontTx/>
              <a:buNone/>
              <a:defRPr/>
            </a:pPr>
            <a:r>
              <a:rPr lang="en-US" altLang="en-US" sz="1600" dirty="0">
                <a:solidFill>
                  <a:schemeClr val="bg1">
                    <a:lumMod val="75000"/>
                  </a:schemeClr>
                </a:solidFill>
              </a:rPr>
              <a:t>Pretty much all of them</a:t>
            </a:r>
          </a:p>
          <a:p>
            <a:pPr eaLnBrk="1" hangingPunct="1">
              <a:spcBef>
                <a:spcPct val="0"/>
              </a:spcBef>
              <a:buClrTx/>
              <a:buSzTx/>
              <a:buFontTx/>
              <a:buNone/>
              <a:defRPr/>
            </a:pPr>
            <a:endParaRPr lang="en-US" altLang="en-US" sz="1600" dirty="0">
              <a:solidFill>
                <a:schemeClr val="bg1">
                  <a:lumMod val="75000"/>
                </a:schemeClr>
              </a:solidFill>
            </a:endParaRPr>
          </a:p>
          <a:p>
            <a:pPr eaLnBrk="1" hangingPunct="1">
              <a:spcBef>
                <a:spcPct val="0"/>
              </a:spcBef>
              <a:buClrTx/>
              <a:buSzTx/>
              <a:buFontTx/>
              <a:buNone/>
              <a:defRPr/>
            </a:pPr>
            <a:r>
              <a:rPr lang="en-US" altLang="en-US" sz="1600" i="1" dirty="0">
                <a:solidFill>
                  <a:schemeClr val="bg1">
                    <a:lumMod val="75000"/>
                  </a:schemeClr>
                </a:solidFill>
              </a:rPr>
              <a:t>Which three conditions are most likely to present with PUK?</a:t>
            </a:r>
          </a:p>
          <a:p>
            <a:pPr eaLnBrk="1" hangingPunct="1">
              <a:spcBef>
                <a:spcPct val="0"/>
              </a:spcBef>
              <a:buClrTx/>
              <a:buSzTx/>
              <a:buFontTx/>
              <a:buNone/>
              <a:defRPr/>
            </a:pPr>
            <a:r>
              <a:rPr lang="en-US" altLang="en-US" sz="1600" dirty="0">
                <a:solidFill>
                  <a:schemeClr val="bg1">
                    <a:lumMod val="75000"/>
                  </a:schemeClr>
                </a:solidFill>
              </a:rPr>
              <a:t>Rheumatoid arthritis, </a:t>
            </a:r>
            <a:r>
              <a:rPr lang="en-US" altLang="en-US" sz="1600" b="1" dirty="0">
                <a:solidFill>
                  <a:srgbClr val="0000FF"/>
                </a:solidFill>
              </a:rPr>
              <a:t>granulomatosis with polyangiitis</a:t>
            </a:r>
            <a:r>
              <a:rPr lang="en-US" altLang="en-US" sz="1600" dirty="0">
                <a:solidFill>
                  <a:schemeClr val="bg1">
                    <a:lumMod val="75000"/>
                  </a:schemeClr>
                </a:solidFill>
              </a:rPr>
              <a:t>, and polyarteritis nodosa</a:t>
            </a:r>
            <a:endParaRPr lang="en-US" altLang="en-US" sz="1600" dirty="0">
              <a:solidFill>
                <a:srgbClr val="FFFF00"/>
              </a:solidFill>
            </a:endParaRPr>
          </a:p>
        </p:txBody>
      </p:sp>
    </p:spTree>
    <p:extLst>
      <p:ext uri="{BB962C8B-B14F-4D97-AF65-F5344CB8AC3E}">
        <p14:creationId xmlns:p14="http://schemas.microsoft.com/office/powerpoint/2010/main" val="13637408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21507"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21508"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21509" name="Rectangle 4"/>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21510" name="Rectangle 5"/>
          <p:cNvSpPr>
            <a:spLocks noGrp="1" noChangeArrowheads="1"/>
          </p:cNvSpPr>
          <p:nvPr>
            <p:ph type="body" idx="1"/>
          </p:nvPr>
        </p:nvSpPr>
        <p:spPr>
          <a:xfrm>
            <a:off x="304800" y="1676400"/>
            <a:ext cx="8534400" cy="4876800"/>
          </a:xfrm>
        </p:spPr>
        <p:txBody>
          <a:bodyPr/>
          <a:lstStyle/>
          <a:p>
            <a:pPr eaLnBrk="1" hangingPunct="1"/>
            <a:r>
              <a:rPr lang="en-US" altLang="en-US" sz="2200" dirty="0">
                <a:solidFill>
                  <a:schemeClr val="bg1">
                    <a:lumMod val="75000"/>
                  </a:schemeClr>
                </a:solidFill>
              </a:rPr>
              <a:t>Autoimmune PUK is usually unilateral and sectoral                         </a:t>
            </a:r>
          </a:p>
          <a:p>
            <a:pPr eaLnBrk="1" hangingPunct="1"/>
            <a:r>
              <a:rPr lang="en-US" altLang="en-US" sz="2200" dirty="0">
                <a:solidFill>
                  <a:schemeClr val="bg1">
                    <a:lumMod val="75000"/>
                  </a:schemeClr>
                </a:solidFill>
              </a:rPr>
              <a:t>It often heralds exacerbation of </a:t>
            </a:r>
            <a:r>
              <a:rPr lang="en-US" altLang="en-US" sz="2200" b="1" dirty="0"/>
              <a:t>systemic disease </a:t>
            </a:r>
          </a:p>
        </p:txBody>
      </p:sp>
      <p:sp>
        <p:nvSpPr>
          <p:cNvPr id="2151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488A975-785F-40F3-8051-55A1ADFA712F}" type="slidenum">
              <a:rPr lang="en-US" altLang="en-US" sz="1000" smtClean="0"/>
              <a:pPr>
                <a:spcBef>
                  <a:spcPct val="0"/>
                </a:spcBef>
                <a:buClrTx/>
                <a:buSzTx/>
                <a:buFontTx/>
                <a:buNone/>
              </a:pPr>
              <a:t>38</a:t>
            </a:fld>
            <a:endParaRPr lang="en-US" altLang="en-US" sz="1000"/>
          </a:p>
        </p:txBody>
      </p:sp>
      <p:sp>
        <p:nvSpPr>
          <p:cNvPr id="2" name="Text Box 4">
            <a:extLst>
              <a:ext uri="{FF2B5EF4-FFF2-40B4-BE49-F238E27FC236}">
                <a16:creationId xmlns:a16="http://schemas.microsoft.com/office/drawing/2014/main" id="{B98A7E30-2F3D-4045-AE05-CAB5E805EB68}"/>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4" name="TextBox 3">
            <a:extLst>
              <a:ext uri="{FF2B5EF4-FFF2-40B4-BE49-F238E27FC236}">
                <a16:creationId xmlns:a16="http://schemas.microsoft.com/office/drawing/2014/main" id="{74ECB8C9-7ACC-40E2-8ACB-063A2523B598}"/>
              </a:ext>
            </a:extLst>
          </p:cNvPr>
          <p:cNvSpPr txBox="1"/>
          <p:nvPr/>
        </p:nvSpPr>
        <p:spPr>
          <a:xfrm>
            <a:off x="2313038" y="1524000"/>
            <a:ext cx="6194324" cy="584775"/>
          </a:xfrm>
          <a:prstGeom prst="rect">
            <a:avLst/>
          </a:prstGeom>
          <a:solidFill>
            <a:schemeClr val="accent5">
              <a:lumMod val="75000"/>
            </a:schemeClr>
          </a:solidFill>
        </p:spPr>
        <p:txBody>
          <a:bodyPr wrap="none" rtlCol="0">
            <a:spAutoFit/>
          </a:bodyPr>
          <a:lstStyle/>
          <a:p>
            <a:r>
              <a:rPr lang="en-US" sz="1600" i="1" dirty="0">
                <a:solidFill>
                  <a:schemeClr val="bg1">
                    <a:lumMod val="50000"/>
                  </a:schemeClr>
                </a:solidFill>
              </a:rPr>
              <a:t>With what general category of autoimmune </a:t>
            </a:r>
            <a:r>
              <a:rPr lang="en-US" sz="1600" i="1" dirty="0" err="1">
                <a:solidFill>
                  <a:schemeClr val="bg1">
                    <a:lumMod val="50000"/>
                  </a:schemeClr>
                </a:solidFill>
              </a:rPr>
              <a:t>dz</a:t>
            </a:r>
            <a:r>
              <a:rPr lang="en-US" sz="1600" i="1" dirty="0">
                <a:solidFill>
                  <a:schemeClr val="bg1">
                    <a:lumMod val="50000"/>
                  </a:schemeClr>
                </a:solidFill>
              </a:rPr>
              <a:t> is PUK associated?</a:t>
            </a:r>
          </a:p>
          <a:p>
            <a:r>
              <a:rPr lang="en-US" sz="1600" dirty="0">
                <a:solidFill>
                  <a:schemeClr val="bg1">
                    <a:lumMod val="50000"/>
                  </a:schemeClr>
                </a:solidFill>
              </a:rPr>
              <a:t>Connective-tissue </a:t>
            </a:r>
            <a:r>
              <a:rPr lang="en-US" sz="1600" dirty="0" err="1">
                <a:solidFill>
                  <a:schemeClr val="bg1">
                    <a:lumMod val="50000"/>
                  </a:schemeClr>
                </a:solidFill>
              </a:rPr>
              <a:t>dz</a:t>
            </a:r>
            <a:r>
              <a:rPr lang="en-US" sz="1600" dirty="0">
                <a:solidFill>
                  <a:schemeClr val="bg1">
                    <a:lumMod val="50000"/>
                  </a:schemeClr>
                </a:solidFill>
              </a:rPr>
              <a:t>, especially </a:t>
            </a:r>
            <a:r>
              <a:rPr lang="en-US" sz="1600" dirty="0" err="1">
                <a:solidFill>
                  <a:schemeClr val="bg1">
                    <a:lumMod val="50000"/>
                  </a:schemeClr>
                </a:solidFill>
              </a:rPr>
              <a:t>vasculitides</a:t>
            </a:r>
            <a:endParaRPr lang="en-US" sz="1600" dirty="0">
              <a:solidFill>
                <a:schemeClr val="bg1">
                  <a:lumMod val="50000"/>
                </a:schemeClr>
              </a:solidFill>
            </a:endParaRPr>
          </a:p>
        </p:txBody>
      </p:sp>
      <p:sp>
        <p:nvSpPr>
          <p:cNvPr id="3" name="TextBox 2">
            <a:extLst>
              <a:ext uri="{FF2B5EF4-FFF2-40B4-BE49-F238E27FC236}">
                <a16:creationId xmlns:a16="http://schemas.microsoft.com/office/drawing/2014/main" id="{C136046D-648A-4955-A665-38E04DD6385D}"/>
              </a:ext>
            </a:extLst>
          </p:cNvPr>
          <p:cNvSpPr txBox="1"/>
          <p:nvPr/>
        </p:nvSpPr>
        <p:spPr>
          <a:xfrm>
            <a:off x="1143000" y="4243387"/>
            <a:ext cx="6235168" cy="2462213"/>
          </a:xfrm>
          <a:prstGeom prst="rect">
            <a:avLst/>
          </a:prstGeom>
          <a:solidFill>
            <a:srgbClr val="FBBB65"/>
          </a:solidFill>
        </p:spPr>
        <p:txBody>
          <a:bodyPr wrap="square" rtlCol="0">
            <a:spAutoFit/>
          </a:bodyPr>
          <a:lstStyle/>
          <a:p>
            <a:r>
              <a:rPr lang="en-US" sz="1400" i="1" dirty="0">
                <a:solidFill>
                  <a:srgbClr val="0000FF"/>
                </a:solidFill>
              </a:rPr>
              <a:t>What proportion of </a:t>
            </a:r>
            <a:r>
              <a:rPr lang="en-US" sz="1400" i="1" dirty="0" err="1">
                <a:solidFill>
                  <a:srgbClr val="0000FF"/>
                </a:solidFill>
              </a:rPr>
              <a:t>GwP</a:t>
            </a:r>
            <a:r>
              <a:rPr lang="en-US" sz="1400" i="1" dirty="0">
                <a:solidFill>
                  <a:srgbClr val="0000FF"/>
                </a:solidFill>
              </a:rPr>
              <a:t> pts have ophthalmic involvement?</a:t>
            </a:r>
          </a:p>
          <a:p>
            <a:r>
              <a:rPr lang="en-US" sz="1400" dirty="0">
                <a:solidFill>
                  <a:srgbClr val="0000FF"/>
                </a:solidFill>
              </a:rPr>
              <a:t>About half</a:t>
            </a:r>
          </a:p>
          <a:p>
            <a:endParaRPr lang="en-US" sz="1400" dirty="0">
              <a:solidFill>
                <a:srgbClr val="0000FF"/>
              </a:solidFill>
            </a:endParaRPr>
          </a:p>
          <a:p>
            <a:r>
              <a:rPr lang="en-US" sz="1400" i="1" dirty="0">
                <a:solidFill>
                  <a:srgbClr val="0000FF"/>
                </a:solidFill>
              </a:rPr>
              <a:t>What is the most common manifestation of that involvement? (It’s not PUK.)</a:t>
            </a:r>
          </a:p>
          <a:p>
            <a:r>
              <a:rPr lang="en-US" sz="1400" dirty="0">
                <a:solidFill>
                  <a:srgbClr val="0000FF"/>
                </a:solidFill>
              </a:rPr>
              <a:t>Orbital inflammation</a:t>
            </a:r>
          </a:p>
          <a:p>
            <a:endParaRPr lang="en-US" sz="1400" i="1" dirty="0">
              <a:solidFill>
                <a:srgbClr val="0000FF"/>
              </a:solidFill>
            </a:endParaRPr>
          </a:p>
          <a:p>
            <a:r>
              <a:rPr lang="en-US" sz="1400" i="1" dirty="0">
                <a:solidFill>
                  <a:srgbClr val="0000FF"/>
                </a:solidFill>
              </a:rPr>
              <a:t>What is the next most common manifestation? </a:t>
            </a:r>
            <a:endParaRPr lang="en-US" sz="1400" i="1" dirty="0">
              <a:solidFill>
                <a:srgbClr val="FBBB65"/>
              </a:solidFill>
            </a:endParaRPr>
          </a:p>
          <a:p>
            <a:r>
              <a:rPr lang="en-US" sz="1400" dirty="0">
                <a:solidFill>
                  <a:srgbClr val="FBBB65"/>
                </a:solidFill>
              </a:rPr>
              <a:t>Scleritis (including PUK)</a:t>
            </a:r>
          </a:p>
          <a:p>
            <a:endParaRPr lang="en-US" sz="1400" i="1" dirty="0">
              <a:solidFill>
                <a:srgbClr val="FBBB65"/>
              </a:solidFill>
            </a:endParaRPr>
          </a:p>
          <a:p>
            <a:r>
              <a:rPr lang="en-US" sz="1400" i="1" dirty="0">
                <a:solidFill>
                  <a:srgbClr val="FBBB65"/>
                </a:solidFill>
              </a:rPr>
              <a:t>Is retinal involvement in </a:t>
            </a:r>
            <a:r>
              <a:rPr lang="en-US" sz="1400" i="1" dirty="0" err="1">
                <a:solidFill>
                  <a:srgbClr val="FBBB65"/>
                </a:solidFill>
              </a:rPr>
              <a:t>GwP</a:t>
            </a:r>
            <a:r>
              <a:rPr lang="en-US" sz="1400" i="1" dirty="0">
                <a:solidFill>
                  <a:srgbClr val="FBBB65"/>
                </a:solidFill>
              </a:rPr>
              <a:t> a thing?</a:t>
            </a:r>
          </a:p>
          <a:p>
            <a:r>
              <a:rPr lang="en-US" sz="1400" dirty="0">
                <a:solidFill>
                  <a:srgbClr val="FBBB65"/>
                </a:solidFill>
              </a:rPr>
              <a:t>Yes, albeit uncommonly</a:t>
            </a:r>
          </a:p>
        </p:txBody>
      </p:sp>
      <p:sp>
        <p:nvSpPr>
          <p:cNvPr id="6" name="TextBox 1">
            <a:extLst>
              <a:ext uri="{FF2B5EF4-FFF2-40B4-BE49-F238E27FC236}">
                <a16:creationId xmlns:a16="http://schemas.microsoft.com/office/drawing/2014/main" id="{5EB93547-44B8-9DD5-2191-EF835F15129F}"/>
              </a:ext>
            </a:extLst>
          </p:cNvPr>
          <p:cNvSpPr txBox="1">
            <a:spLocks noChangeArrowheads="1"/>
          </p:cNvSpPr>
          <p:nvPr/>
        </p:nvSpPr>
        <p:spPr bwMode="auto">
          <a:xfrm>
            <a:off x="228600" y="2895600"/>
            <a:ext cx="8683596" cy="1323439"/>
          </a:xfrm>
          <a:prstGeom prst="rect">
            <a:avLst/>
          </a:prstGeom>
          <a:noFill/>
          <a:ln>
            <a:noFill/>
          </a:ln>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r>
              <a:rPr lang="en-US" altLang="en-US" sz="1600" i="1" dirty="0">
                <a:solidFill>
                  <a:schemeClr val="bg1">
                    <a:lumMod val="75000"/>
                  </a:schemeClr>
                </a:solidFill>
              </a:rPr>
              <a:t>With which connective-tissue diseases (CTDs) and/or </a:t>
            </a:r>
            <a:r>
              <a:rPr lang="en-US" altLang="en-US" sz="1600" i="1" dirty="0" err="1">
                <a:solidFill>
                  <a:schemeClr val="bg1">
                    <a:lumMod val="75000"/>
                  </a:schemeClr>
                </a:solidFill>
              </a:rPr>
              <a:t>vasculitides</a:t>
            </a:r>
            <a:r>
              <a:rPr lang="en-US" altLang="en-US" sz="1600" i="1" dirty="0">
                <a:solidFill>
                  <a:schemeClr val="bg1">
                    <a:lumMod val="75000"/>
                  </a:schemeClr>
                </a:solidFill>
              </a:rPr>
              <a:t> has PUK been associated?</a:t>
            </a:r>
          </a:p>
          <a:p>
            <a:pPr eaLnBrk="1" hangingPunct="1">
              <a:spcBef>
                <a:spcPct val="0"/>
              </a:spcBef>
              <a:buClrTx/>
              <a:buSzTx/>
              <a:buFontTx/>
              <a:buNone/>
              <a:defRPr/>
            </a:pPr>
            <a:r>
              <a:rPr lang="en-US" altLang="en-US" sz="1600" dirty="0">
                <a:solidFill>
                  <a:schemeClr val="bg1">
                    <a:lumMod val="75000"/>
                  </a:schemeClr>
                </a:solidFill>
              </a:rPr>
              <a:t>Pretty much all of them</a:t>
            </a:r>
          </a:p>
          <a:p>
            <a:pPr eaLnBrk="1" hangingPunct="1">
              <a:spcBef>
                <a:spcPct val="0"/>
              </a:spcBef>
              <a:buClrTx/>
              <a:buSzTx/>
              <a:buFontTx/>
              <a:buNone/>
              <a:defRPr/>
            </a:pPr>
            <a:endParaRPr lang="en-US" altLang="en-US" sz="1600" dirty="0">
              <a:solidFill>
                <a:schemeClr val="bg1">
                  <a:lumMod val="75000"/>
                </a:schemeClr>
              </a:solidFill>
            </a:endParaRPr>
          </a:p>
          <a:p>
            <a:pPr eaLnBrk="1" hangingPunct="1">
              <a:spcBef>
                <a:spcPct val="0"/>
              </a:spcBef>
              <a:buClrTx/>
              <a:buSzTx/>
              <a:buFontTx/>
              <a:buNone/>
              <a:defRPr/>
            </a:pPr>
            <a:r>
              <a:rPr lang="en-US" altLang="en-US" sz="1600" i="1" dirty="0">
                <a:solidFill>
                  <a:schemeClr val="bg1">
                    <a:lumMod val="75000"/>
                  </a:schemeClr>
                </a:solidFill>
              </a:rPr>
              <a:t>Which three conditions are most likely to present with PUK?</a:t>
            </a:r>
          </a:p>
          <a:p>
            <a:pPr eaLnBrk="1" hangingPunct="1">
              <a:spcBef>
                <a:spcPct val="0"/>
              </a:spcBef>
              <a:buClrTx/>
              <a:buSzTx/>
              <a:buFontTx/>
              <a:buNone/>
              <a:defRPr/>
            </a:pPr>
            <a:r>
              <a:rPr lang="en-US" altLang="en-US" sz="1600" dirty="0">
                <a:solidFill>
                  <a:schemeClr val="bg1">
                    <a:lumMod val="75000"/>
                  </a:schemeClr>
                </a:solidFill>
              </a:rPr>
              <a:t>Rheumatoid arthritis, </a:t>
            </a:r>
            <a:r>
              <a:rPr lang="en-US" altLang="en-US" sz="1600" b="1" dirty="0">
                <a:solidFill>
                  <a:srgbClr val="0000FF"/>
                </a:solidFill>
              </a:rPr>
              <a:t>granulomatosis with polyangiitis</a:t>
            </a:r>
            <a:r>
              <a:rPr lang="en-US" altLang="en-US" sz="1600" dirty="0">
                <a:solidFill>
                  <a:schemeClr val="bg1">
                    <a:lumMod val="75000"/>
                  </a:schemeClr>
                </a:solidFill>
              </a:rPr>
              <a:t>, and polyarteritis nodosa</a:t>
            </a:r>
            <a:endParaRPr lang="en-US" altLang="en-US" sz="1600" dirty="0">
              <a:solidFill>
                <a:srgbClr val="FFFF00"/>
              </a:solidFill>
            </a:endParaRPr>
          </a:p>
        </p:txBody>
      </p:sp>
    </p:spTree>
    <p:extLst>
      <p:ext uri="{BB962C8B-B14F-4D97-AF65-F5344CB8AC3E}">
        <p14:creationId xmlns:p14="http://schemas.microsoft.com/office/powerpoint/2010/main" val="2299725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21507"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21508"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21509" name="Rectangle 4"/>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21510" name="Rectangle 5"/>
          <p:cNvSpPr>
            <a:spLocks noGrp="1" noChangeArrowheads="1"/>
          </p:cNvSpPr>
          <p:nvPr>
            <p:ph type="body" idx="1"/>
          </p:nvPr>
        </p:nvSpPr>
        <p:spPr>
          <a:xfrm>
            <a:off x="304800" y="1676400"/>
            <a:ext cx="8534400" cy="4876800"/>
          </a:xfrm>
        </p:spPr>
        <p:txBody>
          <a:bodyPr/>
          <a:lstStyle/>
          <a:p>
            <a:pPr eaLnBrk="1" hangingPunct="1"/>
            <a:r>
              <a:rPr lang="en-US" altLang="en-US" sz="2200" dirty="0">
                <a:solidFill>
                  <a:schemeClr val="bg1">
                    <a:lumMod val="75000"/>
                  </a:schemeClr>
                </a:solidFill>
              </a:rPr>
              <a:t>Autoimmune PUK is usually unilateral and sectoral                         </a:t>
            </a:r>
          </a:p>
          <a:p>
            <a:pPr eaLnBrk="1" hangingPunct="1"/>
            <a:r>
              <a:rPr lang="en-US" altLang="en-US" sz="2200" dirty="0">
                <a:solidFill>
                  <a:schemeClr val="bg1">
                    <a:lumMod val="75000"/>
                  </a:schemeClr>
                </a:solidFill>
              </a:rPr>
              <a:t>It often heralds exacerbation of </a:t>
            </a:r>
            <a:r>
              <a:rPr lang="en-US" altLang="en-US" sz="2200" b="1" dirty="0"/>
              <a:t>systemic disease </a:t>
            </a:r>
          </a:p>
        </p:txBody>
      </p:sp>
      <p:sp>
        <p:nvSpPr>
          <p:cNvPr id="2151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488A975-785F-40F3-8051-55A1ADFA712F}" type="slidenum">
              <a:rPr lang="en-US" altLang="en-US" sz="1000" smtClean="0"/>
              <a:pPr>
                <a:spcBef>
                  <a:spcPct val="0"/>
                </a:spcBef>
                <a:buClrTx/>
                <a:buSzTx/>
                <a:buFontTx/>
                <a:buNone/>
              </a:pPr>
              <a:t>39</a:t>
            </a:fld>
            <a:endParaRPr lang="en-US" altLang="en-US" sz="1000"/>
          </a:p>
        </p:txBody>
      </p:sp>
      <p:sp>
        <p:nvSpPr>
          <p:cNvPr id="2" name="Text Box 4">
            <a:extLst>
              <a:ext uri="{FF2B5EF4-FFF2-40B4-BE49-F238E27FC236}">
                <a16:creationId xmlns:a16="http://schemas.microsoft.com/office/drawing/2014/main" id="{B98A7E30-2F3D-4045-AE05-CAB5E805EB68}"/>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4" name="TextBox 3">
            <a:extLst>
              <a:ext uri="{FF2B5EF4-FFF2-40B4-BE49-F238E27FC236}">
                <a16:creationId xmlns:a16="http://schemas.microsoft.com/office/drawing/2014/main" id="{74ECB8C9-7ACC-40E2-8ACB-063A2523B598}"/>
              </a:ext>
            </a:extLst>
          </p:cNvPr>
          <p:cNvSpPr txBox="1"/>
          <p:nvPr/>
        </p:nvSpPr>
        <p:spPr>
          <a:xfrm>
            <a:off x="2313038" y="1524000"/>
            <a:ext cx="6194324" cy="584775"/>
          </a:xfrm>
          <a:prstGeom prst="rect">
            <a:avLst/>
          </a:prstGeom>
          <a:solidFill>
            <a:schemeClr val="accent5">
              <a:lumMod val="75000"/>
            </a:schemeClr>
          </a:solidFill>
        </p:spPr>
        <p:txBody>
          <a:bodyPr wrap="none" rtlCol="0">
            <a:spAutoFit/>
          </a:bodyPr>
          <a:lstStyle/>
          <a:p>
            <a:r>
              <a:rPr lang="en-US" sz="1600" i="1" dirty="0">
                <a:solidFill>
                  <a:schemeClr val="bg1">
                    <a:lumMod val="50000"/>
                  </a:schemeClr>
                </a:solidFill>
              </a:rPr>
              <a:t>With what general category of autoimmune </a:t>
            </a:r>
            <a:r>
              <a:rPr lang="en-US" sz="1600" i="1" dirty="0" err="1">
                <a:solidFill>
                  <a:schemeClr val="bg1">
                    <a:lumMod val="50000"/>
                  </a:schemeClr>
                </a:solidFill>
              </a:rPr>
              <a:t>dz</a:t>
            </a:r>
            <a:r>
              <a:rPr lang="en-US" sz="1600" i="1" dirty="0">
                <a:solidFill>
                  <a:schemeClr val="bg1">
                    <a:lumMod val="50000"/>
                  </a:schemeClr>
                </a:solidFill>
              </a:rPr>
              <a:t> is PUK associated?</a:t>
            </a:r>
          </a:p>
          <a:p>
            <a:r>
              <a:rPr lang="en-US" sz="1600" dirty="0">
                <a:solidFill>
                  <a:schemeClr val="bg1">
                    <a:lumMod val="50000"/>
                  </a:schemeClr>
                </a:solidFill>
              </a:rPr>
              <a:t>Connective-tissue </a:t>
            </a:r>
            <a:r>
              <a:rPr lang="en-US" sz="1600" dirty="0" err="1">
                <a:solidFill>
                  <a:schemeClr val="bg1">
                    <a:lumMod val="50000"/>
                  </a:schemeClr>
                </a:solidFill>
              </a:rPr>
              <a:t>dz</a:t>
            </a:r>
            <a:r>
              <a:rPr lang="en-US" sz="1600" dirty="0">
                <a:solidFill>
                  <a:schemeClr val="bg1">
                    <a:lumMod val="50000"/>
                  </a:schemeClr>
                </a:solidFill>
              </a:rPr>
              <a:t>, especially </a:t>
            </a:r>
            <a:r>
              <a:rPr lang="en-US" sz="1600" dirty="0" err="1">
                <a:solidFill>
                  <a:schemeClr val="bg1">
                    <a:lumMod val="50000"/>
                  </a:schemeClr>
                </a:solidFill>
              </a:rPr>
              <a:t>vasculitides</a:t>
            </a:r>
            <a:endParaRPr lang="en-US" sz="1600" dirty="0">
              <a:solidFill>
                <a:schemeClr val="bg1">
                  <a:lumMod val="50000"/>
                </a:schemeClr>
              </a:solidFill>
            </a:endParaRPr>
          </a:p>
        </p:txBody>
      </p:sp>
      <p:sp>
        <p:nvSpPr>
          <p:cNvPr id="3" name="TextBox 2">
            <a:extLst>
              <a:ext uri="{FF2B5EF4-FFF2-40B4-BE49-F238E27FC236}">
                <a16:creationId xmlns:a16="http://schemas.microsoft.com/office/drawing/2014/main" id="{C136046D-648A-4955-A665-38E04DD6385D}"/>
              </a:ext>
            </a:extLst>
          </p:cNvPr>
          <p:cNvSpPr txBox="1"/>
          <p:nvPr/>
        </p:nvSpPr>
        <p:spPr>
          <a:xfrm>
            <a:off x="1143000" y="4243387"/>
            <a:ext cx="6235168" cy="2462213"/>
          </a:xfrm>
          <a:prstGeom prst="rect">
            <a:avLst/>
          </a:prstGeom>
          <a:solidFill>
            <a:srgbClr val="FBBB65"/>
          </a:solidFill>
        </p:spPr>
        <p:txBody>
          <a:bodyPr wrap="square" rtlCol="0">
            <a:spAutoFit/>
          </a:bodyPr>
          <a:lstStyle/>
          <a:p>
            <a:r>
              <a:rPr lang="en-US" sz="1400" i="1" dirty="0">
                <a:solidFill>
                  <a:srgbClr val="0000FF"/>
                </a:solidFill>
              </a:rPr>
              <a:t>What proportion of </a:t>
            </a:r>
            <a:r>
              <a:rPr lang="en-US" sz="1400" i="1" dirty="0" err="1">
                <a:solidFill>
                  <a:srgbClr val="0000FF"/>
                </a:solidFill>
              </a:rPr>
              <a:t>GwP</a:t>
            </a:r>
            <a:r>
              <a:rPr lang="en-US" sz="1400" i="1" dirty="0">
                <a:solidFill>
                  <a:srgbClr val="0000FF"/>
                </a:solidFill>
              </a:rPr>
              <a:t> pts have ophthalmic involvement?</a:t>
            </a:r>
          </a:p>
          <a:p>
            <a:r>
              <a:rPr lang="en-US" sz="1400" dirty="0">
                <a:solidFill>
                  <a:srgbClr val="0000FF"/>
                </a:solidFill>
              </a:rPr>
              <a:t>About half</a:t>
            </a:r>
          </a:p>
          <a:p>
            <a:endParaRPr lang="en-US" sz="1400" dirty="0">
              <a:solidFill>
                <a:srgbClr val="0000FF"/>
              </a:solidFill>
            </a:endParaRPr>
          </a:p>
          <a:p>
            <a:r>
              <a:rPr lang="en-US" sz="1400" i="1" dirty="0">
                <a:solidFill>
                  <a:srgbClr val="0000FF"/>
                </a:solidFill>
              </a:rPr>
              <a:t>What is the most common manifestation of that involvement? (It’s not PUK.)</a:t>
            </a:r>
          </a:p>
          <a:p>
            <a:r>
              <a:rPr lang="en-US" sz="1400" dirty="0">
                <a:solidFill>
                  <a:srgbClr val="0000FF"/>
                </a:solidFill>
              </a:rPr>
              <a:t>Orbital inflammation</a:t>
            </a:r>
          </a:p>
          <a:p>
            <a:endParaRPr lang="en-US" sz="1400" i="1" dirty="0">
              <a:solidFill>
                <a:srgbClr val="0000FF"/>
              </a:solidFill>
            </a:endParaRPr>
          </a:p>
          <a:p>
            <a:r>
              <a:rPr lang="en-US" sz="1400" i="1" dirty="0">
                <a:solidFill>
                  <a:srgbClr val="0000FF"/>
                </a:solidFill>
              </a:rPr>
              <a:t>What is the next most common manifestation? </a:t>
            </a:r>
          </a:p>
          <a:p>
            <a:r>
              <a:rPr lang="en-US" sz="1400" dirty="0">
                <a:solidFill>
                  <a:srgbClr val="0000FF"/>
                </a:solidFill>
              </a:rPr>
              <a:t>Scleritis (including PUK)</a:t>
            </a:r>
            <a:endParaRPr lang="en-US" sz="1400" dirty="0">
              <a:solidFill>
                <a:srgbClr val="FBBB65"/>
              </a:solidFill>
            </a:endParaRPr>
          </a:p>
          <a:p>
            <a:endParaRPr lang="en-US" sz="1400" i="1" dirty="0">
              <a:solidFill>
                <a:srgbClr val="FBBB65"/>
              </a:solidFill>
            </a:endParaRPr>
          </a:p>
          <a:p>
            <a:r>
              <a:rPr lang="en-US" sz="1400" i="1" dirty="0">
                <a:solidFill>
                  <a:srgbClr val="FBBB65"/>
                </a:solidFill>
              </a:rPr>
              <a:t>Is retinal involvement in </a:t>
            </a:r>
            <a:r>
              <a:rPr lang="en-US" sz="1400" i="1" dirty="0" err="1">
                <a:solidFill>
                  <a:srgbClr val="FBBB65"/>
                </a:solidFill>
              </a:rPr>
              <a:t>GwP</a:t>
            </a:r>
            <a:r>
              <a:rPr lang="en-US" sz="1400" i="1" dirty="0">
                <a:solidFill>
                  <a:srgbClr val="FBBB65"/>
                </a:solidFill>
              </a:rPr>
              <a:t> a thing?</a:t>
            </a:r>
          </a:p>
          <a:p>
            <a:r>
              <a:rPr lang="en-US" sz="1400" dirty="0">
                <a:solidFill>
                  <a:srgbClr val="FBBB65"/>
                </a:solidFill>
              </a:rPr>
              <a:t>Yes, albeit uncommonly</a:t>
            </a:r>
          </a:p>
        </p:txBody>
      </p:sp>
      <p:sp>
        <p:nvSpPr>
          <p:cNvPr id="6" name="TextBox 1">
            <a:extLst>
              <a:ext uri="{FF2B5EF4-FFF2-40B4-BE49-F238E27FC236}">
                <a16:creationId xmlns:a16="http://schemas.microsoft.com/office/drawing/2014/main" id="{3ED0E80C-33B9-D4C0-4944-BEDF604DD229}"/>
              </a:ext>
            </a:extLst>
          </p:cNvPr>
          <p:cNvSpPr txBox="1">
            <a:spLocks noChangeArrowheads="1"/>
          </p:cNvSpPr>
          <p:nvPr/>
        </p:nvSpPr>
        <p:spPr bwMode="auto">
          <a:xfrm>
            <a:off x="228600" y="2895600"/>
            <a:ext cx="8683596" cy="1323439"/>
          </a:xfrm>
          <a:prstGeom prst="rect">
            <a:avLst/>
          </a:prstGeom>
          <a:noFill/>
          <a:ln>
            <a:noFill/>
          </a:ln>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r>
              <a:rPr lang="en-US" altLang="en-US" sz="1600" i="1" dirty="0">
                <a:solidFill>
                  <a:schemeClr val="bg1">
                    <a:lumMod val="75000"/>
                  </a:schemeClr>
                </a:solidFill>
              </a:rPr>
              <a:t>With which connective-tissue diseases (CTDs) and/or </a:t>
            </a:r>
            <a:r>
              <a:rPr lang="en-US" altLang="en-US" sz="1600" i="1" dirty="0" err="1">
                <a:solidFill>
                  <a:schemeClr val="bg1">
                    <a:lumMod val="75000"/>
                  </a:schemeClr>
                </a:solidFill>
              </a:rPr>
              <a:t>vasculitides</a:t>
            </a:r>
            <a:r>
              <a:rPr lang="en-US" altLang="en-US" sz="1600" i="1" dirty="0">
                <a:solidFill>
                  <a:schemeClr val="bg1">
                    <a:lumMod val="75000"/>
                  </a:schemeClr>
                </a:solidFill>
              </a:rPr>
              <a:t> has PUK been associated?</a:t>
            </a:r>
          </a:p>
          <a:p>
            <a:pPr eaLnBrk="1" hangingPunct="1">
              <a:spcBef>
                <a:spcPct val="0"/>
              </a:spcBef>
              <a:buClrTx/>
              <a:buSzTx/>
              <a:buFontTx/>
              <a:buNone/>
              <a:defRPr/>
            </a:pPr>
            <a:r>
              <a:rPr lang="en-US" altLang="en-US" sz="1600" dirty="0">
                <a:solidFill>
                  <a:schemeClr val="bg1">
                    <a:lumMod val="75000"/>
                  </a:schemeClr>
                </a:solidFill>
              </a:rPr>
              <a:t>Pretty much all of them</a:t>
            </a:r>
          </a:p>
          <a:p>
            <a:pPr eaLnBrk="1" hangingPunct="1">
              <a:spcBef>
                <a:spcPct val="0"/>
              </a:spcBef>
              <a:buClrTx/>
              <a:buSzTx/>
              <a:buFontTx/>
              <a:buNone/>
              <a:defRPr/>
            </a:pPr>
            <a:endParaRPr lang="en-US" altLang="en-US" sz="1600" dirty="0">
              <a:solidFill>
                <a:schemeClr val="bg1">
                  <a:lumMod val="75000"/>
                </a:schemeClr>
              </a:solidFill>
            </a:endParaRPr>
          </a:p>
          <a:p>
            <a:pPr eaLnBrk="1" hangingPunct="1">
              <a:spcBef>
                <a:spcPct val="0"/>
              </a:spcBef>
              <a:buClrTx/>
              <a:buSzTx/>
              <a:buFontTx/>
              <a:buNone/>
              <a:defRPr/>
            </a:pPr>
            <a:r>
              <a:rPr lang="en-US" altLang="en-US" sz="1600" i="1" dirty="0">
                <a:solidFill>
                  <a:schemeClr val="bg1">
                    <a:lumMod val="75000"/>
                  </a:schemeClr>
                </a:solidFill>
              </a:rPr>
              <a:t>Which three conditions are most likely to present with PUK?</a:t>
            </a:r>
          </a:p>
          <a:p>
            <a:pPr eaLnBrk="1" hangingPunct="1">
              <a:spcBef>
                <a:spcPct val="0"/>
              </a:spcBef>
              <a:buClrTx/>
              <a:buSzTx/>
              <a:buFontTx/>
              <a:buNone/>
              <a:defRPr/>
            </a:pPr>
            <a:r>
              <a:rPr lang="en-US" altLang="en-US" sz="1600" dirty="0">
                <a:solidFill>
                  <a:schemeClr val="bg1">
                    <a:lumMod val="75000"/>
                  </a:schemeClr>
                </a:solidFill>
              </a:rPr>
              <a:t>Rheumatoid arthritis, </a:t>
            </a:r>
            <a:r>
              <a:rPr lang="en-US" altLang="en-US" sz="1600" b="1" dirty="0">
                <a:solidFill>
                  <a:srgbClr val="0000FF"/>
                </a:solidFill>
              </a:rPr>
              <a:t>granulomatosis with polyangiitis</a:t>
            </a:r>
            <a:r>
              <a:rPr lang="en-US" altLang="en-US" sz="1600" dirty="0">
                <a:solidFill>
                  <a:schemeClr val="bg1">
                    <a:lumMod val="75000"/>
                  </a:schemeClr>
                </a:solidFill>
              </a:rPr>
              <a:t>, and polyarteritis nodosa</a:t>
            </a:r>
            <a:endParaRPr lang="en-US" altLang="en-US" sz="1600" dirty="0">
              <a:solidFill>
                <a:srgbClr val="FFFF00"/>
              </a:solidFill>
            </a:endParaRPr>
          </a:p>
        </p:txBody>
      </p:sp>
    </p:spTree>
    <p:extLst>
      <p:ext uri="{BB962C8B-B14F-4D97-AF65-F5344CB8AC3E}">
        <p14:creationId xmlns:p14="http://schemas.microsoft.com/office/powerpoint/2010/main" val="1715930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6147"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6148" name="Rectangle 4"/>
          <p:cNvSpPr>
            <a:spLocks noGrp="1" noChangeArrowheads="1"/>
          </p:cNvSpPr>
          <p:nvPr>
            <p:ph type="title"/>
          </p:nvPr>
        </p:nvSpPr>
        <p:spPr>
          <a:xfrm>
            <a:off x="457200" y="122238"/>
            <a:ext cx="7543800" cy="792162"/>
          </a:xfrm>
        </p:spPr>
        <p:txBody>
          <a:bodyPr/>
          <a:lstStyle/>
          <a:p>
            <a:pPr eaLnBrk="1" hangingPunct="1"/>
            <a:r>
              <a:rPr lang="en-US" altLang="en-US"/>
              <a:t>Q</a:t>
            </a:r>
          </a:p>
        </p:txBody>
      </p:sp>
      <p:sp>
        <p:nvSpPr>
          <p:cNvPr id="6149" name="Rectangle 5"/>
          <p:cNvSpPr>
            <a:spLocks noGrp="1" noChangeArrowheads="1"/>
          </p:cNvSpPr>
          <p:nvPr>
            <p:ph type="body" idx="1"/>
          </p:nvPr>
        </p:nvSpPr>
        <p:spPr>
          <a:xfrm>
            <a:off x="304800" y="1676400"/>
            <a:ext cx="8534400" cy="4876800"/>
          </a:xfrm>
        </p:spPr>
        <p:txBody>
          <a:bodyPr/>
          <a:lstStyle/>
          <a:p>
            <a:pPr eaLnBrk="1" hangingPunct="1"/>
            <a:r>
              <a:rPr lang="en-US" altLang="en-US" sz="2200"/>
              <a:t>Autoimmune PUK is usually </a:t>
            </a:r>
            <a:r>
              <a:rPr lang="en-US" altLang="en-US" sz="2200">
                <a:solidFill>
                  <a:srgbClr val="0000FF"/>
                </a:solidFill>
              </a:rPr>
              <a:t>unilateral</a:t>
            </a:r>
            <a:r>
              <a:rPr lang="en-US" altLang="en-US" sz="2200"/>
              <a:t> and </a:t>
            </a:r>
            <a:r>
              <a:rPr lang="en-US" altLang="en-US" sz="2200">
                <a:solidFill>
                  <a:srgbClr val="0000FF"/>
                </a:solidFill>
              </a:rPr>
              <a:t>sectoral</a:t>
            </a:r>
            <a:r>
              <a:rPr lang="en-US" altLang="en-US" sz="2200"/>
              <a:t>                         </a:t>
            </a:r>
          </a:p>
          <a:p>
            <a:pPr eaLnBrk="1" hangingPunct="1"/>
            <a:r>
              <a:rPr lang="en-US" altLang="en-US" sz="2200"/>
              <a:t>It often heralds </a:t>
            </a:r>
            <a:r>
              <a:rPr lang="en-US" altLang="en-US" sz="2200">
                <a:solidFill>
                  <a:srgbClr val="0000FF"/>
                </a:solidFill>
              </a:rPr>
              <a:t>exacerbation</a:t>
            </a:r>
            <a:r>
              <a:rPr lang="en-US" altLang="en-US" sz="2200"/>
              <a:t> of systemic disease </a:t>
            </a:r>
          </a:p>
        </p:txBody>
      </p:sp>
      <p:sp>
        <p:nvSpPr>
          <p:cNvPr id="6150" name="Rectangle 7"/>
          <p:cNvSpPr>
            <a:spLocks noChangeArrowheads="1"/>
          </p:cNvSpPr>
          <p:nvPr/>
        </p:nvSpPr>
        <p:spPr bwMode="auto">
          <a:xfrm>
            <a:off x="2590800" y="2133600"/>
            <a:ext cx="1676400" cy="3048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800"/>
              <a:t>improvement vs</a:t>
            </a:r>
          </a:p>
          <a:p>
            <a:pPr algn="ctr" eaLnBrk="1" hangingPunct="1">
              <a:lnSpc>
                <a:spcPct val="80000"/>
              </a:lnSpc>
              <a:spcBef>
                <a:spcPct val="0"/>
              </a:spcBef>
              <a:buClrTx/>
              <a:buSzTx/>
              <a:buFontTx/>
              <a:buNone/>
            </a:pPr>
            <a:r>
              <a:rPr lang="en-US" altLang="en-US" sz="800"/>
              <a:t>worsening</a:t>
            </a:r>
          </a:p>
        </p:txBody>
      </p:sp>
      <p:sp>
        <p:nvSpPr>
          <p:cNvPr id="615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14D7908-F100-4686-B041-9AB5052CCA1A}" type="slidenum">
              <a:rPr lang="en-US" altLang="en-US" sz="1000" smtClean="0"/>
              <a:pPr>
                <a:spcBef>
                  <a:spcPct val="0"/>
                </a:spcBef>
                <a:buClrTx/>
                <a:buSzTx/>
                <a:buFontTx/>
                <a:buNone/>
              </a:pPr>
              <a:t>4</a:t>
            </a:fld>
            <a:endParaRPr lang="en-US" altLang="en-US" sz="1000"/>
          </a:p>
        </p:txBody>
      </p:sp>
      <p:sp>
        <p:nvSpPr>
          <p:cNvPr id="2" name="Text Box 4">
            <a:extLst>
              <a:ext uri="{FF2B5EF4-FFF2-40B4-BE49-F238E27FC236}">
                <a16:creationId xmlns:a16="http://schemas.microsoft.com/office/drawing/2014/main" id="{946F7D80-BD62-4CF3-B0CA-5A3123D01132}"/>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21507"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21508"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21509" name="Rectangle 4"/>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21510" name="Rectangle 5"/>
          <p:cNvSpPr>
            <a:spLocks noGrp="1" noChangeArrowheads="1"/>
          </p:cNvSpPr>
          <p:nvPr>
            <p:ph type="body" idx="1"/>
          </p:nvPr>
        </p:nvSpPr>
        <p:spPr>
          <a:xfrm>
            <a:off x="304800" y="1676400"/>
            <a:ext cx="8534400" cy="4876800"/>
          </a:xfrm>
        </p:spPr>
        <p:txBody>
          <a:bodyPr/>
          <a:lstStyle/>
          <a:p>
            <a:pPr eaLnBrk="1" hangingPunct="1"/>
            <a:r>
              <a:rPr lang="en-US" altLang="en-US" sz="2200" dirty="0">
                <a:solidFill>
                  <a:schemeClr val="bg1">
                    <a:lumMod val="75000"/>
                  </a:schemeClr>
                </a:solidFill>
              </a:rPr>
              <a:t>Autoimmune PUK is usually unilateral and sectoral                         </a:t>
            </a:r>
          </a:p>
          <a:p>
            <a:pPr eaLnBrk="1" hangingPunct="1"/>
            <a:r>
              <a:rPr lang="en-US" altLang="en-US" sz="2200" dirty="0">
                <a:solidFill>
                  <a:schemeClr val="bg1">
                    <a:lumMod val="75000"/>
                  </a:schemeClr>
                </a:solidFill>
              </a:rPr>
              <a:t>It often heralds exacerbation of </a:t>
            </a:r>
            <a:r>
              <a:rPr lang="en-US" altLang="en-US" sz="2200" b="1" dirty="0"/>
              <a:t>systemic disease </a:t>
            </a:r>
          </a:p>
        </p:txBody>
      </p:sp>
      <p:sp>
        <p:nvSpPr>
          <p:cNvPr id="2151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488A975-785F-40F3-8051-55A1ADFA712F}" type="slidenum">
              <a:rPr lang="en-US" altLang="en-US" sz="1000" smtClean="0"/>
              <a:pPr>
                <a:spcBef>
                  <a:spcPct val="0"/>
                </a:spcBef>
                <a:buClrTx/>
                <a:buSzTx/>
                <a:buFontTx/>
                <a:buNone/>
              </a:pPr>
              <a:t>40</a:t>
            </a:fld>
            <a:endParaRPr lang="en-US" altLang="en-US" sz="1000"/>
          </a:p>
        </p:txBody>
      </p:sp>
      <p:sp>
        <p:nvSpPr>
          <p:cNvPr id="2" name="Text Box 4">
            <a:extLst>
              <a:ext uri="{FF2B5EF4-FFF2-40B4-BE49-F238E27FC236}">
                <a16:creationId xmlns:a16="http://schemas.microsoft.com/office/drawing/2014/main" id="{B98A7E30-2F3D-4045-AE05-CAB5E805EB68}"/>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4" name="TextBox 3">
            <a:extLst>
              <a:ext uri="{FF2B5EF4-FFF2-40B4-BE49-F238E27FC236}">
                <a16:creationId xmlns:a16="http://schemas.microsoft.com/office/drawing/2014/main" id="{74ECB8C9-7ACC-40E2-8ACB-063A2523B598}"/>
              </a:ext>
            </a:extLst>
          </p:cNvPr>
          <p:cNvSpPr txBox="1"/>
          <p:nvPr/>
        </p:nvSpPr>
        <p:spPr>
          <a:xfrm>
            <a:off x="2313038" y="1524000"/>
            <a:ext cx="6194324" cy="584775"/>
          </a:xfrm>
          <a:prstGeom prst="rect">
            <a:avLst/>
          </a:prstGeom>
          <a:solidFill>
            <a:schemeClr val="accent5">
              <a:lumMod val="75000"/>
            </a:schemeClr>
          </a:solidFill>
        </p:spPr>
        <p:txBody>
          <a:bodyPr wrap="none" rtlCol="0">
            <a:spAutoFit/>
          </a:bodyPr>
          <a:lstStyle/>
          <a:p>
            <a:r>
              <a:rPr lang="en-US" sz="1600" i="1" dirty="0">
                <a:solidFill>
                  <a:schemeClr val="bg1">
                    <a:lumMod val="50000"/>
                  </a:schemeClr>
                </a:solidFill>
              </a:rPr>
              <a:t>With what general category of autoimmune </a:t>
            </a:r>
            <a:r>
              <a:rPr lang="en-US" sz="1600" i="1" dirty="0" err="1">
                <a:solidFill>
                  <a:schemeClr val="bg1">
                    <a:lumMod val="50000"/>
                  </a:schemeClr>
                </a:solidFill>
              </a:rPr>
              <a:t>dz</a:t>
            </a:r>
            <a:r>
              <a:rPr lang="en-US" sz="1600" i="1" dirty="0">
                <a:solidFill>
                  <a:schemeClr val="bg1">
                    <a:lumMod val="50000"/>
                  </a:schemeClr>
                </a:solidFill>
              </a:rPr>
              <a:t> is PUK associated?</a:t>
            </a:r>
          </a:p>
          <a:p>
            <a:r>
              <a:rPr lang="en-US" sz="1600" dirty="0">
                <a:solidFill>
                  <a:schemeClr val="bg1">
                    <a:lumMod val="50000"/>
                  </a:schemeClr>
                </a:solidFill>
              </a:rPr>
              <a:t>Connective-tissue </a:t>
            </a:r>
            <a:r>
              <a:rPr lang="en-US" sz="1600" dirty="0" err="1">
                <a:solidFill>
                  <a:schemeClr val="bg1">
                    <a:lumMod val="50000"/>
                  </a:schemeClr>
                </a:solidFill>
              </a:rPr>
              <a:t>dz</a:t>
            </a:r>
            <a:r>
              <a:rPr lang="en-US" sz="1600" dirty="0">
                <a:solidFill>
                  <a:schemeClr val="bg1">
                    <a:lumMod val="50000"/>
                  </a:schemeClr>
                </a:solidFill>
              </a:rPr>
              <a:t>, especially </a:t>
            </a:r>
            <a:r>
              <a:rPr lang="en-US" sz="1600" dirty="0" err="1">
                <a:solidFill>
                  <a:schemeClr val="bg1">
                    <a:lumMod val="50000"/>
                  </a:schemeClr>
                </a:solidFill>
              </a:rPr>
              <a:t>vasculitides</a:t>
            </a:r>
            <a:endParaRPr lang="en-US" sz="1600" dirty="0">
              <a:solidFill>
                <a:schemeClr val="bg1">
                  <a:lumMod val="50000"/>
                </a:schemeClr>
              </a:solidFill>
            </a:endParaRPr>
          </a:p>
        </p:txBody>
      </p:sp>
      <p:sp>
        <p:nvSpPr>
          <p:cNvPr id="3" name="TextBox 2">
            <a:extLst>
              <a:ext uri="{FF2B5EF4-FFF2-40B4-BE49-F238E27FC236}">
                <a16:creationId xmlns:a16="http://schemas.microsoft.com/office/drawing/2014/main" id="{C136046D-648A-4955-A665-38E04DD6385D}"/>
              </a:ext>
            </a:extLst>
          </p:cNvPr>
          <p:cNvSpPr txBox="1"/>
          <p:nvPr/>
        </p:nvSpPr>
        <p:spPr>
          <a:xfrm>
            <a:off x="1143000" y="4243387"/>
            <a:ext cx="6235168" cy="2462213"/>
          </a:xfrm>
          <a:prstGeom prst="rect">
            <a:avLst/>
          </a:prstGeom>
          <a:solidFill>
            <a:srgbClr val="FBBB65"/>
          </a:solidFill>
        </p:spPr>
        <p:txBody>
          <a:bodyPr wrap="square" rtlCol="0">
            <a:spAutoFit/>
          </a:bodyPr>
          <a:lstStyle/>
          <a:p>
            <a:r>
              <a:rPr lang="en-US" sz="1400" i="1" dirty="0">
                <a:solidFill>
                  <a:srgbClr val="0000FF"/>
                </a:solidFill>
              </a:rPr>
              <a:t>What proportion of </a:t>
            </a:r>
            <a:r>
              <a:rPr lang="en-US" sz="1400" i="1" dirty="0" err="1">
                <a:solidFill>
                  <a:srgbClr val="0000FF"/>
                </a:solidFill>
              </a:rPr>
              <a:t>GwP</a:t>
            </a:r>
            <a:r>
              <a:rPr lang="en-US" sz="1400" i="1" dirty="0">
                <a:solidFill>
                  <a:srgbClr val="0000FF"/>
                </a:solidFill>
              </a:rPr>
              <a:t> pts have ophthalmic involvement?</a:t>
            </a:r>
          </a:p>
          <a:p>
            <a:r>
              <a:rPr lang="en-US" sz="1400" dirty="0">
                <a:solidFill>
                  <a:srgbClr val="0000FF"/>
                </a:solidFill>
              </a:rPr>
              <a:t>About half</a:t>
            </a:r>
          </a:p>
          <a:p>
            <a:endParaRPr lang="en-US" sz="1400" dirty="0">
              <a:solidFill>
                <a:srgbClr val="0000FF"/>
              </a:solidFill>
            </a:endParaRPr>
          </a:p>
          <a:p>
            <a:r>
              <a:rPr lang="en-US" sz="1400" i="1" dirty="0">
                <a:solidFill>
                  <a:srgbClr val="0000FF"/>
                </a:solidFill>
              </a:rPr>
              <a:t>What is the most common manifestation of that involvement? (It’s not PUK.)</a:t>
            </a:r>
          </a:p>
          <a:p>
            <a:r>
              <a:rPr lang="en-US" sz="1400" dirty="0">
                <a:solidFill>
                  <a:srgbClr val="0000FF"/>
                </a:solidFill>
              </a:rPr>
              <a:t>Orbital inflammation</a:t>
            </a:r>
          </a:p>
          <a:p>
            <a:endParaRPr lang="en-US" sz="1400" i="1" dirty="0">
              <a:solidFill>
                <a:srgbClr val="0000FF"/>
              </a:solidFill>
            </a:endParaRPr>
          </a:p>
          <a:p>
            <a:r>
              <a:rPr lang="en-US" sz="1400" i="1" dirty="0">
                <a:solidFill>
                  <a:srgbClr val="0000FF"/>
                </a:solidFill>
              </a:rPr>
              <a:t>What is the next most common manifestation? </a:t>
            </a:r>
          </a:p>
          <a:p>
            <a:r>
              <a:rPr lang="en-US" sz="1400" dirty="0">
                <a:solidFill>
                  <a:srgbClr val="0000FF"/>
                </a:solidFill>
              </a:rPr>
              <a:t>Scleritis (including PUK)</a:t>
            </a:r>
          </a:p>
          <a:p>
            <a:endParaRPr lang="en-US" sz="1400" i="1" dirty="0">
              <a:solidFill>
                <a:srgbClr val="0000FF"/>
              </a:solidFill>
            </a:endParaRPr>
          </a:p>
          <a:p>
            <a:r>
              <a:rPr lang="en-US" sz="1400" i="1" dirty="0">
                <a:solidFill>
                  <a:srgbClr val="0000FF"/>
                </a:solidFill>
              </a:rPr>
              <a:t>Is retinal involvement in </a:t>
            </a:r>
            <a:r>
              <a:rPr lang="en-US" sz="1400" i="1" dirty="0" err="1">
                <a:solidFill>
                  <a:srgbClr val="0000FF"/>
                </a:solidFill>
              </a:rPr>
              <a:t>GwP</a:t>
            </a:r>
            <a:r>
              <a:rPr lang="en-US" sz="1400" i="1" dirty="0">
                <a:solidFill>
                  <a:srgbClr val="0000FF"/>
                </a:solidFill>
              </a:rPr>
              <a:t> a thing?</a:t>
            </a:r>
            <a:endParaRPr lang="en-US" sz="1400" i="1" dirty="0">
              <a:solidFill>
                <a:srgbClr val="FBBB65"/>
              </a:solidFill>
            </a:endParaRPr>
          </a:p>
          <a:p>
            <a:r>
              <a:rPr lang="en-US" sz="1400" dirty="0">
                <a:solidFill>
                  <a:srgbClr val="FBBB65"/>
                </a:solidFill>
              </a:rPr>
              <a:t>Yes, albeit uncommonly</a:t>
            </a:r>
          </a:p>
        </p:txBody>
      </p:sp>
      <p:sp>
        <p:nvSpPr>
          <p:cNvPr id="6" name="TextBox 1">
            <a:extLst>
              <a:ext uri="{FF2B5EF4-FFF2-40B4-BE49-F238E27FC236}">
                <a16:creationId xmlns:a16="http://schemas.microsoft.com/office/drawing/2014/main" id="{302D7D05-0233-98C0-7CAF-7D9255E0E5B0}"/>
              </a:ext>
            </a:extLst>
          </p:cNvPr>
          <p:cNvSpPr txBox="1">
            <a:spLocks noChangeArrowheads="1"/>
          </p:cNvSpPr>
          <p:nvPr/>
        </p:nvSpPr>
        <p:spPr bwMode="auto">
          <a:xfrm>
            <a:off x="228600" y="2895600"/>
            <a:ext cx="8683596" cy="1323439"/>
          </a:xfrm>
          <a:prstGeom prst="rect">
            <a:avLst/>
          </a:prstGeom>
          <a:noFill/>
          <a:ln>
            <a:noFill/>
          </a:ln>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r>
              <a:rPr lang="en-US" altLang="en-US" sz="1600" i="1" dirty="0">
                <a:solidFill>
                  <a:schemeClr val="bg1">
                    <a:lumMod val="75000"/>
                  </a:schemeClr>
                </a:solidFill>
              </a:rPr>
              <a:t>With which connective-tissue diseases (CTDs) and/or </a:t>
            </a:r>
            <a:r>
              <a:rPr lang="en-US" altLang="en-US" sz="1600" i="1" dirty="0" err="1">
                <a:solidFill>
                  <a:schemeClr val="bg1">
                    <a:lumMod val="75000"/>
                  </a:schemeClr>
                </a:solidFill>
              </a:rPr>
              <a:t>vasculitides</a:t>
            </a:r>
            <a:r>
              <a:rPr lang="en-US" altLang="en-US" sz="1600" i="1" dirty="0">
                <a:solidFill>
                  <a:schemeClr val="bg1">
                    <a:lumMod val="75000"/>
                  </a:schemeClr>
                </a:solidFill>
              </a:rPr>
              <a:t> has PUK been associated?</a:t>
            </a:r>
          </a:p>
          <a:p>
            <a:pPr eaLnBrk="1" hangingPunct="1">
              <a:spcBef>
                <a:spcPct val="0"/>
              </a:spcBef>
              <a:buClrTx/>
              <a:buSzTx/>
              <a:buFontTx/>
              <a:buNone/>
              <a:defRPr/>
            </a:pPr>
            <a:r>
              <a:rPr lang="en-US" altLang="en-US" sz="1600" dirty="0">
                <a:solidFill>
                  <a:schemeClr val="bg1">
                    <a:lumMod val="75000"/>
                  </a:schemeClr>
                </a:solidFill>
              </a:rPr>
              <a:t>Pretty much all of them</a:t>
            </a:r>
          </a:p>
          <a:p>
            <a:pPr eaLnBrk="1" hangingPunct="1">
              <a:spcBef>
                <a:spcPct val="0"/>
              </a:spcBef>
              <a:buClrTx/>
              <a:buSzTx/>
              <a:buFontTx/>
              <a:buNone/>
              <a:defRPr/>
            </a:pPr>
            <a:endParaRPr lang="en-US" altLang="en-US" sz="1600" dirty="0">
              <a:solidFill>
                <a:schemeClr val="bg1">
                  <a:lumMod val="75000"/>
                </a:schemeClr>
              </a:solidFill>
            </a:endParaRPr>
          </a:p>
          <a:p>
            <a:pPr eaLnBrk="1" hangingPunct="1">
              <a:spcBef>
                <a:spcPct val="0"/>
              </a:spcBef>
              <a:buClrTx/>
              <a:buSzTx/>
              <a:buFontTx/>
              <a:buNone/>
              <a:defRPr/>
            </a:pPr>
            <a:r>
              <a:rPr lang="en-US" altLang="en-US" sz="1600" i="1" dirty="0">
                <a:solidFill>
                  <a:schemeClr val="bg1">
                    <a:lumMod val="75000"/>
                  </a:schemeClr>
                </a:solidFill>
              </a:rPr>
              <a:t>Which three conditions are most likely to present with PUK?</a:t>
            </a:r>
          </a:p>
          <a:p>
            <a:pPr eaLnBrk="1" hangingPunct="1">
              <a:spcBef>
                <a:spcPct val="0"/>
              </a:spcBef>
              <a:buClrTx/>
              <a:buSzTx/>
              <a:buFontTx/>
              <a:buNone/>
              <a:defRPr/>
            </a:pPr>
            <a:r>
              <a:rPr lang="en-US" altLang="en-US" sz="1600" dirty="0">
                <a:solidFill>
                  <a:schemeClr val="bg1">
                    <a:lumMod val="75000"/>
                  </a:schemeClr>
                </a:solidFill>
              </a:rPr>
              <a:t>Rheumatoid arthritis, </a:t>
            </a:r>
            <a:r>
              <a:rPr lang="en-US" altLang="en-US" sz="1600" b="1" dirty="0">
                <a:solidFill>
                  <a:srgbClr val="0000FF"/>
                </a:solidFill>
              </a:rPr>
              <a:t>granulomatosis with polyangiitis</a:t>
            </a:r>
            <a:r>
              <a:rPr lang="en-US" altLang="en-US" sz="1600" dirty="0">
                <a:solidFill>
                  <a:schemeClr val="bg1">
                    <a:lumMod val="75000"/>
                  </a:schemeClr>
                </a:solidFill>
              </a:rPr>
              <a:t>, and polyarteritis nodosa</a:t>
            </a:r>
            <a:endParaRPr lang="en-US" altLang="en-US" sz="1600" dirty="0">
              <a:solidFill>
                <a:srgbClr val="FFFF00"/>
              </a:solidFill>
            </a:endParaRPr>
          </a:p>
        </p:txBody>
      </p:sp>
    </p:spTree>
    <p:extLst>
      <p:ext uri="{BB962C8B-B14F-4D97-AF65-F5344CB8AC3E}">
        <p14:creationId xmlns:p14="http://schemas.microsoft.com/office/powerpoint/2010/main" val="6634236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21507"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21508"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21509" name="Rectangle 4"/>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21510" name="Rectangle 5"/>
          <p:cNvSpPr>
            <a:spLocks noGrp="1" noChangeArrowheads="1"/>
          </p:cNvSpPr>
          <p:nvPr>
            <p:ph type="body" idx="1"/>
          </p:nvPr>
        </p:nvSpPr>
        <p:spPr>
          <a:xfrm>
            <a:off x="304800" y="1676400"/>
            <a:ext cx="8534400" cy="4876800"/>
          </a:xfrm>
        </p:spPr>
        <p:txBody>
          <a:bodyPr/>
          <a:lstStyle/>
          <a:p>
            <a:pPr eaLnBrk="1" hangingPunct="1"/>
            <a:r>
              <a:rPr lang="en-US" altLang="en-US" sz="2200" dirty="0">
                <a:solidFill>
                  <a:schemeClr val="bg1">
                    <a:lumMod val="75000"/>
                  </a:schemeClr>
                </a:solidFill>
              </a:rPr>
              <a:t>Autoimmune PUK is usually unilateral and sectoral                         </a:t>
            </a:r>
          </a:p>
          <a:p>
            <a:pPr eaLnBrk="1" hangingPunct="1"/>
            <a:r>
              <a:rPr lang="en-US" altLang="en-US" sz="2200" dirty="0">
                <a:solidFill>
                  <a:schemeClr val="bg1">
                    <a:lumMod val="75000"/>
                  </a:schemeClr>
                </a:solidFill>
              </a:rPr>
              <a:t>It often heralds exacerbation of </a:t>
            </a:r>
            <a:r>
              <a:rPr lang="en-US" altLang="en-US" sz="2200" b="1" dirty="0"/>
              <a:t>systemic disease </a:t>
            </a:r>
          </a:p>
        </p:txBody>
      </p:sp>
      <p:sp>
        <p:nvSpPr>
          <p:cNvPr id="2151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488A975-785F-40F3-8051-55A1ADFA712F}" type="slidenum">
              <a:rPr lang="en-US" altLang="en-US" sz="1000" smtClean="0"/>
              <a:pPr>
                <a:spcBef>
                  <a:spcPct val="0"/>
                </a:spcBef>
                <a:buClrTx/>
                <a:buSzTx/>
                <a:buFontTx/>
                <a:buNone/>
              </a:pPr>
              <a:t>41</a:t>
            </a:fld>
            <a:endParaRPr lang="en-US" altLang="en-US" sz="1000"/>
          </a:p>
        </p:txBody>
      </p:sp>
      <p:sp>
        <p:nvSpPr>
          <p:cNvPr id="2" name="Text Box 4">
            <a:extLst>
              <a:ext uri="{FF2B5EF4-FFF2-40B4-BE49-F238E27FC236}">
                <a16:creationId xmlns:a16="http://schemas.microsoft.com/office/drawing/2014/main" id="{B98A7E30-2F3D-4045-AE05-CAB5E805EB68}"/>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4" name="TextBox 3">
            <a:extLst>
              <a:ext uri="{FF2B5EF4-FFF2-40B4-BE49-F238E27FC236}">
                <a16:creationId xmlns:a16="http://schemas.microsoft.com/office/drawing/2014/main" id="{74ECB8C9-7ACC-40E2-8ACB-063A2523B598}"/>
              </a:ext>
            </a:extLst>
          </p:cNvPr>
          <p:cNvSpPr txBox="1"/>
          <p:nvPr/>
        </p:nvSpPr>
        <p:spPr>
          <a:xfrm>
            <a:off x="2313038" y="1524000"/>
            <a:ext cx="6194324" cy="584775"/>
          </a:xfrm>
          <a:prstGeom prst="rect">
            <a:avLst/>
          </a:prstGeom>
          <a:solidFill>
            <a:schemeClr val="accent5">
              <a:lumMod val="75000"/>
            </a:schemeClr>
          </a:solidFill>
        </p:spPr>
        <p:txBody>
          <a:bodyPr wrap="none" rtlCol="0">
            <a:spAutoFit/>
          </a:bodyPr>
          <a:lstStyle/>
          <a:p>
            <a:r>
              <a:rPr lang="en-US" sz="1600" i="1" dirty="0">
                <a:solidFill>
                  <a:schemeClr val="bg1">
                    <a:lumMod val="50000"/>
                  </a:schemeClr>
                </a:solidFill>
              </a:rPr>
              <a:t>With what general category of autoimmune </a:t>
            </a:r>
            <a:r>
              <a:rPr lang="en-US" sz="1600" i="1" dirty="0" err="1">
                <a:solidFill>
                  <a:schemeClr val="bg1">
                    <a:lumMod val="50000"/>
                  </a:schemeClr>
                </a:solidFill>
              </a:rPr>
              <a:t>dz</a:t>
            </a:r>
            <a:r>
              <a:rPr lang="en-US" sz="1600" i="1" dirty="0">
                <a:solidFill>
                  <a:schemeClr val="bg1">
                    <a:lumMod val="50000"/>
                  </a:schemeClr>
                </a:solidFill>
              </a:rPr>
              <a:t> is PUK associated?</a:t>
            </a:r>
          </a:p>
          <a:p>
            <a:r>
              <a:rPr lang="en-US" sz="1600" dirty="0">
                <a:solidFill>
                  <a:schemeClr val="bg1">
                    <a:lumMod val="50000"/>
                  </a:schemeClr>
                </a:solidFill>
              </a:rPr>
              <a:t>Connective-tissue </a:t>
            </a:r>
            <a:r>
              <a:rPr lang="en-US" sz="1600" dirty="0" err="1">
                <a:solidFill>
                  <a:schemeClr val="bg1">
                    <a:lumMod val="50000"/>
                  </a:schemeClr>
                </a:solidFill>
              </a:rPr>
              <a:t>dz</a:t>
            </a:r>
            <a:r>
              <a:rPr lang="en-US" sz="1600" dirty="0">
                <a:solidFill>
                  <a:schemeClr val="bg1">
                    <a:lumMod val="50000"/>
                  </a:schemeClr>
                </a:solidFill>
              </a:rPr>
              <a:t>, especially </a:t>
            </a:r>
            <a:r>
              <a:rPr lang="en-US" sz="1600" dirty="0" err="1">
                <a:solidFill>
                  <a:schemeClr val="bg1">
                    <a:lumMod val="50000"/>
                  </a:schemeClr>
                </a:solidFill>
              </a:rPr>
              <a:t>vasculitides</a:t>
            </a:r>
            <a:endParaRPr lang="en-US" sz="1600" dirty="0">
              <a:solidFill>
                <a:schemeClr val="bg1">
                  <a:lumMod val="50000"/>
                </a:schemeClr>
              </a:solidFill>
            </a:endParaRPr>
          </a:p>
        </p:txBody>
      </p:sp>
      <p:sp>
        <p:nvSpPr>
          <p:cNvPr id="3" name="TextBox 2">
            <a:extLst>
              <a:ext uri="{FF2B5EF4-FFF2-40B4-BE49-F238E27FC236}">
                <a16:creationId xmlns:a16="http://schemas.microsoft.com/office/drawing/2014/main" id="{C136046D-648A-4955-A665-38E04DD6385D}"/>
              </a:ext>
            </a:extLst>
          </p:cNvPr>
          <p:cNvSpPr txBox="1"/>
          <p:nvPr/>
        </p:nvSpPr>
        <p:spPr>
          <a:xfrm>
            <a:off x="1143000" y="4243387"/>
            <a:ext cx="6235168" cy="2462213"/>
          </a:xfrm>
          <a:prstGeom prst="rect">
            <a:avLst/>
          </a:prstGeom>
          <a:solidFill>
            <a:srgbClr val="FBBB65"/>
          </a:solidFill>
        </p:spPr>
        <p:txBody>
          <a:bodyPr wrap="square" rtlCol="0">
            <a:spAutoFit/>
          </a:bodyPr>
          <a:lstStyle/>
          <a:p>
            <a:r>
              <a:rPr lang="en-US" sz="1400" i="1" dirty="0">
                <a:solidFill>
                  <a:srgbClr val="0000FF"/>
                </a:solidFill>
              </a:rPr>
              <a:t>What proportion of </a:t>
            </a:r>
            <a:r>
              <a:rPr lang="en-US" sz="1400" i="1" dirty="0" err="1">
                <a:solidFill>
                  <a:srgbClr val="0000FF"/>
                </a:solidFill>
              </a:rPr>
              <a:t>GwP</a:t>
            </a:r>
            <a:r>
              <a:rPr lang="en-US" sz="1400" i="1" dirty="0">
                <a:solidFill>
                  <a:srgbClr val="0000FF"/>
                </a:solidFill>
              </a:rPr>
              <a:t> pts have ophthalmic involvement?</a:t>
            </a:r>
          </a:p>
          <a:p>
            <a:r>
              <a:rPr lang="en-US" sz="1400" dirty="0">
                <a:solidFill>
                  <a:srgbClr val="0000FF"/>
                </a:solidFill>
              </a:rPr>
              <a:t>About half</a:t>
            </a:r>
          </a:p>
          <a:p>
            <a:endParaRPr lang="en-US" sz="1400" dirty="0">
              <a:solidFill>
                <a:srgbClr val="0000FF"/>
              </a:solidFill>
            </a:endParaRPr>
          </a:p>
          <a:p>
            <a:r>
              <a:rPr lang="en-US" sz="1400" i="1" dirty="0">
                <a:solidFill>
                  <a:srgbClr val="0000FF"/>
                </a:solidFill>
              </a:rPr>
              <a:t>What is the most common manifestation of that involvement? (It’s not PUK.)</a:t>
            </a:r>
          </a:p>
          <a:p>
            <a:r>
              <a:rPr lang="en-US" sz="1400" dirty="0">
                <a:solidFill>
                  <a:srgbClr val="0000FF"/>
                </a:solidFill>
              </a:rPr>
              <a:t>Orbital inflammation</a:t>
            </a:r>
          </a:p>
          <a:p>
            <a:endParaRPr lang="en-US" sz="1400" i="1" dirty="0">
              <a:solidFill>
                <a:srgbClr val="0000FF"/>
              </a:solidFill>
            </a:endParaRPr>
          </a:p>
          <a:p>
            <a:r>
              <a:rPr lang="en-US" sz="1400" i="1" dirty="0">
                <a:solidFill>
                  <a:srgbClr val="0000FF"/>
                </a:solidFill>
              </a:rPr>
              <a:t>What is the next most common manifestation? </a:t>
            </a:r>
          </a:p>
          <a:p>
            <a:r>
              <a:rPr lang="en-US" sz="1400" dirty="0">
                <a:solidFill>
                  <a:srgbClr val="0000FF"/>
                </a:solidFill>
              </a:rPr>
              <a:t>Scleritis (including PUK)</a:t>
            </a:r>
          </a:p>
          <a:p>
            <a:endParaRPr lang="en-US" sz="1400" i="1" dirty="0">
              <a:solidFill>
                <a:srgbClr val="0000FF"/>
              </a:solidFill>
            </a:endParaRPr>
          </a:p>
          <a:p>
            <a:r>
              <a:rPr lang="en-US" sz="1400" i="1" dirty="0">
                <a:solidFill>
                  <a:srgbClr val="0000FF"/>
                </a:solidFill>
              </a:rPr>
              <a:t>Is retinal involvement in </a:t>
            </a:r>
            <a:r>
              <a:rPr lang="en-US" sz="1400" i="1" dirty="0" err="1">
                <a:solidFill>
                  <a:srgbClr val="0000FF"/>
                </a:solidFill>
              </a:rPr>
              <a:t>GwP</a:t>
            </a:r>
            <a:r>
              <a:rPr lang="en-US" sz="1400" i="1" dirty="0">
                <a:solidFill>
                  <a:srgbClr val="0000FF"/>
                </a:solidFill>
              </a:rPr>
              <a:t> a thing?</a:t>
            </a:r>
          </a:p>
          <a:p>
            <a:r>
              <a:rPr lang="en-US" sz="1400" dirty="0">
                <a:solidFill>
                  <a:srgbClr val="0000FF"/>
                </a:solidFill>
              </a:rPr>
              <a:t>Yes, albeit uncommonly</a:t>
            </a:r>
          </a:p>
        </p:txBody>
      </p:sp>
      <p:sp>
        <p:nvSpPr>
          <p:cNvPr id="6" name="TextBox 1">
            <a:extLst>
              <a:ext uri="{FF2B5EF4-FFF2-40B4-BE49-F238E27FC236}">
                <a16:creationId xmlns:a16="http://schemas.microsoft.com/office/drawing/2014/main" id="{BD1EBD48-4B93-DA20-DEAA-30482C84B482}"/>
              </a:ext>
            </a:extLst>
          </p:cNvPr>
          <p:cNvSpPr txBox="1">
            <a:spLocks noChangeArrowheads="1"/>
          </p:cNvSpPr>
          <p:nvPr/>
        </p:nvSpPr>
        <p:spPr bwMode="auto">
          <a:xfrm>
            <a:off x="228600" y="2895600"/>
            <a:ext cx="8683596" cy="1323439"/>
          </a:xfrm>
          <a:prstGeom prst="rect">
            <a:avLst/>
          </a:prstGeom>
          <a:noFill/>
          <a:ln>
            <a:noFill/>
          </a:ln>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r>
              <a:rPr lang="en-US" altLang="en-US" sz="1600" i="1" dirty="0">
                <a:solidFill>
                  <a:schemeClr val="bg1">
                    <a:lumMod val="75000"/>
                  </a:schemeClr>
                </a:solidFill>
              </a:rPr>
              <a:t>With which connective-tissue diseases (CTDs) and/or </a:t>
            </a:r>
            <a:r>
              <a:rPr lang="en-US" altLang="en-US" sz="1600" i="1" dirty="0" err="1">
                <a:solidFill>
                  <a:schemeClr val="bg1">
                    <a:lumMod val="75000"/>
                  </a:schemeClr>
                </a:solidFill>
              </a:rPr>
              <a:t>vasculitides</a:t>
            </a:r>
            <a:r>
              <a:rPr lang="en-US" altLang="en-US" sz="1600" i="1" dirty="0">
                <a:solidFill>
                  <a:schemeClr val="bg1">
                    <a:lumMod val="75000"/>
                  </a:schemeClr>
                </a:solidFill>
              </a:rPr>
              <a:t> has PUK been associated?</a:t>
            </a:r>
          </a:p>
          <a:p>
            <a:pPr eaLnBrk="1" hangingPunct="1">
              <a:spcBef>
                <a:spcPct val="0"/>
              </a:spcBef>
              <a:buClrTx/>
              <a:buSzTx/>
              <a:buFontTx/>
              <a:buNone/>
              <a:defRPr/>
            </a:pPr>
            <a:r>
              <a:rPr lang="en-US" altLang="en-US" sz="1600" dirty="0">
                <a:solidFill>
                  <a:schemeClr val="bg1">
                    <a:lumMod val="75000"/>
                  </a:schemeClr>
                </a:solidFill>
              </a:rPr>
              <a:t>Pretty much all of them</a:t>
            </a:r>
          </a:p>
          <a:p>
            <a:pPr eaLnBrk="1" hangingPunct="1">
              <a:spcBef>
                <a:spcPct val="0"/>
              </a:spcBef>
              <a:buClrTx/>
              <a:buSzTx/>
              <a:buFontTx/>
              <a:buNone/>
              <a:defRPr/>
            </a:pPr>
            <a:endParaRPr lang="en-US" altLang="en-US" sz="1600" dirty="0">
              <a:solidFill>
                <a:schemeClr val="bg1">
                  <a:lumMod val="75000"/>
                </a:schemeClr>
              </a:solidFill>
            </a:endParaRPr>
          </a:p>
          <a:p>
            <a:pPr eaLnBrk="1" hangingPunct="1">
              <a:spcBef>
                <a:spcPct val="0"/>
              </a:spcBef>
              <a:buClrTx/>
              <a:buSzTx/>
              <a:buFontTx/>
              <a:buNone/>
              <a:defRPr/>
            </a:pPr>
            <a:r>
              <a:rPr lang="en-US" altLang="en-US" sz="1600" i="1" dirty="0">
                <a:solidFill>
                  <a:schemeClr val="bg1">
                    <a:lumMod val="75000"/>
                  </a:schemeClr>
                </a:solidFill>
              </a:rPr>
              <a:t>Which three conditions are most likely to present with PUK?</a:t>
            </a:r>
          </a:p>
          <a:p>
            <a:pPr eaLnBrk="1" hangingPunct="1">
              <a:spcBef>
                <a:spcPct val="0"/>
              </a:spcBef>
              <a:buClrTx/>
              <a:buSzTx/>
              <a:buFontTx/>
              <a:buNone/>
              <a:defRPr/>
            </a:pPr>
            <a:r>
              <a:rPr lang="en-US" altLang="en-US" sz="1600" dirty="0">
                <a:solidFill>
                  <a:schemeClr val="bg1">
                    <a:lumMod val="75000"/>
                  </a:schemeClr>
                </a:solidFill>
              </a:rPr>
              <a:t>Rheumatoid arthritis, </a:t>
            </a:r>
            <a:r>
              <a:rPr lang="en-US" altLang="en-US" sz="1600" b="1" dirty="0">
                <a:solidFill>
                  <a:srgbClr val="0000FF"/>
                </a:solidFill>
              </a:rPr>
              <a:t>granulomatosis with polyangiitis</a:t>
            </a:r>
            <a:r>
              <a:rPr lang="en-US" altLang="en-US" sz="1600" dirty="0">
                <a:solidFill>
                  <a:schemeClr val="bg1">
                    <a:lumMod val="75000"/>
                  </a:schemeClr>
                </a:solidFill>
              </a:rPr>
              <a:t>, and polyarteritis nodosa</a:t>
            </a:r>
            <a:endParaRPr lang="en-US" altLang="en-US" sz="1600" dirty="0">
              <a:solidFill>
                <a:srgbClr val="FFFF00"/>
              </a:solidFill>
            </a:endParaRPr>
          </a:p>
        </p:txBody>
      </p:sp>
    </p:spTree>
    <p:extLst>
      <p:ext uri="{BB962C8B-B14F-4D97-AF65-F5344CB8AC3E}">
        <p14:creationId xmlns:p14="http://schemas.microsoft.com/office/powerpoint/2010/main" val="34301062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21507"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21508"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21509" name="Rectangle 4"/>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21510" name="Rectangle 5"/>
          <p:cNvSpPr>
            <a:spLocks noGrp="1" noChangeArrowheads="1"/>
          </p:cNvSpPr>
          <p:nvPr>
            <p:ph type="body" idx="1"/>
          </p:nvPr>
        </p:nvSpPr>
        <p:spPr>
          <a:xfrm>
            <a:off x="304800" y="1676400"/>
            <a:ext cx="8534400" cy="4876800"/>
          </a:xfrm>
        </p:spPr>
        <p:txBody>
          <a:bodyPr/>
          <a:lstStyle/>
          <a:p>
            <a:pPr eaLnBrk="1" hangingPunct="1"/>
            <a:r>
              <a:rPr lang="en-US" altLang="en-US" sz="2200" dirty="0">
                <a:solidFill>
                  <a:schemeClr val="bg1">
                    <a:lumMod val="75000"/>
                  </a:schemeClr>
                </a:solidFill>
              </a:rPr>
              <a:t>Autoimmune PUK is usually unilateral and sectoral                         </a:t>
            </a:r>
          </a:p>
          <a:p>
            <a:pPr eaLnBrk="1" hangingPunct="1"/>
            <a:r>
              <a:rPr lang="en-US" altLang="en-US" sz="2200" dirty="0">
                <a:solidFill>
                  <a:schemeClr val="bg1">
                    <a:lumMod val="75000"/>
                  </a:schemeClr>
                </a:solidFill>
              </a:rPr>
              <a:t>It often heralds exacerbation of </a:t>
            </a:r>
            <a:r>
              <a:rPr lang="en-US" altLang="en-US" sz="2200" b="1" dirty="0"/>
              <a:t>systemic disease </a:t>
            </a:r>
          </a:p>
        </p:txBody>
      </p:sp>
      <p:sp>
        <p:nvSpPr>
          <p:cNvPr id="2151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488A975-785F-40F3-8051-55A1ADFA712F}" type="slidenum">
              <a:rPr lang="en-US" altLang="en-US" sz="1000" smtClean="0"/>
              <a:pPr>
                <a:spcBef>
                  <a:spcPct val="0"/>
                </a:spcBef>
                <a:buClrTx/>
                <a:buSzTx/>
                <a:buFontTx/>
                <a:buNone/>
              </a:pPr>
              <a:t>42</a:t>
            </a:fld>
            <a:endParaRPr lang="en-US" altLang="en-US" sz="1000"/>
          </a:p>
        </p:txBody>
      </p:sp>
      <p:sp>
        <p:nvSpPr>
          <p:cNvPr id="2" name="Text Box 4">
            <a:extLst>
              <a:ext uri="{FF2B5EF4-FFF2-40B4-BE49-F238E27FC236}">
                <a16:creationId xmlns:a16="http://schemas.microsoft.com/office/drawing/2014/main" id="{B98A7E30-2F3D-4045-AE05-CAB5E805EB68}"/>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4" name="TextBox 3">
            <a:extLst>
              <a:ext uri="{FF2B5EF4-FFF2-40B4-BE49-F238E27FC236}">
                <a16:creationId xmlns:a16="http://schemas.microsoft.com/office/drawing/2014/main" id="{74ECB8C9-7ACC-40E2-8ACB-063A2523B598}"/>
              </a:ext>
            </a:extLst>
          </p:cNvPr>
          <p:cNvSpPr txBox="1"/>
          <p:nvPr/>
        </p:nvSpPr>
        <p:spPr>
          <a:xfrm>
            <a:off x="2313038" y="1524000"/>
            <a:ext cx="6194324" cy="584775"/>
          </a:xfrm>
          <a:prstGeom prst="rect">
            <a:avLst/>
          </a:prstGeom>
          <a:solidFill>
            <a:schemeClr val="accent5">
              <a:lumMod val="75000"/>
            </a:schemeClr>
          </a:solidFill>
        </p:spPr>
        <p:txBody>
          <a:bodyPr wrap="none" rtlCol="0">
            <a:spAutoFit/>
          </a:bodyPr>
          <a:lstStyle/>
          <a:p>
            <a:r>
              <a:rPr lang="en-US" sz="1600" i="1" dirty="0">
                <a:solidFill>
                  <a:schemeClr val="bg1">
                    <a:lumMod val="50000"/>
                  </a:schemeClr>
                </a:solidFill>
              </a:rPr>
              <a:t>With what general category of autoimmune </a:t>
            </a:r>
            <a:r>
              <a:rPr lang="en-US" sz="1600" i="1" dirty="0" err="1">
                <a:solidFill>
                  <a:schemeClr val="bg1">
                    <a:lumMod val="50000"/>
                  </a:schemeClr>
                </a:solidFill>
              </a:rPr>
              <a:t>dz</a:t>
            </a:r>
            <a:r>
              <a:rPr lang="en-US" sz="1600" i="1" dirty="0">
                <a:solidFill>
                  <a:schemeClr val="bg1">
                    <a:lumMod val="50000"/>
                  </a:schemeClr>
                </a:solidFill>
              </a:rPr>
              <a:t> is PUK associated?</a:t>
            </a:r>
          </a:p>
          <a:p>
            <a:r>
              <a:rPr lang="en-US" sz="1600" dirty="0">
                <a:solidFill>
                  <a:schemeClr val="bg1">
                    <a:lumMod val="50000"/>
                  </a:schemeClr>
                </a:solidFill>
              </a:rPr>
              <a:t>Connective-tissue </a:t>
            </a:r>
            <a:r>
              <a:rPr lang="en-US" sz="1600" dirty="0" err="1">
                <a:solidFill>
                  <a:schemeClr val="bg1">
                    <a:lumMod val="50000"/>
                  </a:schemeClr>
                </a:solidFill>
              </a:rPr>
              <a:t>dz</a:t>
            </a:r>
            <a:r>
              <a:rPr lang="en-US" sz="1600" dirty="0">
                <a:solidFill>
                  <a:schemeClr val="bg1">
                    <a:lumMod val="50000"/>
                  </a:schemeClr>
                </a:solidFill>
              </a:rPr>
              <a:t>, especially </a:t>
            </a:r>
            <a:r>
              <a:rPr lang="en-US" sz="1600" dirty="0" err="1">
                <a:solidFill>
                  <a:schemeClr val="bg1">
                    <a:lumMod val="50000"/>
                  </a:schemeClr>
                </a:solidFill>
              </a:rPr>
              <a:t>vasculitides</a:t>
            </a:r>
            <a:endParaRPr lang="en-US" sz="1600" dirty="0">
              <a:solidFill>
                <a:schemeClr val="bg1">
                  <a:lumMod val="50000"/>
                </a:schemeClr>
              </a:solidFill>
            </a:endParaRPr>
          </a:p>
        </p:txBody>
      </p:sp>
      <p:sp>
        <p:nvSpPr>
          <p:cNvPr id="3" name="TextBox 2">
            <a:extLst>
              <a:ext uri="{FF2B5EF4-FFF2-40B4-BE49-F238E27FC236}">
                <a16:creationId xmlns:a16="http://schemas.microsoft.com/office/drawing/2014/main" id="{C136046D-648A-4955-A665-38E04DD6385D}"/>
              </a:ext>
            </a:extLst>
          </p:cNvPr>
          <p:cNvSpPr txBox="1"/>
          <p:nvPr/>
        </p:nvSpPr>
        <p:spPr>
          <a:xfrm>
            <a:off x="1143000" y="4243387"/>
            <a:ext cx="6235168" cy="2462213"/>
          </a:xfrm>
          <a:prstGeom prst="rect">
            <a:avLst/>
          </a:prstGeom>
          <a:solidFill>
            <a:srgbClr val="FBBB65"/>
          </a:solidFill>
        </p:spPr>
        <p:txBody>
          <a:bodyPr wrap="square" rtlCol="0">
            <a:spAutoFit/>
          </a:bodyPr>
          <a:lstStyle/>
          <a:p>
            <a:r>
              <a:rPr lang="en-US" sz="1400" i="1" dirty="0">
                <a:solidFill>
                  <a:schemeClr val="bg1">
                    <a:lumMod val="65000"/>
                  </a:schemeClr>
                </a:solidFill>
              </a:rPr>
              <a:t>What proportion of </a:t>
            </a:r>
            <a:r>
              <a:rPr lang="en-US" sz="1400" i="1" dirty="0" err="1">
                <a:solidFill>
                  <a:schemeClr val="bg1">
                    <a:lumMod val="65000"/>
                  </a:schemeClr>
                </a:solidFill>
              </a:rPr>
              <a:t>GwP</a:t>
            </a:r>
            <a:r>
              <a:rPr lang="en-US" sz="1400" i="1" dirty="0">
                <a:solidFill>
                  <a:schemeClr val="bg1">
                    <a:lumMod val="65000"/>
                  </a:schemeClr>
                </a:solidFill>
              </a:rPr>
              <a:t> pts have ophthalmic involvement?</a:t>
            </a:r>
          </a:p>
          <a:p>
            <a:r>
              <a:rPr lang="en-US" sz="1400" dirty="0">
                <a:solidFill>
                  <a:schemeClr val="bg1">
                    <a:lumMod val="65000"/>
                  </a:schemeClr>
                </a:solidFill>
              </a:rPr>
              <a:t>About half</a:t>
            </a:r>
          </a:p>
          <a:p>
            <a:endParaRPr lang="en-US" sz="1400" dirty="0">
              <a:solidFill>
                <a:schemeClr val="bg1">
                  <a:lumMod val="65000"/>
                </a:schemeClr>
              </a:solidFill>
            </a:endParaRPr>
          </a:p>
          <a:p>
            <a:r>
              <a:rPr lang="en-US" sz="1400" i="1" dirty="0">
                <a:solidFill>
                  <a:schemeClr val="bg1">
                    <a:lumMod val="65000"/>
                  </a:schemeClr>
                </a:solidFill>
              </a:rPr>
              <a:t>What is the most common manifestation of that involvement? (It’s not PUK.)</a:t>
            </a:r>
          </a:p>
          <a:p>
            <a:r>
              <a:rPr lang="en-US" sz="1400" dirty="0">
                <a:solidFill>
                  <a:schemeClr val="bg1">
                    <a:lumMod val="65000"/>
                  </a:schemeClr>
                </a:solidFill>
              </a:rPr>
              <a:t>Orbital inflammation</a:t>
            </a:r>
          </a:p>
          <a:p>
            <a:endParaRPr lang="en-US" sz="1400" i="1" dirty="0">
              <a:solidFill>
                <a:schemeClr val="bg1">
                  <a:lumMod val="65000"/>
                </a:schemeClr>
              </a:solidFill>
            </a:endParaRPr>
          </a:p>
          <a:p>
            <a:r>
              <a:rPr lang="en-US" sz="1400" i="1" dirty="0">
                <a:solidFill>
                  <a:schemeClr val="bg1">
                    <a:lumMod val="65000"/>
                  </a:schemeClr>
                </a:solidFill>
              </a:rPr>
              <a:t>What is the next most common manifestation? </a:t>
            </a:r>
          </a:p>
          <a:p>
            <a:r>
              <a:rPr lang="en-US" sz="1400" dirty="0">
                <a:solidFill>
                  <a:schemeClr val="bg1">
                    <a:lumMod val="65000"/>
                  </a:schemeClr>
                </a:solidFill>
              </a:rPr>
              <a:t>Scleritis (including PUK)</a:t>
            </a:r>
          </a:p>
          <a:p>
            <a:endParaRPr lang="en-US" sz="1400" i="1" dirty="0">
              <a:solidFill>
                <a:schemeClr val="bg1">
                  <a:lumMod val="65000"/>
                </a:schemeClr>
              </a:solidFill>
            </a:endParaRPr>
          </a:p>
          <a:p>
            <a:r>
              <a:rPr lang="en-US" sz="1400" i="1" dirty="0">
                <a:solidFill>
                  <a:schemeClr val="bg1">
                    <a:lumMod val="65000"/>
                  </a:schemeClr>
                </a:solidFill>
              </a:rPr>
              <a:t>Is </a:t>
            </a:r>
            <a:r>
              <a:rPr lang="en-US" sz="1400" b="1" i="1" dirty="0">
                <a:solidFill>
                  <a:srgbClr val="0000FF"/>
                </a:solidFill>
              </a:rPr>
              <a:t>retinal involvement </a:t>
            </a:r>
            <a:r>
              <a:rPr lang="en-US" sz="1400" i="1" dirty="0">
                <a:solidFill>
                  <a:schemeClr val="bg1">
                    <a:lumMod val="65000"/>
                  </a:schemeClr>
                </a:solidFill>
              </a:rPr>
              <a:t>in </a:t>
            </a:r>
            <a:r>
              <a:rPr lang="en-US" sz="1400" i="1" dirty="0" err="1">
                <a:solidFill>
                  <a:schemeClr val="bg1">
                    <a:lumMod val="65000"/>
                  </a:schemeClr>
                </a:solidFill>
              </a:rPr>
              <a:t>GwP</a:t>
            </a:r>
            <a:r>
              <a:rPr lang="en-US" sz="1400" i="1" dirty="0">
                <a:solidFill>
                  <a:schemeClr val="bg1">
                    <a:lumMod val="65000"/>
                  </a:schemeClr>
                </a:solidFill>
              </a:rPr>
              <a:t> a thing?</a:t>
            </a:r>
          </a:p>
          <a:p>
            <a:r>
              <a:rPr lang="en-US" sz="1400" dirty="0">
                <a:solidFill>
                  <a:schemeClr val="bg1">
                    <a:lumMod val="65000"/>
                  </a:schemeClr>
                </a:solidFill>
              </a:rPr>
              <a:t>Yes, albeit uncommonly</a:t>
            </a:r>
          </a:p>
        </p:txBody>
      </p:sp>
      <p:sp>
        <p:nvSpPr>
          <p:cNvPr id="6" name="Oval 5">
            <a:extLst>
              <a:ext uri="{FF2B5EF4-FFF2-40B4-BE49-F238E27FC236}">
                <a16:creationId xmlns:a16="http://schemas.microsoft.com/office/drawing/2014/main" id="{D571310A-DC57-44A7-8216-6FBD26D05DF8}"/>
              </a:ext>
            </a:extLst>
          </p:cNvPr>
          <p:cNvSpPr/>
          <p:nvPr/>
        </p:nvSpPr>
        <p:spPr>
          <a:xfrm>
            <a:off x="1295400" y="6102350"/>
            <a:ext cx="1905000" cy="45085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FDC0C42-ACFE-4475-841E-0AC58A0C1375}"/>
              </a:ext>
            </a:extLst>
          </p:cNvPr>
          <p:cNvSpPr txBox="1"/>
          <p:nvPr/>
        </p:nvSpPr>
        <p:spPr>
          <a:xfrm>
            <a:off x="3287171" y="6031077"/>
            <a:ext cx="4790029" cy="523220"/>
          </a:xfrm>
          <a:prstGeom prst="rect">
            <a:avLst/>
          </a:prstGeom>
          <a:solidFill>
            <a:srgbClr val="00B0F0"/>
          </a:solidFill>
        </p:spPr>
        <p:txBody>
          <a:bodyPr wrap="none" rtlCol="0">
            <a:spAutoFit/>
          </a:bodyPr>
          <a:lstStyle/>
          <a:p>
            <a:r>
              <a:rPr lang="en-US" sz="1400" i="1" dirty="0">
                <a:solidFill>
                  <a:schemeClr val="bg1"/>
                </a:solidFill>
              </a:rPr>
              <a:t>What form does retinal involvement in </a:t>
            </a:r>
            <a:r>
              <a:rPr lang="en-US" sz="1400" i="1" dirty="0" err="1">
                <a:solidFill>
                  <a:schemeClr val="bg1"/>
                </a:solidFill>
              </a:rPr>
              <a:t>GwP</a:t>
            </a:r>
            <a:r>
              <a:rPr lang="en-US" sz="1400" i="1" dirty="0">
                <a:solidFill>
                  <a:schemeClr val="bg1"/>
                </a:solidFill>
              </a:rPr>
              <a:t> typically take?</a:t>
            </a:r>
          </a:p>
          <a:p>
            <a:r>
              <a:rPr lang="en-US" sz="1400" dirty="0">
                <a:solidFill>
                  <a:srgbClr val="00B0F0"/>
                </a:solidFill>
              </a:rPr>
              <a:t>A retinal vasculitis</a:t>
            </a:r>
          </a:p>
        </p:txBody>
      </p:sp>
      <p:sp>
        <p:nvSpPr>
          <p:cNvPr id="8" name="TextBox 1">
            <a:extLst>
              <a:ext uri="{FF2B5EF4-FFF2-40B4-BE49-F238E27FC236}">
                <a16:creationId xmlns:a16="http://schemas.microsoft.com/office/drawing/2014/main" id="{EC7F5052-4EA2-327A-8EBD-F63BA4372224}"/>
              </a:ext>
            </a:extLst>
          </p:cNvPr>
          <p:cNvSpPr txBox="1">
            <a:spLocks noChangeArrowheads="1"/>
          </p:cNvSpPr>
          <p:nvPr/>
        </p:nvSpPr>
        <p:spPr bwMode="auto">
          <a:xfrm>
            <a:off x="228600" y="2895600"/>
            <a:ext cx="8683596" cy="1323439"/>
          </a:xfrm>
          <a:prstGeom prst="rect">
            <a:avLst/>
          </a:prstGeom>
          <a:noFill/>
          <a:ln>
            <a:noFill/>
          </a:ln>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r>
              <a:rPr lang="en-US" altLang="en-US" sz="1600" i="1" dirty="0">
                <a:solidFill>
                  <a:schemeClr val="bg1">
                    <a:lumMod val="75000"/>
                  </a:schemeClr>
                </a:solidFill>
              </a:rPr>
              <a:t>With which connective-tissue diseases (CTDs) and/or </a:t>
            </a:r>
            <a:r>
              <a:rPr lang="en-US" altLang="en-US" sz="1600" i="1" dirty="0" err="1">
                <a:solidFill>
                  <a:schemeClr val="bg1">
                    <a:lumMod val="75000"/>
                  </a:schemeClr>
                </a:solidFill>
              </a:rPr>
              <a:t>vasculitides</a:t>
            </a:r>
            <a:r>
              <a:rPr lang="en-US" altLang="en-US" sz="1600" i="1" dirty="0">
                <a:solidFill>
                  <a:schemeClr val="bg1">
                    <a:lumMod val="75000"/>
                  </a:schemeClr>
                </a:solidFill>
              </a:rPr>
              <a:t> has PUK been associated?</a:t>
            </a:r>
          </a:p>
          <a:p>
            <a:pPr eaLnBrk="1" hangingPunct="1">
              <a:spcBef>
                <a:spcPct val="0"/>
              </a:spcBef>
              <a:buClrTx/>
              <a:buSzTx/>
              <a:buFontTx/>
              <a:buNone/>
              <a:defRPr/>
            </a:pPr>
            <a:r>
              <a:rPr lang="en-US" altLang="en-US" sz="1600" dirty="0">
                <a:solidFill>
                  <a:schemeClr val="bg1">
                    <a:lumMod val="75000"/>
                  </a:schemeClr>
                </a:solidFill>
              </a:rPr>
              <a:t>Pretty much all of them</a:t>
            </a:r>
          </a:p>
          <a:p>
            <a:pPr eaLnBrk="1" hangingPunct="1">
              <a:spcBef>
                <a:spcPct val="0"/>
              </a:spcBef>
              <a:buClrTx/>
              <a:buSzTx/>
              <a:buFontTx/>
              <a:buNone/>
              <a:defRPr/>
            </a:pPr>
            <a:endParaRPr lang="en-US" altLang="en-US" sz="1600" dirty="0">
              <a:solidFill>
                <a:schemeClr val="bg1">
                  <a:lumMod val="75000"/>
                </a:schemeClr>
              </a:solidFill>
            </a:endParaRPr>
          </a:p>
          <a:p>
            <a:pPr eaLnBrk="1" hangingPunct="1">
              <a:spcBef>
                <a:spcPct val="0"/>
              </a:spcBef>
              <a:buClrTx/>
              <a:buSzTx/>
              <a:buFontTx/>
              <a:buNone/>
              <a:defRPr/>
            </a:pPr>
            <a:r>
              <a:rPr lang="en-US" altLang="en-US" sz="1600" i="1" dirty="0">
                <a:solidFill>
                  <a:schemeClr val="bg1">
                    <a:lumMod val="75000"/>
                  </a:schemeClr>
                </a:solidFill>
              </a:rPr>
              <a:t>Which three conditions are most likely to present with PUK?</a:t>
            </a:r>
          </a:p>
          <a:p>
            <a:pPr eaLnBrk="1" hangingPunct="1">
              <a:spcBef>
                <a:spcPct val="0"/>
              </a:spcBef>
              <a:buClrTx/>
              <a:buSzTx/>
              <a:buFontTx/>
              <a:buNone/>
              <a:defRPr/>
            </a:pPr>
            <a:r>
              <a:rPr lang="en-US" altLang="en-US" sz="1600" dirty="0">
                <a:solidFill>
                  <a:schemeClr val="bg1">
                    <a:lumMod val="75000"/>
                  </a:schemeClr>
                </a:solidFill>
              </a:rPr>
              <a:t>Rheumatoid arthritis, </a:t>
            </a:r>
            <a:r>
              <a:rPr lang="en-US" altLang="en-US" sz="1600" b="1" dirty="0">
                <a:solidFill>
                  <a:srgbClr val="0000FF"/>
                </a:solidFill>
              </a:rPr>
              <a:t>granulomatosis with polyangiitis</a:t>
            </a:r>
            <a:r>
              <a:rPr lang="en-US" altLang="en-US" sz="1600" dirty="0">
                <a:solidFill>
                  <a:schemeClr val="bg1">
                    <a:lumMod val="75000"/>
                  </a:schemeClr>
                </a:solidFill>
              </a:rPr>
              <a:t>, and polyarteritis nodosa</a:t>
            </a:r>
            <a:endParaRPr lang="en-US" altLang="en-US" sz="1600" dirty="0">
              <a:solidFill>
                <a:srgbClr val="FFFF00"/>
              </a:solidFill>
            </a:endParaRPr>
          </a:p>
        </p:txBody>
      </p:sp>
    </p:spTree>
    <p:extLst>
      <p:ext uri="{BB962C8B-B14F-4D97-AF65-F5344CB8AC3E}">
        <p14:creationId xmlns:p14="http://schemas.microsoft.com/office/powerpoint/2010/main" val="28048034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21507"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21508"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21509" name="Rectangle 4"/>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21510" name="Rectangle 5"/>
          <p:cNvSpPr>
            <a:spLocks noGrp="1" noChangeArrowheads="1"/>
          </p:cNvSpPr>
          <p:nvPr>
            <p:ph type="body" idx="1"/>
          </p:nvPr>
        </p:nvSpPr>
        <p:spPr>
          <a:xfrm>
            <a:off x="304800" y="1676400"/>
            <a:ext cx="8534400" cy="4876800"/>
          </a:xfrm>
        </p:spPr>
        <p:txBody>
          <a:bodyPr/>
          <a:lstStyle/>
          <a:p>
            <a:pPr eaLnBrk="1" hangingPunct="1"/>
            <a:r>
              <a:rPr lang="en-US" altLang="en-US" sz="2200" dirty="0">
                <a:solidFill>
                  <a:schemeClr val="bg1">
                    <a:lumMod val="75000"/>
                  </a:schemeClr>
                </a:solidFill>
              </a:rPr>
              <a:t>Autoimmune PUK is usually unilateral and sectoral                         </a:t>
            </a:r>
          </a:p>
          <a:p>
            <a:pPr eaLnBrk="1" hangingPunct="1"/>
            <a:r>
              <a:rPr lang="en-US" altLang="en-US" sz="2200" dirty="0">
                <a:solidFill>
                  <a:schemeClr val="bg1">
                    <a:lumMod val="75000"/>
                  </a:schemeClr>
                </a:solidFill>
              </a:rPr>
              <a:t>It often heralds exacerbation of </a:t>
            </a:r>
            <a:r>
              <a:rPr lang="en-US" altLang="en-US" sz="2200" b="1" dirty="0"/>
              <a:t>systemic disease </a:t>
            </a:r>
          </a:p>
        </p:txBody>
      </p:sp>
      <p:sp>
        <p:nvSpPr>
          <p:cNvPr id="2151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488A975-785F-40F3-8051-55A1ADFA712F}" type="slidenum">
              <a:rPr lang="en-US" altLang="en-US" sz="1000" smtClean="0"/>
              <a:pPr>
                <a:spcBef>
                  <a:spcPct val="0"/>
                </a:spcBef>
                <a:buClrTx/>
                <a:buSzTx/>
                <a:buFontTx/>
                <a:buNone/>
              </a:pPr>
              <a:t>43</a:t>
            </a:fld>
            <a:endParaRPr lang="en-US" altLang="en-US" sz="1000"/>
          </a:p>
        </p:txBody>
      </p:sp>
      <p:sp>
        <p:nvSpPr>
          <p:cNvPr id="2" name="Text Box 4">
            <a:extLst>
              <a:ext uri="{FF2B5EF4-FFF2-40B4-BE49-F238E27FC236}">
                <a16:creationId xmlns:a16="http://schemas.microsoft.com/office/drawing/2014/main" id="{B98A7E30-2F3D-4045-AE05-CAB5E805EB68}"/>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4" name="TextBox 3">
            <a:extLst>
              <a:ext uri="{FF2B5EF4-FFF2-40B4-BE49-F238E27FC236}">
                <a16:creationId xmlns:a16="http://schemas.microsoft.com/office/drawing/2014/main" id="{74ECB8C9-7ACC-40E2-8ACB-063A2523B598}"/>
              </a:ext>
            </a:extLst>
          </p:cNvPr>
          <p:cNvSpPr txBox="1"/>
          <p:nvPr/>
        </p:nvSpPr>
        <p:spPr>
          <a:xfrm>
            <a:off x="2313038" y="1524000"/>
            <a:ext cx="6194324" cy="584775"/>
          </a:xfrm>
          <a:prstGeom prst="rect">
            <a:avLst/>
          </a:prstGeom>
          <a:solidFill>
            <a:schemeClr val="accent5">
              <a:lumMod val="75000"/>
            </a:schemeClr>
          </a:solidFill>
        </p:spPr>
        <p:txBody>
          <a:bodyPr wrap="none" rtlCol="0">
            <a:spAutoFit/>
          </a:bodyPr>
          <a:lstStyle/>
          <a:p>
            <a:r>
              <a:rPr lang="en-US" sz="1600" i="1" dirty="0">
                <a:solidFill>
                  <a:schemeClr val="bg1">
                    <a:lumMod val="50000"/>
                  </a:schemeClr>
                </a:solidFill>
              </a:rPr>
              <a:t>With what general category of autoimmune </a:t>
            </a:r>
            <a:r>
              <a:rPr lang="en-US" sz="1600" i="1" dirty="0" err="1">
                <a:solidFill>
                  <a:schemeClr val="bg1">
                    <a:lumMod val="50000"/>
                  </a:schemeClr>
                </a:solidFill>
              </a:rPr>
              <a:t>dz</a:t>
            </a:r>
            <a:r>
              <a:rPr lang="en-US" sz="1600" i="1" dirty="0">
                <a:solidFill>
                  <a:schemeClr val="bg1">
                    <a:lumMod val="50000"/>
                  </a:schemeClr>
                </a:solidFill>
              </a:rPr>
              <a:t> is PUK associated?</a:t>
            </a:r>
          </a:p>
          <a:p>
            <a:r>
              <a:rPr lang="en-US" sz="1600" dirty="0">
                <a:solidFill>
                  <a:schemeClr val="bg1">
                    <a:lumMod val="50000"/>
                  </a:schemeClr>
                </a:solidFill>
              </a:rPr>
              <a:t>Connective-tissue </a:t>
            </a:r>
            <a:r>
              <a:rPr lang="en-US" sz="1600" dirty="0" err="1">
                <a:solidFill>
                  <a:schemeClr val="bg1">
                    <a:lumMod val="50000"/>
                  </a:schemeClr>
                </a:solidFill>
              </a:rPr>
              <a:t>dz</a:t>
            </a:r>
            <a:r>
              <a:rPr lang="en-US" sz="1600" dirty="0">
                <a:solidFill>
                  <a:schemeClr val="bg1">
                    <a:lumMod val="50000"/>
                  </a:schemeClr>
                </a:solidFill>
              </a:rPr>
              <a:t>, especially </a:t>
            </a:r>
            <a:r>
              <a:rPr lang="en-US" sz="1600" dirty="0" err="1">
                <a:solidFill>
                  <a:schemeClr val="bg1">
                    <a:lumMod val="50000"/>
                  </a:schemeClr>
                </a:solidFill>
              </a:rPr>
              <a:t>vasculitides</a:t>
            </a:r>
            <a:endParaRPr lang="en-US" sz="1600" dirty="0">
              <a:solidFill>
                <a:schemeClr val="bg1">
                  <a:lumMod val="50000"/>
                </a:schemeClr>
              </a:solidFill>
            </a:endParaRPr>
          </a:p>
        </p:txBody>
      </p:sp>
      <p:sp>
        <p:nvSpPr>
          <p:cNvPr id="3" name="TextBox 2">
            <a:extLst>
              <a:ext uri="{FF2B5EF4-FFF2-40B4-BE49-F238E27FC236}">
                <a16:creationId xmlns:a16="http://schemas.microsoft.com/office/drawing/2014/main" id="{C136046D-648A-4955-A665-38E04DD6385D}"/>
              </a:ext>
            </a:extLst>
          </p:cNvPr>
          <p:cNvSpPr txBox="1"/>
          <p:nvPr/>
        </p:nvSpPr>
        <p:spPr>
          <a:xfrm>
            <a:off x="1143000" y="4243387"/>
            <a:ext cx="6235168" cy="2462213"/>
          </a:xfrm>
          <a:prstGeom prst="rect">
            <a:avLst/>
          </a:prstGeom>
          <a:solidFill>
            <a:srgbClr val="FBBB65"/>
          </a:solidFill>
        </p:spPr>
        <p:txBody>
          <a:bodyPr wrap="square" rtlCol="0">
            <a:spAutoFit/>
          </a:bodyPr>
          <a:lstStyle/>
          <a:p>
            <a:r>
              <a:rPr lang="en-US" sz="1400" i="1" dirty="0">
                <a:solidFill>
                  <a:schemeClr val="bg1">
                    <a:lumMod val="65000"/>
                  </a:schemeClr>
                </a:solidFill>
              </a:rPr>
              <a:t>What proportion of </a:t>
            </a:r>
            <a:r>
              <a:rPr lang="en-US" sz="1400" i="1" dirty="0" err="1">
                <a:solidFill>
                  <a:schemeClr val="bg1">
                    <a:lumMod val="65000"/>
                  </a:schemeClr>
                </a:solidFill>
              </a:rPr>
              <a:t>GwP</a:t>
            </a:r>
            <a:r>
              <a:rPr lang="en-US" sz="1400" i="1" dirty="0">
                <a:solidFill>
                  <a:schemeClr val="bg1">
                    <a:lumMod val="65000"/>
                  </a:schemeClr>
                </a:solidFill>
              </a:rPr>
              <a:t> pts have ophthalmic involvement?</a:t>
            </a:r>
          </a:p>
          <a:p>
            <a:r>
              <a:rPr lang="en-US" sz="1400" dirty="0">
                <a:solidFill>
                  <a:schemeClr val="bg1">
                    <a:lumMod val="65000"/>
                  </a:schemeClr>
                </a:solidFill>
              </a:rPr>
              <a:t>About half</a:t>
            </a:r>
          </a:p>
          <a:p>
            <a:endParaRPr lang="en-US" sz="1400" dirty="0">
              <a:solidFill>
                <a:schemeClr val="bg1">
                  <a:lumMod val="65000"/>
                </a:schemeClr>
              </a:solidFill>
            </a:endParaRPr>
          </a:p>
          <a:p>
            <a:r>
              <a:rPr lang="en-US" sz="1400" i="1" dirty="0">
                <a:solidFill>
                  <a:schemeClr val="bg1">
                    <a:lumMod val="65000"/>
                  </a:schemeClr>
                </a:solidFill>
              </a:rPr>
              <a:t>What is the most common manifestation of that involvement? (It’s not PUK.)</a:t>
            </a:r>
          </a:p>
          <a:p>
            <a:r>
              <a:rPr lang="en-US" sz="1400" dirty="0">
                <a:solidFill>
                  <a:schemeClr val="bg1">
                    <a:lumMod val="65000"/>
                  </a:schemeClr>
                </a:solidFill>
              </a:rPr>
              <a:t>Orbital inflammation</a:t>
            </a:r>
          </a:p>
          <a:p>
            <a:endParaRPr lang="en-US" sz="1400" i="1" dirty="0">
              <a:solidFill>
                <a:schemeClr val="bg1">
                  <a:lumMod val="65000"/>
                </a:schemeClr>
              </a:solidFill>
            </a:endParaRPr>
          </a:p>
          <a:p>
            <a:r>
              <a:rPr lang="en-US" sz="1400" i="1" dirty="0">
                <a:solidFill>
                  <a:schemeClr val="bg1">
                    <a:lumMod val="65000"/>
                  </a:schemeClr>
                </a:solidFill>
              </a:rPr>
              <a:t>What is the next most common manifestation? </a:t>
            </a:r>
          </a:p>
          <a:p>
            <a:r>
              <a:rPr lang="en-US" sz="1400" dirty="0">
                <a:solidFill>
                  <a:schemeClr val="bg1">
                    <a:lumMod val="65000"/>
                  </a:schemeClr>
                </a:solidFill>
              </a:rPr>
              <a:t>Scleritis (including PUK)</a:t>
            </a:r>
          </a:p>
          <a:p>
            <a:endParaRPr lang="en-US" sz="1400" i="1" dirty="0">
              <a:solidFill>
                <a:schemeClr val="bg1">
                  <a:lumMod val="65000"/>
                </a:schemeClr>
              </a:solidFill>
            </a:endParaRPr>
          </a:p>
          <a:p>
            <a:r>
              <a:rPr lang="en-US" sz="1400" i="1" dirty="0">
                <a:solidFill>
                  <a:schemeClr val="bg1">
                    <a:lumMod val="65000"/>
                  </a:schemeClr>
                </a:solidFill>
              </a:rPr>
              <a:t>Is </a:t>
            </a:r>
            <a:r>
              <a:rPr lang="en-US" sz="1400" b="1" i="1" dirty="0">
                <a:solidFill>
                  <a:srgbClr val="0000FF"/>
                </a:solidFill>
              </a:rPr>
              <a:t>retinal involvement </a:t>
            </a:r>
            <a:r>
              <a:rPr lang="en-US" sz="1400" i="1" dirty="0">
                <a:solidFill>
                  <a:schemeClr val="bg1">
                    <a:lumMod val="65000"/>
                  </a:schemeClr>
                </a:solidFill>
              </a:rPr>
              <a:t>in </a:t>
            </a:r>
            <a:r>
              <a:rPr lang="en-US" sz="1400" i="1" dirty="0" err="1">
                <a:solidFill>
                  <a:schemeClr val="bg1">
                    <a:lumMod val="65000"/>
                  </a:schemeClr>
                </a:solidFill>
              </a:rPr>
              <a:t>GwP</a:t>
            </a:r>
            <a:r>
              <a:rPr lang="en-US" sz="1400" i="1" dirty="0">
                <a:solidFill>
                  <a:schemeClr val="bg1">
                    <a:lumMod val="65000"/>
                  </a:schemeClr>
                </a:solidFill>
              </a:rPr>
              <a:t> a thing?</a:t>
            </a:r>
          </a:p>
          <a:p>
            <a:r>
              <a:rPr lang="en-US" sz="1400" dirty="0">
                <a:solidFill>
                  <a:schemeClr val="bg1">
                    <a:lumMod val="65000"/>
                  </a:schemeClr>
                </a:solidFill>
              </a:rPr>
              <a:t>Yes, albeit uncommonly</a:t>
            </a:r>
          </a:p>
        </p:txBody>
      </p:sp>
      <p:sp>
        <p:nvSpPr>
          <p:cNvPr id="6" name="Oval 5">
            <a:extLst>
              <a:ext uri="{FF2B5EF4-FFF2-40B4-BE49-F238E27FC236}">
                <a16:creationId xmlns:a16="http://schemas.microsoft.com/office/drawing/2014/main" id="{D571310A-DC57-44A7-8216-6FBD26D05DF8}"/>
              </a:ext>
            </a:extLst>
          </p:cNvPr>
          <p:cNvSpPr/>
          <p:nvPr/>
        </p:nvSpPr>
        <p:spPr>
          <a:xfrm>
            <a:off x="1295400" y="6102350"/>
            <a:ext cx="1905000" cy="45085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FDC0C42-ACFE-4475-841E-0AC58A0C1375}"/>
              </a:ext>
            </a:extLst>
          </p:cNvPr>
          <p:cNvSpPr txBox="1"/>
          <p:nvPr/>
        </p:nvSpPr>
        <p:spPr>
          <a:xfrm>
            <a:off x="3287171" y="6031077"/>
            <a:ext cx="4790029" cy="523220"/>
          </a:xfrm>
          <a:prstGeom prst="rect">
            <a:avLst/>
          </a:prstGeom>
          <a:solidFill>
            <a:srgbClr val="00B0F0"/>
          </a:solidFill>
        </p:spPr>
        <p:txBody>
          <a:bodyPr wrap="none" rtlCol="0">
            <a:spAutoFit/>
          </a:bodyPr>
          <a:lstStyle/>
          <a:p>
            <a:r>
              <a:rPr lang="en-US" sz="1400" i="1" dirty="0">
                <a:solidFill>
                  <a:schemeClr val="bg1"/>
                </a:solidFill>
              </a:rPr>
              <a:t>What form does retinal involvement in </a:t>
            </a:r>
            <a:r>
              <a:rPr lang="en-US" sz="1400" i="1" dirty="0" err="1">
                <a:solidFill>
                  <a:schemeClr val="bg1"/>
                </a:solidFill>
              </a:rPr>
              <a:t>GwP</a:t>
            </a:r>
            <a:r>
              <a:rPr lang="en-US" sz="1400" i="1" dirty="0">
                <a:solidFill>
                  <a:schemeClr val="bg1"/>
                </a:solidFill>
              </a:rPr>
              <a:t> typically take?</a:t>
            </a:r>
          </a:p>
          <a:p>
            <a:r>
              <a:rPr lang="en-US" sz="1400" dirty="0">
                <a:solidFill>
                  <a:schemeClr val="bg1"/>
                </a:solidFill>
              </a:rPr>
              <a:t>A retinal vasculitis (not surprisingly)</a:t>
            </a:r>
          </a:p>
        </p:txBody>
      </p:sp>
      <p:sp>
        <p:nvSpPr>
          <p:cNvPr id="8" name="TextBox 1">
            <a:extLst>
              <a:ext uri="{FF2B5EF4-FFF2-40B4-BE49-F238E27FC236}">
                <a16:creationId xmlns:a16="http://schemas.microsoft.com/office/drawing/2014/main" id="{299FD723-C73E-877D-69A2-1D37A80D34D9}"/>
              </a:ext>
            </a:extLst>
          </p:cNvPr>
          <p:cNvSpPr txBox="1">
            <a:spLocks noChangeArrowheads="1"/>
          </p:cNvSpPr>
          <p:nvPr/>
        </p:nvSpPr>
        <p:spPr bwMode="auto">
          <a:xfrm>
            <a:off x="228600" y="2895600"/>
            <a:ext cx="8683596" cy="1323439"/>
          </a:xfrm>
          <a:prstGeom prst="rect">
            <a:avLst/>
          </a:prstGeom>
          <a:noFill/>
          <a:ln>
            <a:noFill/>
          </a:ln>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r>
              <a:rPr lang="en-US" altLang="en-US" sz="1600" i="1" dirty="0">
                <a:solidFill>
                  <a:schemeClr val="bg1">
                    <a:lumMod val="75000"/>
                  </a:schemeClr>
                </a:solidFill>
              </a:rPr>
              <a:t>With which connective-tissue diseases (CTDs) and/or </a:t>
            </a:r>
            <a:r>
              <a:rPr lang="en-US" altLang="en-US" sz="1600" i="1" dirty="0" err="1">
                <a:solidFill>
                  <a:schemeClr val="bg1">
                    <a:lumMod val="75000"/>
                  </a:schemeClr>
                </a:solidFill>
              </a:rPr>
              <a:t>vasculitides</a:t>
            </a:r>
            <a:r>
              <a:rPr lang="en-US" altLang="en-US" sz="1600" i="1" dirty="0">
                <a:solidFill>
                  <a:schemeClr val="bg1">
                    <a:lumMod val="75000"/>
                  </a:schemeClr>
                </a:solidFill>
              </a:rPr>
              <a:t> has PUK been associated?</a:t>
            </a:r>
          </a:p>
          <a:p>
            <a:pPr eaLnBrk="1" hangingPunct="1">
              <a:spcBef>
                <a:spcPct val="0"/>
              </a:spcBef>
              <a:buClrTx/>
              <a:buSzTx/>
              <a:buFontTx/>
              <a:buNone/>
              <a:defRPr/>
            </a:pPr>
            <a:r>
              <a:rPr lang="en-US" altLang="en-US" sz="1600" dirty="0">
                <a:solidFill>
                  <a:schemeClr val="bg1">
                    <a:lumMod val="75000"/>
                  </a:schemeClr>
                </a:solidFill>
              </a:rPr>
              <a:t>Pretty much all of them</a:t>
            </a:r>
          </a:p>
          <a:p>
            <a:pPr eaLnBrk="1" hangingPunct="1">
              <a:spcBef>
                <a:spcPct val="0"/>
              </a:spcBef>
              <a:buClrTx/>
              <a:buSzTx/>
              <a:buFontTx/>
              <a:buNone/>
              <a:defRPr/>
            </a:pPr>
            <a:endParaRPr lang="en-US" altLang="en-US" sz="1600" dirty="0">
              <a:solidFill>
                <a:schemeClr val="bg1">
                  <a:lumMod val="75000"/>
                </a:schemeClr>
              </a:solidFill>
            </a:endParaRPr>
          </a:p>
          <a:p>
            <a:pPr eaLnBrk="1" hangingPunct="1">
              <a:spcBef>
                <a:spcPct val="0"/>
              </a:spcBef>
              <a:buClrTx/>
              <a:buSzTx/>
              <a:buFontTx/>
              <a:buNone/>
              <a:defRPr/>
            </a:pPr>
            <a:r>
              <a:rPr lang="en-US" altLang="en-US" sz="1600" i="1" dirty="0">
                <a:solidFill>
                  <a:schemeClr val="bg1">
                    <a:lumMod val="75000"/>
                  </a:schemeClr>
                </a:solidFill>
              </a:rPr>
              <a:t>Which three conditions are most likely to present with PUK?</a:t>
            </a:r>
          </a:p>
          <a:p>
            <a:pPr eaLnBrk="1" hangingPunct="1">
              <a:spcBef>
                <a:spcPct val="0"/>
              </a:spcBef>
              <a:buClrTx/>
              <a:buSzTx/>
              <a:buFontTx/>
              <a:buNone/>
              <a:defRPr/>
            </a:pPr>
            <a:r>
              <a:rPr lang="en-US" altLang="en-US" sz="1600" dirty="0">
                <a:solidFill>
                  <a:schemeClr val="bg1">
                    <a:lumMod val="75000"/>
                  </a:schemeClr>
                </a:solidFill>
              </a:rPr>
              <a:t>Rheumatoid arthritis, </a:t>
            </a:r>
            <a:r>
              <a:rPr lang="en-US" altLang="en-US" sz="1600" b="1" dirty="0">
                <a:solidFill>
                  <a:srgbClr val="0000FF"/>
                </a:solidFill>
              </a:rPr>
              <a:t>granulomatosis with polyangiitis</a:t>
            </a:r>
            <a:r>
              <a:rPr lang="en-US" altLang="en-US" sz="1600" dirty="0">
                <a:solidFill>
                  <a:schemeClr val="bg1">
                    <a:lumMod val="75000"/>
                  </a:schemeClr>
                </a:solidFill>
              </a:rPr>
              <a:t>, and polyarteritis nodosa</a:t>
            </a:r>
            <a:endParaRPr lang="en-US" altLang="en-US" sz="1600" dirty="0">
              <a:solidFill>
                <a:srgbClr val="FFFF00"/>
              </a:solidFill>
            </a:endParaRPr>
          </a:p>
        </p:txBody>
      </p:sp>
    </p:spTree>
    <p:extLst>
      <p:ext uri="{BB962C8B-B14F-4D97-AF65-F5344CB8AC3E}">
        <p14:creationId xmlns:p14="http://schemas.microsoft.com/office/powerpoint/2010/main" val="30561467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21507"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21508"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21510" name="Rectangle 5"/>
          <p:cNvSpPr>
            <a:spLocks noGrp="1" noChangeArrowheads="1"/>
          </p:cNvSpPr>
          <p:nvPr>
            <p:ph type="body" idx="1"/>
          </p:nvPr>
        </p:nvSpPr>
        <p:spPr>
          <a:xfrm>
            <a:off x="304800" y="1676400"/>
            <a:ext cx="8534400" cy="4876800"/>
          </a:xfrm>
        </p:spPr>
        <p:txBody>
          <a:bodyPr/>
          <a:lstStyle/>
          <a:p>
            <a:pPr eaLnBrk="1" hangingPunct="1"/>
            <a:r>
              <a:rPr lang="en-US" altLang="en-US" sz="2200" dirty="0">
                <a:solidFill>
                  <a:schemeClr val="bg1">
                    <a:lumMod val="75000"/>
                  </a:schemeClr>
                </a:solidFill>
              </a:rPr>
              <a:t>Autoimmune PUK is usually unilateral and sectoral                         </a:t>
            </a:r>
          </a:p>
          <a:p>
            <a:pPr eaLnBrk="1" hangingPunct="1"/>
            <a:r>
              <a:rPr lang="en-US" altLang="en-US" sz="2200" dirty="0">
                <a:solidFill>
                  <a:schemeClr val="bg1">
                    <a:lumMod val="75000"/>
                  </a:schemeClr>
                </a:solidFill>
              </a:rPr>
              <a:t>It often heralds exacerbation of </a:t>
            </a:r>
            <a:r>
              <a:rPr lang="en-US" altLang="en-US" sz="2200" b="1" dirty="0"/>
              <a:t>systemic disease </a:t>
            </a:r>
          </a:p>
        </p:txBody>
      </p:sp>
      <p:sp>
        <p:nvSpPr>
          <p:cNvPr id="2151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488A975-785F-40F3-8051-55A1ADFA712F}" type="slidenum">
              <a:rPr lang="en-US" altLang="en-US" sz="1000" smtClean="0"/>
              <a:pPr>
                <a:spcBef>
                  <a:spcPct val="0"/>
                </a:spcBef>
                <a:buClrTx/>
                <a:buSzTx/>
                <a:buFontTx/>
                <a:buNone/>
              </a:pPr>
              <a:t>44</a:t>
            </a:fld>
            <a:endParaRPr lang="en-US" altLang="en-US" sz="1000"/>
          </a:p>
        </p:txBody>
      </p:sp>
      <p:sp>
        <p:nvSpPr>
          <p:cNvPr id="8201" name="TextBox 1"/>
          <p:cNvSpPr txBox="1">
            <a:spLocks noChangeArrowheads="1"/>
          </p:cNvSpPr>
          <p:nvPr/>
        </p:nvSpPr>
        <p:spPr bwMode="auto">
          <a:xfrm>
            <a:off x="228600" y="2895600"/>
            <a:ext cx="8800614" cy="1323439"/>
          </a:xfrm>
          <a:prstGeom prst="rect">
            <a:avLst/>
          </a:prstGeom>
          <a:noFill/>
          <a:ln>
            <a:noFill/>
          </a:ln>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r>
              <a:rPr lang="en-US" altLang="en-US" sz="1600" i="1" dirty="0">
                <a:solidFill>
                  <a:schemeClr val="bg1">
                    <a:lumMod val="75000"/>
                  </a:schemeClr>
                </a:solidFill>
              </a:rPr>
              <a:t>With which connective-tissue diseases (CTDs) and/or </a:t>
            </a:r>
            <a:r>
              <a:rPr lang="en-US" altLang="en-US" sz="1600" b="1" i="1" dirty="0" err="1">
                <a:solidFill>
                  <a:srgbClr val="0000FF"/>
                </a:solidFill>
              </a:rPr>
              <a:t>vasculitides</a:t>
            </a:r>
            <a:r>
              <a:rPr lang="en-US" altLang="en-US" sz="1600" i="1" dirty="0">
                <a:solidFill>
                  <a:schemeClr val="bg1">
                    <a:lumMod val="65000"/>
                  </a:schemeClr>
                </a:solidFill>
              </a:rPr>
              <a:t> </a:t>
            </a:r>
            <a:r>
              <a:rPr lang="en-US" altLang="en-US" sz="1600" i="1" dirty="0">
                <a:solidFill>
                  <a:schemeClr val="bg1">
                    <a:lumMod val="75000"/>
                  </a:schemeClr>
                </a:solidFill>
              </a:rPr>
              <a:t>has PUK been associated?</a:t>
            </a:r>
          </a:p>
          <a:p>
            <a:pPr eaLnBrk="1" hangingPunct="1">
              <a:spcBef>
                <a:spcPct val="0"/>
              </a:spcBef>
              <a:buClrTx/>
              <a:buSzTx/>
              <a:buFontTx/>
              <a:buNone/>
              <a:defRPr/>
            </a:pPr>
            <a:r>
              <a:rPr lang="en-US" altLang="en-US" sz="1600" dirty="0">
                <a:solidFill>
                  <a:schemeClr val="bg1">
                    <a:lumMod val="75000"/>
                  </a:schemeClr>
                </a:solidFill>
              </a:rPr>
              <a:t>Pretty much all of them</a:t>
            </a:r>
          </a:p>
          <a:p>
            <a:pPr eaLnBrk="1" hangingPunct="1">
              <a:spcBef>
                <a:spcPct val="0"/>
              </a:spcBef>
              <a:buClrTx/>
              <a:buSzTx/>
              <a:buFontTx/>
              <a:buNone/>
              <a:defRPr/>
            </a:pPr>
            <a:endParaRPr lang="en-US" altLang="en-US" sz="1600" dirty="0">
              <a:solidFill>
                <a:schemeClr val="bg1">
                  <a:lumMod val="75000"/>
                </a:schemeClr>
              </a:solidFill>
            </a:endParaRPr>
          </a:p>
          <a:p>
            <a:pPr eaLnBrk="1" hangingPunct="1">
              <a:spcBef>
                <a:spcPct val="0"/>
              </a:spcBef>
              <a:buClrTx/>
              <a:buSzTx/>
              <a:buFontTx/>
              <a:buNone/>
              <a:defRPr/>
            </a:pPr>
            <a:r>
              <a:rPr lang="en-US" altLang="en-US" sz="1600" i="1" dirty="0">
                <a:solidFill>
                  <a:schemeClr val="bg1">
                    <a:lumMod val="75000"/>
                  </a:schemeClr>
                </a:solidFill>
              </a:rPr>
              <a:t>Which three conditions are most likely to present with PUK?</a:t>
            </a:r>
          </a:p>
          <a:p>
            <a:pPr eaLnBrk="1" hangingPunct="1">
              <a:spcBef>
                <a:spcPct val="0"/>
              </a:spcBef>
              <a:buClrTx/>
              <a:buSzTx/>
              <a:buFontTx/>
              <a:buNone/>
              <a:defRPr/>
            </a:pPr>
            <a:r>
              <a:rPr lang="en-US" altLang="en-US" sz="1600" dirty="0">
                <a:solidFill>
                  <a:schemeClr val="bg1">
                    <a:lumMod val="75000"/>
                  </a:schemeClr>
                </a:solidFill>
              </a:rPr>
              <a:t>Rheumatoid arthritis, </a:t>
            </a:r>
            <a:r>
              <a:rPr lang="en-US" altLang="en-US" sz="1600" b="1" dirty="0">
                <a:solidFill>
                  <a:srgbClr val="0000FF"/>
                </a:solidFill>
              </a:rPr>
              <a:t>granulomatosis with polyangiitis</a:t>
            </a:r>
            <a:r>
              <a:rPr lang="en-US" altLang="en-US" sz="1600" dirty="0">
                <a:solidFill>
                  <a:schemeClr val="bg1">
                    <a:lumMod val="75000"/>
                  </a:schemeClr>
                </a:solidFill>
              </a:rPr>
              <a:t>, and polyarteritis nodosa</a:t>
            </a:r>
            <a:endParaRPr lang="en-US" altLang="en-US" sz="1600" dirty="0">
              <a:solidFill>
                <a:srgbClr val="FFFF00"/>
              </a:solidFill>
            </a:endParaRPr>
          </a:p>
        </p:txBody>
      </p:sp>
      <p:sp>
        <p:nvSpPr>
          <p:cNvPr id="2" name="Text Box 4">
            <a:extLst>
              <a:ext uri="{FF2B5EF4-FFF2-40B4-BE49-F238E27FC236}">
                <a16:creationId xmlns:a16="http://schemas.microsoft.com/office/drawing/2014/main" id="{B98A7E30-2F3D-4045-AE05-CAB5E805EB68}"/>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4" name="TextBox 3">
            <a:extLst>
              <a:ext uri="{FF2B5EF4-FFF2-40B4-BE49-F238E27FC236}">
                <a16:creationId xmlns:a16="http://schemas.microsoft.com/office/drawing/2014/main" id="{74ECB8C9-7ACC-40E2-8ACB-063A2523B598}"/>
              </a:ext>
            </a:extLst>
          </p:cNvPr>
          <p:cNvSpPr txBox="1"/>
          <p:nvPr/>
        </p:nvSpPr>
        <p:spPr>
          <a:xfrm>
            <a:off x="2313038" y="1524000"/>
            <a:ext cx="6194324" cy="584775"/>
          </a:xfrm>
          <a:prstGeom prst="rect">
            <a:avLst/>
          </a:prstGeom>
          <a:solidFill>
            <a:schemeClr val="accent5">
              <a:lumMod val="75000"/>
            </a:schemeClr>
          </a:solidFill>
        </p:spPr>
        <p:txBody>
          <a:bodyPr wrap="none" rtlCol="0">
            <a:spAutoFit/>
          </a:bodyPr>
          <a:lstStyle/>
          <a:p>
            <a:r>
              <a:rPr lang="en-US" sz="1600" i="1" dirty="0">
                <a:solidFill>
                  <a:schemeClr val="bg1">
                    <a:lumMod val="50000"/>
                  </a:schemeClr>
                </a:solidFill>
              </a:rPr>
              <a:t>With what general category of autoimmune </a:t>
            </a:r>
            <a:r>
              <a:rPr lang="en-US" sz="1600" i="1" dirty="0" err="1">
                <a:solidFill>
                  <a:schemeClr val="bg1">
                    <a:lumMod val="50000"/>
                  </a:schemeClr>
                </a:solidFill>
              </a:rPr>
              <a:t>dz</a:t>
            </a:r>
            <a:r>
              <a:rPr lang="en-US" sz="1600" i="1" dirty="0">
                <a:solidFill>
                  <a:schemeClr val="bg1">
                    <a:lumMod val="50000"/>
                  </a:schemeClr>
                </a:solidFill>
              </a:rPr>
              <a:t> is PUK associated?</a:t>
            </a:r>
          </a:p>
          <a:p>
            <a:r>
              <a:rPr lang="en-US" sz="1600" dirty="0">
                <a:solidFill>
                  <a:schemeClr val="bg1">
                    <a:lumMod val="50000"/>
                  </a:schemeClr>
                </a:solidFill>
              </a:rPr>
              <a:t>Connective-tissue </a:t>
            </a:r>
            <a:r>
              <a:rPr lang="en-US" sz="1600" dirty="0" err="1">
                <a:solidFill>
                  <a:schemeClr val="bg1">
                    <a:lumMod val="50000"/>
                  </a:schemeClr>
                </a:solidFill>
              </a:rPr>
              <a:t>dz</a:t>
            </a:r>
            <a:r>
              <a:rPr lang="en-US" sz="1600" dirty="0">
                <a:solidFill>
                  <a:schemeClr val="bg1">
                    <a:lumMod val="50000"/>
                  </a:schemeClr>
                </a:solidFill>
              </a:rPr>
              <a:t>, especially </a:t>
            </a:r>
            <a:r>
              <a:rPr lang="en-US" sz="1600" dirty="0" err="1">
                <a:solidFill>
                  <a:schemeClr val="bg1">
                    <a:lumMod val="50000"/>
                  </a:schemeClr>
                </a:solidFill>
              </a:rPr>
              <a:t>vasculitides</a:t>
            </a:r>
            <a:endParaRPr lang="en-US" sz="1600" dirty="0">
              <a:solidFill>
                <a:schemeClr val="bg1">
                  <a:lumMod val="50000"/>
                </a:schemeClr>
              </a:solidFill>
            </a:endParaRPr>
          </a:p>
        </p:txBody>
      </p:sp>
      <p:sp>
        <p:nvSpPr>
          <p:cNvPr id="3" name="TextBox 2">
            <a:extLst>
              <a:ext uri="{FF2B5EF4-FFF2-40B4-BE49-F238E27FC236}">
                <a16:creationId xmlns:a16="http://schemas.microsoft.com/office/drawing/2014/main" id="{C136046D-648A-4955-A665-38E04DD6385D}"/>
              </a:ext>
            </a:extLst>
          </p:cNvPr>
          <p:cNvSpPr txBox="1"/>
          <p:nvPr/>
        </p:nvSpPr>
        <p:spPr>
          <a:xfrm>
            <a:off x="1143000" y="4243387"/>
            <a:ext cx="6235168" cy="2462213"/>
          </a:xfrm>
          <a:prstGeom prst="rect">
            <a:avLst/>
          </a:prstGeom>
          <a:solidFill>
            <a:srgbClr val="FBBB65"/>
          </a:solidFill>
        </p:spPr>
        <p:txBody>
          <a:bodyPr wrap="square" rtlCol="0">
            <a:spAutoFit/>
          </a:bodyPr>
          <a:lstStyle/>
          <a:p>
            <a:r>
              <a:rPr lang="en-US" sz="1400" i="1" dirty="0">
                <a:solidFill>
                  <a:schemeClr val="bg1">
                    <a:lumMod val="65000"/>
                  </a:schemeClr>
                </a:solidFill>
              </a:rPr>
              <a:t>What proportion of </a:t>
            </a:r>
            <a:r>
              <a:rPr lang="en-US" sz="1400" i="1" dirty="0" err="1">
                <a:solidFill>
                  <a:schemeClr val="bg1">
                    <a:lumMod val="65000"/>
                  </a:schemeClr>
                </a:solidFill>
              </a:rPr>
              <a:t>GwP</a:t>
            </a:r>
            <a:r>
              <a:rPr lang="en-US" sz="1400" i="1" dirty="0">
                <a:solidFill>
                  <a:schemeClr val="bg1">
                    <a:lumMod val="65000"/>
                  </a:schemeClr>
                </a:solidFill>
              </a:rPr>
              <a:t> pts have ophthalmic involvement?</a:t>
            </a:r>
          </a:p>
          <a:p>
            <a:r>
              <a:rPr lang="en-US" sz="1400" dirty="0">
                <a:solidFill>
                  <a:schemeClr val="bg1">
                    <a:lumMod val="65000"/>
                  </a:schemeClr>
                </a:solidFill>
              </a:rPr>
              <a:t>About half</a:t>
            </a:r>
          </a:p>
          <a:p>
            <a:endParaRPr lang="en-US" sz="1400" dirty="0">
              <a:solidFill>
                <a:schemeClr val="bg1">
                  <a:lumMod val="65000"/>
                </a:schemeClr>
              </a:solidFill>
            </a:endParaRPr>
          </a:p>
          <a:p>
            <a:r>
              <a:rPr lang="en-US" sz="1400" i="1" dirty="0">
                <a:solidFill>
                  <a:schemeClr val="bg1">
                    <a:lumMod val="65000"/>
                  </a:schemeClr>
                </a:solidFill>
              </a:rPr>
              <a:t>What is the most common manifestation of that involvement? (It’s not PUK.)</a:t>
            </a:r>
          </a:p>
          <a:p>
            <a:r>
              <a:rPr lang="en-US" sz="1400" dirty="0">
                <a:solidFill>
                  <a:schemeClr val="bg1">
                    <a:lumMod val="65000"/>
                  </a:schemeClr>
                </a:solidFill>
              </a:rPr>
              <a:t>Orbital inflammation</a:t>
            </a:r>
          </a:p>
          <a:p>
            <a:endParaRPr lang="en-US" sz="1400" i="1" dirty="0">
              <a:solidFill>
                <a:schemeClr val="bg1">
                  <a:lumMod val="65000"/>
                </a:schemeClr>
              </a:solidFill>
            </a:endParaRPr>
          </a:p>
          <a:p>
            <a:r>
              <a:rPr lang="en-US" sz="1400" i="1" dirty="0">
                <a:solidFill>
                  <a:schemeClr val="bg1">
                    <a:lumMod val="65000"/>
                  </a:schemeClr>
                </a:solidFill>
              </a:rPr>
              <a:t>What is the next most common manifestation? </a:t>
            </a:r>
          </a:p>
          <a:p>
            <a:r>
              <a:rPr lang="en-US" sz="1400" dirty="0">
                <a:solidFill>
                  <a:schemeClr val="bg1">
                    <a:lumMod val="65000"/>
                  </a:schemeClr>
                </a:solidFill>
              </a:rPr>
              <a:t>Scleritis (including PUK)</a:t>
            </a:r>
          </a:p>
          <a:p>
            <a:endParaRPr lang="en-US" sz="1400" i="1" dirty="0">
              <a:solidFill>
                <a:schemeClr val="bg1">
                  <a:lumMod val="65000"/>
                </a:schemeClr>
              </a:solidFill>
            </a:endParaRPr>
          </a:p>
          <a:p>
            <a:r>
              <a:rPr lang="en-US" sz="1400" i="1" dirty="0">
                <a:solidFill>
                  <a:schemeClr val="bg1">
                    <a:lumMod val="65000"/>
                  </a:schemeClr>
                </a:solidFill>
              </a:rPr>
              <a:t>Is </a:t>
            </a:r>
            <a:r>
              <a:rPr lang="en-US" sz="1400" b="1" i="1" dirty="0">
                <a:solidFill>
                  <a:srgbClr val="0000FF"/>
                </a:solidFill>
              </a:rPr>
              <a:t>retinal involvement </a:t>
            </a:r>
            <a:r>
              <a:rPr lang="en-US" sz="1400" i="1" dirty="0">
                <a:solidFill>
                  <a:schemeClr val="bg1">
                    <a:lumMod val="65000"/>
                  </a:schemeClr>
                </a:solidFill>
              </a:rPr>
              <a:t>in </a:t>
            </a:r>
            <a:r>
              <a:rPr lang="en-US" sz="1400" i="1" dirty="0" err="1">
                <a:solidFill>
                  <a:schemeClr val="bg1">
                    <a:lumMod val="65000"/>
                  </a:schemeClr>
                </a:solidFill>
              </a:rPr>
              <a:t>GwP</a:t>
            </a:r>
            <a:r>
              <a:rPr lang="en-US" sz="1400" i="1" dirty="0">
                <a:solidFill>
                  <a:schemeClr val="bg1">
                    <a:lumMod val="65000"/>
                  </a:schemeClr>
                </a:solidFill>
              </a:rPr>
              <a:t> a thing?</a:t>
            </a:r>
          </a:p>
          <a:p>
            <a:r>
              <a:rPr lang="en-US" sz="1400" dirty="0">
                <a:solidFill>
                  <a:schemeClr val="bg1">
                    <a:lumMod val="65000"/>
                  </a:schemeClr>
                </a:solidFill>
              </a:rPr>
              <a:t>Yes, albeit uncommonly</a:t>
            </a:r>
          </a:p>
        </p:txBody>
      </p:sp>
      <p:sp>
        <p:nvSpPr>
          <p:cNvPr id="6" name="Oval 5">
            <a:extLst>
              <a:ext uri="{FF2B5EF4-FFF2-40B4-BE49-F238E27FC236}">
                <a16:creationId xmlns:a16="http://schemas.microsoft.com/office/drawing/2014/main" id="{D571310A-DC57-44A7-8216-6FBD26D05DF8}"/>
              </a:ext>
            </a:extLst>
          </p:cNvPr>
          <p:cNvSpPr/>
          <p:nvPr/>
        </p:nvSpPr>
        <p:spPr>
          <a:xfrm>
            <a:off x="1295400" y="6102350"/>
            <a:ext cx="1905000" cy="45085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FDC0C42-ACFE-4475-841E-0AC58A0C1375}"/>
              </a:ext>
            </a:extLst>
          </p:cNvPr>
          <p:cNvSpPr txBox="1"/>
          <p:nvPr/>
        </p:nvSpPr>
        <p:spPr>
          <a:xfrm>
            <a:off x="3287171" y="6031077"/>
            <a:ext cx="4790029" cy="523220"/>
          </a:xfrm>
          <a:prstGeom prst="rect">
            <a:avLst/>
          </a:prstGeom>
          <a:solidFill>
            <a:srgbClr val="00B0F0"/>
          </a:solidFill>
        </p:spPr>
        <p:txBody>
          <a:bodyPr wrap="none" rtlCol="0">
            <a:spAutoFit/>
          </a:bodyPr>
          <a:lstStyle/>
          <a:p>
            <a:r>
              <a:rPr lang="en-US" sz="1400" i="1" dirty="0">
                <a:solidFill>
                  <a:schemeClr val="bg1"/>
                </a:solidFill>
              </a:rPr>
              <a:t>What form does retinal involvement in </a:t>
            </a:r>
            <a:r>
              <a:rPr lang="en-US" sz="1400" i="1" dirty="0" err="1">
                <a:solidFill>
                  <a:schemeClr val="bg1"/>
                </a:solidFill>
              </a:rPr>
              <a:t>GwP</a:t>
            </a:r>
            <a:r>
              <a:rPr lang="en-US" sz="1400" i="1" dirty="0">
                <a:solidFill>
                  <a:schemeClr val="bg1"/>
                </a:solidFill>
              </a:rPr>
              <a:t> typically take?</a:t>
            </a:r>
          </a:p>
          <a:p>
            <a:r>
              <a:rPr lang="en-US" sz="1400" dirty="0">
                <a:solidFill>
                  <a:schemeClr val="bg1"/>
                </a:solidFill>
              </a:rPr>
              <a:t>A retinal vasculitis (</a:t>
            </a:r>
            <a:r>
              <a:rPr lang="en-US" sz="1400" b="1" dirty="0">
                <a:solidFill>
                  <a:srgbClr val="0000FF"/>
                </a:solidFill>
              </a:rPr>
              <a:t>not surprisingly</a:t>
            </a:r>
            <a:r>
              <a:rPr lang="en-US" sz="1400" dirty="0">
                <a:solidFill>
                  <a:schemeClr val="bg1"/>
                </a:solidFill>
              </a:rPr>
              <a:t>)</a:t>
            </a:r>
          </a:p>
        </p:txBody>
      </p:sp>
      <p:sp>
        <p:nvSpPr>
          <p:cNvPr id="8" name="Oval 7">
            <a:extLst>
              <a:ext uri="{FF2B5EF4-FFF2-40B4-BE49-F238E27FC236}">
                <a16:creationId xmlns:a16="http://schemas.microsoft.com/office/drawing/2014/main" id="{006E45C3-0D20-4A35-9610-D63DDDDD65F8}"/>
              </a:ext>
            </a:extLst>
          </p:cNvPr>
          <p:cNvSpPr/>
          <p:nvPr/>
        </p:nvSpPr>
        <p:spPr>
          <a:xfrm>
            <a:off x="4991100" y="2847538"/>
            <a:ext cx="1485900" cy="45085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Arrow: Up-Down 8">
            <a:extLst>
              <a:ext uri="{FF2B5EF4-FFF2-40B4-BE49-F238E27FC236}">
                <a16:creationId xmlns:a16="http://schemas.microsoft.com/office/drawing/2014/main" id="{0927C0E3-AE5E-4625-BA02-E131DBCD8449}"/>
              </a:ext>
            </a:extLst>
          </p:cNvPr>
          <p:cNvSpPr/>
          <p:nvPr/>
        </p:nvSpPr>
        <p:spPr>
          <a:xfrm rot="239875">
            <a:off x="5471268" y="3297503"/>
            <a:ext cx="328885" cy="2832913"/>
          </a:xfrm>
          <a:prstGeom prst="upDownArrow">
            <a:avLst/>
          </a:prstGeom>
          <a:solidFill>
            <a:srgbClr val="0000F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15610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E44285AA-5410-B60D-1485-5F00E3CC6098}"/>
              </a:ext>
            </a:extLst>
          </p:cNvPr>
          <p:cNvSpPr txBox="1">
            <a:spLocks noChangeArrowheads="1"/>
          </p:cNvSpPr>
          <p:nvPr/>
        </p:nvSpPr>
        <p:spPr bwMode="auto">
          <a:xfrm>
            <a:off x="228600" y="2895600"/>
            <a:ext cx="8800614" cy="1323439"/>
          </a:xfrm>
          <a:prstGeom prst="rect">
            <a:avLst/>
          </a:prstGeom>
          <a:noFill/>
          <a:ln>
            <a:noFill/>
          </a:ln>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r>
              <a:rPr lang="en-US" altLang="en-US" sz="1600" i="1" dirty="0">
                <a:solidFill>
                  <a:schemeClr val="bg1">
                    <a:lumMod val="75000"/>
                  </a:schemeClr>
                </a:solidFill>
              </a:rPr>
              <a:t>With which connective-tissue diseases (CTDs) and/or </a:t>
            </a:r>
            <a:r>
              <a:rPr lang="en-US" altLang="en-US" sz="1600" b="1" i="1" dirty="0" err="1">
                <a:solidFill>
                  <a:srgbClr val="0000FF"/>
                </a:solidFill>
              </a:rPr>
              <a:t>vasculitides</a:t>
            </a:r>
            <a:r>
              <a:rPr lang="en-US" altLang="en-US" sz="1600" i="1" dirty="0">
                <a:solidFill>
                  <a:schemeClr val="bg1">
                    <a:lumMod val="65000"/>
                  </a:schemeClr>
                </a:solidFill>
              </a:rPr>
              <a:t> </a:t>
            </a:r>
            <a:r>
              <a:rPr lang="en-US" altLang="en-US" sz="1600" i="1" dirty="0">
                <a:solidFill>
                  <a:schemeClr val="bg1">
                    <a:lumMod val="75000"/>
                  </a:schemeClr>
                </a:solidFill>
              </a:rPr>
              <a:t>has PUK been associated?</a:t>
            </a:r>
          </a:p>
          <a:p>
            <a:pPr eaLnBrk="1" hangingPunct="1">
              <a:spcBef>
                <a:spcPct val="0"/>
              </a:spcBef>
              <a:buClrTx/>
              <a:buSzTx/>
              <a:buFontTx/>
              <a:buNone/>
              <a:defRPr/>
            </a:pPr>
            <a:r>
              <a:rPr lang="en-US" altLang="en-US" sz="1600" dirty="0">
                <a:solidFill>
                  <a:schemeClr val="bg1">
                    <a:lumMod val="75000"/>
                  </a:schemeClr>
                </a:solidFill>
              </a:rPr>
              <a:t>Pretty much all of them</a:t>
            </a:r>
          </a:p>
          <a:p>
            <a:pPr eaLnBrk="1" hangingPunct="1">
              <a:spcBef>
                <a:spcPct val="0"/>
              </a:spcBef>
              <a:buClrTx/>
              <a:buSzTx/>
              <a:buFontTx/>
              <a:buNone/>
              <a:defRPr/>
            </a:pPr>
            <a:endParaRPr lang="en-US" altLang="en-US" sz="1600" dirty="0">
              <a:solidFill>
                <a:schemeClr val="bg1">
                  <a:lumMod val="75000"/>
                </a:schemeClr>
              </a:solidFill>
            </a:endParaRPr>
          </a:p>
          <a:p>
            <a:pPr eaLnBrk="1" hangingPunct="1">
              <a:spcBef>
                <a:spcPct val="0"/>
              </a:spcBef>
              <a:buClrTx/>
              <a:buSzTx/>
              <a:buFontTx/>
              <a:buNone/>
              <a:defRPr/>
            </a:pPr>
            <a:r>
              <a:rPr lang="en-US" altLang="en-US" sz="1600" i="1" dirty="0">
                <a:solidFill>
                  <a:schemeClr val="bg1">
                    <a:lumMod val="75000"/>
                  </a:schemeClr>
                </a:solidFill>
              </a:rPr>
              <a:t>Which three conditions are most likely to present with PUK?</a:t>
            </a:r>
          </a:p>
          <a:p>
            <a:pPr eaLnBrk="1" hangingPunct="1">
              <a:spcBef>
                <a:spcPct val="0"/>
              </a:spcBef>
              <a:buClrTx/>
              <a:buSzTx/>
              <a:buFontTx/>
              <a:buNone/>
              <a:defRPr/>
            </a:pPr>
            <a:r>
              <a:rPr lang="en-US" altLang="en-US" sz="1600" dirty="0">
                <a:solidFill>
                  <a:schemeClr val="bg1">
                    <a:lumMod val="75000"/>
                  </a:schemeClr>
                </a:solidFill>
              </a:rPr>
              <a:t>Rheumatoid arthritis, </a:t>
            </a:r>
            <a:r>
              <a:rPr lang="en-US" altLang="en-US" sz="1600" b="1" dirty="0">
                <a:solidFill>
                  <a:srgbClr val="0000FF"/>
                </a:solidFill>
              </a:rPr>
              <a:t>granulomatosis with polyangiitis</a:t>
            </a:r>
            <a:r>
              <a:rPr lang="en-US" altLang="en-US" sz="1600" dirty="0">
                <a:solidFill>
                  <a:schemeClr val="bg1">
                    <a:lumMod val="75000"/>
                  </a:schemeClr>
                </a:solidFill>
              </a:rPr>
              <a:t>, and polyarteritis nodosa</a:t>
            </a:r>
            <a:endParaRPr lang="en-US" altLang="en-US" sz="1600" dirty="0">
              <a:solidFill>
                <a:srgbClr val="FFFF00"/>
              </a:solidFill>
            </a:endParaRPr>
          </a:p>
        </p:txBody>
      </p:sp>
      <p:sp>
        <p:nvSpPr>
          <p:cNvPr id="21506" name="Rectangle 7"/>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21507"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21508"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21510" name="Rectangle 5"/>
          <p:cNvSpPr>
            <a:spLocks noGrp="1" noChangeArrowheads="1"/>
          </p:cNvSpPr>
          <p:nvPr>
            <p:ph type="body" idx="1"/>
          </p:nvPr>
        </p:nvSpPr>
        <p:spPr>
          <a:xfrm>
            <a:off x="304800" y="1676400"/>
            <a:ext cx="8534400" cy="4876800"/>
          </a:xfrm>
        </p:spPr>
        <p:txBody>
          <a:bodyPr/>
          <a:lstStyle/>
          <a:p>
            <a:pPr eaLnBrk="1" hangingPunct="1"/>
            <a:r>
              <a:rPr lang="en-US" altLang="en-US" sz="2200" dirty="0">
                <a:solidFill>
                  <a:schemeClr val="bg1">
                    <a:lumMod val="75000"/>
                  </a:schemeClr>
                </a:solidFill>
              </a:rPr>
              <a:t>Autoimmune PUK is usually unilateral and sectoral                         </a:t>
            </a:r>
          </a:p>
          <a:p>
            <a:pPr eaLnBrk="1" hangingPunct="1"/>
            <a:r>
              <a:rPr lang="en-US" altLang="en-US" sz="2200" dirty="0">
                <a:solidFill>
                  <a:schemeClr val="bg1">
                    <a:lumMod val="75000"/>
                  </a:schemeClr>
                </a:solidFill>
              </a:rPr>
              <a:t>It often heralds exacerbation of </a:t>
            </a:r>
            <a:r>
              <a:rPr lang="en-US" altLang="en-US" sz="2200" b="1" dirty="0"/>
              <a:t>systemic disease </a:t>
            </a:r>
          </a:p>
        </p:txBody>
      </p:sp>
      <p:sp>
        <p:nvSpPr>
          <p:cNvPr id="2151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488A975-785F-40F3-8051-55A1ADFA712F}" type="slidenum">
              <a:rPr lang="en-US" altLang="en-US" sz="1000" smtClean="0"/>
              <a:pPr>
                <a:spcBef>
                  <a:spcPct val="0"/>
                </a:spcBef>
                <a:buClrTx/>
                <a:buSzTx/>
                <a:buFontTx/>
                <a:buNone/>
              </a:pPr>
              <a:t>45</a:t>
            </a:fld>
            <a:endParaRPr lang="en-US" altLang="en-US" sz="1000"/>
          </a:p>
        </p:txBody>
      </p:sp>
      <p:sp>
        <p:nvSpPr>
          <p:cNvPr id="2" name="Text Box 4">
            <a:extLst>
              <a:ext uri="{FF2B5EF4-FFF2-40B4-BE49-F238E27FC236}">
                <a16:creationId xmlns:a16="http://schemas.microsoft.com/office/drawing/2014/main" id="{B98A7E30-2F3D-4045-AE05-CAB5E805EB68}"/>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4" name="TextBox 3">
            <a:extLst>
              <a:ext uri="{FF2B5EF4-FFF2-40B4-BE49-F238E27FC236}">
                <a16:creationId xmlns:a16="http://schemas.microsoft.com/office/drawing/2014/main" id="{74ECB8C9-7ACC-40E2-8ACB-063A2523B598}"/>
              </a:ext>
            </a:extLst>
          </p:cNvPr>
          <p:cNvSpPr txBox="1"/>
          <p:nvPr/>
        </p:nvSpPr>
        <p:spPr>
          <a:xfrm>
            <a:off x="2313038" y="1524000"/>
            <a:ext cx="6194324" cy="584775"/>
          </a:xfrm>
          <a:prstGeom prst="rect">
            <a:avLst/>
          </a:prstGeom>
          <a:solidFill>
            <a:schemeClr val="accent5">
              <a:lumMod val="75000"/>
            </a:schemeClr>
          </a:solidFill>
        </p:spPr>
        <p:txBody>
          <a:bodyPr wrap="none" rtlCol="0">
            <a:spAutoFit/>
          </a:bodyPr>
          <a:lstStyle/>
          <a:p>
            <a:r>
              <a:rPr lang="en-US" sz="1600" i="1" dirty="0">
                <a:solidFill>
                  <a:schemeClr val="bg1">
                    <a:lumMod val="50000"/>
                  </a:schemeClr>
                </a:solidFill>
              </a:rPr>
              <a:t>With what general category of autoimmune </a:t>
            </a:r>
            <a:r>
              <a:rPr lang="en-US" sz="1600" i="1" dirty="0" err="1">
                <a:solidFill>
                  <a:schemeClr val="bg1">
                    <a:lumMod val="50000"/>
                  </a:schemeClr>
                </a:solidFill>
              </a:rPr>
              <a:t>dz</a:t>
            </a:r>
            <a:r>
              <a:rPr lang="en-US" sz="1600" i="1" dirty="0">
                <a:solidFill>
                  <a:schemeClr val="bg1">
                    <a:lumMod val="50000"/>
                  </a:schemeClr>
                </a:solidFill>
              </a:rPr>
              <a:t> is PUK associated?</a:t>
            </a:r>
          </a:p>
          <a:p>
            <a:r>
              <a:rPr lang="en-US" sz="1600" dirty="0">
                <a:solidFill>
                  <a:schemeClr val="bg1">
                    <a:lumMod val="50000"/>
                  </a:schemeClr>
                </a:solidFill>
              </a:rPr>
              <a:t>Connective-tissue </a:t>
            </a:r>
            <a:r>
              <a:rPr lang="en-US" sz="1600" dirty="0" err="1">
                <a:solidFill>
                  <a:schemeClr val="bg1">
                    <a:lumMod val="50000"/>
                  </a:schemeClr>
                </a:solidFill>
              </a:rPr>
              <a:t>dz</a:t>
            </a:r>
            <a:r>
              <a:rPr lang="en-US" sz="1600" dirty="0">
                <a:solidFill>
                  <a:schemeClr val="bg1">
                    <a:lumMod val="50000"/>
                  </a:schemeClr>
                </a:solidFill>
              </a:rPr>
              <a:t>, especially </a:t>
            </a:r>
            <a:r>
              <a:rPr lang="en-US" sz="1600" dirty="0" err="1">
                <a:solidFill>
                  <a:schemeClr val="bg1">
                    <a:lumMod val="50000"/>
                  </a:schemeClr>
                </a:solidFill>
              </a:rPr>
              <a:t>vasculitides</a:t>
            </a:r>
            <a:endParaRPr lang="en-US" sz="1600" dirty="0">
              <a:solidFill>
                <a:schemeClr val="bg1">
                  <a:lumMod val="50000"/>
                </a:schemeClr>
              </a:solidFill>
            </a:endParaRPr>
          </a:p>
        </p:txBody>
      </p:sp>
      <p:sp>
        <p:nvSpPr>
          <p:cNvPr id="3" name="TextBox 2">
            <a:extLst>
              <a:ext uri="{FF2B5EF4-FFF2-40B4-BE49-F238E27FC236}">
                <a16:creationId xmlns:a16="http://schemas.microsoft.com/office/drawing/2014/main" id="{C136046D-648A-4955-A665-38E04DD6385D}"/>
              </a:ext>
            </a:extLst>
          </p:cNvPr>
          <p:cNvSpPr txBox="1"/>
          <p:nvPr/>
        </p:nvSpPr>
        <p:spPr>
          <a:xfrm>
            <a:off x="1143000" y="4243387"/>
            <a:ext cx="6235168" cy="2462213"/>
          </a:xfrm>
          <a:prstGeom prst="rect">
            <a:avLst/>
          </a:prstGeom>
          <a:solidFill>
            <a:srgbClr val="FBBB65"/>
          </a:solidFill>
        </p:spPr>
        <p:txBody>
          <a:bodyPr wrap="square" rtlCol="0">
            <a:spAutoFit/>
          </a:bodyPr>
          <a:lstStyle/>
          <a:p>
            <a:r>
              <a:rPr lang="en-US" sz="1400" i="1" dirty="0">
                <a:solidFill>
                  <a:schemeClr val="bg1">
                    <a:lumMod val="65000"/>
                  </a:schemeClr>
                </a:solidFill>
              </a:rPr>
              <a:t>What proportion of </a:t>
            </a:r>
            <a:r>
              <a:rPr lang="en-US" sz="1400" i="1" dirty="0" err="1">
                <a:solidFill>
                  <a:schemeClr val="bg1">
                    <a:lumMod val="65000"/>
                  </a:schemeClr>
                </a:solidFill>
              </a:rPr>
              <a:t>GwP</a:t>
            </a:r>
            <a:r>
              <a:rPr lang="en-US" sz="1400" i="1" dirty="0">
                <a:solidFill>
                  <a:schemeClr val="bg1">
                    <a:lumMod val="65000"/>
                  </a:schemeClr>
                </a:solidFill>
              </a:rPr>
              <a:t> pts have ophthalmic involvement?</a:t>
            </a:r>
          </a:p>
          <a:p>
            <a:r>
              <a:rPr lang="en-US" sz="1400" dirty="0">
                <a:solidFill>
                  <a:schemeClr val="bg1">
                    <a:lumMod val="65000"/>
                  </a:schemeClr>
                </a:solidFill>
              </a:rPr>
              <a:t>About half</a:t>
            </a:r>
          </a:p>
          <a:p>
            <a:endParaRPr lang="en-US" sz="1400" dirty="0">
              <a:solidFill>
                <a:schemeClr val="bg1">
                  <a:lumMod val="65000"/>
                </a:schemeClr>
              </a:solidFill>
            </a:endParaRPr>
          </a:p>
          <a:p>
            <a:r>
              <a:rPr lang="en-US" sz="1400" i="1" dirty="0">
                <a:solidFill>
                  <a:schemeClr val="bg1">
                    <a:lumMod val="65000"/>
                  </a:schemeClr>
                </a:solidFill>
              </a:rPr>
              <a:t>What is the most common manifestation of that involvement? (It’s not PUK.)</a:t>
            </a:r>
          </a:p>
          <a:p>
            <a:r>
              <a:rPr lang="en-US" sz="1400" dirty="0">
                <a:solidFill>
                  <a:schemeClr val="bg1">
                    <a:lumMod val="65000"/>
                  </a:schemeClr>
                </a:solidFill>
              </a:rPr>
              <a:t>Orbital inflammation</a:t>
            </a:r>
          </a:p>
          <a:p>
            <a:endParaRPr lang="en-US" sz="1400" i="1" dirty="0">
              <a:solidFill>
                <a:schemeClr val="bg1">
                  <a:lumMod val="65000"/>
                </a:schemeClr>
              </a:solidFill>
            </a:endParaRPr>
          </a:p>
          <a:p>
            <a:r>
              <a:rPr lang="en-US" sz="1400" i="1" dirty="0">
                <a:solidFill>
                  <a:schemeClr val="bg1">
                    <a:lumMod val="65000"/>
                  </a:schemeClr>
                </a:solidFill>
              </a:rPr>
              <a:t>What is the next most common manifestation? </a:t>
            </a:r>
          </a:p>
          <a:p>
            <a:r>
              <a:rPr lang="en-US" sz="1400" dirty="0">
                <a:solidFill>
                  <a:schemeClr val="bg1">
                    <a:lumMod val="65000"/>
                  </a:schemeClr>
                </a:solidFill>
              </a:rPr>
              <a:t>Scleritis (including PUK)</a:t>
            </a:r>
          </a:p>
          <a:p>
            <a:endParaRPr lang="en-US" sz="1400" i="1" dirty="0">
              <a:solidFill>
                <a:schemeClr val="bg1">
                  <a:lumMod val="65000"/>
                </a:schemeClr>
              </a:solidFill>
            </a:endParaRPr>
          </a:p>
          <a:p>
            <a:r>
              <a:rPr lang="en-US" sz="1400" i="1" dirty="0">
                <a:solidFill>
                  <a:schemeClr val="bg1">
                    <a:lumMod val="65000"/>
                  </a:schemeClr>
                </a:solidFill>
              </a:rPr>
              <a:t>Is </a:t>
            </a:r>
            <a:r>
              <a:rPr lang="en-US" sz="1400" b="1" i="1" dirty="0">
                <a:solidFill>
                  <a:schemeClr val="bg1">
                    <a:lumMod val="65000"/>
                  </a:schemeClr>
                </a:solidFill>
              </a:rPr>
              <a:t>retinal involvement </a:t>
            </a:r>
            <a:r>
              <a:rPr lang="en-US" sz="1400" i="1" dirty="0">
                <a:solidFill>
                  <a:schemeClr val="bg1">
                    <a:lumMod val="65000"/>
                  </a:schemeClr>
                </a:solidFill>
              </a:rPr>
              <a:t>in </a:t>
            </a:r>
            <a:r>
              <a:rPr lang="en-US" sz="1400" i="1" dirty="0" err="1">
                <a:solidFill>
                  <a:schemeClr val="bg1">
                    <a:lumMod val="65000"/>
                  </a:schemeClr>
                </a:solidFill>
              </a:rPr>
              <a:t>GwP</a:t>
            </a:r>
            <a:r>
              <a:rPr lang="en-US" sz="1400" i="1" dirty="0">
                <a:solidFill>
                  <a:schemeClr val="bg1">
                    <a:lumMod val="65000"/>
                  </a:schemeClr>
                </a:solidFill>
              </a:rPr>
              <a:t> a thing?</a:t>
            </a:r>
          </a:p>
          <a:p>
            <a:r>
              <a:rPr lang="en-US" sz="1400" dirty="0">
                <a:solidFill>
                  <a:schemeClr val="bg1">
                    <a:lumMod val="65000"/>
                  </a:schemeClr>
                </a:solidFill>
              </a:rPr>
              <a:t>Yes, albeit uncommonly</a:t>
            </a:r>
          </a:p>
        </p:txBody>
      </p:sp>
      <p:sp>
        <p:nvSpPr>
          <p:cNvPr id="6" name="Oval 5">
            <a:extLst>
              <a:ext uri="{FF2B5EF4-FFF2-40B4-BE49-F238E27FC236}">
                <a16:creationId xmlns:a16="http://schemas.microsoft.com/office/drawing/2014/main" id="{D571310A-DC57-44A7-8216-6FBD26D05DF8}"/>
              </a:ext>
            </a:extLst>
          </p:cNvPr>
          <p:cNvSpPr/>
          <p:nvPr/>
        </p:nvSpPr>
        <p:spPr>
          <a:xfrm>
            <a:off x="1295400" y="6102350"/>
            <a:ext cx="1905000" cy="450850"/>
          </a:xfrm>
          <a:prstGeom prst="ellipse">
            <a:avLst/>
          </a:prstGeom>
          <a:no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FDC0C42-ACFE-4475-841E-0AC58A0C1375}"/>
              </a:ext>
            </a:extLst>
          </p:cNvPr>
          <p:cNvSpPr txBox="1"/>
          <p:nvPr/>
        </p:nvSpPr>
        <p:spPr>
          <a:xfrm>
            <a:off x="3287171" y="6031077"/>
            <a:ext cx="4790029" cy="523220"/>
          </a:xfrm>
          <a:prstGeom prst="rect">
            <a:avLst/>
          </a:prstGeom>
          <a:solidFill>
            <a:srgbClr val="00B0F0"/>
          </a:solidFill>
        </p:spPr>
        <p:txBody>
          <a:bodyPr wrap="none" rtlCol="0">
            <a:spAutoFit/>
          </a:bodyPr>
          <a:lstStyle/>
          <a:p>
            <a:r>
              <a:rPr lang="en-US" sz="1400" i="1" dirty="0">
                <a:solidFill>
                  <a:schemeClr val="bg1">
                    <a:lumMod val="75000"/>
                  </a:schemeClr>
                </a:solidFill>
              </a:rPr>
              <a:t>What form does retinal involvement in </a:t>
            </a:r>
            <a:r>
              <a:rPr lang="en-US" sz="1400" i="1" dirty="0" err="1">
                <a:solidFill>
                  <a:schemeClr val="bg1">
                    <a:lumMod val="75000"/>
                  </a:schemeClr>
                </a:solidFill>
              </a:rPr>
              <a:t>GwP</a:t>
            </a:r>
            <a:r>
              <a:rPr lang="en-US" sz="1400" i="1" dirty="0">
                <a:solidFill>
                  <a:schemeClr val="bg1">
                    <a:lumMod val="75000"/>
                  </a:schemeClr>
                </a:solidFill>
              </a:rPr>
              <a:t> typically take?</a:t>
            </a:r>
          </a:p>
          <a:p>
            <a:r>
              <a:rPr lang="en-US" sz="1400" dirty="0">
                <a:solidFill>
                  <a:schemeClr val="bg1">
                    <a:lumMod val="75000"/>
                  </a:schemeClr>
                </a:solidFill>
              </a:rPr>
              <a:t>A retinal vasculitis (</a:t>
            </a:r>
            <a:r>
              <a:rPr lang="en-US" sz="1400" b="1" dirty="0">
                <a:solidFill>
                  <a:schemeClr val="bg1">
                    <a:lumMod val="75000"/>
                  </a:schemeClr>
                </a:solidFill>
              </a:rPr>
              <a:t>not surprisingly</a:t>
            </a:r>
            <a:r>
              <a:rPr lang="en-US" sz="1400" dirty="0">
                <a:solidFill>
                  <a:schemeClr val="bg1">
                    <a:lumMod val="75000"/>
                  </a:schemeClr>
                </a:solidFill>
              </a:rPr>
              <a:t>)</a:t>
            </a:r>
          </a:p>
        </p:txBody>
      </p:sp>
      <p:sp>
        <p:nvSpPr>
          <p:cNvPr id="8" name="Oval 7">
            <a:extLst>
              <a:ext uri="{FF2B5EF4-FFF2-40B4-BE49-F238E27FC236}">
                <a16:creationId xmlns:a16="http://schemas.microsoft.com/office/drawing/2014/main" id="{006E45C3-0D20-4A35-9610-D63DDDDD65F8}"/>
              </a:ext>
            </a:extLst>
          </p:cNvPr>
          <p:cNvSpPr/>
          <p:nvPr/>
        </p:nvSpPr>
        <p:spPr>
          <a:xfrm>
            <a:off x="4991100" y="2847538"/>
            <a:ext cx="1485900" cy="450850"/>
          </a:xfrm>
          <a:prstGeom prst="ellipse">
            <a:avLst/>
          </a:prstGeom>
          <a:no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Arrow: Up-Down 8">
            <a:extLst>
              <a:ext uri="{FF2B5EF4-FFF2-40B4-BE49-F238E27FC236}">
                <a16:creationId xmlns:a16="http://schemas.microsoft.com/office/drawing/2014/main" id="{0927C0E3-AE5E-4625-BA02-E131DBCD8449}"/>
              </a:ext>
            </a:extLst>
          </p:cNvPr>
          <p:cNvSpPr/>
          <p:nvPr/>
        </p:nvSpPr>
        <p:spPr>
          <a:xfrm rot="239875">
            <a:off x="5471268" y="3297503"/>
            <a:ext cx="328885" cy="2832913"/>
          </a:xfrm>
          <a:prstGeom prst="upDownArrow">
            <a:avLst/>
          </a:prstGeom>
          <a:solidFill>
            <a:schemeClr val="bg1">
              <a:lumMod val="7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89B6649-7DEE-4475-8C6B-E86C673C16D4}"/>
              </a:ext>
            </a:extLst>
          </p:cNvPr>
          <p:cNvSpPr/>
          <p:nvPr/>
        </p:nvSpPr>
        <p:spPr>
          <a:xfrm>
            <a:off x="1981200" y="3733800"/>
            <a:ext cx="3703444" cy="637902"/>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64DACE2-DF2F-47A4-BC24-441D58BA508F}"/>
              </a:ext>
            </a:extLst>
          </p:cNvPr>
          <p:cNvSpPr txBox="1"/>
          <p:nvPr/>
        </p:nvSpPr>
        <p:spPr>
          <a:xfrm>
            <a:off x="1448734" y="4520605"/>
            <a:ext cx="4952381" cy="461665"/>
          </a:xfrm>
          <a:prstGeom prst="rect">
            <a:avLst/>
          </a:prstGeom>
          <a:solidFill>
            <a:schemeClr val="accent6">
              <a:lumMod val="20000"/>
              <a:lumOff val="80000"/>
            </a:schemeClr>
          </a:solidFill>
          <a:ln>
            <a:solidFill>
              <a:schemeClr val="tx1"/>
            </a:solidFill>
          </a:ln>
        </p:spPr>
        <p:txBody>
          <a:bodyPr wrap="none" rtlCol="0">
            <a:spAutoFit/>
          </a:bodyPr>
          <a:lstStyle/>
          <a:p>
            <a:r>
              <a:rPr lang="en-US" sz="2400" i="1" dirty="0">
                <a:effectLst>
                  <a:outerShdw blurRad="38100" dist="38100" dir="2700000" algn="tl">
                    <a:srgbClr val="000000">
                      <a:alpha val="43137"/>
                    </a:srgbClr>
                  </a:outerShdw>
                </a:effectLst>
              </a:rPr>
              <a:t>For more on </a:t>
            </a:r>
            <a:r>
              <a:rPr lang="en-US" sz="2400" i="1" dirty="0" err="1">
                <a:effectLst>
                  <a:outerShdw blurRad="38100" dist="38100" dir="2700000" algn="tl">
                    <a:srgbClr val="000000">
                      <a:alpha val="43137"/>
                    </a:srgbClr>
                  </a:outerShdw>
                </a:effectLst>
              </a:rPr>
              <a:t>GwP</a:t>
            </a:r>
            <a:r>
              <a:rPr lang="en-US" sz="2400" i="1" dirty="0">
                <a:effectLst>
                  <a:outerShdw blurRad="38100" dist="38100" dir="2700000" algn="tl">
                    <a:srgbClr val="000000">
                      <a:alpha val="43137"/>
                    </a:srgbClr>
                  </a:outerShdw>
                </a:effectLst>
              </a:rPr>
              <a:t>, see slide-set </a:t>
            </a:r>
            <a:r>
              <a:rPr lang="en-US" sz="2400" dirty="0">
                <a:effectLst>
                  <a:outerShdw blurRad="38100" dist="38100" dir="2700000" algn="tl">
                    <a:srgbClr val="000000">
                      <a:alpha val="43137"/>
                    </a:srgbClr>
                  </a:outerShdw>
                </a:effectLst>
              </a:rPr>
              <a:t>U1</a:t>
            </a:r>
          </a:p>
        </p:txBody>
      </p:sp>
    </p:spTree>
    <p:extLst>
      <p:ext uri="{BB962C8B-B14F-4D97-AF65-F5344CB8AC3E}">
        <p14:creationId xmlns:p14="http://schemas.microsoft.com/office/powerpoint/2010/main" val="41009686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26FB6D0D-98A4-777D-0869-8BBD24841136}"/>
              </a:ext>
            </a:extLst>
          </p:cNvPr>
          <p:cNvSpPr txBox="1">
            <a:spLocks noChangeArrowheads="1"/>
          </p:cNvSpPr>
          <p:nvPr/>
        </p:nvSpPr>
        <p:spPr bwMode="auto">
          <a:xfrm>
            <a:off x="228600" y="2895600"/>
            <a:ext cx="8683596" cy="1323439"/>
          </a:xfrm>
          <a:prstGeom prst="rect">
            <a:avLst/>
          </a:prstGeom>
          <a:noFill/>
          <a:ln>
            <a:noFill/>
          </a:ln>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r>
              <a:rPr lang="en-US" altLang="en-US" sz="1600" i="1" dirty="0">
                <a:solidFill>
                  <a:schemeClr val="bg1">
                    <a:lumMod val="75000"/>
                  </a:schemeClr>
                </a:solidFill>
              </a:rPr>
              <a:t>With which connective-tissue diseases (CTDs) and/or </a:t>
            </a:r>
            <a:r>
              <a:rPr lang="en-US" altLang="en-US" sz="1600" i="1" dirty="0" err="1">
                <a:solidFill>
                  <a:schemeClr val="bg1">
                    <a:lumMod val="75000"/>
                  </a:schemeClr>
                </a:solidFill>
              </a:rPr>
              <a:t>vasculitides</a:t>
            </a:r>
            <a:r>
              <a:rPr lang="en-US" altLang="en-US" sz="1600" i="1" dirty="0">
                <a:solidFill>
                  <a:schemeClr val="bg1">
                    <a:lumMod val="75000"/>
                  </a:schemeClr>
                </a:solidFill>
              </a:rPr>
              <a:t> has PUK been associated?</a:t>
            </a:r>
          </a:p>
          <a:p>
            <a:pPr eaLnBrk="1" hangingPunct="1">
              <a:spcBef>
                <a:spcPct val="0"/>
              </a:spcBef>
              <a:buClrTx/>
              <a:buSzTx/>
              <a:buFontTx/>
              <a:buNone/>
              <a:defRPr/>
            </a:pPr>
            <a:r>
              <a:rPr lang="en-US" altLang="en-US" sz="1600" dirty="0">
                <a:solidFill>
                  <a:schemeClr val="bg1">
                    <a:lumMod val="75000"/>
                  </a:schemeClr>
                </a:solidFill>
              </a:rPr>
              <a:t>Pretty much all of them</a:t>
            </a:r>
          </a:p>
          <a:p>
            <a:pPr eaLnBrk="1" hangingPunct="1">
              <a:spcBef>
                <a:spcPct val="0"/>
              </a:spcBef>
              <a:buClrTx/>
              <a:buSzTx/>
              <a:buFontTx/>
              <a:buNone/>
              <a:defRPr/>
            </a:pPr>
            <a:endParaRPr lang="en-US" altLang="en-US" sz="1600" dirty="0">
              <a:solidFill>
                <a:schemeClr val="bg1">
                  <a:lumMod val="75000"/>
                </a:schemeClr>
              </a:solidFill>
            </a:endParaRPr>
          </a:p>
          <a:p>
            <a:pPr eaLnBrk="1" hangingPunct="1">
              <a:spcBef>
                <a:spcPct val="0"/>
              </a:spcBef>
              <a:buClrTx/>
              <a:buSzTx/>
              <a:buFontTx/>
              <a:buNone/>
              <a:defRPr/>
            </a:pPr>
            <a:r>
              <a:rPr lang="en-US" altLang="en-US" sz="1600" i="1" dirty="0">
                <a:solidFill>
                  <a:schemeClr val="bg1">
                    <a:lumMod val="75000"/>
                  </a:schemeClr>
                </a:solidFill>
              </a:rPr>
              <a:t>Which three conditions are most likely to present with PUK?</a:t>
            </a:r>
          </a:p>
          <a:p>
            <a:pPr eaLnBrk="1" hangingPunct="1">
              <a:spcBef>
                <a:spcPct val="0"/>
              </a:spcBef>
              <a:buClrTx/>
              <a:buSzTx/>
              <a:buFontTx/>
              <a:buNone/>
              <a:defRPr/>
            </a:pPr>
            <a:r>
              <a:rPr lang="en-US" altLang="en-US" sz="1600" dirty="0">
                <a:solidFill>
                  <a:schemeClr val="bg1">
                    <a:lumMod val="75000"/>
                  </a:schemeClr>
                </a:solidFill>
              </a:rPr>
              <a:t>Rheumatoid arthritis, granulomatosis with polyangiitis, and </a:t>
            </a:r>
            <a:r>
              <a:rPr lang="en-US" altLang="en-US" sz="1600" b="1" dirty="0">
                <a:solidFill>
                  <a:srgbClr val="0000FF"/>
                </a:solidFill>
              </a:rPr>
              <a:t>polyarteritis nodosa</a:t>
            </a:r>
            <a:endParaRPr lang="en-US" altLang="en-US" sz="1600" dirty="0">
              <a:solidFill>
                <a:srgbClr val="FFFF00"/>
              </a:solidFill>
            </a:endParaRPr>
          </a:p>
        </p:txBody>
      </p:sp>
      <p:sp>
        <p:nvSpPr>
          <p:cNvPr id="21506" name="Rectangle 7"/>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21507"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21508"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21509" name="Rectangle 4"/>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21510" name="Rectangle 5"/>
          <p:cNvSpPr>
            <a:spLocks noGrp="1" noChangeArrowheads="1"/>
          </p:cNvSpPr>
          <p:nvPr>
            <p:ph type="body" idx="1"/>
          </p:nvPr>
        </p:nvSpPr>
        <p:spPr>
          <a:xfrm>
            <a:off x="304800" y="1676400"/>
            <a:ext cx="8534400" cy="4876800"/>
          </a:xfrm>
        </p:spPr>
        <p:txBody>
          <a:bodyPr/>
          <a:lstStyle/>
          <a:p>
            <a:pPr eaLnBrk="1" hangingPunct="1"/>
            <a:r>
              <a:rPr lang="en-US" altLang="en-US" sz="2200" dirty="0">
                <a:solidFill>
                  <a:schemeClr val="bg1">
                    <a:lumMod val="75000"/>
                  </a:schemeClr>
                </a:solidFill>
              </a:rPr>
              <a:t>Autoimmune PUK is usually unilateral and sectoral                         </a:t>
            </a:r>
          </a:p>
          <a:p>
            <a:pPr eaLnBrk="1" hangingPunct="1"/>
            <a:r>
              <a:rPr lang="en-US" altLang="en-US" sz="2200" dirty="0">
                <a:solidFill>
                  <a:schemeClr val="bg1">
                    <a:lumMod val="75000"/>
                  </a:schemeClr>
                </a:solidFill>
              </a:rPr>
              <a:t>It often heralds exacerbation of </a:t>
            </a:r>
            <a:r>
              <a:rPr lang="en-US" altLang="en-US" sz="2200" b="1" dirty="0"/>
              <a:t>systemic disease </a:t>
            </a:r>
          </a:p>
        </p:txBody>
      </p:sp>
      <p:sp>
        <p:nvSpPr>
          <p:cNvPr id="2151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488A975-785F-40F3-8051-55A1ADFA712F}" type="slidenum">
              <a:rPr lang="en-US" altLang="en-US" sz="1000" smtClean="0"/>
              <a:pPr>
                <a:spcBef>
                  <a:spcPct val="0"/>
                </a:spcBef>
                <a:buClrTx/>
                <a:buSzTx/>
                <a:buFontTx/>
                <a:buNone/>
              </a:pPr>
              <a:t>46</a:t>
            </a:fld>
            <a:endParaRPr lang="en-US" altLang="en-US" sz="1000"/>
          </a:p>
        </p:txBody>
      </p:sp>
      <p:sp>
        <p:nvSpPr>
          <p:cNvPr id="2" name="Text Box 4">
            <a:extLst>
              <a:ext uri="{FF2B5EF4-FFF2-40B4-BE49-F238E27FC236}">
                <a16:creationId xmlns:a16="http://schemas.microsoft.com/office/drawing/2014/main" id="{B98A7E30-2F3D-4045-AE05-CAB5E805EB68}"/>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4" name="TextBox 3">
            <a:extLst>
              <a:ext uri="{FF2B5EF4-FFF2-40B4-BE49-F238E27FC236}">
                <a16:creationId xmlns:a16="http://schemas.microsoft.com/office/drawing/2014/main" id="{74ECB8C9-7ACC-40E2-8ACB-063A2523B598}"/>
              </a:ext>
            </a:extLst>
          </p:cNvPr>
          <p:cNvSpPr txBox="1"/>
          <p:nvPr/>
        </p:nvSpPr>
        <p:spPr>
          <a:xfrm>
            <a:off x="2313038" y="1524000"/>
            <a:ext cx="6194324" cy="584775"/>
          </a:xfrm>
          <a:prstGeom prst="rect">
            <a:avLst/>
          </a:prstGeom>
          <a:solidFill>
            <a:schemeClr val="accent5">
              <a:lumMod val="75000"/>
            </a:schemeClr>
          </a:solidFill>
        </p:spPr>
        <p:txBody>
          <a:bodyPr wrap="none" rtlCol="0">
            <a:spAutoFit/>
          </a:bodyPr>
          <a:lstStyle/>
          <a:p>
            <a:r>
              <a:rPr lang="en-US" sz="1600" i="1" dirty="0">
                <a:solidFill>
                  <a:schemeClr val="bg1">
                    <a:lumMod val="50000"/>
                  </a:schemeClr>
                </a:solidFill>
              </a:rPr>
              <a:t>With what general category of autoimmune </a:t>
            </a:r>
            <a:r>
              <a:rPr lang="en-US" sz="1600" i="1" dirty="0" err="1">
                <a:solidFill>
                  <a:schemeClr val="bg1">
                    <a:lumMod val="50000"/>
                  </a:schemeClr>
                </a:solidFill>
              </a:rPr>
              <a:t>dz</a:t>
            </a:r>
            <a:r>
              <a:rPr lang="en-US" sz="1600" i="1" dirty="0">
                <a:solidFill>
                  <a:schemeClr val="bg1">
                    <a:lumMod val="50000"/>
                  </a:schemeClr>
                </a:solidFill>
              </a:rPr>
              <a:t> is PUK associated?</a:t>
            </a:r>
          </a:p>
          <a:p>
            <a:r>
              <a:rPr lang="en-US" sz="1600" dirty="0">
                <a:solidFill>
                  <a:schemeClr val="bg1">
                    <a:lumMod val="50000"/>
                  </a:schemeClr>
                </a:solidFill>
              </a:rPr>
              <a:t>Connective-tissue </a:t>
            </a:r>
            <a:r>
              <a:rPr lang="en-US" sz="1600" dirty="0" err="1">
                <a:solidFill>
                  <a:schemeClr val="bg1">
                    <a:lumMod val="50000"/>
                  </a:schemeClr>
                </a:solidFill>
              </a:rPr>
              <a:t>dz</a:t>
            </a:r>
            <a:r>
              <a:rPr lang="en-US" sz="1600" dirty="0">
                <a:solidFill>
                  <a:schemeClr val="bg1">
                    <a:lumMod val="50000"/>
                  </a:schemeClr>
                </a:solidFill>
              </a:rPr>
              <a:t>, especially </a:t>
            </a:r>
            <a:r>
              <a:rPr lang="en-US" sz="1600" dirty="0" err="1">
                <a:solidFill>
                  <a:schemeClr val="bg1">
                    <a:lumMod val="50000"/>
                  </a:schemeClr>
                </a:solidFill>
              </a:rPr>
              <a:t>vasculitides</a:t>
            </a:r>
            <a:endParaRPr lang="en-US" sz="1600" dirty="0">
              <a:solidFill>
                <a:schemeClr val="bg1">
                  <a:lumMod val="50000"/>
                </a:schemeClr>
              </a:solidFill>
            </a:endParaRPr>
          </a:p>
        </p:txBody>
      </p:sp>
      <p:sp>
        <p:nvSpPr>
          <p:cNvPr id="3" name="TextBox 2">
            <a:extLst>
              <a:ext uri="{FF2B5EF4-FFF2-40B4-BE49-F238E27FC236}">
                <a16:creationId xmlns:a16="http://schemas.microsoft.com/office/drawing/2014/main" id="{4C748A06-BADA-4395-9BE3-482A37EB060A}"/>
              </a:ext>
            </a:extLst>
          </p:cNvPr>
          <p:cNvSpPr txBox="1"/>
          <p:nvPr/>
        </p:nvSpPr>
        <p:spPr>
          <a:xfrm>
            <a:off x="457200" y="2597527"/>
            <a:ext cx="4927600" cy="4031873"/>
          </a:xfrm>
          <a:prstGeom prst="rect">
            <a:avLst/>
          </a:prstGeom>
          <a:solidFill>
            <a:schemeClr val="accent6">
              <a:lumMod val="40000"/>
              <a:lumOff val="60000"/>
            </a:schemeClr>
          </a:solidFill>
        </p:spPr>
        <p:txBody>
          <a:bodyPr wrap="square" rtlCol="0">
            <a:spAutoFit/>
          </a:bodyPr>
          <a:lstStyle/>
          <a:p>
            <a:r>
              <a:rPr lang="en-US" sz="1600" i="1" dirty="0">
                <a:solidFill>
                  <a:srgbClr val="0000FF"/>
                </a:solidFill>
              </a:rPr>
              <a:t>In a nutshell, what is the pathophysiology of PAN?</a:t>
            </a:r>
          </a:p>
          <a:p>
            <a:r>
              <a:rPr lang="en-US" sz="1600" dirty="0">
                <a:solidFill>
                  <a:schemeClr val="accent6">
                    <a:lumMod val="40000"/>
                    <a:lumOff val="60000"/>
                  </a:schemeClr>
                </a:solidFill>
              </a:rPr>
              <a:t>Subacute episodes of focal necrotizing inflammation of arteries</a:t>
            </a:r>
          </a:p>
          <a:p>
            <a:endParaRPr lang="en-US" sz="1600" dirty="0">
              <a:solidFill>
                <a:schemeClr val="accent6">
                  <a:lumMod val="40000"/>
                  <a:lumOff val="60000"/>
                </a:schemeClr>
              </a:solidFill>
            </a:endParaRPr>
          </a:p>
          <a:p>
            <a:r>
              <a:rPr lang="en-US" sz="1600" i="1" dirty="0">
                <a:solidFill>
                  <a:schemeClr val="accent6">
                    <a:lumMod val="40000"/>
                    <a:lumOff val="60000"/>
                  </a:schemeClr>
                </a:solidFill>
              </a:rPr>
              <a:t>Is it a common, or uncommon condition?</a:t>
            </a:r>
          </a:p>
          <a:p>
            <a:r>
              <a:rPr lang="en-US" sz="1600" dirty="0">
                <a:solidFill>
                  <a:schemeClr val="accent6">
                    <a:lumMod val="40000"/>
                    <a:lumOff val="60000"/>
                  </a:schemeClr>
                </a:solidFill>
              </a:rPr>
              <a:t>Uncommon</a:t>
            </a:r>
          </a:p>
          <a:p>
            <a:endParaRPr lang="en-US" sz="1600" dirty="0">
              <a:solidFill>
                <a:schemeClr val="accent6">
                  <a:lumMod val="40000"/>
                  <a:lumOff val="60000"/>
                </a:schemeClr>
              </a:solidFill>
            </a:endParaRPr>
          </a:p>
          <a:p>
            <a:r>
              <a:rPr lang="en-US" sz="1600" i="1" dirty="0">
                <a:solidFill>
                  <a:schemeClr val="accent6">
                    <a:lumMod val="40000"/>
                    <a:lumOff val="60000"/>
                  </a:schemeClr>
                </a:solidFill>
              </a:rPr>
              <a:t>Who is the typical PAN </a:t>
            </a:r>
            <a:r>
              <a:rPr lang="en-US" sz="1600" i="1" dirty="0" err="1">
                <a:solidFill>
                  <a:schemeClr val="accent6">
                    <a:lumMod val="40000"/>
                    <a:lumOff val="60000"/>
                  </a:schemeClr>
                </a:solidFill>
              </a:rPr>
              <a:t>pt</a:t>
            </a:r>
            <a:r>
              <a:rPr lang="en-US" sz="1600" i="1" dirty="0">
                <a:solidFill>
                  <a:schemeClr val="accent6">
                    <a:lumMod val="40000"/>
                    <a:lumOff val="60000"/>
                  </a:schemeClr>
                </a:solidFill>
              </a:rPr>
              <a:t>?</a:t>
            </a:r>
          </a:p>
          <a:p>
            <a:r>
              <a:rPr lang="en-US" sz="1600" dirty="0">
                <a:solidFill>
                  <a:schemeClr val="accent6">
                    <a:lumMod val="40000"/>
                    <a:lumOff val="60000"/>
                  </a:schemeClr>
                </a:solidFill>
              </a:rPr>
              <a:t>A   male  between 40 and 60 years old</a:t>
            </a:r>
          </a:p>
          <a:p>
            <a:endParaRPr lang="en-US" sz="1600" dirty="0">
              <a:solidFill>
                <a:schemeClr val="accent6">
                  <a:lumMod val="40000"/>
                  <a:lumOff val="60000"/>
                </a:schemeClr>
              </a:solidFill>
            </a:endParaRPr>
          </a:p>
          <a:p>
            <a:r>
              <a:rPr lang="en-US" sz="1600" i="1" dirty="0">
                <a:solidFill>
                  <a:schemeClr val="accent6">
                    <a:lumMod val="40000"/>
                    <a:lumOff val="60000"/>
                  </a:schemeClr>
                </a:solidFill>
              </a:rPr>
              <a:t>Is there a racial predilection?</a:t>
            </a:r>
          </a:p>
          <a:p>
            <a:r>
              <a:rPr lang="en-US" sz="1600" dirty="0">
                <a:solidFill>
                  <a:schemeClr val="accent6">
                    <a:lumMod val="40000"/>
                    <a:lumOff val="60000"/>
                  </a:schemeClr>
                </a:solidFill>
              </a:rPr>
              <a:t>No</a:t>
            </a:r>
          </a:p>
          <a:p>
            <a:endParaRPr lang="en-US" sz="1600" dirty="0">
              <a:solidFill>
                <a:schemeClr val="accent6">
                  <a:lumMod val="40000"/>
                  <a:lumOff val="60000"/>
                </a:schemeClr>
              </a:solidFill>
            </a:endParaRPr>
          </a:p>
          <a:p>
            <a:r>
              <a:rPr lang="en-US" sz="1600" i="1" dirty="0">
                <a:solidFill>
                  <a:schemeClr val="accent6">
                    <a:lumMod val="40000"/>
                    <a:lumOff val="60000"/>
                  </a:schemeClr>
                </a:solidFill>
              </a:rPr>
              <a:t>PAN is strongly associated with seropositivity for what virus?</a:t>
            </a:r>
          </a:p>
          <a:p>
            <a:r>
              <a:rPr lang="en-US" sz="1600" dirty="0">
                <a:solidFill>
                  <a:schemeClr val="accent6">
                    <a:lumMod val="40000"/>
                    <a:lumOff val="60000"/>
                  </a:schemeClr>
                </a:solidFill>
              </a:rPr>
              <a:t>Hepatitis  B</a:t>
            </a:r>
          </a:p>
        </p:txBody>
      </p:sp>
    </p:spTree>
    <p:extLst>
      <p:ext uri="{BB962C8B-B14F-4D97-AF65-F5344CB8AC3E}">
        <p14:creationId xmlns:p14="http://schemas.microsoft.com/office/powerpoint/2010/main" val="39966036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6AF7BD9B-85F8-3EF9-8612-9858E6773B8B}"/>
              </a:ext>
            </a:extLst>
          </p:cNvPr>
          <p:cNvSpPr txBox="1">
            <a:spLocks noChangeArrowheads="1"/>
          </p:cNvSpPr>
          <p:nvPr/>
        </p:nvSpPr>
        <p:spPr bwMode="auto">
          <a:xfrm>
            <a:off x="228600" y="2895600"/>
            <a:ext cx="8683596" cy="1323439"/>
          </a:xfrm>
          <a:prstGeom prst="rect">
            <a:avLst/>
          </a:prstGeom>
          <a:noFill/>
          <a:ln>
            <a:noFill/>
          </a:ln>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r>
              <a:rPr lang="en-US" altLang="en-US" sz="1600" i="1" dirty="0">
                <a:solidFill>
                  <a:schemeClr val="bg1">
                    <a:lumMod val="75000"/>
                  </a:schemeClr>
                </a:solidFill>
              </a:rPr>
              <a:t>With which connective-tissue diseases (CTDs) and/or </a:t>
            </a:r>
            <a:r>
              <a:rPr lang="en-US" altLang="en-US" sz="1600" i="1" dirty="0" err="1">
                <a:solidFill>
                  <a:schemeClr val="bg1">
                    <a:lumMod val="75000"/>
                  </a:schemeClr>
                </a:solidFill>
              </a:rPr>
              <a:t>vasculitides</a:t>
            </a:r>
            <a:r>
              <a:rPr lang="en-US" altLang="en-US" sz="1600" i="1" dirty="0">
                <a:solidFill>
                  <a:schemeClr val="bg1">
                    <a:lumMod val="75000"/>
                  </a:schemeClr>
                </a:solidFill>
              </a:rPr>
              <a:t> has PUK been associated?</a:t>
            </a:r>
          </a:p>
          <a:p>
            <a:pPr eaLnBrk="1" hangingPunct="1">
              <a:spcBef>
                <a:spcPct val="0"/>
              </a:spcBef>
              <a:buClrTx/>
              <a:buSzTx/>
              <a:buFontTx/>
              <a:buNone/>
              <a:defRPr/>
            </a:pPr>
            <a:r>
              <a:rPr lang="en-US" altLang="en-US" sz="1600" dirty="0">
                <a:solidFill>
                  <a:schemeClr val="bg1">
                    <a:lumMod val="75000"/>
                  </a:schemeClr>
                </a:solidFill>
              </a:rPr>
              <a:t>Pretty much all of them</a:t>
            </a:r>
          </a:p>
          <a:p>
            <a:pPr eaLnBrk="1" hangingPunct="1">
              <a:spcBef>
                <a:spcPct val="0"/>
              </a:spcBef>
              <a:buClrTx/>
              <a:buSzTx/>
              <a:buFontTx/>
              <a:buNone/>
              <a:defRPr/>
            </a:pPr>
            <a:endParaRPr lang="en-US" altLang="en-US" sz="1600" dirty="0">
              <a:solidFill>
                <a:schemeClr val="bg1">
                  <a:lumMod val="75000"/>
                </a:schemeClr>
              </a:solidFill>
            </a:endParaRPr>
          </a:p>
          <a:p>
            <a:pPr eaLnBrk="1" hangingPunct="1">
              <a:spcBef>
                <a:spcPct val="0"/>
              </a:spcBef>
              <a:buClrTx/>
              <a:buSzTx/>
              <a:buFontTx/>
              <a:buNone/>
              <a:defRPr/>
            </a:pPr>
            <a:r>
              <a:rPr lang="en-US" altLang="en-US" sz="1600" i="1" dirty="0">
                <a:solidFill>
                  <a:schemeClr val="bg1">
                    <a:lumMod val="75000"/>
                  </a:schemeClr>
                </a:solidFill>
              </a:rPr>
              <a:t>Which three conditions are most likely to present with PUK?</a:t>
            </a:r>
          </a:p>
          <a:p>
            <a:pPr eaLnBrk="1" hangingPunct="1">
              <a:spcBef>
                <a:spcPct val="0"/>
              </a:spcBef>
              <a:buClrTx/>
              <a:buSzTx/>
              <a:buFontTx/>
              <a:buNone/>
              <a:defRPr/>
            </a:pPr>
            <a:r>
              <a:rPr lang="en-US" altLang="en-US" sz="1600" dirty="0">
                <a:solidFill>
                  <a:schemeClr val="bg1">
                    <a:lumMod val="75000"/>
                  </a:schemeClr>
                </a:solidFill>
              </a:rPr>
              <a:t>Rheumatoid arthritis, granulomatosis with polyangiitis, and </a:t>
            </a:r>
            <a:r>
              <a:rPr lang="en-US" altLang="en-US" sz="1600" b="1" dirty="0">
                <a:solidFill>
                  <a:srgbClr val="0000FF"/>
                </a:solidFill>
              </a:rPr>
              <a:t>polyarteritis nodosa</a:t>
            </a:r>
            <a:endParaRPr lang="en-US" altLang="en-US" sz="1600" dirty="0">
              <a:solidFill>
                <a:srgbClr val="FFFF00"/>
              </a:solidFill>
            </a:endParaRPr>
          </a:p>
        </p:txBody>
      </p:sp>
      <p:sp>
        <p:nvSpPr>
          <p:cNvPr id="21506" name="Rectangle 7"/>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21507"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21508"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21509" name="Rectangle 4"/>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21510" name="Rectangle 5"/>
          <p:cNvSpPr>
            <a:spLocks noGrp="1" noChangeArrowheads="1"/>
          </p:cNvSpPr>
          <p:nvPr>
            <p:ph type="body" idx="1"/>
          </p:nvPr>
        </p:nvSpPr>
        <p:spPr>
          <a:xfrm>
            <a:off x="304800" y="1676400"/>
            <a:ext cx="8534400" cy="4876800"/>
          </a:xfrm>
        </p:spPr>
        <p:txBody>
          <a:bodyPr/>
          <a:lstStyle/>
          <a:p>
            <a:pPr eaLnBrk="1" hangingPunct="1"/>
            <a:r>
              <a:rPr lang="en-US" altLang="en-US" sz="2200" dirty="0">
                <a:solidFill>
                  <a:schemeClr val="bg1">
                    <a:lumMod val="75000"/>
                  </a:schemeClr>
                </a:solidFill>
              </a:rPr>
              <a:t>Autoimmune PUK is usually unilateral and sectoral                         </a:t>
            </a:r>
          </a:p>
          <a:p>
            <a:pPr eaLnBrk="1" hangingPunct="1"/>
            <a:r>
              <a:rPr lang="en-US" altLang="en-US" sz="2200" dirty="0">
                <a:solidFill>
                  <a:schemeClr val="bg1">
                    <a:lumMod val="75000"/>
                  </a:schemeClr>
                </a:solidFill>
              </a:rPr>
              <a:t>It often heralds exacerbation of </a:t>
            </a:r>
            <a:r>
              <a:rPr lang="en-US" altLang="en-US" sz="2200" b="1" dirty="0"/>
              <a:t>systemic disease </a:t>
            </a:r>
          </a:p>
        </p:txBody>
      </p:sp>
      <p:sp>
        <p:nvSpPr>
          <p:cNvPr id="2151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488A975-785F-40F3-8051-55A1ADFA712F}" type="slidenum">
              <a:rPr lang="en-US" altLang="en-US" sz="1000" smtClean="0"/>
              <a:pPr>
                <a:spcBef>
                  <a:spcPct val="0"/>
                </a:spcBef>
                <a:buClrTx/>
                <a:buSzTx/>
                <a:buFontTx/>
                <a:buNone/>
              </a:pPr>
              <a:t>47</a:t>
            </a:fld>
            <a:endParaRPr lang="en-US" altLang="en-US" sz="1000"/>
          </a:p>
        </p:txBody>
      </p:sp>
      <p:sp>
        <p:nvSpPr>
          <p:cNvPr id="2" name="Text Box 4">
            <a:extLst>
              <a:ext uri="{FF2B5EF4-FFF2-40B4-BE49-F238E27FC236}">
                <a16:creationId xmlns:a16="http://schemas.microsoft.com/office/drawing/2014/main" id="{B98A7E30-2F3D-4045-AE05-CAB5E805EB68}"/>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4" name="TextBox 3">
            <a:extLst>
              <a:ext uri="{FF2B5EF4-FFF2-40B4-BE49-F238E27FC236}">
                <a16:creationId xmlns:a16="http://schemas.microsoft.com/office/drawing/2014/main" id="{74ECB8C9-7ACC-40E2-8ACB-063A2523B598}"/>
              </a:ext>
            </a:extLst>
          </p:cNvPr>
          <p:cNvSpPr txBox="1"/>
          <p:nvPr/>
        </p:nvSpPr>
        <p:spPr>
          <a:xfrm>
            <a:off x="2313038" y="1524000"/>
            <a:ext cx="6194324" cy="584775"/>
          </a:xfrm>
          <a:prstGeom prst="rect">
            <a:avLst/>
          </a:prstGeom>
          <a:solidFill>
            <a:schemeClr val="accent5">
              <a:lumMod val="75000"/>
            </a:schemeClr>
          </a:solidFill>
        </p:spPr>
        <p:txBody>
          <a:bodyPr wrap="none" rtlCol="0">
            <a:spAutoFit/>
          </a:bodyPr>
          <a:lstStyle/>
          <a:p>
            <a:r>
              <a:rPr lang="en-US" sz="1600" i="1" dirty="0">
                <a:solidFill>
                  <a:schemeClr val="bg1">
                    <a:lumMod val="50000"/>
                  </a:schemeClr>
                </a:solidFill>
              </a:rPr>
              <a:t>With what general category of autoimmune </a:t>
            </a:r>
            <a:r>
              <a:rPr lang="en-US" sz="1600" i="1" dirty="0" err="1">
                <a:solidFill>
                  <a:schemeClr val="bg1">
                    <a:lumMod val="50000"/>
                  </a:schemeClr>
                </a:solidFill>
              </a:rPr>
              <a:t>dz</a:t>
            </a:r>
            <a:r>
              <a:rPr lang="en-US" sz="1600" i="1" dirty="0">
                <a:solidFill>
                  <a:schemeClr val="bg1">
                    <a:lumMod val="50000"/>
                  </a:schemeClr>
                </a:solidFill>
              </a:rPr>
              <a:t> is PUK associated?</a:t>
            </a:r>
          </a:p>
          <a:p>
            <a:r>
              <a:rPr lang="en-US" sz="1600" dirty="0">
                <a:solidFill>
                  <a:schemeClr val="bg1">
                    <a:lumMod val="50000"/>
                  </a:schemeClr>
                </a:solidFill>
              </a:rPr>
              <a:t>Connective-tissue </a:t>
            </a:r>
            <a:r>
              <a:rPr lang="en-US" sz="1600" dirty="0" err="1">
                <a:solidFill>
                  <a:schemeClr val="bg1">
                    <a:lumMod val="50000"/>
                  </a:schemeClr>
                </a:solidFill>
              </a:rPr>
              <a:t>dz</a:t>
            </a:r>
            <a:r>
              <a:rPr lang="en-US" sz="1600" dirty="0">
                <a:solidFill>
                  <a:schemeClr val="bg1">
                    <a:lumMod val="50000"/>
                  </a:schemeClr>
                </a:solidFill>
              </a:rPr>
              <a:t>, especially </a:t>
            </a:r>
            <a:r>
              <a:rPr lang="en-US" sz="1600" dirty="0" err="1">
                <a:solidFill>
                  <a:schemeClr val="bg1">
                    <a:lumMod val="50000"/>
                  </a:schemeClr>
                </a:solidFill>
              </a:rPr>
              <a:t>vasculitides</a:t>
            </a:r>
            <a:endParaRPr lang="en-US" sz="1600" dirty="0">
              <a:solidFill>
                <a:schemeClr val="bg1">
                  <a:lumMod val="50000"/>
                </a:schemeClr>
              </a:solidFill>
            </a:endParaRPr>
          </a:p>
        </p:txBody>
      </p:sp>
      <p:sp>
        <p:nvSpPr>
          <p:cNvPr id="3" name="TextBox 2">
            <a:extLst>
              <a:ext uri="{FF2B5EF4-FFF2-40B4-BE49-F238E27FC236}">
                <a16:creationId xmlns:a16="http://schemas.microsoft.com/office/drawing/2014/main" id="{4C748A06-BADA-4395-9BE3-482A37EB060A}"/>
              </a:ext>
            </a:extLst>
          </p:cNvPr>
          <p:cNvSpPr txBox="1"/>
          <p:nvPr/>
        </p:nvSpPr>
        <p:spPr>
          <a:xfrm>
            <a:off x="457200" y="2597527"/>
            <a:ext cx="4927600" cy="4031873"/>
          </a:xfrm>
          <a:prstGeom prst="rect">
            <a:avLst/>
          </a:prstGeom>
          <a:solidFill>
            <a:schemeClr val="accent6">
              <a:lumMod val="40000"/>
              <a:lumOff val="60000"/>
            </a:schemeClr>
          </a:solidFill>
        </p:spPr>
        <p:txBody>
          <a:bodyPr wrap="square" rtlCol="0">
            <a:spAutoFit/>
          </a:bodyPr>
          <a:lstStyle/>
          <a:p>
            <a:r>
              <a:rPr lang="en-US" sz="1600" i="1" dirty="0">
                <a:solidFill>
                  <a:srgbClr val="0000FF"/>
                </a:solidFill>
              </a:rPr>
              <a:t>In a nutshell, what is the pathophysiology of PAN?</a:t>
            </a:r>
          </a:p>
          <a:p>
            <a:r>
              <a:rPr lang="en-US" sz="1600" dirty="0">
                <a:solidFill>
                  <a:srgbClr val="0000FF"/>
                </a:solidFill>
              </a:rPr>
              <a:t>Subacute episodes of focal necrotizing inflammation of arteries</a:t>
            </a:r>
            <a:endParaRPr lang="en-US" sz="1600" dirty="0">
              <a:solidFill>
                <a:schemeClr val="accent6">
                  <a:lumMod val="40000"/>
                  <a:lumOff val="60000"/>
                </a:schemeClr>
              </a:solidFill>
            </a:endParaRPr>
          </a:p>
          <a:p>
            <a:endParaRPr lang="en-US" sz="1600" dirty="0">
              <a:solidFill>
                <a:schemeClr val="accent6">
                  <a:lumMod val="40000"/>
                  <a:lumOff val="60000"/>
                </a:schemeClr>
              </a:solidFill>
            </a:endParaRPr>
          </a:p>
          <a:p>
            <a:r>
              <a:rPr lang="en-US" sz="1600" i="1" dirty="0">
                <a:solidFill>
                  <a:schemeClr val="accent6">
                    <a:lumMod val="40000"/>
                    <a:lumOff val="60000"/>
                  </a:schemeClr>
                </a:solidFill>
              </a:rPr>
              <a:t>Is it a common, or uncommon condition?</a:t>
            </a:r>
          </a:p>
          <a:p>
            <a:r>
              <a:rPr lang="en-US" sz="1600" dirty="0">
                <a:solidFill>
                  <a:schemeClr val="accent6">
                    <a:lumMod val="40000"/>
                    <a:lumOff val="60000"/>
                  </a:schemeClr>
                </a:solidFill>
              </a:rPr>
              <a:t>Uncommon</a:t>
            </a:r>
          </a:p>
          <a:p>
            <a:endParaRPr lang="en-US" sz="1600" dirty="0">
              <a:solidFill>
                <a:schemeClr val="accent6">
                  <a:lumMod val="40000"/>
                  <a:lumOff val="60000"/>
                </a:schemeClr>
              </a:solidFill>
            </a:endParaRPr>
          </a:p>
          <a:p>
            <a:r>
              <a:rPr lang="en-US" sz="1600" i="1" dirty="0">
                <a:solidFill>
                  <a:schemeClr val="accent6">
                    <a:lumMod val="40000"/>
                    <a:lumOff val="60000"/>
                  </a:schemeClr>
                </a:solidFill>
              </a:rPr>
              <a:t>Who is the typical PAN </a:t>
            </a:r>
            <a:r>
              <a:rPr lang="en-US" sz="1600" i="1" dirty="0" err="1">
                <a:solidFill>
                  <a:schemeClr val="accent6">
                    <a:lumMod val="40000"/>
                    <a:lumOff val="60000"/>
                  </a:schemeClr>
                </a:solidFill>
              </a:rPr>
              <a:t>pt</a:t>
            </a:r>
            <a:r>
              <a:rPr lang="en-US" sz="1600" i="1" dirty="0">
                <a:solidFill>
                  <a:schemeClr val="accent6">
                    <a:lumMod val="40000"/>
                    <a:lumOff val="60000"/>
                  </a:schemeClr>
                </a:solidFill>
              </a:rPr>
              <a:t>?</a:t>
            </a:r>
          </a:p>
          <a:p>
            <a:r>
              <a:rPr lang="en-US" sz="1600" dirty="0">
                <a:solidFill>
                  <a:schemeClr val="accent6">
                    <a:lumMod val="40000"/>
                    <a:lumOff val="60000"/>
                  </a:schemeClr>
                </a:solidFill>
              </a:rPr>
              <a:t>A   male  between 40 and 60 years old</a:t>
            </a:r>
          </a:p>
          <a:p>
            <a:endParaRPr lang="en-US" sz="1600" dirty="0">
              <a:solidFill>
                <a:schemeClr val="accent6">
                  <a:lumMod val="40000"/>
                  <a:lumOff val="60000"/>
                </a:schemeClr>
              </a:solidFill>
            </a:endParaRPr>
          </a:p>
          <a:p>
            <a:r>
              <a:rPr lang="en-US" sz="1600" i="1" dirty="0">
                <a:solidFill>
                  <a:schemeClr val="accent6">
                    <a:lumMod val="40000"/>
                    <a:lumOff val="60000"/>
                  </a:schemeClr>
                </a:solidFill>
              </a:rPr>
              <a:t>Is there a racial predilection?</a:t>
            </a:r>
          </a:p>
          <a:p>
            <a:r>
              <a:rPr lang="en-US" sz="1600" dirty="0">
                <a:solidFill>
                  <a:schemeClr val="accent6">
                    <a:lumMod val="40000"/>
                    <a:lumOff val="60000"/>
                  </a:schemeClr>
                </a:solidFill>
              </a:rPr>
              <a:t>No</a:t>
            </a:r>
          </a:p>
          <a:p>
            <a:endParaRPr lang="en-US" sz="1600" dirty="0">
              <a:solidFill>
                <a:schemeClr val="accent6">
                  <a:lumMod val="40000"/>
                  <a:lumOff val="60000"/>
                </a:schemeClr>
              </a:solidFill>
            </a:endParaRPr>
          </a:p>
          <a:p>
            <a:r>
              <a:rPr lang="en-US" sz="1600" i="1" dirty="0">
                <a:solidFill>
                  <a:schemeClr val="accent6">
                    <a:lumMod val="40000"/>
                    <a:lumOff val="60000"/>
                  </a:schemeClr>
                </a:solidFill>
              </a:rPr>
              <a:t>PAN is strongly associated with seropositivity for what virus?</a:t>
            </a:r>
          </a:p>
          <a:p>
            <a:r>
              <a:rPr lang="en-US" sz="1600" dirty="0">
                <a:solidFill>
                  <a:schemeClr val="accent6">
                    <a:lumMod val="40000"/>
                    <a:lumOff val="60000"/>
                  </a:schemeClr>
                </a:solidFill>
              </a:rPr>
              <a:t>Hepatitis  B</a:t>
            </a:r>
          </a:p>
        </p:txBody>
      </p:sp>
    </p:spTree>
    <p:extLst>
      <p:ext uri="{BB962C8B-B14F-4D97-AF65-F5344CB8AC3E}">
        <p14:creationId xmlns:p14="http://schemas.microsoft.com/office/powerpoint/2010/main" val="13281244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99895C35-98CD-2EFC-144E-CB77D97CD912}"/>
              </a:ext>
            </a:extLst>
          </p:cNvPr>
          <p:cNvSpPr txBox="1">
            <a:spLocks noChangeArrowheads="1"/>
          </p:cNvSpPr>
          <p:nvPr/>
        </p:nvSpPr>
        <p:spPr bwMode="auto">
          <a:xfrm>
            <a:off x="228600" y="2895600"/>
            <a:ext cx="8683596" cy="1323439"/>
          </a:xfrm>
          <a:prstGeom prst="rect">
            <a:avLst/>
          </a:prstGeom>
          <a:noFill/>
          <a:ln>
            <a:noFill/>
          </a:ln>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r>
              <a:rPr lang="en-US" altLang="en-US" sz="1600" i="1" dirty="0">
                <a:solidFill>
                  <a:schemeClr val="bg1">
                    <a:lumMod val="75000"/>
                  </a:schemeClr>
                </a:solidFill>
              </a:rPr>
              <a:t>With which connective-tissue diseases (CTDs) and/or </a:t>
            </a:r>
            <a:r>
              <a:rPr lang="en-US" altLang="en-US" sz="1600" i="1" dirty="0" err="1">
                <a:solidFill>
                  <a:schemeClr val="bg1">
                    <a:lumMod val="75000"/>
                  </a:schemeClr>
                </a:solidFill>
              </a:rPr>
              <a:t>vasculitides</a:t>
            </a:r>
            <a:r>
              <a:rPr lang="en-US" altLang="en-US" sz="1600" i="1" dirty="0">
                <a:solidFill>
                  <a:schemeClr val="bg1">
                    <a:lumMod val="75000"/>
                  </a:schemeClr>
                </a:solidFill>
              </a:rPr>
              <a:t> has PUK been associated?</a:t>
            </a:r>
          </a:p>
          <a:p>
            <a:pPr eaLnBrk="1" hangingPunct="1">
              <a:spcBef>
                <a:spcPct val="0"/>
              </a:spcBef>
              <a:buClrTx/>
              <a:buSzTx/>
              <a:buFontTx/>
              <a:buNone/>
              <a:defRPr/>
            </a:pPr>
            <a:r>
              <a:rPr lang="en-US" altLang="en-US" sz="1600" dirty="0">
                <a:solidFill>
                  <a:schemeClr val="bg1">
                    <a:lumMod val="75000"/>
                  </a:schemeClr>
                </a:solidFill>
              </a:rPr>
              <a:t>Pretty much all of them</a:t>
            </a:r>
          </a:p>
          <a:p>
            <a:pPr eaLnBrk="1" hangingPunct="1">
              <a:spcBef>
                <a:spcPct val="0"/>
              </a:spcBef>
              <a:buClrTx/>
              <a:buSzTx/>
              <a:buFontTx/>
              <a:buNone/>
              <a:defRPr/>
            </a:pPr>
            <a:endParaRPr lang="en-US" altLang="en-US" sz="1600" dirty="0">
              <a:solidFill>
                <a:schemeClr val="bg1">
                  <a:lumMod val="75000"/>
                </a:schemeClr>
              </a:solidFill>
            </a:endParaRPr>
          </a:p>
          <a:p>
            <a:pPr eaLnBrk="1" hangingPunct="1">
              <a:spcBef>
                <a:spcPct val="0"/>
              </a:spcBef>
              <a:buClrTx/>
              <a:buSzTx/>
              <a:buFontTx/>
              <a:buNone/>
              <a:defRPr/>
            </a:pPr>
            <a:r>
              <a:rPr lang="en-US" altLang="en-US" sz="1600" i="1" dirty="0">
                <a:solidFill>
                  <a:schemeClr val="bg1">
                    <a:lumMod val="75000"/>
                  </a:schemeClr>
                </a:solidFill>
              </a:rPr>
              <a:t>Which three conditions are most likely to present with PUK?</a:t>
            </a:r>
          </a:p>
          <a:p>
            <a:pPr eaLnBrk="1" hangingPunct="1">
              <a:spcBef>
                <a:spcPct val="0"/>
              </a:spcBef>
              <a:buClrTx/>
              <a:buSzTx/>
              <a:buFontTx/>
              <a:buNone/>
              <a:defRPr/>
            </a:pPr>
            <a:r>
              <a:rPr lang="en-US" altLang="en-US" sz="1600" dirty="0">
                <a:solidFill>
                  <a:schemeClr val="bg1">
                    <a:lumMod val="75000"/>
                  </a:schemeClr>
                </a:solidFill>
              </a:rPr>
              <a:t>Rheumatoid arthritis, granulomatosis with polyangiitis, and </a:t>
            </a:r>
            <a:r>
              <a:rPr lang="en-US" altLang="en-US" sz="1600" b="1" dirty="0">
                <a:solidFill>
                  <a:srgbClr val="0000FF"/>
                </a:solidFill>
              </a:rPr>
              <a:t>polyarteritis nodosa</a:t>
            </a:r>
            <a:endParaRPr lang="en-US" altLang="en-US" sz="1600" dirty="0">
              <a:solidFill>
                <a:srgbClr val="FFFF00"/>
              </a:solidFill>
            </a:endParaRPr>
          </a:p>
        </p:txBody>
      </p:sp>
      <p:sp>
        <p:nvSpPr>
          <p:cNvPr id="21506" name="Rectangle 7"/>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21507"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21508"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21509" name="Rectangle 4"/>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21510" name="Rectangle 5"/>
          <p:cNvSpPr>
            <a:spLocks noGrp="1" noChangeArrowheads="1"/>
          </p:cNvSpPr>
          <p:nvPr>
            <p:ph type="body" idx="1"/>
          </p:nvPr>
        </p:nvSpPr>
        <p:spPr>
          <a:xfrm>
            <a:off x="304800" y="1676400"/>
            <a:ext cx="8534400" cy="4876800"/>
          </a:xfrm>
        </p:spPr>
        <p:txBody>
          <a:bodyPr/>
          <a:lstStyle/>
          <a:p>
            <a:pPr eaLnBrk="1" hangingPunct="1"/>
            <a:r>
              <a:rPr lang="en-US" altLang="en-US" sz="2200" dirty="0">
                <a:solidFill>
                  <a:schemeClr val="bg1">
                    <a:lumMod val="75000"/>
                  </a:schemeClr>
                </a:solidFill>
              </a:rPr>
              <a:t>Autoimmune PUK is usually unilateral and sectoral                         </a:t>
            </a:r>
          </a:p>
          <a:p>
            <a:pPr eaLnBrk="1" hangingPunct="1"/>
            <a:r>
              <a:rPr lang="en-US" altLang="en-US" sz="2200" dirty="0">
                <a:solidFill>
                  <a:schemeClr val="bg1">
                    <a:lumMod val="75000"/>
                  </a:schemeClr>
                </a:solidFill>
              </a:rPr>
              <a:t>It often heralds exacerbation of </a:t>
            </a:r>
            <a:r>
              <a:rPr lang="en-US" altLang="en-US" sz="2200" b="1" dirty="0"/>
              <a:t>systemic disease </a:t>
            </a:r>
          </a:p>
        </p:txBody>
      </p:sp>
      <p:sp>
        <p:nvSpPr>
          <p:cNvPr id="2151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488A975-785F-40F3-8051-55A1ADFA712F}" type="slidenum">
              <a:rPr lang="en-US" altLang="en-US" sz="1000" smtClean="0"/>
              <a:pPr>
                <a:spcBef>
                  <a:spcPct val="0"/>
                </a:spcBef>
                <a:buClrTx/>
                <a:buSzTx/>
                <a:buFontTx/>
                <a:buNone/>
              </a:pPr>
              <a:t>48</a:t>
            </a:fld>
            <a:endParaRPr lang="en-US" altLang="en-US" sz="1000"/>
          </a:p>
        </p:txBody>
      </p:sp>
      <p:sp>
        <p:nvSpPr>
          <p:cNvPr id="2" name="Text Box 4">
            <a:extLst>
              <a:ext uri="{FF2B5EF4-FFF2-40B4-BE49-F238E27FC236}">
                <a16:creationId xmlns:a16="http://schemas.microsoft.com/office/drawing/2014/main" id="{B98A7E30-2F3D-4045-AE05-CAB5E805EB68}"/>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4" name="TextBox 3">
            <a:extLst>
              <a:ext uri="{FF2B5EF4-FFF2-40B4-BE49-F238E27FC236}">
                <a16:creationId xmlns:a16="http://schemas.microsoft.com/office/drawing/2014/main" id="{74ECB8C9-7ACC-40E2-8ACB-063A2523B598}"/>
              </a:ext>
            </a:extLst>
          </p:cNvPr>
          <p:cNvSpPr txBox="1"/>
          <p:nvPr/>
        </p:nvSpPr>
        <p:spPr>
          <a:xfrm>
            <a:off x="2313038" y="1524000"/>
            <a:ext cx="6194324" cy="584775"/>
          </a:xfrm>
          <a:prstGeom prst="rect">
            <a:avLst/>
          </a:prstGeom>
          <a:solidFill>
            <a:schemeClr val="accent5">
              <a:lumMod val="75000"/>
            </a:schemeClr>
          </a:solidFill>
        </p:spPr>
        <p:txBody>
          <a:bodyPr wrap="none" rtlCol="0">
            <a:spAutoFit/>
          </a:bodyPr>
          <a:lstStyle/>
          <a:p>
            <a:r>
              <a:rPr lang="en-US" sz="1600" i="1" dirty="0">
                <a:solidFill>
                  <a:schemeClr val="bg1">
                    <a:lumMod val="50000"/>
                  </a:schemeClr>
                </a:solidFill>
              </a:rPr>
              <a:t>With what general category of autoimmune </a:t>
            </a:r>
            <a:r>
              <a:rPr lang="en-US" sz="1600" i="1" dirty="0" err="1">
                <a:solidFill>
                  <a:schemeClr val="bg1">
                    <a:lumMod val="50000"/>
                  </a:schemeClr>
                </a:solidFill>
              </a:rPr>
              <a:t>dz</a:t>
            </a:r>
            <a:r>
              <a:rPr lang="en-US" sz="1600" i="1" dirty="0">
                <a:solidFill>
                  <a:schemeClr val="bg1">
                    <a:lumMod val="50000"/>
                  </a:schemeClr>
                </a:solidFill>
              </a:rPr>
              <a:t> is PUK associated?</a:t>
            </a:r>
          </a:p>
          <a:p>
            <a:r>
              <a:rPr lang="en-US" sz="1600" dirty="0">
                <a:solidFill>
                  <a:schemeClr val="bg1">
                    <a:lumMod val="50000"/>
                  </a:schemeClr>
                </a:solidFill>
              </a:rPr>
              <a:t>Connective-tissue </a:t>
            </a:r>
            <a:r>
              <a:rPr lang="en-US" sz="1600" dirty="0" err="1">
                <a:solidFill>
                  <a:schemeClr val="bg1">
                    <a:lumMod val="50000"/>
                  </a:schemeClr>
                </a:solidFill>
              </a:rPr>
              <a:t>dz</a:t>
            </a:r>
            <a:r>
              <a:rPr lang="en-US" sz="1600" dirty="0">
                <a:solidFill>
                  <a:schemeClr val="bg1">
                    <a:lumMod val="50000"/>
                  </a:schemeClr>
                </a:solidFill>
              </a:rPr>
              <a:t>, especially </a:t>
            </a:r>
            <a:r>
              <a:rPr lang="en-US" sz="1600" dirty="0" err="1">
                <a:solidFill>
                  <a:schemeClr val="bg1">
                    <a:lumMod val="50000"/>
                  </a:schemeClr>
                </a:solidFill>
              </a:rPr>
              <a:t>vasculitides</a:t>
            </a:r>
            <a:endParaRPr lang="en-US" sz="1600" dirty="0">
              <a:solidFill>
                <a:schemeClr val="bg1">
                  <a:lumMod val="50000"/>
                </a:schemeClr>
              </a:solidFill>
            </a:endParaRPr>
          </a:p>
        </p:txBody>
      </p:sp>
      <p:sp>
        <p:nvSpPr>
          <p:cNvPr id="3" name="TextBox 2">
            <a:extLst>
              <a:ext uri="{FF2B5EF4-FFF2-40B4-BE49-F238E27FC236}">
                <a16:creationId xmlns:a16="http://schemas.microsoft.com/office/drawing/2014/main" id="{4C748A06-BADA-4395-9BE3-482A37EB060A}"/>
              </a:ext>
            </a:extLst>
          </p:cNvPr>
          <p:cNvSpPr txBox="1"/>
          <p:nvPr/>
        </p:nvSpPr>
        <p:spPr>
          <a:xfrm>
            <a:off x="457200" y="2597527"/>
            <a:ext cx="4927600" cy="4031873"/>
          </a:xfrm>
          <a:prstGeom prst="rect">
            <a:avLst/>
          </a:prstGeom>
          <a:solidFill>
            <a:schemeClr val="accent6">
              <a:lumMod val="40000"/>
              <a:lumOff val="60000"/>
            </a:schemeClr>
          </a:solidFill>
        </p:spPr>
        <p:txBody>
          <a:bodyPr wrap="square" rtlCol="0">
            <a:spAutoFit/>
          </a:bodyPr>
          <a:lstStyle/>
          <a:p>
            <a:r>
              <a:rPr lang="en-US" sz="1600" i="1" dirty="0">
                <a:solidFill>
                  <a:srgbClr val="0000FF"/>
                </a:solidFill>
              </a:rPr>
              <a:t>In a nutshell, what is the pathophysiology of PAN?</a:t>
            </a:r>
          </a:p>
          <a:p>
            <a:r>
              <a:rPr lang="en-US" sz="1600" dirty="0">
                <a:solidFill>
                  <a:srgbClr val="0000FF"/>
                </a:solidFill>
              </a:rPr>
              <a:t>Subacute episodes of focal necrotizing inflammation of arteries</a:t>
            </a:r>
          </a:p>
          <a:p>
            <a:endParaRPr lang="en-US" sz="1600" dirty="0">
              <a:solidFill>
                <a:srgbClr val="0000FF"/>
              </a:solidFill>
            </a:endParaRPr>
          </a:p>
          <a:p>
            <a:r>
              <a:rPr lang="en-US" sz="1600" i="1" dirty="0">
                <a:solidFill>
                  <a:srgbClr val="0000FF"/>
                </a:solidFill>
              </a:rPr>
              <a:t>Is it a common, or uncommon condition?</a:t>
            </a:r>
            <a:endParaRPr lang="en-US" sz="1600" i="1" dirty="0">
              <a:solidFill>
                <a:schemeClr val="accent6">
                  <a:lumMod val="40000"/>
                  <a:lumOff val="60000"/>
                </a:schemeClr>
              </a:solidFill>
            </a:endParaRPr>
          </a:p>
          <a:p>
            <a:r>
              <a:rPr lang="en-US" sz="1600" dirty="0">
                <a:solidFill>
                  <a:schemeClr val="accent6">
                    <a:lumMod val="40000"/>
                    <a:lumOff val="60000"/>
                  </a:schemeClr>
                </a:solidFill>
              </a:rPr>
              <a:t>Uncommon</a:t>
            </a:r>
          </a:p>
          <a:p>
            <a:endParaRPr lang="en-US" sz="1600" dirty="0">
              <a:solidFill>
                <a:schemeClr val="accent6">
                  <a:lumMod val="40000"/>
                  <a:lumOff val="60000"/>
                </a:schemeClr>
              </a:solidFill>
            </a:endParaRPr>
          </a:p>
          <a:p>
            <a:r>
              <a:rPr lang="en-US" sz="1600" i="1" dirty="0">
                <a:solidFill>
                  <a:schemeClr val="accent6">
                    <a:lumMod val="40000"/>
                    <a:lumOff val="60000"/>
                  </a:schemeClr>
                </a:solidFill>
              </a:rPr>
              <a:t>Who is the typical PAN </a:t>
            </a:r>
            <a:r>
              <a:rPr lang="en-US" sz="1600" i="1" dirty="0" err="1">
                <a:solidFill>
                  <a:schemeClr val="accent6">
                    <a:lumMod val="40000"/>
                    <a:lumOff val="60000"/>
                  </a:schemeClr>
                </a:solidFill>
              </a:rPr>
              <a:t>pt</a:t>
            </a:r>
            <a:r>
              <a:rPr lang="en-US" sz="1600" i="1" dirty="0">
                <a:solidFill>
                  <a:schemeClr val="accent6">
                    <a:lumMod val="40000"/>
                    <a:lumOff val="60000"/>
                  </a:schemeClr>
                </a:solidFill>
              </a:rPr>
              <a:t>?</a:t>
            </a:r>
          </a:p>
          <a:p>
            <a:r>
              <a:rPr lang="en-US" sz="1600" dirty="0">
                <a:solidFill>
                  <a:schemeClr val="accent6">
                    <a:lumMod val="40000"/>
                    <a:lumOff val="60000"/>
                  </a:schemeClr>
                </a:solidFill>
              </a:rPr>
              <a:t>A   male  between 40 and 60 years old</a:t>
            </a:r>
          </a:p>
          <a:p>
            <a:endParaRPr lang="en-US" sz="1600" dirty="0">
              <a:solidFill>
                <a:schemeClr val="accent6">
                  <a:lumMod val="40000"/>
                  <a:lumOff val="60000"/>
                </a:schemeClr>
              </a:solidFill>
            </a:endParaRPr>
          </a:p>
          <a:p>
            <a:r>
              <a:rPr lang="en-US" sz="1600" i="1" dirty="0">
                <a:solidFill>
                  <a:schemeClr val="accent6">
                    <a:lumMod val="40000"/>
                    <a:lumOff val="60000"/>
                  </a:schemeClr>
                </a:solidFill>
              </a:rPr>
              <a:t>Is there a racial predilection?</a:t>
            </a:r>
          </a:p>
          <a:p>
            <a:r>
              <a:rPr lang="en-US" sz="1600" dirty="0">
                <a:solidFill>
                  <a:schemeClr val="accent6">
                    <a:lumMod val="40000"/>
                    <a:lumOff val="60000"/>
                  </a:schemeClr>
                </a:solidFill>
              </a:rPr>
              <a:t>No</a:t>
            </a:r>
          </a:p>
          <a:p>
            <a:endParaRPr lang="en-US" sz="1600" dirty="0">
              <a:solidFill>
                <a:schemeClr val="accent6">
                  <a:lumMod val="40000"/>
                  <a:lumOff val="60000"/>
                </a:schemeClr>
              </a:solidFill>
            </a:endParaRPr>
          </a:p>
          <a:p>
            <a:r>
              <a:rPr lang="en-US" sz="1600" i="1" dirty="0">
                <a:solidFill>
                  <a:schemeClr val="accent6">
                    <a:lumMod val="40000"/>
                    <a:lumOff val="60000"/>
                  </a:schemeClr>
                </a:solidFill>
              </a:rPr>
              <a:t>PAN is strongly associated with seropositivity for what virus?</a:t>
            </a:r>
          </a:p>
          <a:p>
            <a:r>
              <a:rPr lang="en-US" sz="1600" dirty="0">
                <a:solidFill>
                  <a:schemeClr val="accent6">
                    <a:lumMod val="40000"/>
                    <a:lumOff val="60000"/>
                  </a:schemeClr>
                </a:solidFill>
              </a:rPr>
              <a:t>Hepatitis  B</a:t>
            </a:r>
          </a:p>
        </p:txBody>
      </p:sp>
    </p:spTree>
    <p:extLst>
      <p:ext uri="{BB962C8B-B14F-4D97-AF65-F5344CB8AC3E}">
        <p14:creationId xmlns:p14="http://schemas.microsoft.com/office/powerpoint/2010/main" val="34677778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9544394F-77F7-1628-7D18-8A3E8C763197}"/>
              </a:ext>
            </a:extLst>
          </p:cNvPr>
          <p:cNvSpPr txBox="1">
            <a:spLocks noChangeArrowheads="1"/>
          </p:cNvSpPr>
          <p:nvPr/>
        </p:nvSpPr>
        <p:spPr bwMode="auto">
          <a:xfrm>
            <a:off x="228600" y="2895600"/>
            <a:ext cx="8683596" cy="1323439"/>
          </a:xfrm>
          <a:prstGeom prst="rect">
            <a:avLst/>
          </a:prstGeom>
          <a:noFill/>
          <a:ln>
            <a:noFill/>
          </a:ln>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r>
              <a:rPr lang="en-US" altLang="en-US" sz="1600" i="1" dirty="0">
                <a:solidFill>
                  <a:schemeClr val="bg1">
                    <a:lumMod val="75000"/>
                  </a:schemeClr>
                </a:solidFill>
              </a:rPr>
              <a:t>With which connective-tissue diseases (CTDs) and/or </a:t>
            </a:r>
            <a:r>
              <a:rPr lang="en-US" altLang="en-US" sz="1600" i="1" dirty="0" err="1">
                <a:solidFill>
                  <a:schemeClr val="bg1">
                    <a:lumMod val="75000"/>
                  </a:schemeClr>
                </a:solidFill>
              </a:rPr>
              <a:t>vasculitides</a:t>
            </a:r>
            <a:r>
              <a:rPr lang="en-US" altLang="en-US" sz="1600" i="1" dirty="0">
                <a:solidFill>
                  <a:schemeClr val="bg1">
                    <a:lumMod val="75000"/>
                  </a:schemeClr>
                </a:solidFill>
              </a:rPr>
              <a:t> has PUK been associated?</a:t>
            </a:r>
          </a:p>
          <a:p>
            <a:pPr eaLnBrk="1" hangingPunct="1">
              <a:spcBef>
                <a:spcPct val="0"/>
              </a:spcBef>
              <a:buClrTx/>
              <a:buSzTx/>
              <a:buFontTx/>
              <a:buNone/>
              <a:defRPr/>
            </a:pPr>
            <a:r>
              <a:rPr lang="en-US" altLang="en-US" sz="1600" dirty="0">
                <a:solidFill>
                  <a:schemeClr val="bg1">
                    <a:lumMod val="75000"/>
                  </a:schemeClr>
                </a:solidFill>
              </a:rPr>
              <a:t>Pretty much all of them</a:t>
            </a:r>
          </a:p>
          <a:p>
            <a:pPr eaLnBrk="1" hangingPunct="1">
              <a:spcBef>
                <a:spcPct val="0"/>
              </a:spcBef>
              <a:buClrTx/>
              <a:buSzTx/>
              <a:buFontTx/>
              <a:buNone/>
              <a:defRPr/>
            </a:pPr>
            <a:endParaRPr lang="en-US" altLang="en-US" sz="1600" dirty="0">
              <a:solidFill>
                <a:schemeClr val="bg1">
                  <a:lumMod val="75000"/>
                </a:schemeClr>
              </a:solidFill>
            </a:endParaRPr>
          </a:p>
          <a:p>
            <a:pPr eaLnBrk="1" hangingPunct="1">
              <a:spcBef>
                <a:spcPct val="0"/>
              </a:spcBef>
              <a:buClrTx/>
              <a:buSzTx/>
              <a:buFontTx/>
              <a:buNone/>
              <a:defRPr/>
            </a:pPr>
            <a:r>
              <a:rPr lang="en-US" altLang="en-US" sz="1600" i="1" dirty="0">
                <a:solidFill>
                  <a:schemeClr val="bg1">
                    <a:lumMod val="75000"/>
                  </a:schemeClr>
                </a:solidFill>
              </a:rPr>
              <a:t>Which three conditions are most likely to present with PUK?</a:t>
            </a:r>
          </a:p>
          <a:p>
            <a:pPr eaLnBrk="1" hangingPunct="1">
              <a:spcBef>
                <a:spcPct val="0"/>
              </a:spcBef>
              <a:buClrTx/>
              <a:buSzTx/>
              <a:buFontTx/>
              <a:buNone/>
              <a:defRPr/>
            </a:pPr>
            <a:r>
              <a:rPr lang="en-US" altLang="en-US" sz="1600" dirty="0">
                <a:solidFill>
                  <a:schemeClr val="bg1">
                    <a:lumMod val="75000"/>
                  </a:schemeClr>
                </a:solidFill>
              </a:rPr>
              <a:t>Rheumatoid arthritis, granulomatosis with polyangiitis, and </a:t>
            </a:r>
            <a:r>
              <a:rPr lang="en-US" altLang="en-US" sz="1600" b="1" dirty="0">
                <a:solidFill>
                  <a:srgbClr val="0000FF"/>
                </a:solidFill>
              </a:rPr>
              <a:t>polyarteritis nodosa</a:t>
            </a:r>
            <a:endParaRPr lang="en-US" altLang="en-US" sz="1600" dirty="0">
              <a:solidFill>
                <a:srgbClr val="FFFF00"/>
              </a:solidFill>
            </a:endParaRPr>
          </a:p>
        </p:txBody>
      </p:sp>
      <p:sp>
        <p:nvSpPr>
          <p:cNvPr id="21506" name="Rectangle 7"/>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21507"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21508"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21509" name="Rectangle 4"/>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21510" name="Rectangle 5"/>
          <p:cNvSpPr>
            <a:spLocks noGrp="1" noChangeArrowheads="1"/>
          </p:cNvSpPr>
          <p:nvPr>
            <p:ph type="body" idx="1"/>
          </p:nvPr>
        </p:nvSpPr>
        <p:spPr>
          <a:xfrm>
            <a:off x="304800" y="1676400"/>
            <a:ext cx="8534400" cy="4876800"/>
          </a:xfrm>
        </p:spPr>
        <p:txBody>
          <a:bodyPr/>
          <a:lstStyle/>
          <a:p>
            <a:pPr eaLnBrk="1" hangingPunct="1"/>
            <a:r>
              <a:rPr lang="en-US" altLang="en-US" sz="2200" dirty="0">
                <a:solidFill>
                  <a:schemeClr val="bg1">
                    <a:lumMod val="75000"/>
                  </a:schemeClr>
                </a:solidFill>
              </a:rPr>
              <a:t>Autoimmune PUK is usually unilateral and sectoral                         </a:t>
            </a:r>
          </a:p>
          <a:p>
            <a:pPr eaLnBrk="1" hangingPunct="1"/>
            <a:r>
              <a:rPr lang="en-US" altLang="en-US" sz="2200" dirty="0">
                <a:solidFill>
                  <a:schemeClr val="bg1">
                    <a:lumMod val="75000"/>
                  </a:schemeClr>
                </a:solidFill>
              </a:rPr>
              <a:t>It often heralds exacerbation of </a:t>
            </a:r>
            <a:r>
              <a:rPr lang="en-US" altLang="en-US" sz="2200" b="1" dirty="0"/>
              <a:t>systemic disease </a:t>
            </a:r>
          </a:p>
        </p:txBody>
      </p:sp>
      <p:sp>
        <p:nvSpPr>
          <p:cNvPr id="2151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488A975-785F-40F3-8051-55A1ADFA712F}" type="slidenum">
              <a:rPr lang="en-US" altLang="en-US" sz="1000" smtClean="0"/>
              <a:pPr>
                <a:spcBef>
                  <a:spcPct val="0"/>
                </a:spcBef>
                <a:buClrTx/>
                <a:buSzTx/>
                <a:buFontTx/>
                <a:buNone/>
              </a:pPr>
              <a:t>49</a:t>
            </a:fld>
            <a:endParaRPr lang="en-US" altLang="en-US" sz="1000"/>
          </a:p>
        </p:txBody>
      </p:sp>
      <p:sp>
        <p:nvSpPr>
          <p:cNvPr id="2" name="Text Box 4">
            <a:extLst>
              <a:ext uri="{FF2B5EF4-FFF2-40B4-BE49-F238E27FC236}">
                <a16:creationId xmlns:a16="http://schemas.microsoft.com/office/drawing/2014/main" id="{B98A7E30-2F3D-4045-AE05-CAB5E805EB68}"/>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4" name="TextBox 3">
            <a:extLst>
              <a:ext uri="{FF2B5EF4-FFF2-40B4-BE49-F238E27FC236}">
                <a16:creationId xmlns:a16="http://schemas.microsoft.com/office/drawing/2014/main" id="{74ECB8C9-7ACC-40E2-8ACB-063A2523B598}"/>
              </a:ext>
            </a:extLst>
          </p:cNvPr>
          <p:cNvSpPr txBox="1"/>
          <p:nvPr/>
        </p:nvSpPr>
        <p:spPr>
          <a:xfrm>
            <a:off x="2313038" y="1524000"/>
            <a:ext cx="6194324" cy="584775"/>
          </a:xfrm>
          <a:prstGeom prst="rect">
            <a:avLst/>
          </a:prstGeom>
          <a:solidFill>
            <a:schemeClr val="accent5">
              <a:lumMod val="75000"/>
            </a:schemeClr>
          </a:solidFill>
        </p:spPr>
        <p:txBody>
          <a:bodyPr wrap="none" rtlCol="0">
            <a:spAutoFit/>
          </a:bodyPr>
          <a:lstStyle/>
          <a:p>
            <a:r>
              <a:rPr lang="en-US" sz="1600" i="1" dirty="0">
                <a:solidFill>
                  <a:schemeClr val="bg1">
                    <a:lumMod val="50000"/>
                  </a:schemeClr>
                </a:solidFill>
              </a:rPr>
              <a:t>With what general category of autoimmune </a:t>
            </a:r>
            <a:r>
              <a:rPr lang="en-US" sz="1600" i="1" dirty="0" err="1">
                <a:solidFill>
                  <a:schemeClr val="bg1">
                    <a:lumMod val="50000"/>
                  </a:schemeClr>
                </a:solidFill>
              </a:rPr>
              <a:t>dz</a:t>
            </a:r>
            <a:r>
              <a:rPr lang="en-US" sz="1600" i="1" dirty="0">
                <a:solidFill>
                  <a:schemeClr val="bg1">
                    <a:lumMod val="50000"/>
                  </a:schemeClr>
                </a:solidFill>
              </a:rPr>
              <a:t> is PUK associated?</a:t>
            </a:r>
          </a:p>
          <a:p>
            <a:r>
              <a:rPr lang="en-US" sz="1600" dirty="0">
                <a:solidFill>
                  <a:schemeClr val="bg1">
                    <a:lumMod val="50000"/>
                  </a:schemeClr>
                </a:solidFill>
              </a:rPr>
              <a:t>Connective-tissue </a:t>
            </a:r>
            <a:r>
              <a:rPr lang="en-US" sz="1600" dirty="0" err="1">
                <a:solidFill>
                  <a:schemeClr val="bg1">
                    <a:lumMod val="50000"/>
                  </a:schemeClr>
                </a:solidFill>
              </a:rPr>
              <a:t>dz</a:t>
            </a:r>
            <a:r>
              <a:rPr lang="en-US" sz="1600" dirty="0">
                <a:solidFill>
                  <a:schemeClr val="bg1">
                    <a:lumMod val="50000"/>
                  </a:schemeClr>
                </a:solidFill>
              </a:rPr>
              <a:t>, especially </a:t>
            </a:r>
            <a:r>
              <a:rPr lang="en-US" sz="1600" dirty="0" err="1">
                <a:solidFill>
                  <a:schemeClr val="bg1">
                    <a:lumMod val="50000"/>
                  </a:schemeClr>
                </a:solidFill>
              </a:rPr>
              <a:t>vasculitides</a:t>
            </a:r>
            <a:endParaRPr lang="en-US" sz="1600" dirty="0">
              <a:solidFill>
                <a:schemeClr val="bg1">
                  <a:lumMod val="50000"/>
                </a:schemeClr>
              </a:solidFill>
            </a:endParaRPr>
          </a:p>
        </p:txBody>
      </p:sp>
      <p:sp>
        <p:nvSpPr>
          <p:cNvPr id="3" name="TextBox 2">
            <a:extLst>
              <a:ext uri="{FF2B5EF4-FFF2-40B4-BE49-F238E27FC236}">
                <a16:creationId xmlns:a16="http://schemas.microsoft.com/office/drawing/2014/main" id="{4C748A06-BADA-4395-9BE3-482A37EB060A}"/>
              </a:ext>
            </a:extLst>
          </p:cNvPr>
          <p:cNvSpPr txBox="1"/>
          <p:nvPr/>
        </p:nvSpPr>
        <p:spPr>
          <a:xfrm>
            <a:off x="457200" y="2597527"/>
            <a:ext cx="4927600" cy="4031873"/>
          </a:xfrm>
          <a:prstGeom prst="rect">
            <a:avLst/>
          </a:prstGeom>
          <a:solidFill>
            <a:schemeClr val="accent6">
              <a:lumMod val="40000"/>
              <a:lumOff val="60000"/>
            </a:schemeClr>
          </a:solidFill>
        </p:spPr>
        <p:txBody>
          <a:bodyPr wrap="square" rtlCol="0">
            <a:spAutoFit/>
          </a:bodyPr>
          <a:lstStyle/>
          <a:p>
            <a:r>
              <a:rPr lang="en-US" sz="1600" i="1" dirty="0">
                <a:solidFill>
                  <a:srgbClr val="0000FF"/>
                </a:solidFill>
              </a:rPr>
              <a:t>In a nutshell, what is the pathophysiology of PAN?</a:t>
            </a:r>
          </a:p>
          <a:p>
            <a:r>
              <a:rPr lang="en-US" sz="1600" dirty="0">
                <a:solidFill>
                  <a:srgbClr val="0000FF"/>
                </a:solidFill>
              </a:rPr>
              <a:t>Subacute episodes of focal necrotizing inflammation of arteries</a:t>
            </a:r>
          </a:p>
          <a:p>
            <a:endParaRPr lang="en-US" sz="1600" dirty="0">
              <a:solidFill>
                <a:srgbClr val="0000FF"/>
              </a:solidFill>
            </a:endParaRPr>
          </a:p>
          <a:p>
            <a:r>
              <a:rPr lang="en-US" sz="1600" i="1" dirty="0">
                <a:solidFill>
                  <a:srgbClr val="0000FF"/>
                </a:solidFill>
              </a:rPr>
              <a:t>Is it a common, or uncommon condition?</a:t>
            </a:r>
          </a:p>
          <a:p>
            <a:r>
              <a:rPr lang="en-US" sz="1600" dirty="0">
                <a:solidFill>
                  <a:srgbClr val="0000FF"/>
                </a:solidFill>
              </a:rPr>
              <a:t>Uncommon</a:t>
            </a:r>
            <a:endParaRPr lang="en-US" sz="1600" dirty="0">
              <a:solidFill>
                <a:schemeClr val="accent6">
                  <a:lumMod val="40000"/>
                  <a:lumOff val="60000"/>
                </a:schemeClr>
              </a:solidFill>
            </a:endParaRPr>
          </a:p>
          <a:p>
            <a:endParaRPr lang="en-US" sz="1600" dirty="0">
              <a:solidFill>
                <a:schemeClr val="accent6">
                  <a:lumMod val="40000"/>
                  <a:lumOff val="60000"/>
                </a:schemeClr>
              </a:solidFill>
            </a:endParaRPr>
          </a:p>
          <a:p>
            <a:r>
              <a:rPr lang="en-US" sz="1600" i="1" dirty="0">
                <a:solidFill>
                  <a:schemeClr val="accent6">
                    <a:lumMod val="40000"/>
                    <a:lumOff val="60000"/>
                  </a:schemeClr>
                </a:solidFill>
              </a:rPr>
              <a:t>Who is the typical PAN </a:t>
            </a:r>
            <a:r>
              <a:rPr lang="en-US" sz="1600" i="1" dirty="0" err="1">
                <a:solidFill>
                  <a:schemeClr val="accent6">
                    <a:lumMod val="40000"/>
                    <a:lumOff val="60000"/>
                  </a:schemeClr>
                </a:solidFill>
              </a:rPr>
              <a:t>pt</a:t>
            </a:r>
            <a:r>
              <a:rPr lang="en-US" sz="1600" i="1" dirty="0">
                <a:solidFill>
                  <a:schemeClr val="accent6">
                    <a:lumMod val="40000"/>
                    <a:lumOff val="60000"/>
                  </a:schemeClr>
                </a:solidFill>
              </a:rPr>
              <a:t>?</a:t>
            </a:r>
          </a:p>
          <a:p>
            <a:r>
              <a:rPr lang="en-US" sz="1600" dirty="0">
                <a:solidFill>
                  <a:schemeClr val="accent6">
                    <a:lumMod val="40000"/>
                    <a:lumOff val="60000"/>
                  </a:schemeClr>
                </a:solidFill>
              </a:rPr>
              <a:t>A   male  between 40 and 60 years old</a:t>
            </a:r>
          </a:p>
          <a:p>
            <a:endParaRPr lang="en-US" sz="1600" dirty="0">
              <a:solidFill>
                <a:schemeClr val="accent6">
                  <a:lumMod val="40000"/>
                  <a:lumOff val="60000"/>
                </a:schemeClr>
              </a:solidFill>
            </a:endParaRPr>
          </a:p>
          <a:p>
            <a:r>
              <a:rPr lang="en-US" sz="1600" i="1" dirty="0">
                <a:solidFill>
                  <a:schemeClr val="accent6">
                    <a:lumMod val="40000"/>
                    <a:lumOff val="60000"/>
                  </a:schemeClr>
                </a:solidFill>
              </a:rPr>
              <a:t>Is there a racial predilection?</a:t>
            </a:r>
          </a:p>
          <a:p>
            <a:r>
              <a:rPr lang="en-US" sz="1600" dirty="0">
                <a:solidFill>
                  <a:schemeClr val="accent6">
                    <a:lumMod val="40000"/>
                    <a:lumOff val="60000"/>
                  </a:schemeClr>
                </a:solidFill>
              </a:rPr>
              <a:t>No</a:t>
            </a:r>
          </a:p>
          <a:p>
            <a:endParaRPr lang="en-US" sz="1600" dirty="0">
              <a:solidFill>
                <a:schemeClr val="accent6">
                  <a:lumMod val="40000"/>
                  <a:lumOff val="60000"/>
                </a:schemeClr>
              </a:solidFill>
            </a:endParaRPr>
          </a:p>
          <a:p>
            <a:r>
              <a:rPr lang="en-US" sz="1600" i="1" dirty="0">
                <a:solidFill>
                  <a:schemeClr val="accent6">
                    <a:lumMod val="40000"/>
                    <a:lumOff val="60000"/>
                  </a:schemeClr>
                </a:solidFill>
              </a:rPr>
              <a:t>PAN is strongly associated with seropositivity for what virus?</a:t>
            </a:r>
          </a:p>
          <a:p>
            <a:r>
              <a:rPr lang="en-US" sz="1600" dirty="0">
                <a:solidFill>
                  <a:schemeClr val="accent6">
                    <a:lumMod val="40000"/>
                    <a:lumOff val="60000"/>
                  </a:schemeClr>
                </a:solidFill>
              </a:rPr>
              <a:t>Hepatitis  B</a:t>
            </a:r>
          </a:p>
        </p:txBody>
      </p:sp>
    </p:spTree>
    <p:extLst>
      <p:ext uri="{BB962C8B-B14F-4D97-AF65-F5344CB8AC3E}">
        <p14:creationId xmlns:p14="http://schemas.microsoft.com/office/powerpoint/2010/main" val="2488543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7171"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7172"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7173" name="Rectangle 4"/>
          <p:cNvSpPr>
            <a:spLocks noGrp="1" noChangeArrowheads="1"/>
          </p:cNvSpPr>
          <p:nvPr>
            <p:ph type="title"/>
          </p:nvPr>
        </p:nvSpPr>
        <p:spPr>
          <a:xfrm>
            <a:off x="457200" y="122238"/>
            <a:ext cx="7543800" cy="792162"/>
          </a:xfrm>
        </p:spPr>
        <p:txBody>
          <a:bodyPr/>
          <a:lstStyle/>
          <a:p>
            <a:pPr eaLnBrk="1" hangingPunct="1"/>
            <a:r>
              <a:rPr lang="en-US" altLang="en-US"/>
              <a:t>A</a:t>
            </a:r>
          </a:p>
        </p:txBody>
      </p:sp>
      <p:sp>
        <p:nvSpPr>
          <p:cNvPr id="7174" name="Rectangle 5"/>
          <p:cNvSpPr>
            <a:spLocks noGrp="1" noChangeArrowheads="1"/>
          </p:cNvSpPr>
          <p:nvPr>
            <p:ph type="body" idx="1"/>
          </p:nvPr>
        </p:nvSpPr>
        <p:spPr>
          <a:xfrm>
            <a:off x="304800" y="1676400"/>
            <a:ext cx="8534400" cy="4876800"/>
          </a:xfrm>
        </p:spPr>
        <p:txBody>
          <a:bodyPr/>
          <a:lstStyle/>
          <a:p>
            <a:pPr eaLnBrk="1" hangingPunct="1"/>
            <a:r>
              <a:rPr lang="en-US" altLang="en-US" sz="2200"/>
              <a:t>Autoimmune PUK is usually </a:t>
            </a:r>
            <a:r>
              <a:rPr lang="en-US" altLang="en-US" sz="2200">
                <a:solidFill>
                  <a:srgbClr val="0000FF"/>
                </a:solidFill>
              </a:rPr>
              <a:t>unilateral</a:t>
            </a:r>
            <a:r>
              <a:rPr lang="en-US" altLang="en-US" sz="2200"/>
              <a:t> and </a:t>
            </a:r>
            <a:r>
              <a:rPr lang="en-US" altLang="en-US" sz="2200">
                <a:solidFill>
                  <a:srgbClr val="0000FF"/>
                </a:solidFill>
              </a:rPr>
              <a:t>sectoral</a:t>
            </a:r>
            <a:r>
              <a:rPr lang="en-US" altLang="en-US" sz="2200"/>
              <a:t>                         </a:t>
            </a:r>
          </a:p>
          <a:p>
            <a:pPr eaLnBrk="1" hangingPunct="1"/>
            <a:r>
              <a:rPr lang="en-US" altLang="en-US" sz="2200"/>
              <a:t>It often heralds </a:t>
            </a:r>
            <a:r>
              <a:rPr lang="en-US" altLang="en-US" sz="2200">
                <a:solidFill>
                  <a:srgbClr val="0000FF"/>
                </a:solidFill>
              </a:rPr>
              <a:t>exacerbation</a:t>
            </a:r>
            <a:r>
              <a:rPr lang="en-US" altLang="en-US" sz="2200"/>
              <a:t> of systemic disease </a:t>
            </a:r>
          </a:p>
        </p:txBody>
      </p:sp>
      <p:sp>
        <p:nvSpPr>
          <p:cNvPr id="717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042F79F-C471-44E6-A81B-EEE45955A1A6}" type="slidenum">
              <a:rPr lang="en-US" altLang="en-US" sz="1000" smtClean="0"/>
              <a:pPr>
                <a:spcBef>
                  <a:spcPct val="0"/>
                </a:spcBef>
                <a:buClrTx/>
                <a:buSzTx/>
                <a:buFontTx/>
                <a:buNone/>
              </a:pPr>
              <a:t>5</a:t>
            </a:fld>
            <a:endParaRPr lang="en-US" altLang="en-US" sz="1000"/>
          </a:p>
        </p:txBody>
      </p:sp>
      <p:sp>
        <p:nvSpPr>
          <p:cNvPr id="2" name="Text Box 4">
            <a:extLst>
              <a:ext uri="{FF2B5EF4-FFF2-40B4-BE49-F238E27FC236}">
                <a16:creationId xmlns:a16="http://schemas.microsoft.com/office/drawing/2014/main" id="{471FEAE6-87BB-4309-8CD7-27CE729BC940}"/>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93FF2864-DF13-9BA7-70C3-57E7B5771CA2}"/>
              </a:ext>
            </a:extLst>
          </p:cNvPr>
          <p:cNvSpPr txBox="1">
            <a:spLocks noChangeArrowheads="1"/>
          </p:cNvSpPr>
          <p:nvPr/>
        </p:nvSpPr>
        <p:spPr bwMode="auto">
          <a:xfrm>
            <a:off x="228600" y="2895600"/>
            <a:ext cx="8683596" cy="1323439"/>
          </a:xfrm>
          <a:prstGeom prst="rect">
            <a:avLst/>
          </a:prstGeom>
          <a:noFill/>
          <a:ln>
            <a:noFill/>
          </a:ln>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r>
              <a:rPr lang="en-US" altLang="en-US" sz="1600" i="1" dirty="0">
                <a:solidFill>
                  <a:schemeClr val="bg1">
                    <a:lumMod val="75000"/>
                  </a:schemeClr>
                </a:solidFill>
              </a:rPr>
              <a:t>With which connective-tissue diseases (CTDs) and/or </a:t>
            </a:r>
            <a:r>
              <a:rPr lang="en-US" altLang="en-US" sz="1600" i="1" dirty="0" err="1">
                <a:solidFill>
                  <a:schemeClr val="bg1">
                    <a:lumMod val="75000"/>
                  </a:schemeClr>
                </a:solidFill>
              </a:rPr>
              <a:t>vasculitides</a:t>
            </a:r>
            <a:r>
              <a:rPr lang="en-US" altLang="en-US" sz="1600" i="1" dirty="0">
                <a:solidFill>
                  <a:schemeClr val="bg1">
                    <a:lumMod val="75000"/>
                  </a:schemeClr>
                </a:solidFill>
              </a:rPr>
              <a:t> has PUK been associated?</a:t>
            </a:r>
          </a:p>
          <a:p>
            <a:pPr eaLnBrk="1" hangingPunct="1">
              <a:spcBef>
                <a:spcPct val="0"/>
              </a:spcBef>
              <a:buClrTx/>
              <a:buSzTx/>
              <a:buFontTx/>
              <a:buNone/>
              <a:defRPr/>
            </a:pPr>
            <a:r>
              <a:rPr lang="en-US" altLang="en-US" sz="1600" dirty="0">
                <a:solidFill>
                  <a:schemeClr val="bg1">
                    <a:lumMod val="75000"/>
                  </a:schemeClr>
                </a:solidFill>
              </a:rPr>
              <a:t>Pretty much all of them</a:t>
            </a:r>
          </a:p>
          <a:p>
            <a:pPr eaLnBrk="1" hangingPunct="1">
              <a:spcBef>
                <a:spcPct val="0"/>
              </a:spcBef>
              <a:buClrTx/>
              <a:buSzTx/>
              <a:buFontTx/>
              <a:buNone/>
              <a:defRPr/>
            </a:pPr>
            <a:endParaRPr lang="en-US" altLang="en-US" sz="1600" dirty="0">
              <a:solidFill>
                <a:schemeClr val="bg1">
                  <a:lumMod val="75000"/>
                </a:schemeClr>
              </a:solidFill>
            </a:endParaRPr>
          </a:p>
          <a:p>
            <a:pPr eaLnBrk="1" hangingPunct="1">
              <a:spcBef>
                <a:spcPct val="0"/>
              </a:spcBef>
              <a:buClrTx/>
              <a:buSzTx/>
              <a:buFontTx/>
              <a:buNone/>
              <a:defRPr/>
            </a:pPr>
            <a:r>
              <a:rPr lang="en-US" altLang="en-US" sz="1600" i="1" dirty="0">
                <a:solidFill>
                  <a:schemeClr val="bg1">
                    <a:lumMod val="75000"/>
                  </a:schemeClr>
                </a:solidFill>
              </a:rPr>
              <a:t>Which three conditions are most likely to present with PUK?</a:t>
            </a:r>
          </a:p>
          <a:p>
            <a:pPr eaLnBrk="1" hangingPunct="1">
              <a:spcBef>
                <a:spcPct val="0"/>
              </a:spcBef>
              <a:buClrTx/>
              <a:buSzTx/>
              <a:buFontTx/>
              <a:buNone/>
              <a:defRPr/>
            </a:pPr>
            <a:r>
              <a:rPr lang="en-US" altLang="en-US" sz="1600" dirty="0">
                <a:solidFill>
                  <a:schemeClr val="bg1">
                    <a:lumMod val="75000"/>
                  </a:schemeClr>
                </a:solidFill>
              </a:rPr>
              <a:t>Rheumatoid arthritis, granulomatosis with polyangiitis, and </a:t>
            </a:r>
            <a:r>
              <a:rPr lang="en-US" altLang="en-US" sz="1600" b="1" dirty="0">
                <a:solidFill>
                  <a:srgbClr val="0000FF"/>
                </a:solidFill>
              </a:rPr>
              <a:t>polyarteritis nodosa</a:t>
            </a:r>
            <a:endParaRPr lang="en-US" altLang="en-US" sz="1600" dirty="0">
              <a:solidFill>
                <a:srgbClr val="FFFF00"/>
              </a:solidFill>
            </a:endParaRPr>
          </a:p>
        </p:txBody>
      </p:sp>
      <p:sp>
        <p:nvSpPr>
          <p:cNvPr id="21506" name="Rectangle 7"/>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21507"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21508"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21509" name="Rectangle 4"/>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21510" name="Rectangle 5"/>
          <p:cNvSpPr>
            <a:spLocks noGrp="1" noChangeArrowheads="1"/>
          </p:cNvSpPr>
          <p:nvPr>
            <p:ph type="body" idx="1"/>
          </p:nvPr>
        </p:nvSpPr>
        <p:spPr>
          <a:xfrm>
            <a:off x="304800" y="1676400"/>
            <a:ext cx="8534400" cy="4876800"/>
          </a:xfrm>
        </p:spPr>
        <p:txBody>
          <a:bodyPr/>
          <a:lstStyle/>
          <a:p>
            <a:pPr eaLnBrk="1" hangingPunct="1"/>
            <a:r>
              <a:rPr lang="en-US" altLang="en-US" sz="2200" dirty="0">
                <a:solidFill>
                  <a:schemeClr val="bg1">
                    <a:lumMod val="75000"/>
                  </a:schemeClr>
                </a:solidFill>
              </a:rPr>
              <a:t>Autoimmune PUK is usually unilateral and sectoral                         </a:t>
            </a:r>
          </a:p>
          <a:p>
            <a:pPr eaLnBrk="1" hangingPunct="1"/>
            <a:r>
              <a:rPr lang="en-US" altLang="en-US" sz="2200" dirty="0">
                <a:solidFill>
                  <a:schemeClr val="bg1">
                    <a:lumMod val="75000"/>
                  </a:schemeClr>
                </a:solidFill>
              </a:rPr>
              <a:t>It often heralds exacerbation of </a:t>
            </a:r>
            <a:r>
              <a:rPr lang="en-US" altLang="en-US" sz="2200" b="1" dirty="0"/>
              <a:t>systemic disease </a:t>
            </a:r>
          </a:p>
        </p:txBody>
      </p:sp>
      <p:sp>
        <p:nvSpPr>
          <p:cNvPr id="2151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488A975-785F-40F3-8051-55A1ADFA712F}" type="slidenum">
              <a:rPr lang="en-US" altLang="en-US" sz="1000" smtClean="0"/>
              <a:pPr>
                <a:spcBef>
                  <a:spcPct val="0"/>
                </a:spcBef>
                <a:buClrTx/>
                <a:buSzTx/>
                <a:buFontTx/>
                <a:buNone/>
              </a:pPr>
              <a:t>50</a:t>
            </a:fld>
            <a:endParaRPr lang="en-US" altLang="en-US" sz="1000"/>
          </a:p>
        </p:txBody>
      </p:sp>
      <p:sp>
        <p:nvSpPr>
          <p:cNvPr id="2" name="Text Box 4">
            <a:extLst>
              <a:ext uri="{FF2B5EF4-FFF2-40B4-BE49-F238E27FC236}">
                <a16:creationId xmlns:a16="http://schemas.microsoft.com/office/drawing/2014/main" id="{B98A7E30-2F3D-4045-AE05-CAB5E805EB68}"/>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4" name="TextBox 3">
            <a:extLst>
              <a:ext uri="{FF2B5EF4-FFF2-40B4-BE49-F238E27FC236}">
                <a16:creationId xmlns:a16="http://schemas.microsoft.com/office/drawing/2014/main" id="{74ECB8C9-7ACC-40E2-8ACB-063A2523B598}"/>
              </a:ext>
            </a:extLst>
          </p:cNvPr>
          <p:cNvSpPr txBox="1"/>
          <p:nvPr/>
        </p:nvSpPr>
        <p:spPr>
          <a:xfrm>
            <a:off x="2313038" y="1524000"/>
            <a:ext cx="6194324" cy="584775"/>
          </a:xfrm>
          <a:prstGeom prst="rect">
            <a:avLst/>
          </a:prstGeom>
          <a:solidFill>
            <a:schemeClr val="accent5">
              <a:lumMod val="75000"/>
            </a:schemeClr>
          </a:solidFill>
        </p:spPr>
        <p:txBody>
          <a:bodyPr wrap="none" rtlCol="0">
            <a:spAutoFit/>
          </a:bodyPr>
          <a:lstStyle/>
          <a:p>
            <a:r>
              <a:rPr lang="en-US" sz="1600" i="1" dirty="0">
                <a:solidFill>
                  <a:schemeClr val="bg1">
                    <a:lumMod val="50000"/>
                  </a:schemeClr>
                </a:solidFill>
              </a:rPr>
              <a:t>With what general category of autoimmune </a:t>
            </a:r>
            <a:r>
              <a:rPr lang="en-US" sz="1600" i="1" dirty="0" err="1">
                <a:solidFill>
                  <a:schemeClr val="bg1">
                    <a:lumMod val="50000"/>
                  </a:schemeClr>
                </a:solidFill>
              </a:rPr>
              <a:t>dz</a:t>
            </a:r>
            <a:r>
              <a:rPr lang="en-US" sz="1600" i="1" dirty="0">
                <a:solidFill>
                  <a:schemeClr val="bg1">
                    <a:lumMod val="50000"/>
                  </a:schemeClr>
                </a:solidFill>
              </a:rPr>
              <a:t> is PUK associated?</a:t>
            </a:r>
          </a:p>
          <a:p>
            <a:r>
              <a:rPr lang="en-US" sz="1600" dirty="0">
                <a:solidFill>
                  <a:schemeClr val="bg1">
                    <a:lumMod val="50000"/>
                  </a:schemeClr>
                </a:solidFill>
              </a:rPr>
              <a:t>Connective-tissue </a:t>
            </a:r>
            <a:r>
              <a:rPr lang="en-US" sz="1600" dirty="0" err="1">
                <a:solidFill>
                  <a:schemeClr val="bg1">
                    <a:lumMod val="50000"/>
                  </a:schemeClr>
                </a:solidFill>
              </a:rPr>
              <a:t>dz</a:t>
            </a:r>
            <a:r>
              <a:rPr lang="en-US" sz="1600" dirty="0">
                <a:solidFill>
                  <a:schemeClr val="bg1">
                    <a:lumMod val="50000"/>
                  </a:schemeClr>
                </a:solidFill>
              </a:rPr>
              <a:t>, especially </a:t>
            </a:r>
            <a:r>
              <a:rPr lang="en-US" sz="1600" dirty="0" err="1">
                <a:solidFill>
                  <a:schemeClr val="bg1">
                    <a:lumMod val="50000"/>
                  </a:schemeClr>
                </a:solidFill>
              </a:rPr>
              <a:t>vasculitides</a:t>
            </a:r>
            <a:endParaRPr lang="en-US" sz="1600" dirty="0">
              <a:solidFill>
                <a:schemeClr val="bg1">
                  <a:lumMod val="50000"/>
                </a:schemeClr>
              </a:solidFill>
            </a:endParaRPr>
          </a:p>
        </p:txBody>
      </p:sp>
      <p:sp>
        <p:nvSpPr>
          <p:cNvPr id="3" name="TextBox 2">
            <a:extLst>
              <a:ext uri="{FF2B5EF4-FFF2-40B4-BE49-F238E27FC236}">
                <a16:creationId xmlns:a16="http://schemas.microsoft.com/office/drawing/2014/main" id="{4C748A06-BADA-4395-9BE3-482A37EB060A}"/>
              </a:ext>
            </a:extLst>
          </p:cNvPr>
          <p:cNvSpPr txBox="1"/>
          <p:nvPr/>
        </p:nvSpPr>
        <p:spPr>
          <a:xfrm>
            <a:off x="457200" y="2597527"/>
            <a:ext cx="4927600" cy="4031873"/>
          </a:xfrm>
          <a:prstGeom prst="rect">
            <a:avLst/>
          </a:prstGeom>
          <a:solidFill>
            <a:schemeClr val="accent6">
              <a:lumMod val="40000"/>
              <a:lumOff val="60000"/>
            </a:schemeClr>
          </a:solidFill>
        </p:spPr>
        <p:txBody>
          <a:bodyPr wrap="square" rtlCol="0">
            <a:spAutoFit/>
          </a:bodyPr>
          <a:lstStyle/>
          <a:p>
            <a:r>
              <a:rPr lang="en-US" sz="1600" i="1" dirty="0">
                <a:solidFill>
                  <a:srgbClr val="0000FF"/>
                </a:solidFill>
              </a:rPr>
              <a:t>In a nutshell, what is the pathophysiology of PAN?</a:t>
            </a:r>
          </a:p>
          <a:p>
            <a:r>
              <a:rPr lang="en-US" sz="1600" dirty="0">
                <a:solidFill>
                  <a:srgbClr val="0000FF"/>
                </a:solidFill>
              </a:rPr>
              <a:t>Subacute episodes of focal necrotizing inflammation of arteries</a:t>
            </a:r>
          </a:p>
          <a:p>
            <a:endParaRPr lang="en-US" sz="1600" dirty="0">
              <a:solidFill>
                <a:srgbClr val="0000FF"/>
              </a:solidFill>
            </a:endParaRPr>
          </a:p>
          <a:p>
            <a:r>
              <a:rPr lang="en-US" sz="1600" i="1" dirty="0">
                <a:solidFill>
                  <a:srgbClr val="0000FF"/>
                </a:solidFill>
              </a:rPr>
              <a:t>Is it a common, or uncommon condition?</a:t>
            </a:r>
          </a:p>
          <a:p>
            <a:r>
              <a:rPr lang="en-US" sz="1600" dirty="0">
                <a:solidFill>
                  <a:srgbClr val="0000FF"/>
                </a:solidFill>
              </a:rPr>
              <a:t>Uncommon</a:t>
            </a:r>
          </a:p>
          <a:p>
            <a:endParaRPr lang="en-US" sz="1600" dirty="0">
              <a:solidFill>
                <a:srgbClr val="0000FF"/>
              </a:solidFill>
            </a:endParaRPr>
          </a:p>
          <a:p>
            <a:r>
              <a:rPr lang="en-US" sz="1600" i="1" dirty="0">
                <a:solidFill>
                  <a:srgbClr val="0000FF"/>
                </a:solidFill>
              </a:rPr>
              <a:t>Who is the typical PAN </a:t>
            </a:r>
            <a:r>
              <a:rPr lang="en-US" sz="1600" i="1" dirty="0" err="1">
                <a:solidFill>
                  <a:srgbClr val="0000FF"/>
                </a:solidFill>
              </a:rPr>
              <a:t>pt</a:t>
            </a:r>
            <a:r>
              <a:rPr lang="en-US" sz="1600" i="1" dirty="0">
                <a:solidFill>
                  <a:srgbClr val="0000FF"/>
                </a:solidFill>
              </a:rPr>
              <a:t>?</a:t>
            </a:r>
            <a:endParaRPr lang="en-US" sz="1600" i="1" dirty="0">
              <a:solidFill>
                <a:schemeClr val="accent6">
                  <a:lumMod val="40000"/>
                  <a:lumOff val="60000"/>
                </a:schemeClr>
              </a:solidFill>
            </a:endParaRPr>
          </a:p>
          <a:p>
            <a:r>
              <a:rPr lang="en-US" sz="1600" dirty="0">
                <a:solidFill>
                  <a:schemeClr val="accent6">
                    <a:lumMod val="40000"/>
                    <a:lumOff val="60000"/>
                  </a:schemeClr>
                </a:solidFill>
              </a:rPr>
              <a:t>A   male  between 40 and 60 years old</a:t>
            </a:r>
          </a:p>
          <a:p>
            <a:endParaRPr lang="en-US" sz="1600" dirty="0">
              <a:solidFill>
                <a:schemeClr val="accent6">
                  <a:lumMod val="40000"/>
                  <a:lumOff val="60000"/>
                </a:schemeClr>
              </a:solidFill>
            </a:endParaRPr>
          </a:p>
          <a:p>
            <a:r>
              <a:rPr lang="en-US" sz="1600" i="1" dirty="0">
                <a:solidFill>
                  <a:schemeClr val="accent6">
                    <a:lumMod val="40000"/>
                    <a:lumOff val="60000"/>
                  </a:schemeClr>
                </a:solidFill>
              </a:rPr>
              <a:t>Is there a racial predilection?</a:t>
            </a:r>
          </a:p>
          <a:p>
            <a:r>
              <a:rPr lang="en-US" sz="1600" dirty="0">
                <a:solidFill>
                  <a:schemeClr val="accent6">
                    <a:lumMod val="40000"/>
                    <a:lumOff val="60000"/>
                  </a:schemeClr>
                </a:solidFill>
              </a:rPr>
              <a:t>No</a:t>
            </a:r>
          </a:p>
          <a:p>
            <a:endParaRPr lang="en-US" sz="1600" dirty="0">
              <a:solidFill>
                <a:schemeClr val="accent6">
                  <a:lumMod val="40000"/>
                  <a:lumOff val="60000"/>
                </a:schemeClr>
              </a:solidFill>
            </a:endParaRPr>
          </a:p>
          <a:p>
            <a:r>
              <a:rPr lang="en-US" sz="1600" i="1" dirty="0">
                <a:solidFill>
                  <a:schemeClr val="accent6">
                    <a:lumMod val="40000"/>
                    <a:lumOff val="60000"/>
                  </a:schemeClr>
                </a:solidFill>
              </a:rPr>
              <a:t>PAN is strongly associated with seropositivity for what virus?</a:t>
            </a:r>
          </a:p>
          <a:p>
            <a:r>
              <a:rPr lang="en-US" sz="1600" dirty="0">
                <a:solidFill>
                  <a:schemeClr val="accent6">
                    <a:lumMod val="40000"/>
                    <a:lumOff val="60000"/>
                  </a:schemeClr>
                </a:solidFill>
              </a:rPr>
              <a:t>Hepatitis  B</a:t>
            </a:r>
          </a:p>
        </p:txBody>
      </p:sp>
    </p:spTree>
    <p:extLst>
      <p:ext uri="{BB962C8B-B14F-4D97-AF65-F5344CB8AC3E}">
        <p14:creationId xmlns:p14="http://schemas.microsoft.com/office/powerpoint/2010/main" val="11969528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4DBFE81A-A943-E983-8D7D-E9C194F5C83E}"/>
              </a:ext>
            </a:extLst>
          </p:cNvPr>
          <p:cNvSpPr txBox="1">
            <a:spLocks noChangeArrowheads="1"/>
          </p:cNvSpPr>
          <p:nvPr/>
        </p:nvSpPr>
        <p:spPr bwMode="auto">
          <a:xfrm>
            <a:off x="228600" y="2895600"/>
            <a:ext cx="8683596" cy="1323439"/>
          </a:xfrm>
          <a:prstGeom prst="rect">
            <a:avLst/>
          </a:prstGeom>
          <a:noFill/>
          <a:ln>
            <a:noFill/>
          </a:ln>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r>
              <a:rPr lang="en-US" altLang="en-US" sz="1600" i="1" dirty="0">
                <a:solidFill>
                  <a:schemeClr val="bg1">
                    <a:lumMod val="75000"/>
                  </a:schemeClr>
                </a:solidFill>
              </a:rPr>
              <a:t>With which connective-tissue diseases (CTDs) and/or </a:t>
            </a:r>
            <a:r>
              <a:rPr lang="en-US" altLang="en-US" sz="1600" i="1" dirty="0" err="1">
                <a:solidFill>
                  <a:schemeClr val="bg1">
                    <a:lumMod val="75000"/>
                  </a:schemeClr>
                </a:solidFill>
              </a:rPr>
              <a:t>vasculitides</a:t>
            </a:r>
            <a:r>
              <a:rPr lang="en-US" altLang="en-US" sz="1600" i="1" dirty="0">
                <a:solidFill>
                  <a:schemeClr val="bg1">
                    <a:lumMod val="75000"/>
                  </a:schemeClr>
                </a:solidFill>
              </a:rPr>
              <a:t> has PUK been associated?</a:t>
            </a:r>
          </a:p>
          <a:p>
            <a:pPr eaLnBrk="1" hangingPunct="1">
              <a:spcBef>
                <a:spcPct val="0"/>
              </a:spcBef>
              <a:buClrTx/>
              <a:buSzTx/>
              <a:buFontTx/>
              <a:buNone/>
              <a:defRPr/>
            </a:pPr>
            <a:r>
              <a:rPr lang="en-US" altLang="en-US" sz="1600" dirty="0">
                <a:solidFill>
                  <a:schemeClr val="bg1">
                    <a:lumMod val="75000"/>
                  </a:schemeClr>
                </a:solidFill>
              </a:rPr>
              <a:t>Pretty much all of them</a:t>
            </a:r>
          </a:p>
          <a:p>
            <a:pPr eaLnBrk="1" hangingPunct="1">
              <a:spcBef>
                <a:spcPct val="0"/>
              </a:spcBef>
              <a:buClrTx/>
              <a:buSzTx/>
              <a:buFontTx/>
              <a:buNone/>
              <a:defRPr/>
            </a:pPr>
            <a:endParaRPr lang="en-US" altLang="en-US" sz="1600" dirty="0">
              <a:solidFill>
                <a:schemeClr val="bg1">
                  <a:lumMod val="75000"/>
                </a:schemeClr>
              </a:solidFill>
            </a:endParaRPr>
          </a:p>
          <a:p>
            <a:pPr eaLnBrk="1" hangingPunct="1">
              <a:spcBef>
                <a:spcPct val="0"/>
              </a:spcBef>
              <a:buClrTx/>
              <a:buSzTx/>
              <a:buFontTx/>
              <a:buNone/>
              <a:defRPr/>
            </a:pPr>
            <a:r>
              <a:rPr lang="en-US" altLang="en-US" sz="1600" i="1" dirty="0">
                <a:solidFill>
                  <a:schemeClr val="bg1">
                    <a:lumMod val="75000"/>
                  </a:schemeClr>
                </a:solidFill>
              </a:rPr>
              <a:t>Which three conditions are most likely to present with PUK?</a:t>
            </a:r>
          </a:p>
          <a:p>
            <a:pPr eaLnBrk="1" hangingPunct="1">
              <a:spcBef>
                <a:spcPct val="0"/>
              </a:spcBef>
              <a:buClrTx/>
              <a:buSzTx/>
              <a:buFontTx/>
              <a:buNone/>
              <a:defRPr/>
            </a:pPr>
            <a:r>
              <a:rPr lang="en-US" altLang="en-US" sz="1600" dirty="0">
                <a:solidFill>
                  <a:schemeClr val="bg1">
                    <a:lumMod val="75000"/>
                  </a:schemeClr>
                </a:solidFill>
              </a:rPr>
              <a:t>Rheumatoid arthritis, granulomatosis with polyangiitis, and </a:t>
            </a:r>
            <a:r>
              <a:rPr lang="en-US" altLang="en-US" sz="1600" b="1" dirty="0">
                <a:solidFill>
                  <a:srgbClr val="0000FF"/>
                </a:solidFill>
              </a:rPr>
              <a:t>polyarteritis nodosa</a:t>
            </a:r>
            <a:endParaRPr lang="en-US" altLang="en-US" sz="1600" dirty="0">
              <a:solidFill>
                <a:srgbClr val="FFFF00"/>
              </a:solidFill>
            </a:endParaRPr>
          </a:p>
        </p:txBody>
      </p:sp>
      <p:sp>
        <p:nvSpPr>
          <p:cNvPr id="21506" name="Rectangle 7"/>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21507"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21508"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21509" name="Rectangle 4"/>
          <p:cNvSpPr>
            <a:spLocks noGrp="1" noChangeArrowheads="1"/>
          </p:cNvSpPr>
          <p:nvPr>
            <p:ph type="title"/>
          </p:nvPr>
        </p:nvSpPr>
        <p:spPr>
          <a:xfrm>
            <a:off x="457200" y="122238"/>
            <a:ext cx="7543800" cy="792162"/>
          </a:xfrm>
        </p:spPr>
        <p:txBody>
          <a:bodyPr/>
          <a:lstStyle/>
          <a:p>
            <a:pPr eaLnBrk="1" hangingPunct="1"/>
            <a:r>
              <a:rPr lang="en-US" altLang="en-US" dirty="0"/>
              <a:t>Q/A</a:t>
            </a:r>
          </a:p>
        </p:txBody>
      </p:sp>
      <p:sp>
        <p:nvSpPr>
          <p:cNvPr id="21510" name="Rectangle 5"/>
          <p:cNvSpPr>
            <a:spLocks noGrp="1" noChangeArrowheads="1"/>
          </p:cNvSpPr>
          <p:nvPr>
            <p:ph type="body" idx="1"/>
          </p:nvPr>
        </p:nvSpPr>
        <p:spPr>
          <a:xfrm>
            <a:off x="304800" y="1676400"/>
            <a:ext cx="8534400" cy="4876800"/>
          </a:xfrm>
        </p:spPr>
        <p:txBody>
          <a:bodyPr/>
          <a:lstStyle/>
          <a:p>
            <a:pPr eaLnBrk="1" hangingPunct="1"/>
            <a:r>
              <a:rPr lang="en-US" altLang="en-US" sz="2200" dirty="0">
                <a:solidFill>
                  <a:schemeClr val="bg1">
                    <a:lumMod val="75000"/>
                  </a:schemeClr>
                </a:solidFill>
              </a:rPr>
              <a:t>Autoimmune PUK is usually unilateral and sectoral                         </a:t>
            </a:r>
          </a:p>
          <a:p>
            <a:pPr eaLnBrk="1" hangingPunct="1"/>
            <a:r>
              <a:rPr lang="en-US" altLang="en-US" sz="2200" dirty="0">
                <a:solidFill>
                  <a:schemeClr val="bg1">
                    <a:lumMod val="75000"/>
                  </a:schemeClr>
                </a:solidFill>
              </a:rPr>
              <a:t>It often heralds exacerbation of </a:t>
            </a:r>
            <a:r>
              <a:rPr lang="en-US" altLang="en-US" sz="2200" b="1" dirty="0"/>
              <a:t>systemic disease </a:t>
            </a:r>
          </a:p>
        </p:txBody>
      </p:sp>
      <p:sp>
        <p:nvSpPr>
          <p:cNvPr id="2151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488A975-785F-40F3-8051-55A1ADFA712F}" type="slidenum">
              <a:rPr lang="en-US" altLang="en-US" sz="1000" smtClean="0"/>
              <a:pPr>
                <a:spcBef>
                  <a:spcPct val="0"/>
                </a:spcBef>
                <a:buClrTx/>
                <a:buSzTx/>
                <a:buFontTx/>
                <a:buNone/>
              </a:pPr>
              <a:t>51</a:t>
            </a:fld>
            <a:endParaRPr lang="en-US" altLang="en-US" sz="1000"/>
          </a:p>
        </p:txBody>
      </p:sp>
      <p:sp>
        <p:nvSpPr>
          <p:cNvPr id="2" name="Text Box 4">
            <a:extLst>
              <a:ext uri="{FF2B5EF4-FFF2-40B4-BE49-F238E27FC236}">
                <a16:creationId xmlns:a16="http://schemas.microsoft.com/office/drawing/2014/main" id="{B98A7E30-2F3D-4045-AE05-CAB5E805EB68}"/>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4" name="TextBox 3">
            <a:extLst>
              <a:ext uri="{FF2B5EF4-FFF2-40B4-BE49-F238E27FC236}">
                <a16:creationId xmlns:a16="http://schemas.microsoft.com/office/drawing/2014/main" id="{74ECB8C9-7ACC-40E2-8ACB-063A2523B598}"/>
              </a:ext>
            </a:extLst>
          </p:cNvPr>
          <p:cNvSpPr txBox="1"/>
          <p:nvPr/>
        </p:nvSpPr>
        <p:spPr>
          <a:xfrm>
            <a:off x="2313038" y="1524000"/>
            <a:ext cx="6194324" cy="584775"/>
          </a:xfrm>
          <a:prstGeom prst="rect">
            <a:avLst/>
          </a:prstGeom>
          <a:solidFill>
            <a:schemeClr val="accent5">
              <a:lumMod val="75000"/>
            </a:schemeClr>
          </a:solidFill>
        </p:spPr>
        <p:txBody>
          <a:bodyPr wrap="none" rtlCol="0">
            <a:spAutoFit/>
          </a:bodyPr>
          <a:lstStyle/>
          <a:p>
            <a:r>
              <a:rPr lang="en-US" sz="1600" i="1" dirty="0">
                <a:solidFill>
                  <a:schemeClr val="bg1">
                    <a:lumMod val="50000"/>
                  </a:schemeClr>
                </a:solidFill>
              </a:rPr>
              <a:t>With what general category of autoimmune </a:t>
            </a:r>
            <a:r>
              <a:rPr lang="en-US" sz="1600" i="1" dirty="0" err="1">
                <a:solidFill>
                  <a:schemeClr val="bg1">
                    <a:lumMod val="50000"/>
                  </a:schemeClr>
                </a:solidFill>
              </a:rPr>
              <a:t>dz</a:t>
            </a:r>
            <a:r>
              <a:rPr lang="en-US" sz="1600" i="1" dirty="0">
                <a:solidFill>
                  <a:schemeClr val="bg1">
                    <a:lumMod val="50000"/>
                  </a:schemeClr>
                </a:solidFill>
              </a:rPr>
              <a:t> is PUK associated?</a:t>
            </a:r>
          </a:p>
          <a:p>
            <a:r>
              <a:rPr lang="en-US" sz="1600" dirty="0">
                <a:solidFill>
                  <a:schemeClr val="bg1">
                    <a:lumMod val="50000"/>
                  </a:schemeClr>
                </a:solidFill>
              </a:rPr>
              <a:t>Connective-tissue </a:t>
            </a:r>
            <a:r>
              <a:rPr lang="en-US" sz="1600" dirty="0" err="1">
                <a:solidFill>
                  <a:schemeClr val="bg1">
                    <a:lumMod val="50000"/>
                  </a:schemeClr>
                </a:solidFill>
              </a:rPr>
              <a:t>dz</a:t>
            </a:r>
            <a:r>
              <a:rPr lang="en-US" sz="1600" dirty="0">
                <a:solidFill>
                  <a:schemeClr val="bg1">
                    <a:lumMod val="50000"/>
                  </a:schemeClr>
                </a:solidFill>
              </a:rPr>
              <a:t>, especially </a:t>
            </a:r>
            <a:r>
              <a:rPr lang="en-US" sz="1600" dirty="0" err="1">
                <a:solidFill>
                  <a:schemeClr val="bg1">
                    <a:lumMod val="50000"/>
                  </a:schemeClr>
                </a:solidFill>
              </a:rPr>
              <a:t>vasculitides</a:t>
            </a:r>
            <a:endParaRPr lang="en-US" sz="1600" dirty="0">
              <a:solidFill>
                <a:schemeClr val="bg1">
                  <a:lumMod val="50000"/>
                </a:schemeClr>
              </a:solidFill>
            </a:endParaRPr>
          </a:p>
        </p:txBody>
      </p:sp>
      <p:sp>
        <p:nvSpPr>
          <p:cNvPr id="3" name="TextBox 2">
            <a:extLst>
              <a:ext uri="{FF2B5EF4-FFF2-40B4-BE49-F238E27FC236}">
                <a16:creationId xmlns:a16="http://schemas.microsoft.com/office/drawing/2014/main" id="{4C748A06-BADA-4395-9BE3-482A37EB060A}"/>
              </a:ext>
            </a:extLst>
          </p:cNvPr>
          <p:cNvSpPr txBox="1"/>
          <p:nvPr/>
        </p:nvSpPr>
        <p:spPr>
          <a:xfrm>
            <a:off x="457200" y="2597527"/>
            <a:ext cx="4927600" cy="4031873"/>
          </a:xfrm>
          <a:prstGeom prst="rect">
            <a:avLst/>
          </a:prstGeom>
          <a:solidFill>
            <a:schemeClr val="accent6">
              <a:lumMod val="40000"/>
              <a:lumOff val="60000"/>
            </a:schemeClr>
          </a:solidFill>
        </p:spPr>
        <p:txBody>
          <a:bodyPr wrap="square" rtlCol="0">
            <a:spAutoFit/>
          </a:bodyPr>
          <a:lstStyle/>
          <a:p>
            <a:r>
              <a:rPr lang="en-US" sz="1600" i="1" dirty="0">
                <a:solidFill>
                  <a:srgbClr val="0000FF"/>
                </a:solidFill>
              </a:rPr>
              <a:t>In a nutshell, what is the pathophysiology of PAN?</a:t>
            </a:r>
          </a:p>
          <a:p>
            <a:r>
              <a:rPr lang="en-US" sz="1600" dirty="0">
                <a:solidFill>
                  <a:srgbClr val="0000FF"/>
                </a:solidFill>
              </a:rPr>
              <a:t>Subacute episodes of focal necrotizing inflammation of arteries</a:t>
            </a:r>
          </a:p>
          <a:p>
            <a:endParaRPr lang="en-US" sz="1600" dirty="0">
              <a:solidFill>
                <a:srgbClr val="0000FF"/>
              </a:solidFill>
            </a:endParaRPr>
          </a:p>
          <a:p>
            <a:r>
              <a:rPr lang="en-US" sz="1600" i="1" dirty="0">
                <a:solidFill>
                  <a:srgbClr val="0000FF"/>
                </a:solidFill>
              </a:rPr>
              <a:t>Is it a common, or uncommon condition?</a:t>
            </a:r>
          </a:p>
          <a:p>
            <a:r>
              <a:rPr lang="en-US" sz="1600" dirty="0">
                <a:solidFill>
                  <a:srgbClr val="0000FF"/>
                </a:solidFill>
              </a:rPr>
              <a:t>Uncommon</a:t>
            </a:r>
          </a:p>
          <a:p>
            <a:endParaRPr lang="en-US" sz="1600" dirty="0">
              <a:solidFill>
                <a:srgbClr val="0000FF"/>
              </a:solidFill>
            </a:endParaRPr>
          </a:p>
          <a:p>
            <a:r>
              <a:rPr lang="en-US" sz="1600" i="1" dirty="0">
                <a:solidFill>
                  <a:srgbClr val="0000FF"/>
                </a:solidFill>
              </a:rPr>
              <a:t>Who is the typical PAN </a:t>
            </a:r>
            <a:r>
              <a:rPr lang="en-US" sz="1600" i="1" dirty="0" err="1">
                <a:solidFill>
                  <a:srgbClr val="0000FF"/>
                </a:solidFill>
              </a:rPr>
              <a:t>pt</a:t>
            </a:r>
            <a:r>
              <a:rPr lang="en-US" sz="1600" i="1" dirty="0">
                <a:solidFill>
                  <a:srgbClr val="0000FF"/>
                </a:solidFill>
              </a:rPr>
              <a:t>?</a:t>
            </a:r>
          </a:p>
          <a:p>
            <a:r>
              <a:rPr lang="en-US" sz="1600" dirty="0">
                <a:solidFill>
                  <a:srgbClr val="0000FF"/>
                </a:solidFill>
              </a:rPr>
              <a:t>A   male  between 40 and 60 years old</a:t>
            </a:r>
            <a:endParaRPr lang="en-US" sz="1600" dirty="0">
              <a:solidFill>
                <a:schemeClr val="accent6">
                  <a:lumMod val="40000"/>
                  <a:lumOff val="60000"/>
                </a:schemeClr>
              </a:solidFill>
            </a:endParaRPr>
          </a:p>
          <a:p>
            <a:endParaRPr lang="en-US" sz="1600" dirty="0">
              <a:solidFill>
                <a:schemeClr val="accent6">
                  <a:lumMod val="40000"/>
                  <a:lumOff val="60000"/>
                </a:schemeClr>
              </a:solidFill>
            </a:endParaRPr>
          </a:p>
          <a:p>
            <a:r>
              <a:rPr lang="en-US" sz="1600" i="1" dirty="0">
                <a:solidFill>
                  <a:schemeClr val="accent6">
                    <a:lumMod val="40000"/>
                    <a:lumOff val="60000"/>
                  </a:schemeClr>
                </a:solidFill>
              </a:rPr>
              <a:t>Is there a racial predilection?</a:t>
            </a:r>
          </a:p>
          <a:p>
            <a:r>
              <a:rPr lang="en-US" sz="1600" dirty="0">
                <a:solidFill>
                  <a:schemeClr val="accent6">
                    <a:lumMod val="40000"/>
                    <a:lumOff val="60000"/>
                  </a:schemeClr>
                </a:solidFill>
              </a:rPr>
              <a:t>No</a:t>
            </a:r>
          </a:p>
          <a:p>
            <a:endParaRPr lang="en-US" sz="1600" dirty="0">
              <a:solidFill>
                <a:schemeClr val="accent6">
                  <a:lumMod val="40000"/>
                  <a:lumOff val="60000"/>
                </a:schemeClr>
              </a:solidFill>
            </a:endParaRPr>
          </a:p>
          <a:p>
            <a:r>
              <a:rPr lang="en-US" sz="1600" i="1" dirty="0">
                <a:solidFill>
                  <a:schemeClr val="accent6">
                    <a:lumMod val="40000"/>
                    <a:lumOff val="60000"/>
                  </a:schemeClr>
                </a:solidFill>
              </a:rPr>
              <a:t>PAN is strongly associated with seropositivity for what virus?</a:t>
            </a:r>
          </a:p>
          <a:p>
            <a:r>
              <a:rPr lang="en-US" sz="1600" dirty="0">
                <a:solidFill>
                  <a:schemeClr val="accent6">
                    <a:lumMod val="40000"/>
                    <a:lumOff val="60000"/>
                  </a:schemeClr>
                </a:solidFill>
              </a:rPr>
              <a:t>Hepatitis  B</a:t>
            </a:r>
          </a:p>
        </p:txBody>
      </p:sp>
      <p:sp>
        <p:nvSpPr>
          <p:cNvPr id="5" name="Rectangle 4">
            <a:extLst>
              <a:ext uri="{FF2B5EF4-FFF2-40B4-BE49-F238E27FC236}">
                <a16:creationId xmlns:a16="http://schemas.microsoft.com/office/drawing/2014/main" id="{B400BA1A-935B-45F0-A8DC-E6601678238A}"/>
              </a:ext>
            </a:extLst>
          </p:cNvPr>
          <p:cNvSpPr/>
          <p:nvPr/>
        </p:nvSpPr>
        <p:spPr>
          <a:xfrm>
            <a:off x="685800" y="4610100"/>
            <a:ext cx="685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M v F</a:t>
            </a:r>
          </a:p>
        </p:txBody>
      </p:sp>
    </p:spTree>
    <p:extLst>
      <p:ext uri="{BB962C8B-B14F-4D97-AF65-F5344CB8AC3E}">
        <p14:creationId xmlns:p14="http://schemas.microsoft.com/office/powerpoint/2010/main" val="14826141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79E76C9A-A3CC-CB92-7388-CCC88141CAEB}"/>
              </a:ext>
            </a:extLst>
          </p:cNvPr>
          <p:cNvSpPr txBox="1">
            <a:spLocks noChangeArrowheads="1"/>
          </p:cNvSpPr>
          <p:nvPr/>
        </p:nvSpPr>
        <p:spPr bwMode="auto">
          <a:xfrm>
            <a:off x="228600" y="2895600"/>
            <a:ext cx="8683596" cy="1323439"/>
          </a:xfrm>
          <a:prstGeom prst="rect">
            <a:avLst/>
          </a:prstGeom>
          <a:noFill/>
          <a:ln>
            <a:noFill/>
          </a:ln>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r>
              <a:rPr lang="en-US" altLang="en-US" sz="1600" i="1" dirty="0">
                <a:solidFill>
                  <a:schemeClr val="bg1">
                    <a:lumMod val="75000"/>
                  </a:schemeClr>
                </a:solidFill>
              </a:rPr>
              <a:t>With which connective-tissue diseases (CTDs) and/or </a:t>
            </a:r>
            <a:r>
              <a:rPr lang="en-US" altLang="en-US" sz="1600" i="1" dirty="0" err="1">
                <a:solidFill>
                  <a:schemeClr val="bg1">
                    <a:lumMod val="75000"/>
                  </a:schemeClr>
                </a:solidFill>
              </a:rPr>
              <a:t>vasculitides</a:t>
            </a:r>
            <a:r>
              <a:rPr lang="en-US" altLang="en-US" sz="1600" i="1" dirty="0">
                <a:solidFill>
                  <a:schemeClr val="bg1">
                    <a:lumMod val="75000"/>
                  </a:schemeClr>
                </a:solidFill>
              </a:rPr>
              <a:t> has PUK been associated?</a:t>
            </a:r>
          </a:p>
          <a:p>
            <a:pPr eaLnBrk="1" hangingPunct="1">
              <a:spcBef>
                <a:spcPct val="0"/>
              </a:spcBef>
              <a:buClrTx/>
              <a:buSzTx/>
              <a:buFontTx/>
              <a:buNone/>
              <a:defRPr/>
            </a:pPr>
            <a:r>
              <a:rPr lang="en-US" altLang="en-US" sz="1600" dirty="0">
                <a:solidFill>
                  <a:schemeClr val="bg1">
                    <a:lumMod val="75000"/>
                  </a:schemeClr>
                </a:solidFill>
              </a:rPr>
              <a:t>Pretty much all of them</a:t>
            </a:r>
          </a:p>
          <a:p>
            <a:pPr eaLnBrk="1" hangingPunct="1">
              <a:spcBef>
                <a:spcPct val="0"/>
              </a:spcBef>
              <a:buClrTx/>
              <a:buSzTx/>
              <a:buFontTx/>
              <a:buNone/>
              <a:defRPr/>
            </a:pPr>
            <a:endParaRPr lang="en-US" altLang="en-US" sz="1600" dirty="0">
              <a:solidFill>
                <a:schemeClr val="bg1">
                  <a:lumMod val="75000"/>
                </a:schemeClr>
              </a:solidFill>
            </a:endParaRPr>
          </a:p>
          <a:p>
            <a:pPr eaLnBrk="1" hangingPunct="1">
              <a:spcBef>
                <a:spcPct val="0"/>
              </a:spcBef>
              <a:buClrTx/>
              <a:buSzTx/>
              <a:buFontTx/>
              <a:buNone/>
              <a:defRPr/>
            </a:pPr>
            <a:r>
              <a:rPr lang="en-US" altLang="en-US" sz="1600" i="1" dirty="0">
                <a:solidFill>
                  <a:schemeClr val="bg1">
                    <a:lumMod val="75000"/>
                  </a:schemeClr>
                </a:solidFill>
              </a:rPr>
              <a:t>Which three conditions are most likely to present with PUK?</a:t>
            </a:r>
          </a:p>
          <a:p>
            <a:pPr eaLnBrk="1" hangingPunct="1">
              <a:spcBef>
                <a:spcPct val="0"/>
              </a:spcBef>
              <a:buClrTx/>
              <a:buSzTx/>
              <a:buFontTx/>
              <a:buNone/>
              <a:defRPr/>
            </a:pPr>
            <a:r>
              <a:rPr lang="en-US" altLang="en-US" sz="1600" dirty="0">
                <a:solidFill>
                  <a:schemeClr val="bg1">
                    <a:lumMod val="75000"/>
                  </a:schemeClr>
                </a:solidFill>
              </a:rPr>
              <a:t>Rheumatoid arthritis, granulomatosis with polyangiitis, and </a:t>
            </a:r>
            <a:r>
              <a:rPr lang="en-US" altLang="en-US" sz="1600" b="1" dirty="0">
                <a:solidFill>
                  <a:srgbClr val="0000FF"/>
                </a:solidFill>
              </a:rPr>
              <a:t>polyarteritis nodosa</a:t>
            </a:r>
            <a:endParaRPr lang="en-US" altLang="en-US" sz="1600" dirty="0">
              <a:solidFill>
                <a:srgbClr val="FFFF00"/>
              </a:solidFill>
            </a:endParaRPr>
          </a:p>
        </p:txBody>
      </p:sp>
      <p:sp>
        <p:nvSpPr>
          <p:cNvPr id="21506" name="Rectangle 7"/>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21507"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21508"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21509" name="Rectangle 4"/>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21510" name="Rectangle 5"/>
          <p:cNvSpPr>
            <a:spLocks noGrp="1" noChangeArrowheads="1"/>
          </p:cNvSpPr>
          <p:nvPr>
            <p:ph type="body" idx="1"/>
          </p:nvPr>
        </p:nvSpPr>
        <p:spPr>
          <a:xfrm>
            <a:off x="304800" y="1676400"/>
            <a:ext cx="8534400" cy="4876800"/>
          </a:xfrm>
        </p:spPr>
        <p:txBody>
          <a:bodyPr/>
          <a:lstStyle/>
          <a:p>
            <a:pPr eaLnBrk="1" hangingPunct="1"/>
            <a:r>
              <a:rPr lang="en-US" altLang="en-US" sz="2200" dirty="0">
                <a:solidFill>
                  <a:schemeClr val="bg1">
                    <a:lumMod val="75000"/>
                  </a:schemeClr>
                </a:solidFill>
              </a:rPr>
              <a:t>Autoimmune PUK is usually unilateral and sectoral                         </a:t>
            </a:r>
          </a:p>
          <a:p>
            <a:pPr eaLnBrk="1" hangingPunct="1"/>
            <a:r>
              <a:rPr lang="en-US" altLang="en-US" sz="2200" dirty="0">
                <a:solidFill>
                  <a:schemeClr val="bg1">
                    <a:lumMod val="75000"/>
                  </a:schemeClr>
                </a:solidFill>
              </a:rPr>
              <a:t>It often heralds exacerbation of </a:t>
            </a:r>
            <a:r>
              <a:rPr lang="en-US" altLang="en-US" sz="2200" b="1" dirty="0"/>
              <a:t>systemic disease </a:t>
            </a:r>
          </a:p>
        </p:txBody>
      </p:sp>
      <p:sp>
        <p:nvSpPr>
          <p:cNvPr id="2151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488A975-785F-40F3-8051-55A1ADFA712F}" type="slidenum">
              <a:rPr lang="en-US" altLang="en-US" sz="1000" smtClean="0"/>
              <a:pPr>
                <a:spcBef>
                  <a:spcPct val="0"/>
                </a:spcBef>
                <a:buClrTx/>
                <a:buSzTx/>
                <a:buFontTx/>
                <a:buNone/>
              </a:pPr>
              <a:t>52</a:t>
            </a:fld>
            <a:endParaRPr lang="en-US" altLang="en-US" sz="1000"/>
          </a:p>
        </p:txBody>
      </p:sp>
      <p:sp>
        <p:nvSpPr>
          <p:cNvPr id="2" name="Text Box 4">
            <a:extLst>
              <a:ext uri="{FF2B5EF4-FFF2-40B4-BE49-F238E27FC236}">
                <a16:creationId xmlns:a16="http://schemas.microsoft.com/office/drawing/2014/main" id="{B98A7E30-2F3D-4045-AE05-CAB5E805EB68}"/>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4" name="TextBox 3">
            <a:extLst>
              <a:ext uri="{FF2B5EF4-FFF2-40B4-BE49-F238E27FC236}">
                <a16:creationId xmlns:a16="http://schemas.microsoft.com/office/drawing/2014/main" id="{74ECB8C9-7ACC-40E2-8ACB-063A2523B598}"/>
              </a:ext>
            </a:extLst>
          </p:cNvPr>
          <p:cNvSpPr txBox="1"/>
          <p:nvPr/>
        </p:nvSpPr>
        <p:spPr>
          <a:xfrm>
            <a:off x="2313038" y="1524000"/>
            <a:ext cx="6194324" cy="584775"/>
          </a:xfrm>
          <a:prstGeom prst="rect">
            <a:avLst/>
          </a:prstGeom>
          <a:solidFill>
            <a:schemeClr val="accent5">
              <a:lumMod val="75000"/>
            </a:schemeClr>
          </a:solidFill>
        </p:spPr>
        <p:txBody>
          <a:bodyPr wrap="none" rtlCol="0">
            <a:spAutoFit/>
          </a:bodyPr>
          <a:lstStyle/>
          <a:p>
            <a:r>
              <a:rPr lang="en-US" sz="1600" i="1" dirty="0">
                <a:solidFill>
                  <a:schemeClr val="bg1">
                    <a:lumMod val="50000"/>
                  </a:schemeClr>
                </a:solidFill>
              </a:rPr>
              <a:t>With what general category of autoimmune </a:t>
            </a:r>
            <a:r>
              <a:rPr lang="en-US" sz="1600" i="1" dirty="0" err="1">
                <a:solidFill>
                  <a:schemeClr val="bg1">
                    <a:lumMod val="50000"/>
                  </a:schemeClr>
                </a:solidFill>
              </a:rPr>
              <a:t>dz</a:t>
            </a:r>
            <a:r>
              <a:rPr lang="en-US" sz="1600" i="1" dirty="0">
                <a:solidFill>
                  <a:schemeClr val="bg1">
                    <a:lumMod val="50000"/>
                  </a:schemeClr>
                </a:solidFill>
              </a:rPr>
              <a:t> is PUK associated?</a:t>
            </a:r>
          </a:p>
          <a:p>
            <a:r>
              <a:rPr lang="en-US" sz="1600" dirty="0">
                <a:solidFill>
                  <a:schemeClr val="bg1">
                    <a:lumMod val="50000"/>
                  </a:schemeClr>
                </a:solidFill>
              </a:rPr>
              <a:t>Connective-tissue </a:t>
            </a:r>
            <a:r>
              <a:rPr lang="en-US" sz="1600" dirty="0" err="1">
                <a:solidFill>
                  <a:schemeClr val="bg1">
                    <a:lumMod val="50000"/>
                  </a:schemeClr>
                </a:solidFill>
              </a:rPr>
              <a:t>dz</a:t>
            </a:r>
            <a:r>
              <a:rPr lang="en-US" sz="1600" dirty="0">
                <a:solidFill>
                  <a:schemeClr val="bg1">
                    <a:lumMod val="50000"/>
                  </a:schemeClr>
                </a:solidFill>
              </a:rPr>
              <a:t>, especially </a:t>
            </a:r>
            <a:r>
              <a:rPr lang="en-US" sz="1600" dirty="0" err="1">
                <a:solidFill>
                  <a:schemeClr val="bg1">
                    <a:lumMod val="50000"/>
                  </a:schemeClr>
                </a:solidFill>
              </a:rPr>
              <a:t>vasculitides</a:t>
            </a:r>
            <a:endParaRPr lang="en-US" sz="1600" dirty="0">
              <a:solidFill>
                <a:schemeClr val="bg1">
                  <a:lumMod val="50000"/>
                </a:schemeClr>
              </a:solidFill>
            </a:endParaRPr>
          </a:p>
        </p:txBody>
      </p:sp>
      <p:sp>
        <p:nvSpPr>
          <p:cNvPr id="3" name="TextBox 2">
            <a:extLst>
              <a:ext uri="{FF2B5EF4-FFF2-40B4-BE49-F238E27FC236}">
                <a16:creationId xmlns:a16="http://schemas.microsoft.com/office/drawing/2014/main" id="{4C748A06-BADA-4395-9BE3-482A37EB060A}"/>
              </a:ext>
            </a:extLst>
          </p:cNvPr>
          <p:cNvSpPr txBox="1"/>
          <p:nvPr/>
        </p:nvSpPr>
        <p:spPr>
          <a:xfrm>
            <a:off x="457200" y="2597527"/>
            <a:ext cx="4927600" cy="4031873"/>
          </a:xfrm>
          <a:prstGeom prst="rect">
            <a:avLst/>
          </a:prstGeom>
          <a:solidFill>
            <a:schemeClr val="accent6">
              <a:lumMod val="40000"/>
              <a:lumOff val="60000"/>
            </a:schemeClr>
          </a:solidFill>
        </p:spPr>
        <p:txBody>
          <a:bodyPr wrap="square" rtlCol="0">
            <a:spAutoFit/>
          </a:bodyPr>
          <a:lstStyle/>
          <a:p>
            <a:r>
              <a:rPr lang="en-US" sz="1600" i="1" dirty="0">
                <a:solidFill>
                  <a:srgbClr val="0000FF"/>
                </a:solidFill>
              </a:rPr>
              <a:t>In a nutshell, what is the pathophysiology of PAN?</a:t>
            </a:r>
          </a:p>
          <a:p>
            <a:r>
              <a:rPr lang="en-US" sz="1600" dirty="0">
                <a:solidFill>
                  <a:srgbClr val="0000FF"/>
                </a:solidFill>
              </a:rPr>
              <a:t>Subacute episodes of focal necrotizing inflammation of arteries</a:t>
            </a:r>
          </a:p>
          <a:p>
            <a:endParaRPr lang="en-US" sz="1600" dirty="0">
              <a:solidFill>
                <a:srgbClr val="0000FF"/>
              </a:solidFill>
            </a:endParaRPr>
          </a:p>
          <a:p>
            <a:r>
              <a:rPr lang="en-US" sz="1600" i="1" dirty="0">
                <a:solidFill>
                  <a:srgbClr val="0000FF"/>
                </a:solidFill>
              </a:rPr>
              <a:t>Is it a common, or uncommon condition?</a:t>
            </a:r>
          </a:p>
          <a:p>
            <a:r>
              <a:rPr lang="en-US" sz="1600" dirty="0">
                <a:solidFill>
                  <a:srgbClr val="0000FF"/>
                </a:solidFill>
              </a:rPr>
              <a:t>Uncommon</a:t>
            </a:r>
          </a:p>
          <a:p>
            <a:endParaRPr lang="en-US" sz="1600" dirty="0">
              <a:solidFill>
                <a:srgbClr val="0000FF"/>
              </a:solidFill>
            </a:endParaRPr>
          </a:p>
          <a:p>
            <a:r>
              <a:rPr lang="en-US" sz="1600" i="1" dirty="0">
                <a:solidFill>
                  <a:srgbClr val="0000FF"/>
                </a:solidFill>
              </a:rPr>
              <a:t>Who is the typical PAN </a:t>
            </a:r>
            <a:r>
              <a:rPr lang="en-US" sz="1600" i="1" dirty="0" err="1">
                <a:solidFill>
                  <a:srgbClr val="0000FF"/>
                </a:solidFill>
              </a:rPr>
              <a:t>pt</a:t>
            </a:r>
            <a:r>
              <a:rPr lang="en-US" sz="1600" i="1" dirty="0">
                <a:solidFill>
                  <a:srgbClr val="0000FF"/>
                </a:solidFill>
              </a:rPr>
              <a:t>?</a:t>
            </a:r>
          </a:p>
          <a:p>
            <a:r>
              <a:rPr lang="en-US" sz="1600" dirty="0">
                <a:solidFill>
                  <a:srgbClr val="0000FF"/>
                </a:solidFill>
              </a:rPr>
              <a:t>A   male  between 40 and 60 years old</a:t>
            </a:r>
            <a:endParaRPr lang="en-US" sz="1600" dirty="0">
              <a:solidFill>
                <a:schemeClr val="accent6">
                  <a:lumMod val="40000"/>
                  <a:lumOff val="60000"/>
                </a:schemeClr>
              </a:solidFill>
            </a:endParaRPr>
          </a:p>
          <a:p>
            <a:endParaRPr lang="en-US" sz="1600" dirty="0">
              <a:solidFill>
                <a:schemeClr val="accent6">
                  <a:lumMod val="40000"/>
                  <a:lumOff val="60000"/>
                </a:schemeClr>
              </a:solidFill>
            </a:endParaRPr>
          </a:p>
          <a:p>
            <a:r>
              <a:rPr lang="en-US" sz="1600" i="1" dirty="0">
                <a:solidFill>
                  <a:schemeClr val="accent6">
                    <a:lumMod val="40000"/>
                    <a:lumOff val="60000"/>
                  </a:schemeClr>
                </a:solidFill>
              </a:rPr>
              <a:t>Is there a racial predilection?</a:t>
            </a:r>
          </a:p>
          <a:p>
            <a:r>
              <a:rPr lang="en-US" sz="1600" dirty="0">
                <a:solidFill>
                  <a:schemeClr val="accent6">
                    <a:lumMod val="40000"/>
                    <a:lumOff val="60000"/>
                  </a:schemeClr>
                </a:solidFill>
              </a:rPr>
              <a:t>No</a:t>
            </a:r>
          </a:p>
          <a:p>
            <a:endParaRPr lang="en-US" sz="1600" dirty="0">
              <a:solidFill>
                <a:schemeClr val="accent6">
                  <a:lumMod val="40000"/>
                  <a:lumOff val="60000"/>
                </a:schemeClr>
              </a:solidFill>
            </a:endParaRPr>
          </a:p>
          <a:p>
            <a:r>
              <a:rPr lang="en-US" sz="1600" i="1" dirty="0">
                <a:solidFill>
                  <a:schemeClr val="accent6">
                    <a:lumMod val="40000"/>
                    <a:lumOff val="60000"/>
                  </a:schemeClr>
                </a:solidFill>
              </a:rPr>
              <a:t>PAN is strongly associated with seropositivity for what virus?</a:t>
            </a:r>
          </a:p>
          <a:p>
            <a:r>
              <a:rPr lang="en-US" sz="1600" dirty="0">
                <a:solidFill>
                  <a:schemeClr val="accent6">
                    <a:lumMod val="40000"/>
                    <a:lumOff val="60000"/>
                  </a:schemeClr>
                </a:solidFill>
              </a:rPr>
              <a:t>Hepatitis  B</a:t>
            </a:r>
          </a:p>
        </p:txBody>
      </p:sp>
    </p:spTree>
    <p:extLst>
      <p:ext uri="{BB962C8B-B14F-4D97-AF65-F5344CB8AC3E}">
        <p14:creationId xmlns:p14="http://schemas.microsoft.com/office/powerpoint/2010/main" val="42202979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10730079-5A93-AC98-6335-563EE553D912}"/>
              </a:ext>
            </a:extLst>
          </p:cNvPr>
          <p:cNvSpPr txBox="1">
            <a:spLocks noChangeArrowheads="1"/>
          </p:cNvSpPr>
          <p:nvPr/>
        </p:nvSpPr>
        <p:spPr bwMode="auto">
          <a:xfrm>
            <a:off x="228600" y="2895600"/>
            <a:ext cx="8683596" cy="1323439"/>
          </a:xfrm>
          <a:prstGeom prst="rect">
            <a:avLst/>
          </a:prstGeom>
          <a:noFill/>
          <a:ln>
            <a:noFill/>
          </a:ln>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r>
              <a:rPr lang="en-US" altLang="en-US" sz="1600" i="1" dirty="0">
                <a:solidFill>
                  <a:schemeClr val="bg1">
                    <a:lumMod val="75000"/>
                  </a:schemeClr>
                </a:solidFill>
              </a:rPr>
              <a:t>With which connective-tissue diseases (CTDs) and/or </a:t>
            </a:r>
            <a:r>
              <a:rPr lang="en-US" altLang="en-US" sz="1600" i="1" dirty="0" err="1">
                <a:solidFill>
                  <a:schemeClr val="bg1">
                    <a:lumMod val="75000"/>
                  </a:schemeClr>
                </a:solidFill>
              </a:rPr>
              <a:t>vasculitides</a:t>
            </a:r>
            <a:r>
              <a:rPr lang="en-US" altLang="en-US" sz="1600" i="1" dirty="0">
                <a:solidFill>
                  <a:schemeClr val="bg1">
                    <a:lumMod val="75000"/>
                  </a:schemeClr>
                </a:solidFill>
              </a:rPr>
              <a:t> has PUK been associated?</a:t>
            </a:r>
          </a:p>
          <a:p>
            <a:pPr eaLnBrk="1" hangingPunct="1">
              <a:spcBef>
                <a:spcPct val="0"/>
              </a:spcBef>
              <a:buClrTx/>
              <a:buSzTx/>
              <a:buFontTx/>
              <a:buNone/>
              <a:defRPr/>
            </a:pPr>
            <a:r>
              <a:rPr lang="en-US" altLang="en-US" sz="1600" dirty="0">
                <a:solidFill>
                  <a:schemeClr val="bg1">
                    <a:lumMod val="75000"/>
                  </a:schemeClr>
                </a:solidFill>
              </a:rPr>
              <a:t>Pretty much all of them</a:t>
            </a:r>
          </a:p>
          <a:p>
            <a:pPr eaLnBrk="1" hangingPunct="1">
              <a:spcBef>
                <a:spcPct val="0"/>
              </a:spcBef>
              <a:buClrTx/>
              <a:buSzTx/>
              <a:buFontTx/>
              <a:buNone/>
              <a:defRPr/>
            </a:pPr>
            <a:endParaRPr lang="en-US" altLang="en-US" sz="1600" dirty="0">
              <a:solidFill>
                <a:schemeClr val="bg1">
                  <a:lumMod val="75000"/>
                </a:schemeClr>
              </a:solidFill>
            </a:endParaRPr>
          </a:p>
          <a:p>
            <a:pPr eaLnBrk="1" hangingPunct="1">
              <a:spcBef>
                <a:spcPct val="0"/>
              </a:spcBef>
              <a:buClrTx/>
              <a:buSzTx/>
              <a:buFontTx/>
              <a:buNone/>
              <a:defRPr/>
            </a:pPr>
            <a:r>
              <a:rPr lang="en-US" altLang="en-US" sz="1600" i="1" dirty="0">
                <a:solidFill>
                  <a:schemeClr val="bg1">
                    <a:lumMod val="75000"/>
                  </a:schemeClr>
                </a:solidFill>
              </a:rPr>
              <a:t>Which three conditions are most likely to present with PUK?</a:t>
            </a:r>
          </a:p>
          <a:p>
            <a:pPr eaLnBrk="1" hangingPunct="1">
              <a:spcBef>
                <a:spcPct val="0"/>
              </a:spcBef>
              <a:buClrTx/>
              <a:buSzTx/>
              <a:buFontTx/>
              <a:buNone/>
              <a:defRPr/>
            </a:pPr>
            <a:r>
              <a:rPr lang="en-US" altLang="en-US" sz="1600" dirty="0">
                <a:solidFill>
                  <a:schemeClr val="bg1">
                    <a:lumMod val="75000"/>
                  </a:schemeClr>
                </a:solidFill>
              </a:rPr>
              <a:t>Rheumatoid arthritis, granulomatosis with polyangiitis, and </a:t>
            </a:r>
            <a:r>
              <a:rPr lang="en-US" altLang="en-US" sz="1600" b="1" dirty="0">
                <a:solidFill>
                  <a:srgbClr val="0000FF"/>
                </a:solidFill>
              </a:rPr>
              <a:t>polyarteritis nodosa</a:t>
            </a:r>
            <a:endParaRPr lang="en-US" altLang="en-US" sz="1600" dirty="0">
              <a:solidFill>
                <a:srgbClr val="FFFF00"/>
              </a:solidFill>
            </a:endParaRPr>
          </a:p>
        </p:txBody>
      </p:sp>
      <p:sp>
        <p:nvSpPr>
          <p:cNvPr id="21506" name="Rectangle 7"/>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21507"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21508"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21509" name="Rectangle 4"/>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21510" name="Rectangle 5"/>
          <p:cNvSpPr>
            <a:spLocks noGrp="1" noChangeArrowheads="1"/>
          </p:cNvSpPr>
          <p:nvPr>
            <p:ph type="body" idx="1"/>
          </p:nvPr>
        </p:nvSpPr>
        <p:spPr>
          <a:xfrm>
            <a:off x="304800" y="1676400"/>
            <a:ext cx="8534400" cy="4876800"/>
          </a:xfrm>
        </p:spPr>
        <p:txBody>
          <a:bodyPr/>
          <a:lstStyle/>
          <a:p>
            <a:pPr eaLnBrk="1" hangingPunct="1"/>
            <a:r>
              <a:rPr lang="en-US" altLang="en-US" sz="2200" dirty="0">
                <a:solidFill>
                  <a:schemeClr val="bg1">
                    <a:lumMod val="75000"/>
                  </a:schemeClr>
                </a:solidFill>
              </a:rPr>
              <a:t>Autoimmune PUK is usually unilateral and sectoral                         </a:t>
            </a:r>
          </a:p>
          <a:p>
            <a:pPr eaLnBrk="1" hangingPunct="1"/>
            <a:r>
              <a:rPr lang="en-US" altLang="en-US" sz="2200" dirty="0">
                <a:solidFill>
                  <a:schemeClr val="bg1">
                    <a:lumMod val="75000"/>
                  </a:schemeClr>
                </a:solidFill>
              </a:rPr>
              <a:t>It often heralds exacerbation of </a:t>
            </a:r>
            <a:r>
              <a:rPr lang="en-US" altLang="en-US" sz="2200" b="1" dirty="0"/>
              <a:t>systemic disease </a:t>
            </a:r>
          </a:p>
        </p:txBody>
      </p:sp>
      <p:sp>
        <p:nvSpPr>
          <p:cNvPr id="2151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488A975-785F-40F3-8051-55A1ADFA712F}" type="slidenum">
              <a:rPr lang="en-US" altLang="en-US" sz="1000" smtClean="0"/>
              <a:pPr>
                <a:spcBef>
                  <a:spcPct val="0"/>
                </a:spcBef>
                <a:buClrTx/>
                <a:buSzTx/>
                <a:buFontTx/>
                <a:buNone/>
              </a:pPr>
              <a:t>53</a:t>
            </a:fld>
            <a:endParaRPr lang="en-US" altLang="en-US" sz="1000"/>
          </a:p>
        </p:txBody>
      </p:sp>
      <p:sp>
        <p:nvSpPr>
          <p:cNvPr id="2" name="Text Box 4">
            <a:extLst>
              <a:ext uri="{FF2B5EF4-FFF2-40B4-BE49-F238E27FC236}">
                <a16:creationId xmlns:a16="http://schemas.microsoft.com/office/drawing/2014/main" id="{B98A7E30-2F3D-4045-AE05-CAB5E805EB68}"/>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4" name="TextBox 3">
            <a:extLst>
              <a:ext uri="{FF2B5EF4-FFF2-40B4-BE49-F238E27FC236}">
                <a16:creationId xmlns:a16="http://schemas.microsoft.com/office/drawing/2014/main" id="{74ECB8C9-7ACC-40E2-8ACB-063A2523B598}"/>
              </a:ext>
            </a:extLst>
          </p:cNvPr>
          <p:cNvSpPr txBox="1"/>
          <p:nvPr/>
        </p:nvSpPr>
        <p:spPr>
          <a:xfrm>
            <a:off x="2313038" y="1524000"/>
            <a:ext cx="6194324" cy="584775"/>
          </a:xfrm>
          <a:prstGeom prst="rect">
            <a:avLst/>
          </a:prstGeom>
          <a:solidFill>
            <a:schemeClr val="accent5">
              <a:lumMod val="75000"/>
            </a:schemeClr>
          </a:solidFill>
        </p:spPr>
        <p:txBody>
          <a:bodyPr wrap="none" rtlCol="0">
            <a:spAutoFit/>
          </a:bodyPr>
          <a:lstStyle/>
          <a:p>
            <a:r>
              <a:rPr lang="en-US" sz="1600" i="1" dirty="0">
                <a:solidFill>
                  <a:schemeClr val="bg1">
                    <a:lumMod val="50000"/>
                  </a:schemeClr>
                </a:solidFill>
              </a:rPr>
              <a:t>With what general category of autoimmune </a:t>
            </a:r>
            <a:r>
              <a:rPr lang="en-US" sz="1600" i="1" dirty="0" err="1">
                <a:solidFill>
                  <a:schemeClr val="bg1">
                    <a:lumMod val="50000"/>
                  </a:schemeClr>
                </a:solidFill>
              </a:rPr>
              <a:t>dz</a:t>
            </a:r>
            <a:r>
              <a:rPr lang="en-US" sz="1600" i="1" dirty="0">
                <a:solidFill>
                  <a:schemeClr val="bg1">
                    <a:lumMod val="50000"/>
                  </a:schemeClr>
                </a:solidFill>
              </a:rPr>
              <a:t> is PUK associated?</a:t>
            </a:r>
          </a:p>
          <a:p>
            <a:r>
              <a:rPr lang="en-US" sz="1600" dirty="0">
                <a:solidFill>
                  <a:schemeClr val="bg1">
                    <a:lumMod val="50000"/>
                  </a:schemeClr>
                </a:solidFill>
              </a:rPr>
              <a:t>Connective-tissue </a:t>
            </a:r>
            <a:r>
              <a:rPr lang="en-US" sz="1600" dirty="0" err="1">
                <a:solidFill>
                  <a:schemeClr val="bg1">
                    <a:lumMod val="50000"/>
                  </a:schemeClr>
                </a:solidFill>
              </a:rPr>
              <a:t>dz</a:t>
            </a:r>
            <a:r>
              <a:rPr lang="en-US" sz="1600" dirty="0">
                <a:solidFill>
                  <a:schemeClr val="bg1">
                    <a:lumMod val="50000"/>
                  </a:schemeClr>
                </a:solidFill>
              </a:rPr>
              <a:t>, especially </a:t>
            </a:r>
            <a:r>
              <a:rPr lang="en-US" sz="1600" dirty="0" err="1">
                <a:solidFill>
                  <a:schemeClr val="bg1">
                    <a:lumMod val="50000"/>
                  </a:schemeClr>
                </a:solidFill>
              </a:rPr>
              <a:t>vasculitides</a:t>
            </a:r>
            <a:endParaRPr lang="en-US" sz="1600" dirty="0">
              <a:solidFill>
                <a:schemeClr val="bg1">
                  <a:lumMod val="50000"/>
                </a:schemeClr>
              </a:solidFill>
            </a:endParaRPr>
          </a:p>
        </p:txBody>
      </p:sp>
      <p:sp>
        <p:nvSpPr>
          <p:cNvPr id="3" name="TextBox 2">
            <a:extLst>
              <a:ext uri="{FF2B5EF4-FFF2-40B4-BE49-F238E27FC236}">
                <a16:creationId xmlns:a16="http://schemas.microsoft.com/office/drawing/2014/main" id="{4C748A06-BADA-4395-9BE3-482A37EB060A}"/>
              </a:ext>
            </a:extLst>
          </p:cNvPr>
          <p:cNvSpPr txBox="1"/>
          <p:nvPr/>
        </p:nvSpPr>
        <p:spPr>
          <a:xfrm>
            <a:off x="457200" y="2597527"/>
            <a:ext cx="4927600" cy="4031873"/>
          </a:xfrm>
          <a:prstGeom prst="rect">
            <a:avLst/>
          </a:prstGeom>
          <a:solidFill>
            <a:schemeClr val="accent6">
              <a:lumMod val="40000"/>
              <a:lumOff val="60000"/>
            </a:schemeClr>
          </a:solidFill>
        </p:spPr>
        <p:txBody>
          <a:bodyPr wrap="square" rtlCol="0">
            <a:spAutoFit/>
          </a:bodyPr>
          <a:lstStyle/>
          <a:p>
            <a:r>
              <a:rPr lang="en-US" sz="1600" i="1" dirty="0">
                <a:solidFill>
                  <a:srgbClr val="0000FF"/>
                </a:solidFill>
              </a:rPr>
              <a:t>In a nutshell, what is the pathophysiology of PAN?</a:t>
            </a:r>
          </a:p>
          <a:p>
            <a:r>
              <a:rPr lang="en-US" sz="1600" dirty="0">
                <a:solidFill>
                  <a:srgbClr val="0000FF"/>
                </a:solidFill>
              </a:rPr>
              <a:t>Subacute episodes of focal necrotizing inflammation of arteries</a:t>
            </a:r>
          </a:p>
          <a:p>
            <a:endParaRPr lang="en-US" sz="1600" dirty="0">
              <a:solidFill>
                <a:srgbClr val="0000FF"/>
              </a:solidFill>
            </a:endParaRPr>
          </a:p>
          <a:p>
            <a:r>
              <a:rPr lang="en-US" sz="1600" i="1" dirty="0">
                <a:solidFill>
                  <a:srgbClr val="0000FF"/>
                </a:solidFill>
              </a:rPr>
              <a:t>Is it a common, or uncommon condition?</a:t>
            </a:r>
          </a:p>
          <a:p>
            <a:r>
              <a:rPr lang="en-US" sz="1600" dirty="0">
                <a:solidFill>
                  <a:srgbClr val="0000FF"/>
                </a:solidFill>
              </a:rPr>
              <a:t>Uncommon</a:t>
            </a:r>
          </a:p>
          <a:p>
            <a:endParaRPr lang="en-US" sz="1600" dirty="0">
              <a:solidFill>
                <a:srgbClr val="0000FF"/>
              </a:solidFill>
            </a:endParaRPr>
          </a:p>
          <a:p>
            <a:r>
              <a:rPr lang="en-US" sz="1600" i="1" dirty="0">
                <a:solidFill>
                  <a:srgbClr val="0000FF"/>
                </a:solidFill>
              </a:rPr>
              <a:t>Who is the typical PAN </a:t>
            </a:r>
            <a:r>
              <a:rPr lang="en-US" sz="1600" i="1" dirty="0" err="1">
                <a:solidFill>
                  <a:srgbClr val="0000FF"/>
                </a:solidFill>
              </a:rPr>
              <a:t>pt</a:t>
            </a:r>
            <a:r>
              <a:rPr lang="en-US" sz="1600" i="1" dirty="0">
                <a:solidFill>
                  <a:srgbClr val="0000FF"/>
                </a:solidFill>
              </a:rPr>
              <a:t>?</a:t>
            </a:r>
          </a:p>
          <a:p>
            <a:r>
              <a:rPr lang="en-US" sz="1600" dirty="0">
                <a:solidFill>
                  <a:srgbClr val="0000FF"/>
                </a:solidFill>
              </a:rPr>
              <a:t>A   male  between 40 and 60 years old</a:t>
            </a:r>
          </a:p>
          <a:p>
            <a:endParaRPr lang="en-US" sz="1600" dirty="0">
              <a:solidFill>
                <a:srgbClr val="0000FF"/>
              </a:solidFill>
            </a:endParaRPr>
          </a:p>
          <a:p>
            <a:r>
              <a:rPr lang="en-US" sz="1600" i="1" dirty="0">
                <a:solidFill>
                  <a:srgbClr val="0000FF"/>
                </a:solidFill>
              </a:rPr>
              <a:t>Is there a racial predilection?</a:t>
            </a:r>
            <a:endParaRPr lang="en-US" sz="1600" i="1" dirty="0">
              <a:solidFill>
                <a:schemeClr val="accent6">
                  <a:lumMod val="40000"/>
                  <a:lumOff val="60000"/>
                </a:schemeClr>
              </a:solidFill>
            </a:endParaRPr>
          </a:p>
          <a:p>
            <a:r>
              <a:rPr lang="en-US" sz="1600" dirty="0">
                <a:solidFill>
                  <a:schemeClr val="accent6">
                    <a:lumMod val="40000"/>
                    <a:lumOff val="60000"/>
                  </a:schemeClr>
                </a:solidFill>
              </a:rPr>
              <a:t>No</a:t>
            </a:r>
          </a:p>
          <a:p>
            <a:endParaRPr lang="en-US" sz="1600" dirty="0">
              <a:solidFill>
                <a:schemeClr val="accent6">
                  <a:lumMod val="40000"/>
                  <a:lumOff val="60000"/>
                </a:schemeClr>
              </a:solidFill>
            </a:endParaRPr>
          </a:p>
          <a:p>
            <a:r>
              <a:rPr lang="en-US" sz="1600" i="1" dirty="0">
                <a:solidFill>
                  <a:schemeClr val="accent6">
                    <a:lumMod val="40000"/>
                    <a:lumOff val="60000"/>
                  </a:schemeClr>
                </a:solidFill>
              </a:rPr>
              <a:t>PAN is strongly associated with seropositivity for what virus?</a:t>
            </a:r>
          </a:p>
          <a:p>
            <a:r>
              <a:rPr lang="en-US" sz="1600" dirty="0">
                <a:solidFill>
                  <a:schemeClr val="accent6">
                    <a:lumMod val="40000"/>
                    <a:lumOff val="60000"/>
                  </a:schemeClr>
                </a:solidFill>
              </a:rPr>
              <a:t>Hepatitis  B</a:t>
            </a:r>
          </a:p>
        </p:txBody>
      </p:sp>
    </p:spTree>
    <p:extLst>
      <p:ext uri="{BB962C8B-B14F-4D97-AF65-F5344CB8AC3E}">
        <p14:creationId xmlns:p14="http://schemas.microsoft.com/office/powerpoint/2010/main" val="29092905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03058AB-8463-FD1C-8C8C-D5A34302B49F}"/>
              </a:ext>
            </a:extLst>
          </p:cNvPr>
          <p:cNvSpPr txBox="1">
            <a:spLocks noChangeArrowheads="1"/>
          </p:cNvSpPr>
          <p:nvPr/>
        </p:nvSpPr>
        <p:spPr bwMode="auto">
          <a:xfrm>
            <a:off x="228600" y="2895600"/>
            <a:ext cx="8683596" cy="1323439"/>
          </a:xfrm>
          <a:prstGeom prst="rect">
            <a:avLst/>
          </a:prstGeom>
          <a:noFill/>
          <a:ln>
            <a:noFill/>
          </a:ln>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r>
              <a:rPr lang="en-US" altLang="en-US" sz="1600" i="1" dirty="0">
                <a:solidFill>
                  <a:schemeClr val="bg1">
                    <a:lumMod val="75000"/>
                  </a:schemeClr>
                </a:solidFill>
              </a:rPr>
              <a:t>With which connective-tissue diseases (CTDs) and/or </a:t>
            </a:r>
            <a:r>
              <a:rPr lang="en-US" altLang="en-US" sz="1600" i="1" dirty="0" err="1">
                <a:solidFill>
                  <a:schemeClr val="bg1">
                    <a:lumMod val="75000"/>
                  </a:schemeClr>
                </a:solidFill>
              </a:rPr>
              <a:t>vasculitides</a:t>
            </a:r>
            <a:r>
              <a:rPr lang="en-US" altLang="en-US" sz="1600" i="1" dirty="0">
                <a:solidFill>
                  <a:schemeClr val="bg1">
                    <a:lumMod val="75000"/>
                  </a:schemeClr>
                </a:solidFill>
              </a:rPr>
              <a:t> has PUK been associated?</a:t>
            </a:r>
          </a:p>
          <a:p>
            <a:pPr eaLnBrk="1" hangingPunct="1">
              <a:spcBef>
                <a:spcPct val="0"/>
              </a:spcBef>
              <a:buClrTx/>
              <a:buSzTx/>
              <a:buFontTx/>
              <a:buNone/>
              <a:defRPr/>
            </a:pPr>
            <a:r>
              <a:rPr lang="en-US" altLang="en-US" sz="1600" dirty="0">
                <a:solidFill>
                  <a:schemeClr val="bg1">
                    <a:lumMod val="75000"/>
                  </a:schemeClr>
                </a:solidFill>
              </a:rPr>
              <a:t>Pretty much all of them</a:t>
            </a:r>
          </a:p>
          <a:p>
            <a:pPr eaLnBrk="1" hangingPunct="1">
              <a:spcBef>
                <a:spcPct val="0"/>
              </a:spcBef>
              <a:buClrTx/>
              <a:buSzTx/>
              <a:buFontTx/>
              <a:buNone/>
              <a:defRPr/>
            </a:pPr>
            <a:endParaRPr lang="en-US" altLang="en-US" sz="1600" dirty="0">
              <a:solidFill>
                <a:schemeClr val="bg1">
                  <a:lumMod val="75000"/>
                </a:schemeClr>
              </a:solidFill>
            </a:endParaRPr>
          </a:p>
          <a:p>
            <a:pPr eaLnBrk="1" hangingPunct="1">
              <a:spcBef>
                <a:spcPct val="0"/>
              </a:spcBef>
              <a:buClrTx/>
              <a:buSzTx/>
              <a:buFontTx/>
              <a:buNone/>
              <a:defRPr/>
            </a:pPr>
            <a:r>
              <a:rPr lang="en-US" altLang="en-US" sz="1600" i="1" dirty="0">
                <a:solidFill>
                  <a:schemeClr val="bg1">
                    <a:lumMod val="75000"/>
                  </a:schemeClr>
                </a:solidFill>
              </a:rPr>
              <a:t>Which three conditions are most likely to present with PUK?</a:t>
            </a:r>
          </a:p>
          <a:p>
            <a:pPr eaLnBrk="1" hangingPunct="1">
              <a:spcBef>
                <a:spcPct val="0"/>
              </a:spcBef>
              <a:buClrTx/>
              <a:buSzTx/>
              <a:buFontTx/>
              <a:buNone/>
              <a:defRPr/>
            </a:pPr>
            <a:r>
              <a:rPr lang="en-US" altLang="en-US" sz="1600" dirty="0">
                <a:solidFill>
                  <a:schemeClr val="bg1">
                    <a:lumMod val="75000"/>
                  </a:schemeClr>
                </a:solidFill>
              </a:rPr>
              <a:t>Rheumatoid arthritis, granulomatosis with polyangiitis, and </a:t>
            </a:r>
            <a:r>
              <a:rPr lang="en-US" altLang="en-US" sz="1600" b="1" dirty="0">
                <a:solidFill>
                  <a:srgbClr val="0000FF"/>
                </a:solidFill>
              </a:rPr>
              <a:t>polyarteritis nodosa</a:t>
            </a:r>
            <a:endParaRPr lang="en-US" altLang="en-US" sz="1600" dirty="0">
              <a:solidFill>
                <a:srgbClr val="FFFF00"/>
              </a:solidFill>
            </a:endParaRPr>
          </a:p>
        </p:txBody>
      </p:sp>
      <p:sp>
        <p:nvSpPr>
          <p:cNvPr id="21506" name="Rectangle 7"/>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21507"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21508"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21509" name="Rectangle 4"/>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21510" name="Rectangle 5"/>
          <p:cNvSpPr>
            <a:spLocks noGrp="1" noChangeArrowheads="1"/>
          </p:cNvSpPr>
          <p:nvPr>
            <p:ph type="body" idx="1"/>
          </p:nvPr>
        </p:nvSpPr>
        <p:spPr>
          <a:xfrm>
            <a:off x="304800" y="1676400"/>
            <a:ext cx="8534400" cy="4876800"/>
          </a:xfrm>
        </p:spPr>
        <p:txBody>
          <a:bodyPr/>
          <a:lstStyle/>
          <a:p>
            <a:pPr eaLnBrk="1" hangingPunct="1"/>
            <a:r>
              <a:rPr lang="en-US" altLang="en-US" sz="2200" dirty="0">
                <a:solidFill>
                  <a:schemeClr val="bg1">
                    <a:lumMod val="75000"/>
                  </a:schemeClr>
                </a:solidFill>
              </a:rPr>
              <a:t>Autoimmune PUK is usually unilateral and sectoral                         </a:t>
            </a:r>
          </a:p>
          <a:p>
            <a:pPr eaLnBrk="1" hangingPunct="1"/>
            <a:r>
              <a:rPr lang="en-US" altLang="en-US" sz="2200" dirty="0">
                <a:solidFill>
                  <a:schemeClr val="bg1">
                    <a:lumMod val="75000"/>
                  </a:schemeClr>
                </a:solidFill>
              </a:rPr>
              <a:t>It often heralds exacerbation of </a:t>
            </a:r>
            <a:r>
              <a:rPr lang="en-US" altLang="en-US" sz="2200" b="1" dirty="0"/>
              <a:t>systemic disease </a:t>
            </a:r>
          </a:p>
        </p:txBody>
      </p:sp>
      <p:sp>
        <p:nvSpPr>
          <p:cNvPr id="2151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488A975-785F-40F3-8051-55A1ADFA712F}" type="slidenum">
              <a:rPr lang="en-US" altLang="en-US" sz="1000" smtClean="0"/>
              <a:pPr>
                <a:spcBef>
                  <a:spcPct val="0"/>
                </a:spcBef>
                <a:buClrTx/>
                <a:buSzTx/>
                <a:buFontTx/>
                <a:buNone/>
              </a:pPr>
              <a:t>54</a:t>
            </a:fld>
            <a:endParaRPr lang="en-US" altLang="en-US" sz="1000"/>
          </a:p>
        </p:txBody>
      </p:sp>
      <p:sp>
        <p:nvSpPr>
          <p:cNvPr id="2" name="Text Box 4">
            <a:extLst>
              <a:ext uri="{FF2B5EF4-FFF2-40B4-BE49-F238E27FC236}">
                <a16:creationId xmlns:a16="http://schemas.microsoft.com/office/drawing/2014/main" id="{B98A7E30-2F3D-4045-AE05-CAB5E805EB68}"/>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4" name="TextBox 3">
            <a:extLst>
              <a:ext uri="{FF2B5EF4-FFF2-40B4-BE49-F238E27FC236}">
                <a16:creationId xmlns:a16="http://schemas.microsoft.com/office/drawing/2014/main" id="{74ECB8C9-7ACC-40E2-8ACB-063A2523B598}"/>
              </a:ext>
            </a:extLst>
          </p:cNvPr>
          <p:cNvSpPr txBox="1"/>
          <p:nvPr/>
        </p:nvSpPr>
        <p:spPr>
          <a:xfrm>
            <a:off x="2313038" y="1524000"/>
            <a:ext cx="6194324" cy="584775"/>
          </a:xfrm>
          <a:prstGeom prst="rect">
            <a:avLst/>
          </a:prstGeom>
          <a:solidFill>
            <a:schemeClr val="accent5">
              <a:lumMod val="75000"/>
            </a:schemeClr>
          </a:solidFill>
        </p:spPr>
        <p:txBody>
          <a:bodyPr wrap="none" rtlCol="0">
            <a:spAutoFit/>
          </a:bodyPr>
          <a:lstStyle/>
          <a:p>
            <a:r>
              <a:rPr lang="en-US" sz="1600" i="1" dirty="0">
                <a:solidFill>
                  <a:schemeClr val="bg1">
                    <a:lumMod val="50000"/>
                  </a:schemeClr>
                </a:solidFill>
              </a:rPr>
              <a:t>With what general category of autoimmune </a:t>
            </a:r>
            <a:r>
              <a:rPr lang="en-US" sz="1600" i="1" dirty="0" err="1">
                <a:solidFill>
                  <a:schemeClr val="bg1">
                    <a:lumMod val="50000"/>
                  </a:schemeClr>
                </a:solidFill>
              </a:rPr>
              <a:t>dz</a:t>
            </a:r>
            <a:r>
              <a:rPr lang="en-US" sz="1600" i="1" dirty="0">
                <a:solidFill>
                  <a:schemeClr val="bg1">
                    <a:lumMod val="50000"/>
                  </a:schemeClr>
                </a:solidFill>
              </a:rPr>
              <a:t> is PUK associated?</a:t>
            </a:r>
          </a:p>
          <a:p>
            <a:r>
              <a:rPr lang="en-US" sz="1600" dirty="0">
                <a:solidFill>
                  <a:schemeClr val="bg1">
                    <a:lumMod val="50000"/>
                  </a:schemeClr>
                </a:solidFill>
              </a:rPr>
              <a:t>Connective-tissue </a:t>
            </a:r>
            <a:r>
              <a:rPr lang="en-US" sz="1600" dirty="0" err="1">
                <a:solidFill>
                  <a:schemeClr val="bg1">
                    <a:lumMod val="50000"/>
                  </a:schemeClr>
                </a:solidFill>
              </a:rPr>
              <a:t>dz</a:t>
            </a:r>
            <a:r>
              <a:rPr lang="en-US" sz="1600" dirty="0">
                <a:solidFill>
                  <a:schemeClr val="bg1">
                    <a:lumMod val="50000"/>
                  </a:schemeClr>
                </a:solidFill>
              </a:rPr>
              <a:t>, especially </a:t>
            </a:r>
            <a:r>
              <a:rPr lang="en-US" sz="1600" dirty="0" err="1">
                <a:solidFill>
                  <a:schemeClr val="bg1">
                    <a:lumMod val="50000"/>
                  </a:schemeClr>
                </a:solidFill>
              </a:rPr>
              <a:t>vasculitides</a:t>
            </a:r>
            <a:endParaRPr lang="en-US" sz="1600" dirty="0">
              <a:solidFill>
                <a:schemeClr val="bg1">
                  <a:lumMod val="50000"/>
                </a:schemeClr>
              </a:solidFill>
            </a:endParaRPr>
          </a:p>
        </p:txBody>
      </p:sp>
      <p:sp>
        <p:nvSpPr>
          <p:cNvPr id="3" name="TextBox 2">
            <a:extLst>
              <a:ext uri="{FF2B5EF4-FFF2-40B4-BE49-F238E27FC236}">
                <a16:creationId xmlns:a16="http://schemas.microsoft.com/office/drawing/2014/main" id="{4C748A06-BADA-4395-9BE3-482A37EB060A}"/>
              </a:ext>
            </a:extLst>
          </p:cNvPr>
          <p:cNvSpPr txBox="1"/>
          <p:nvPr/>
        </p:nvSpPr>
        <p:spPr>
          <a:xfrm>
            <a:off x="457200" y="2597527"/>
            <a:ext cx="4927600" cy="4031873"/>
          </a:xfrm>
          <a:prstGeom prst="rect">
            <a:avLst/>
          </a:prstGeom>
          <a:solidFill>
            <a:schemeClr val="accent6">
              <a:lumMod val="40000"/>
              <a:lumOff val="60000"/>
            </a:schemeClr>
          </a:solidFill>
        </p:spPr>
        <p:txBody>
          <a:bodyPr wrap="square" rtlCol="0">
            <a:spAutoFit/>
          </a:bodyPr>
          <a:lstStyle/>
          <a:p>
            <a:r>
              <a:rPr lang="en-US" sz="1600" i="1" dirty="0">
                <a:solidFill>
                  <a:srgbClr val="0000FF"/>
                </a:solidFill>
              </a:rPr>
              <a:t>In a nutshell, what is the pathophysiology of PAN?</a:t>
            </a:r>
          </a:p>
          <a:p>
            <a:r>
              <a:rPr lang="en-US" sz="1600" dirty="0">
                <a:solidFill>
                  <a:srgbClr val="0000FF"/>
                </a:solidFill>
              </a:rPr>
              <a:t>Subacute episodes of focal necrotizing inflammation of arteries</a:t>
            </a:r>
          </a:p>
          <a:p>
            <a:endParaRPr lang="en-US" sz="1600" dirty="0">
              <a:solidFill>
                <a:srgbClr val="0000FF"/>
              </a:solidFill>
            </a:endParaRPr>
          </a:p>
          <a:p>
            <a:r>
              <a:rPr lang="en-US" sz="1600" i="1" dirty="0">
                <a:solidFill>
                  <a:srgbClr val="0000FF"/>
                </a:solidFill>
              </a:rPr>
              <a:t>Is it a common, or uncommon condition?</a:t>
            </a:r>
          </a:p>
          <a:p>
            <a:r>
              <a:rPr lang="en-US" sz="1600" dirty="0">
                <a:solidFill>
                  <a:srgbClr val="0000FF"/>
                </a:solidFill>
              </a:rPr>
              <a:t>Uncommon</a:t>
            </a:r>
          </a:p>
          <a:p>
            <a:endParaRPr lang="en-US" sz="1600" dirty="0">
              <a:solidFill>
                <a:srgbClr val="0000FF"/>
              </a:solidFill>
            </a:endParaRPr>
          </a:p>
          <a:p>
            <a:r>
              <a:rPr lang="en-US" sz="1600" i="1" dirty="0">
                <a:solidFill>
                  <a:srgbClr val="0000FF"/>
                </a:solidFill>
              </a:rPr>
              <a:t>Who is the typical PAN </a:t>
            </a:r>
            <a:r>
              <a:rPr lang="en-US" sz="1600" i="1" dirty="0" err="1">
                <a:solidFill>
                  <a:srgbClr val="0000FF"/>
                </a:solidFill>
              </a:rPr>
              <a:t>pt</a:t>
            </a:r>
            <a:r>
              <a:rPr lang="en-US" sz="1600" i="1" dirty="0">
                <a:solidFill>
                  <a:srgbClr val="0000FF"/>
                </a:solidFill>
              </a:rPr>
              <a:t>?</a:t>
            </a:r>
          </a:p>
          <a:p>
            <a:r>
              <a:rPr lang="en-US" sz="1600" dirty="0">
                <a:solidFill>
                  <a:srgbClr val="0000FF"/>
                </a:solidFill>
              </a:rPr>
              <a:t>A   male  between 40 and 60 years old</a:t>
            </a:r>
          </a:p>
          <a:p>
            <a:endParaRPr lang="en-US" sz="1600" dirty="0">
              <a:solidFill>
                <a:srgbClr val="0000FF"/>
              </a:solidFill>
            </a:endParaRPr>
          </a:p>
          <a:p>
            <a:r>
              <a:rPr lang="en-US" sz="1600" i="1" dirty="0">
                <a:solidFill>
                  <a:srgbClr val="0000FF"/>
                </a:solidFill>
              </a:rPr>
              <a:t>Is there a racial predilection?</a:t>
            </a:r>
          </a:p>
          <a:p>
            <a:r>
              <a:rPr lang="en-US" sz="1600" dirty="0">
                <a:solidFill>
                  <a:srgbClr val="0000FF"/>
                </a:solidFill>
              </a:rPr>
              <a:t>No</a:t>
            </a:r>
            <a:endParaRPr lang="en-US" sz="1600" dirty="0">
              <a:solidFill>
                <a:schemeClr val="accent6">
                  <a:lumMod val="40000"/>
                  <a:lumOff val="60000"/>
                </a:schemeClr>
              </a:solidFill>
            </a:endParaRPr>
          </a:p>
          <a:p>
            <a:endParaRPr lang="en-US" sz="1600" dirty="0">
              <a:solidFill>
                <a:schemeClr val="accent6">
                  <a:lumMod val="40000"/>
                  <a:lumOff val="60000"/>
                </a:schemeClr>
              </a:solidFill>
            </a:endParaRPr>
          </a:p>
          <a:p>
            <a:r>
              <a:rPr lang="en-US" sz="1600" i="1" dirty="0">
                <a:solidFill>
                  <a:schemeClr val="accent6">
                    <a:lumMod val="40000"/>
                    <a:lumOff val="60000"/>
                  </a:schemeClr>
                </a:solidFill>
              </a:rPr>
              <a:t>PAN is strongly associated with seropositivity for what virus?</a:t>
            </a:r>
          </a:p>
          <a:p>
            <a:r>
              <a:rPr lang="en-US" sz="1600" dirty="0">
                <a:solidFill>
                  <a:schemeClr val="accent6">
                    <a:lumMod val="40000"/>
                    <a:lumOff val="60000"/>
                  </a:schemeClr>
                </a:solidFill>
              </a:rPr>
              <a:t>Hepatitis  B</a:t>
            </a:r>
          </a:p>
        </p:txBody>
      </p:sp>
    </p:spTree>
    <p:extLst>
      <p:ext uri="{BB962C8B-B14F-4D97-AF65-F5344CB8AC3E}">
        <p14:creationId xmlns:p14="http://schemas.microsoft.com/office/powerpoint/2010/main" val="15780139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4055A404-E571-7336-1A29-50539C8BB5DA}"/>
              </a:ext>
            </a:extLst>
          </p:cNvPr>
          <p:cNvSpPr txBox="1">
            <a:spLocks noChangeArrowheads="1"/>
          </p:cNvSpPr>
          <p:nvPr/>
        </p:nvSpPr>
        <p:spPr bwMode="auto">
          <a:xfrm>
            <a:off x="228600" y="2895600"/>
            <a:ext cx="8683596" cy="1323439"/>
          </a:xfrm>
          <a:prstGeom prst="rect">
            <a:avLst/>
          </a:prstGeom>
          <a:noFill/>
          <a:ln>
            <a:noFill/>
          </a:ln>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r>
              <a:rPr lang="en-US" altLang="en-US" sz="1600" i="1" dirty="0">
                <a:solidFill>
                  <a:schemeClr val="bg1">
                    <a:lumMod val="75000"/>
                  </a:schemeClr>
                </a:solidFill>
              </a:rPr>
              <a:t>With which connective-tissue diseases (CTDs) and/or </a:t>
            </a:r>
            <a:r>
              <a:rPr lang="en-US" altLang="en-US" sz="1600" i="1" dirty="0" err="1">
                <a:solidFill>
                  <a:schemeClr val="bg1">
                    <a:lumMod val="75000"/>
                  </a:schemeClr>
                </a:solidFill>
              </a:rPr>
              <a:t>vasculitides</a:t>
            </a:r>
            <a:r>
              <a:rPr lang="en-US" altLang="en-US" sz="1600" i="1" dirty="0">
                <a:solidFill>
                  <a:schemeClr val="bg1">
                    <a:lumMod val="75000"/>
                  </a:schemeClr>
                </a:solidFill>
              </a:rPr>
              <a:t> has PUK been associated?</a:t>
            </a:r>
          </a:p>
          <a:p>
            <a:pPr eaLnBrk="1" hangingPunct="1">
              <a:spcBef>
                <a:spcPct val="0"/>
              </a:spcBef>
              <a:buClrTx/>
              <a:buSzTx/>
              <a:buFontTx/>
              <a:buNone/>
              <a:defRPr/>
            </a:pPr>
            <a:r>
              <a:rPr lang="en-US" altLang="en-US" sz="1600" dirty="0">
                <a:solidFill>
                  <a:schemeClr val="bg1">
                    <a:lumMod val="75000"/>
                  </a:schemeClr>
                </a:solidFill>
              </a:rPr>
              <a:t>Pretty much all of them</a:t>
            </a:r>
          </a:p>
          <a:p>
            <a:pPr eaLnBrk="1" hangingPunct="1">
              <a:spcBef>
                <a:spcPct val="0"/>
              </a:spcBef>
              <a:buClrTx/>
              <a:buSzTx/>
              <a:buFontTx/>
              <a:buNone/>
              <a:defRPr/>
            </a:pPr>
            <a:endParaRPr lang="en-US" altLang="en-US" sz="1600" dirty="0">
              <a:solidFill>
                <a:schemeClr val="bg1">
                  <a:lumMod val="75000"/>
                </a:schemeClr>
              </a:solidFill>
            </a:endParaRPr>
          </a:p>
          <a:p>
            <a:pPr eaLnBrk="1" hangingPunct="1">
              <a:spcBef>
                <a:spcPct val="0"/>
              </a:spcBef>
              <a:buClrTx/>
              <a:buSzTx/>
              <a:buFontTx/>
              <a:buNone/>
              <a:defRPr/>
            </a:pPr>
            <a:r>
              <a:rPr lang="en-US" altLang="en-US" sz="1600" i="1" dirty="0">
                <a:solidFill>
                  <a:schemeClr val="bg1">
                    <a:lumMod val="75000"/>
                  </a:schemeClr>
                </a:solidFill>
              </a:rPr>
              <a:t>Which three conditions are most likely to present with PUK?</a:t>
            </a:r>
          </a:p>
          <a:p>
            <a:pPr eaLnBrk="1" hangingPunct="1">
              <a:spcBef>
                <a:spcPct val="0"/>
              </a:spcBef>
              <a:buClrTx/>
              <a:buSzTx/>
              <a:buFontTx/>
              <a:buNone/>
              <a:defRPr/>
            </a:pPr>
            <a:r>
              <a:rPr lang="en-US" altLang="en-US" sz="1600" dirty="0">
                <a:solidFill>
                  <a:schemeClr val="bg1">
                    <a:lumMod val="75000"/>
                  </a:schemeClr>
                </a:solidFill>
              </a:rPr>
              <a:t>Rheumatoid arthritis, granulomatosis with polyangiitis, and </a:t>
            </a:r>
            <a:r>
              <a:rPr lang="en-US" altLang="en-US" sz="1600" b="1" dirty="0">
                <a:solidFill>
                  <a:srgbClr val="0000FF"/>
                </a:solidFill>
              </a:rPr>
              <a:t>polyarteritis nodosa</a:t>
            </a:r>
            <a:endParaRPr lang="en-US" altLang="en-US" sz="1600" dirty="0">
              <a:solidFill>
                <a:srgbClr val="FFFF00"/>
              </a:solidFill>
            </a:endParaRPr>
          </a:p>
        </p:txBody>
      </p:sp>
      <p:sp>
        <p:nvSpPr>
          <p:cNvPr id="21506" name="Rectangle 7"/>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21507"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21508"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21509" name="Rectangle 4"/>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21510" name="Rectangle 5"/>
          <p:cNvSpPr>
            <a:spLocks noGrp="1" noChangeArrowheads="1"/>
          </p:cNvSpPr>
          <p:nvPr>
            <p:ph type="body" idx="1"/>
          </p:nvPr>
        </p:nvSpPr>
        <p:spPr>
          <a:xfrm>
            <a:off x="304800" y="1676400"/>
            <a:ext cx="8534400" cy="4876800"/>
          </a:xfrm>
        </p:spPr>
        <p:txBody>
          <a:bodyPr/>
          <a:lstStyle/>
          <a:p>
            <a:pPr eaLnBrk="1" hangingPunct="1"/>
            <a:r>
              <a:rPr lang="en-US" altLang="en-US" sz="2200" dirty="0">
                <a:solidFill>
                  <a:schemeClr val="bg1">
                    <a:lumMod val="75000"/>
                  </a:schemeClr>
                </a:solidFill>
              </a:rPr>
              <a:t>Autoimmune PUK is usually unilateral and sectoral                         </a:t>
            </a:r>
          </a:p>
          <a:p>
            <a:pPr eaLnBrk="1" hangingPunct="1"/>
            <a:r>
              <a:rPr lang="en-US" altLang="en-US" sz="2200" dirty="0">
                <a:solidFill>
                  <a:schemeClr val="bg1">
                    <a:lumMod val="75000"/>
                  </a:schemeClr>
                </a:solidFill>
              </a:rPr>
              <a:t>It often heralds exacerbation of </a:t>
            </a:r>
            <a:r>
              <a:rPr lang="en-US" altLang="en-US" sz="2200" b="1" dirty="0"/>
              <a:t>systemic disease </a:t>
            </a:r>
          </a:p>
        </p:txBody>
      </p:sp>
      <p:sp>
        <p:nvSpPr>
          <p:cNvPr id="2151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488A975-785F-40F3-8051-55A1ADFA712F}" type="slidenum">
              <a:rPr lang="en-US" altLang="en-US" sz="1000" smtClean="0"/>
              <a:pPr>
                <a:spcBef>
                  <a:spcPct val="0"/>
                </a:spcBef>
                <a:buClrTx/>
                <a:buSzTx/>
                <a:buFontTx/>
                <a:buNone/>
              </a:pPr>
              <a:t>55</a:t>
            </a:fld>
            <a:endParaRPr lang="en-US" altLang="en-US" sz="1000"/>
          </a:p>
        </p:txBody>
      </p:sp>
      <p:sp>
        <p:nvSpPr>
          <p:cNvPr id="2" name="Text Box 4">
            <a:extLst>
              <a:ext uri="{FF2B5EF4-FFF2-40B4-BE49-F238E27FC236}">
                <a16:creationId xmlns:a16="http://schemas.microsoft.com/office/drawing/2014/main" id="{B98A7E30-2F3D-4045-AE05-CAB5E805EB68}"/>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4" name="TextBox 3">
            <a:extLst>
              <a:ext uri="{FF2B5EF4-FFF2-40B4-BE49-F238E27FC236}">
                <a16:creationId xmlns:a16="http://schemas.microsoft.com/office/drawing/2014/main" id="{74ECB8C9-7ACC-40E2-8ACB-063A2523B598}"/>
              </a:ext>
            </a:extLst>
          </p:cNvPr>
          <p:cNvSpPr txBox="1"/>
          <p:nvPr/>
        </p:nvSpPr>
        <p:spPr>
          <a:xfrm>
            <a:off x="2313038" y="1524000"/>
            <a:ext cx="6194324" cy="584775"/>
          </a:xfrm>
          <a:prstGeom prst="rect">
            <a:avLst/>
          </a:prstGeom>
          <a:solidFill>
            <a:schemeClr val="accent5">
              <a:lumMod val="75000"/>
            </a:schemeClr>
          </a:solidFill>
        </p:spPr>
        <p:txBody>
          <a:bodyPr wrap="none" rtlCol="0">
            <a:spAutoFit/>
          </a:bodyPr>
          <a:lstStyle/>
          <a:p>
            <a:r>
              <a:rPr lang="en-US" sz="1600" i="1" dirty="0">
                <a:solidFill>
                  <a:schemeClr val="bg1">
                    <a:lumMod val="50000"/>
                  </a:schemeClr>
                </a:solidFill>
              </a:rPr>
              <a:t>With what general category of autoimmune </a:t>
            </a:r>
            <a:r>
              <a:rPr lang="en-US" sz="1600" i="1" dirty="0" err="1">
                <a:solidFill>
                  <a:schemeClr val="bg1">
                    <a:lumMod val="50000"/>
                  </a:schemeClr>
                </a:solidFill>
              </a:rPr>
              <a:t>dz</a:t>
            </a:r>
            <a:r>
              <a:rPr lang="en-US" sz="1600" i="1" dirty="0">
                <a:solidFill>
                  <a:schemeClr val="bg1">
                    <a:lumMod val="50000"/>
                  </a:schemeClr>
                </a:solidFill>
              </a:rPr>
              <a:t> is PUK associated?</a:t>
            </a:r>
          </a:p>
          <a:p>
            <a:r>
              <a:rPr lang="en-US" sz="1600" dirty="0">
                <a:solidFill>
                  <a:schemeClr val="bg1">
                    <a:lumMod val="50000"/>
                  </a:schemeClr>
                </a:solidFill>
              </a:rPr>
              <a:t>Connective-tissue </a:t>
            </a:r>
            <a:r>
              <a:rPr lang="en-US" sz="1600" dirty="0" err="1">
                <a:solidFill>
                  <a:schemeClr val="bg1">
                    <a:lumMod val="50000"/>
                  </a:schemeClr>
                </a:solidFill>
              </a:rPr>
              <a:t>dz</a:t>
            </a:r>
            <a:r>
              <a:rPr lang="en-US" sz="1600" dirty="0">
                <a:solidFill>
                  <a:schemeClr val="bg1">
                    <a:lumMod val="50000"/>
                  </a:schemeClr>
                </a:solidFill>
              </a:rPr>
              <a:t>, especially </a:t>
            </a:r>
            <a:r>
              <a:rPr lang="en-US" sz="1600" dirty="0" err="1">
                <a:solidFill>
                  <a:schemeClr val="bg1">
                    <a:lumMod val="50000"/>
                  </a:schemeClr>
                </a:solidFill>
              </a:rPr>
              <a:t>vasculitides</a:t>
            </a:r>
            <a:endParaRPr lang="en-US" sz="1600" dirty="0">
              <a:solidFill>
                <a:schemeClr val="bg1">
                  <a:lumMod val="50000"/>
                </a:schemeClr>
              </a:solidFill>
            </a:endParaRPr>
          </a:p>
        </p:txBody>
      </p:sp>
      <p:sp>
        <p:nvSpPr>
          <p:cNvPr id="3" name="TextBox 2">
            <a:extLst>
              <a:ext uri="{FF2B5EF4-FFF2-40B4-BE49-F238E27FC236}">
                <a16:creationId xmlns:a16="http://schemas.microsoft.com/office/drawing/2014/main" id="{4C748A06-BADA-4395-9BE3-482A37EB060A}"/>
              </a:ext>
            </a:extLst>
          </p:cNvPr>
          <p:cNvSpPr txBox="1"/>
          <p:nvPr/>
        </p:nvSpPr>
        <p:spPr>
          <a:xfrm>
            <a:off x="457200" y="2597527"/>
            <a:ext cx="4927600" cy="4031873"/>
          </a:xfrm>
          <a:prstGeom prst="rect">
            <a:avLst/>
          </a:prstGeom>
          <a:solidFill>
            <a:schemeClr val="accent6">
              <a:lumMod val="40000"/>
              <a:lumOff val="60000"/>
            </a:schemeClr>
          </a:solidFill>
        </p:spPr>
        <p:txBody>
          <a:bodyPr wrap="square" rtlCol="0">
            <a:spAutoFit/>
          </a:bodyPr>
          <a:lstStyle/>
          <a:p>
            <a:r>
              <a:rPr lang="en-US" sz="1600" i="1" dirty="0">
                <a:solidFill>
                  <a:srgbClr val="0000FF"/>
                </a:solidFill>
              </a:rPr>
              <a:t>In a nutshell, what is the pathophysiology of PAN?</a:t>
            </a:r>
          </a:p>
          <a:p>
            <a:r>
              <a:rPr lang="en-US" sz="1600" dirty="0">
                <a:solidFill>
                  <a:srgbClr val="0000FF"/>
                </a:solidFill>
              </a:rPr>
              <a:t>Subacute episodes of focal necrotizing inflammation of arteries</a:t>
            </a:r>
          </a:p>
          <a:p>
            <a:endParaRPr lang="en-US" sz="1600" dirty="0">
              <a:solidFill>
                <a:srgbClr val="0000FF"/>
              </a:solidFill>
            </a:endParaRPr>
          </a:p>
          <a:p>
            <a:r>
              <a:rPr lang="en-US" sz="1600" i="1" dirty="0">
                <a:solidFill>
                  <a:srgbClr val="0000FF"/>
                </a:solidFill>
              </a:rPr>
              <a:t>Is it a common, or uncommon condition?</a:t>
            </a:r>
          </a:p>
          <a:p>
            <a:r>
              <a:rPr lang="en-US" sz="1600" dirty="0">
                <a:solidFill>
                  <a:srgbClr val="0000FF"/>
                </a:solidFill>
              </a:rPr>
              <a:t>Uncommon</a:t>
            </a:r>
          </a:p>
          <a:p>
            <a:endParaRPr lang="en-US" sz="1600" dirty="0">
              <a:solidFill>
                <a:srgbClr val="0000FF"/>
              </a:solidFill>
            </a:endParaRPr>
          </a:p>
          <a:p>
            <a:r>
              <a:rPr lang="en-US" sz="1600" i="1" dirty="0">
                <a:solidFill>
                  <a:srgbClr val="0000FF"/>
                </a:solidFill>
              </a:rPr>
              <a:t>Who is the typical PAN </a:t>
            </a:r>
            <a:r>
              <a:rPr lang="en-US" sz="1600" i="1" dirty="0" err="1">
                <a:solidFill>
                  <a:srgbClr val="0000FF"/>
                </a:solidFill>
              </a:rPr>
              <a:t>pt</a:t>
            </a:r>
            <a:r>
              <a:rPr lang="en-US" sz="1600" i="1" dirty="0">
                <a:solidFill>
                  <a:srgbClr val="0000FF"/>
                </a:solidFill>
              </a:rPr>
              <a:t>?</a:t>
            </a:r>
          </a:p>
          <a:p>
            <a:r>
              <a:rPr lang="en-US" sz="1600" dirty="0">
                <a:solidFill>
                  <a:srgbClr val="0000FF"/>
                </a:solidFill>
              </a:rPr>
              <a:t>A   male  between 40 and 60 years old</a:t>
            </a:r>
          </a:p>
          <a:p>
            <a:endParaRPr lang="en-US" sz="1600" dirty="0">
              <a:solidFill>
                <a:srgbClr val="0000FF"/>
              </a:solidFill>
            </a:endParaRPr>
          </a:p>
          <a:p>
            <a:r>
              <a:rPr lang="en-US" sz="1600" i="1" dirty="0">
                <a:solidFill>
                  <a:srgbClr val="0000FF"/>
                </a:solidFill>
              </a:rPr>
              <a:t>Is there a racial predilection?</a:t>
            </a:r>
          </a:p>
          <a:p>
            <a:r>
              <a:rPr lang="en-US" sz="1600" dirty="0">
                <a:solidFill>
                  <a:srgbClr val="0000FF"/>
                </a:solidFill>
              </a:rPr>
              <a:t>No</a:t>
            </a:r>
          </a:p>
          <a:p>
            <a:endParaRPr lang="en-US" sz="1600" dirty="0">
              <a:solidFill>
                <a:srgbClr val="0000FF"/>
              </a:solidFill>
            </a:endParaRPr>
          </a:p>
          <a:p>
            <a:r>
              <a:rPr lang="en-US" sz="1600" i="1" dirty="0">
                <a:solidFill>
                  <a:srgbClr val="0000FF"/>
                </a:solidFill>
              </a:rPr>
              <a:t>PAN is strongly associated with seropositivity for what virus?</a:t>
            </a:r>
            <a:endParaRPr lang="en-US" sz="1600" i="1" dirty="0">
              <a:solidFill>
                <a:schemeClr val="accent6">
                  <a:lumMod val="40000"/>
                  <a:lumOff val="60000"/>
                </a:schemeClr>
              </a:solidFill>
            </a:endParaRPr>
          </a:p>
          <a:p>
            <a:r>
              <a:rPr lang="en-US" sz="1600" dirty="0">
                <a:solidFill>
                  <a:schemeClr val="accent6">
                    <a:lumMod val="40000"/>
                    <a:lumOff val="60000"/>
                  </a:schemeClr>
                </a:solidFill>
              </a:rPr>
              <a:t>Hepatitis  B</a:t>
            </a:r>
          </a:p>
        </p:txBody>
      </p:sp>
    </p:spTree>
    <p:extLst>
      <p:ext uri="{BB962C8B-B14F-4D97-AF65-F5344CB8AC3E}">
        <p14:creationId xmlns:p14="http://schemas.microsoft.com/office/powerpoint/2010/main" val="14851971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CF1C5DBC-D95A-0976-6A28-CD752F6F87E1}"/>
              </a:ext>
            </a:extLst>
          </p:cNvPr>
          <p:cNvSpPr txBox="1">
            <a:spLocks noChangeArrowheads="1"/>
          </p:cNvSpPr>
          <p:nvPr/>
        </p:nvSpPr>
        <p:spPr bwMode="auto">
          <a:xfrm>
            <a:off x="228600" y="2895600"/>
            <a:ext cx="8683596" cy="1323439"/>
          </a:xfrm>
          <a:prstGeom prst="rect">
            <a:avLst/>
          </a:prstGeom>
          <a:noFill/>
          <a:ln>
            <a:noFill/>
          </a:ln>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r>
              <a:rPr lang="en-US" altLang="en-US" sz="1600" i="1" dirty="0">
                <a:solidFill>
                  <a:schemeClr val="bg1">
                    <a:lumMod val="75000"/>
                  </a:schemeClr>
                </a:solidFill>
              </a:rPr>
              <a:t>With which connective-tissue diseases (CTDs) and/or </a:t>
            </a:r>
            <a:r>
              <a:rPr lang="en-US" altLang="en-US" sz="1600" i="1" dirty="0" err="1">
                <a:solidFill>
                  <a:schemeClr val="bg1">
                    <a:lumMod val="75000"/>
                  </a:schemeClr>
                </a:solidFill>
              </a:rPr>
              <a:t>vasculitides</a:t>
            </a:r>
            <a:r>
              <a:rPr lang="en-US" altLang="en-US" sz="1600" i="1" dirty="0">
                <a:solidFill>
                  <a:schemeClr val="bg1">
                    <a:lumMod val="75000"/>
                  </a:schemeClr>
                </a:solidFill>
              </a:rPr>
              <a:t> has PUK been associated?</a:t>
            </a:r>
          </a:p>
          <a:p>
            <a:pPr eaLnBrk="1" hangingPunct="1">
              <a:spcBef>
                <a:spcPct val="0"/>
              </a:spcBef>
              <a:buClrTx/>
              <a:buSzTx/>
              <a:buFontTx/>
              <a:buNone/>
              <a:defRPr/>
            </a:pPr>
            <a:r>
              <a:rPr lang="en-US" altLang="en-US" sz="1600" dirty="0">
                <a:solidFill>
                  <a:schemeClr val="bg1">
                    <a:lumMod val="75000"/>
                  </a:schemeClr>
                </a:solidFill>
              </a:rPr>
              <a:t>Pretty much all of them</a:t>
            </a:r>
          </a:p>
          <a:p>
            <a:pPr eaLnBrk="1" hangingPunct="1">
              <a:spcBef>
                <a:spcPct val="0"/>
              </a:spcBef>
              <a:buClrTx/>
              <a:buSzTx/>
              <a:buFontTx/>
              <a:buNone/>
              <a:defRPr/>
            </a:pPr>
            <a:endParaRPr lang="en-US" altLang="en-US" sz="1600" dirty="0">
              <a:solidFill>
                <a:schemeClr val="bg1">
                  <a:lumMod val="75000"/>
                </a:schemeClr>
              </a:solidFill>
            </a:endParaRPr>
          </a:p>
          <a:p>
            <a:pPr eaLnBrk="1" hangingPunct="1">
              <a:spcBef>
                <a:spcPct val="0"/>
              </a:spcBef>
              <a:buClrTx/>
              <a:buSzTx/>
              <a:buFontTx/>
              <a:buNone/>
              <a:defRPr/>
            </a:pPr>
            <a:r>
              <a:rPr lang="en-US" altLang="en-US" sz="1600" i="1" dirty="0">
                <a:solidFill>
                  <a:schemeClr val="bg1">
                    <a:lumMod val="75000"/>
                  </a:schemeClr>
                </a:solidFill>
              </a:rPr>
              <a:t>Which three conditions are most likely to present with PUK?</a:t>
            </a:r>
          </a:p>
          <a:p>
            <a:pPr eaLnBrk="1" hangingPunct="1">
              <a:spcBef>
                <a:spcPct val="0"/>
              </a:spcBef>
              <a:buClrTx/>
              <a:buSzTx/>
              <a:buFontTx/>
              <a:buNone/>
              <a:defRPr/>
            </a:pPr>
            <a:r>
              <a:rPr lang="en-US" altLang="en-US" sz="1600" dirty="0">
                <a:solidFill>
                  <a:schemeClr val="bg1">
                    <a:lumMod val="75000"/>
                  </a:schemeClr>
                </a:solidFill>
              </a:rPr>
              <a:t>Rheumatoid arthritis, granulomatosis with polyangiitis, and </a:t>
            </a:r>
            <a:r>
              <a:rPr lang="en-US" altLang="en-US" sz="1600" b="1" dirty="0">
                <a:solidFill>
                  <a:srgbClr val="0000FF"/>
                </a:solidFill>
              </a:rPr>
              <a:t>polyarteritis nodosa</a:t>
            </a:r>
            <a:endParaRPr lang="en-US" altLang="en-US" sz="1600" dirty="0">
              <a:solidFill>
                <a:srgbClr val="FFFF00"/>
              </a:solidFill>
            </a:endParaRPr>
          </a:p>
        </p:txBody>
      </p:sp>
      <p:sp>
        <p:nvSpPr>
          <p:cNvPr id="21506" name="Rectangle 7"/>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21507"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21508"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21509" name="Rectangle 4"/>
          <p:cNvSpPr>
            <a:spLocks noGrp="1" noChangeArrowheads="1"/>
          </p:cNvSpPr>
          <p:nvPr>
            <p:ph type="title"/>
          </p:nvPr>
        </p:nvSpPr>
        <p:spPr>
          <a:xfrm>
            <a:off x="457200" y="122238"/>
            <a:ext cx="7543800" cy="792162"/>
          </a:xfrm>
        </p:spPr>
        <p:txBody>
          <a:bodyPr/>
          <a:lstStyle/>
          <a:p>
            <a:pPr eaLnBrk="1" hangingPunct="1"/>
            <a:r>
              <a:rPr lang="en-US" altLang="en-US" dirty="0"/>
              <a:t>Q/A</a:t>
            </a:r>
          </a:p>
        </p:txBody>
      </p:sp>
      <p:sp>
        <p:nvSpPr>
          <p:cNvPr id="21510" name="Rectangle 5"/>
          <p:cNvSpPr>
            <a:spLocks noGrp="1" noChangeArrowheads="1"/>
          </p:cNvSpPr>
          <p:nvPr>
            <p:ph type="body" idx="1"/>
          </p:nvPr>
        </p:nvSpPr>
        <p:spPr>
          <a:xfrm>
            <a:off x="304800" y="1676400"/>
            <a:ext cx="8534400" cy="4876800"/>
          </a:xfrm>
        </p:spPr>
        <p:txBody>
          <a:bodyPr/>
          <a:lstStyle/>
          <a:p>
            <a:pPr eaLnBrk="1" hangingPunct="1"/>
            <a:r>
              <a:rPr lang="en-US" altLang="en-US" sz="2200" dirty="0">
                <a:solidFill>
                  <a:schemeClr val="bg1">
                    <a:lumMod val="75000"/>
                  </a:schemeClr>
                </a:solidFill>
              </a:rPr>
              <a:t>Autoimmune PUK is usually unilateral and sectoral                         </a:t>
            </a:r>
          </a:p>
          <a:p>
            <a:pPr eaLnBrk="1" hangingPunct="1"/>
            <a:r>
              <a:rPr lang="en-US" altLang="en-US" sz="2200" dirty="0">
                <a:solidFill>
                  <a:schemeClr val="bg1">
                    <a:lumMod val="75000"/>
                  </a:schemeClr>
                </a:solidFill>
              </a:rPr>
              <a:t>It often heralds exacerbation of </a:t>
            </a:r>
            <a:r>
              <a:rPr lang="en-US" altLang="en-US" sz="2200" b="1" dirty="0"/>
              <a:t>systemic disease </a:t>
            </a:r>
          </a:p>
        </p:txBody>
      </p:sp>
      <p:sp>
        <p:nvSpPr>
          <p:cNvPr id="2151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488A975-785F-40F3-8051-55A1ADFA712F}" type="slidenum">
              <a:rPr lang="en-US" altLang="en-US" sz="1000" smtClean="0"/>
              <a:pPr>
                <a:spcBef>
                  <a:spcPct val="0"/>
                </a:spcBef>
                <a:buClrTx/>
                <a:buSzTx/>
                <a:buFontTx/>
                <a:buNone/>
              </a:pPr>
              <a:t>56</a:t>
            </a:fld>
            <a:endParaRPr lang="en-US" altLang="en-US" sz="1000"/>
          </a:p>
        </p:txBody>
      </p:sp>
      <p:sp>
        <p:nvSpPr>
          <p:cNvPr id="2" name="Text Box 4">
            <a:extLst>
              <a:ext uri="{FF2B5EF4-FFF2-40B4-BE49-F238E27FC236}">
                <a16:creationId xmlns:a16="http://schemas.microsoft.com/office/drawing/2014/main" id="{B98A7E30-2F3D-4045-AE05-CAB5E805EB68}"/>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4" name="TextBox 3">
            <a:extLst>
              <a:ext uri="{FF2B5EF4-FFF2-40B4-BE49-F238E27FC236}">
                <a16:creationId xmlns:a16="http://schemas.microsoft.com/office/drawing/2014/main" id="{74ECB8C9-7ACC-40E2-8ACB-063A2523B598}"/>
              </a:ext>
            </a:extLst>
          </p:cNvPr>
          <p:cNvSpPr txBox="1"/>
          <p:nvPr/>
        </p:nvSpPr>
        <p:spPr>
          <a:xfrm>
            <a:off x="2313038" y="1524000"/>
            <a:ext cx="6194324" cy="584775"/>
          </a:xfrm>
          <a:prstGeom prst="rect">
            <a:avLst/>
          </a:prstGeom>
          <a:solidFill>
            <a:schemeClr val="accent5">
              <a:lumMod val="75000"/>
            </a:schemeClr>
          </a:solidFill>
        </p:spPr>
        <p:txBody>
          <a:bodyPr wrap="none" rtlCol="0">
            <a:spAutoFit/>
          </a:bodyPr>
          <a:lstStyle/>
          <a:p>
            <a:r>
              <a:rPr lang="en-US" sz="1600" i="1" dirty="0">
                <a:solidFill>
                  <a:schemeClr val="bg1">
                    <a:lumMod val="50000"/>
                  </a:schemeClr>
                </a:solidFill>
              </a:rPr>
              <a:t>With what general category of autoimmune </a:t>
            </a:r>
            <a:r>
              <a:rPr lang="en-US" sz="1600" i="1" dirty="0" err="1">
                <a:solidFill>
                  <a:schemeClr val="bg1">
                    <a:lumMod val="50000"/>
                  </a:schemeClr>
                </a:solidFill>
              </a:rPr>
              <a:t>dz</a:t>
            </a:r>
            <a:r>
              <a:rPr lang="en-US" sz="1600" i="1" dirty="0">
                <a:solidFill>
                  <a:schemeClr val="bg1">
                    <a:lumMod val="50000"/>
                  </a:schemeClr>
                </a:solidFill>
              </a:rPr>
              <a:t> is PUK associated?</a:t>
            </a:r>
          </a:p>
          <a:p>
            <a:r>
              <a:rPr lang="en-US" sz="1600" dirty="0">
                <a:solidFill>
                  <a:schemeClr val="bg1">
                    <a:lumMod val="50000"/>
                  </a:schemeClr>
                </a:solidFill>
              </a:rPr>
              <a:t>Connective-tissue </a:t>
            </a:r>
            <a:r>
              <a:rPr lang="en-US" sz="1600" dirty="0" err="1">
                <a:solidFill>
                  <a:schemeClr val="bg1">
                    <a:lumMod val="50000"/>
                  </a:schemeClr>
                </a:solidFill>
              </a:rPr>
              <a:t>dz</a:t>
            </a:r>
            <a:r>
              <a:rPr lang="en-US" sz="1600" dirty="0">
                <a:solidFill>
                  <a:schemeClr val="bg1">
                    <a:lumMod val="50000"/>
                  </a:schemeClr>
                </a:solidFill>
              </a:rPr>
              <a:t>, especially </a:t>
            </a:r>
            <a:r>
              <a:rPr lang="en-US" sz="1600" dirty="0" err="1">
                <a:solidFill>
                  <a:schemeClr val="bg1">
                    <a:lumMod val="50000"/>
                  </a:schemeClr>
                </a:solidFill>
              </a:rPr>
              <a:t>vasculitides</a:t>
            </a:r>
            <a:endParaRPr lang="en-US" sz="1600" dirty="0">
              <a:solidFill>
                <a:schemeClr val="bg1">
                  <a:lumMod val="50000"/>
                </a:schemeClr>
              </a:solidFill>
            </a:endParaRPr>
          </a:p>
        </p:txBody>
      </p:sp>
      <p:sp>
        <p:nvSpPr>
          <p:cNvPr id="3" name="TextBox 2">
            <a:extLst>
              <a:ext uri="{FF2B5EF4-FFF2-40B4-BE49-F238E27FC236}">
                <a16:creationId xmlns:a16="http://schemas.microsoft.com/office/drawing/2014/main" id="{4C748A06-BADA-4395-9BE3-482A37EB060A}"/>
              </a:ext>
            </a:extLst>
          </p:cNvPr>
          <p:cNvSpPr txBox="1"/>
          <p:nvPr/>
        </p:nvSpPr>
        <p:spPr>
          <a:xfrm>
            <a:off x="457200" y="2597527"/>
            <a:ext cx="4927600" cy="4031873"/>
          </a:xfrm>
          <a:prstGeom prst="rect">
            <a:avLst/>
          </a:prstGeom>
          <a:solidFill>
            <a:schemeClr val="accent6">
              <a:lumMod val="40000"/>
              <a:lumOff val="60000"/>
            </a:schemeClr>
          </a:solidFill>
        </p:spPr>
        <p:txBody>
          <a:bodyPr wrap="square" rtlCol="0">
            <a:spAutoFit/>
          </a:bodyPr>
          <a:lstStyle/>
          <a:p>
            <a:r>
              <a:rPr lang="en-US" sz="1600" i="1" dirty="0">
                <a:solidFill>
                  <a:srgbClr val="0000FF"/>
                </a:solidFill>
              </a:rPr>
              <a:t>In a nutshell, what is the pathophysiology of PAN?</a:t>
            </a:r>
          </a:p>
          <a:p>
            <a:r>
              <a:rPr lang="en-US" sz="1600" dirty="0">
                <a:solidFill>
                  <a:srgbClr val="0000FF"/>
                </a:solidFill>
              </a:rPr>
              <a:t>Subacute episodes of focal necrotizing inflammation of arteries</a:t>
            </a:r>
          </a:p>
          <a:p>
            <a:endParaRPr lang="en-US" sz="1600" dirty="0">
              <a:solidFill>
                <a:srgbClr val="0000FF"/>
              </a:solidFill>
            </a:endParaRPr>
          </a:p>
          <a:p>
            <a:r>
              <a:rPr lang="en-US" sz="1600" i="1" dirty="0">
                <a:solidFill>
                  <a:srgbClr val="0000FF"/>
                </a:solidFill>
              </a:rPr>
              <a:t>Is it a common, or uncommon condition?</a:t>
            </a:r>
          </a:p>
          <a:p>
            <a:r>
              <a:rPr lang="en-US" sz="1600" dirty="0">
                <a:solidFill>
                  <a:srgbClr val="0000FF"/>
                </a:solidFill>
              </a:rPr>
              <a:t>Uncommon</a:t>
            </a:r>
          </a:p>
          <a:p>
            <a:endParaRPr lang="en-US" sz="1600" dirty="0">
              <a:solidFill>
                <a:srgbClr val="0000FF"/>
              </a:solidFill>
            </a:endParaRPr>
          </a:p>
          <a:p>
            <a:r>
              <a:rPr lang="en-US" sz="1600" i="1" dirty="0">
                <a:solidFill>
                  <a:srgbClr val="0000FF"/>
                </a:solidFill>
              </a:rPr>
              <a:t>Who is the typical PAN </a:t>
            </a:r>
            <a:r>
              <a:rPr lang="en-US" sz="1600" i="1" dirty="0" err="1">
                <a:solidFill>
                  <a:srgbClr val="0000FF"/>
                </a:solidFill>
              </a:rPr>
              <a:t>pt</a:t>
            </a:r>
            <a:r>
              <a:rPr lang="en-US" sz="1600" i="1" dirty="0">
                <a:solidFill>
                  <a:srgbClr val="0000FF"/>
                </a:solidFill>
              </a:rPr>
              <a:t>?</a:t>
            </a:r>
          </a:p>
          <a:p>
            <a:r>
              <a:rPr lang="en-US" sz="1600" dirty="0">
                <a:solidFill>
                  <a:srgbClr val="0000FF"/>
                </a:solidFill>
              </a:rPr>
              <a:t>A   male  between 40 and 60 years old</a:t>
            </a:r>
          </a:p>
          <a:p>
            <a:endParaRPr lang="en-US" sz="1600" dirty="0">
              <a:solidFill>
                <a:srgbClr val="0000FF"/>
              </a:solidFill>
            </a:endParaRPr>
          </a:p>
          <a:p>
            <a:r>
              <a:rPr lang="en-US" sz="1600" i="1" dirty="0">
                <a:solidFill>
                  <a:srgbClr val="0000FF"/>
                </a:solidFill>
              </a:rPr>
              <a:t>Is there a racial predilection?</a:t>
            </a:r>
          </a:p>
          <a:p>
            <a:r>
              <a:rPr lang="en-US" sz="1600" dirty="0">
                <a:solidFill>
                  <a:srgbClr val="0000FF"/>
                </a:solidFill>
              </a:rPr>
              <a:t>No</a:t>
            </a:r>
          </a:p>
          <a:p>
            <a:endParaRPr lang="en-US" sz="1600" dirty="0">
              <a:solidFill>
                <a:srgbClr val="0000FF"/>
              </a:solidFill>
            </a:endParaRPr>
          </a:p>
          <a:p>
            <a:r>
              <a:rPr lang="en-US" sz="1600" i="1" dirty="0">
                <a:solidFill>
                  <a:srgbClr val="0000FF"/>
                </a:solidFill>
              </a:rPr>
              <a:t>PAN is strongly associated with seropositivity for what virus?</a:t>
            </a:r>
          </a:p>
          <a:p>
            <a:r>
              <a:rPr lang="en-US" sz="1600" dirty="0">
                <a:solidFill>
                  <a:srgbClr val="0000FF"/>
                </a:solidFill>
              </a:rPr>
              <a:t>Hepatitis  B</a:t>
            </a:r>
          </a:p>
        </p:txBody>
      </p:sp>
      <p:sp>
        <p:nvSpPr>
          <p:cNvPr id="5" name="Rectangle 4">
            <a:extLst>
              <a:ext uri="{FF2B5EF4-FFF2-40B4-BE49-F238E27FC236}">
                <a16:creationId xmlns:a16="http://schemas.microsoft.com/office/drawing/2014/main" id="{B2F2D793-6D08-459E-8A99-CE382542874A}"/>
              </a:ext>
            </a:extLst>
          </p:cNvPr>
          <p:cNvSpPr/>
          <p:nvPr/>
        </p:nvSpPr>
        <p:spPr>
          <a:xfrm>
            <a:off x="1371600" y="63246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4760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A7543F47-63D9-1B35-B61A-5F910C94248E}"/>
              </a:ext>
            </a:extLst>
          </p:cNvPr>
          <p:cNvSpPr txBox="1">
            <a:spLocks noChangeArrowheads="1"/>
          </p:cNvSpPr>
          <p:nvPr/>
        </p:nvSpPr>
        <p:spPr bwMode="auto">
          <a:xfrm>
            <a:off x="228600" y="2895600"/>
            <a:ext cx="8683596" cy="1323439"/>
          </a:xfrm>
          <a:prstGeom prst="rect">
            <a:avLst/>
          </a:prstGeom>
          <a:noFill/>
          <a:ln>
            <a:noFill/>
          </a:ln>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r>
              <a:rPr lang="en-US" altLang="en-US" sz="1600" i="1" dirty="0">
                <a:solidFill>
                  <a:schemeClr val="bg1">
                    <a:lumMod val="75000"/>
                  </a:schemeClr>
                </a:solidFill>
              </a:rPr>
              <a:t>With which connective-tissue diseases (CTDs) and/or </a:t>
            </a:r>
            <a:r>
              <a:rPr lang="en-US" altLang="en-US" sz="1600" i="1" dirty="0" err="1">
                <a:solidFill>
                  <a:schemeClr val="bg1">
                    <a:lumMod val="75000"/>
                  </a:schemeClr>
                </a:solidFill>
              </a:rPr>
              <a:t>vasculitides</a:t>
            </a:r>
            <a:r>
              <a:rPr lang="en-US" altLang="en-US" sz="1600" i="1" dirty="0">
                <a:solidFill>
                  <a:schemeClr val="bg1">
                    <a:lumMod val="75000"/>
                  </a:schemeClr>
                </a:solidFill>
              </a:rPr>
              <a:t> has PUK been associated?</a:t>
            </a:r>
          </a:p>
          <a:p>
            <a:pPr eaLnBrk="1" hangingPunct="1">
              <a:spcBef>
                <a:spcPct val="0"/>
              </a:spcBef>
              <a:buClrTx/>
              <a:buSzTx/>
              <a:buFontTx/>
              <a:buNone/>
              <a:defRPr/>
            </a:pPr>
            <a:r>
              <a:rPr lang="en-US" altLang="en-US" sz="1600" dirty="0">
                <a:solidFill>
                  <a:schemeClr val="bg1">
                    <a:lumMod val="75000"/>
                  </a:schemeClr>
                </a:solidFill>
              </a:rPr>
              <a:t>Pretty much all of them</a:t>
            </a:r>
          </a:p>
          <a:p>
            <a:pPr eaLnBrk="1" hangingPunct="1">
              <a:spcBef>
                <a:spcPct val="0"/>
              </a:spcBef>
              <a:buClrTx/>
              <a:buSzTx/>
              <a:buFontTx/>
              <a:buNone/>
              <a:defRPr/>
            </a:pPr>
            <a:endParaRPr lang="en-US" altLang="en-US" sz="1600" dirty="0">
              <a:solidFill>
                <a:schemeClr val="bg1">
                  <a:lumMod val="75000"/>
                </a:schemeClr>
              </a:solidFill>
            </a:endParaRPr>
          </a:p>
          <a:p>
            <a:pPr eaLnBrk="1" hangingPunct="1">
              <a:spcBef>
                <a:spcPct val="0"/>
              </a:spcBef>
              <a:buClrTx/>
              <a:buSzTx/>
              <a:buFontTx/>
              <a:buNone/>
              <a:defRPr/>
            </a:pPr>
            <a:r>
              <a:rPr lang="en-US" altLang="en-US" sz="1600" i="1" dirty="0">
                <a:solidFill>
                  <a:schemeClr val="bg1">
                    <a:lumMod val="75000"/>
                  </a:schemeClr>
                </a:solidFill>
              </a:rPr>
              <a:t>Which three conditions are most likely to present with PUK?</a:t>
            </a:r>
          </a:p>
          <a:p>
            <a:pPr eaLnBrk="1" hangingPunct="1">
              <a:spcBef>
                <a:spcPct val="0"/>
              </a:spcBef>
              <a:buClrTx/>
              <a:buSzTx/>
              <a:buFontTx/>
              <a:buNone/>
              <a:defRPr/>
            </a:pPr>
            <a:r>
              <a:rPr lang="en-US" altLang="en-US" sz="1600" dirty="0">
                <a:solidFill>
                  <a:schemeClr val="bg1">
                    <a:lumMod val="75000"/>
                  </a:schemeClr>
                </a:solidFill>
              </a:rPr>
              <a:t>Rheumatoid arthritis, granulomatosis with polyangiitis, and </a:t>
            </a:r>
            <a:r>
              <a:rPr lang="en-US" altLang="en-US" sz="1600" b="1" dirty="0">
                <a:solidFill>
                  <a:srgbClr val="0000FF"/>
                </a:solidFill>
              </a:rPr>
              <a:t>polyarteritis nodosa</a:t>
            </a:r>
            <a:endParaRPr lang="en-US" altLang="en-US" sz="1600" dirty="0">
              <a:solidFill>
                <a:srgbClr val="FFFF00"/>
              </a:solidFill>
            </a:endParaRPr>
          </a:p>
        </p:txBody>
      </p:sp>
      <p:sp>
        <p:nvSpPr>
          <p:cNvPr id="21506" name="Rectangle 7"/>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21507"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21508"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21509" name="Rectangle 4"/>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21510" name="Rectangle 5"/>
          <p:cNvSpPr>
            <a:spLocks noGrp="1" noChangeArrowheads="1"/>
          </p:cNvSpPr>
          <p:nvPr>
            <p:ph type="body" idx="1"/>
          </p:nvPr>
        </p:nvSpPr>
        <p:spPr>
          <a:xfrm>
            <a:off x="304800" y="1676400"/>
            <a:ext cx="8534400" cy="4876800"/>
          </a:xfrm>
        </p:spPr>
        <p:txBody>
          <a:bodyPr/>
          <a:lstStyle/>
          <a:p>
            <a:pPr eaLnBrk="1" hangingPunct="1"/>
            <a:r>
              <a:rPr lang="en-US" altLang="en-US" sz="2200" dirty="0">
                <a:solidFill>
                  <a:schemeClr val="bg1">
                    <a:lumMod val="75000"/>
                  </a:schemeClr>
                </a:solidFill>
              </a:rPr>
              <a:t>Autoimmune PUK is usually unilateral and sectoral                         </a:t>
            </a:r>
          </a:p>
          <a:p>
            <a:pPr eaLnBrk="1" hangingPunct="1"/>
            <a:r>
              <a:rPr lang="en-US" altLang="en-US" sz="2200" dirty="0">
                <a:solidFill>
                  <a:schemeClr val="bg1">
                    <a:lumMod val="75000"/>
                  </a:schemeClr>
                </a:solidFill>
              </a:rPr>
              <a:t>It often heralds exacerbation of </a:t>
            </a:r>
            <a:r>
              <a:rPr lang="en-US" altLang="en-US" sz="2200" b="1" dirty="0"/>
              <a:t>systemic disease </a:t>
            </a:r>
          </a:p>
        </p:txBody>
      </p:sp>
      <p:sp>
        <p:nvSpPr>
          <p:cNvPr id="2151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488A975-785F-40F3-8051-55A1ADFA712F}" type="slidenum">
              <a:rPr lang="en-US" altLang="en-US" sz="1000" smtClean="0"/>
              <a:pPr>
                <a:spcBef>
                  <a:spcPct val="0"/>
                </a:spcBef>
                <a:buClrTx/>
                <a:buSzTx/>
                <a:buFontTx/>
                <a:buNone/>
              </a:pPr>
              <a:t>57</a:t>
            </a:fld>
            <a:endParaRPr lang="en-US" altLang="en-US" sz="1000"/>
          </a:p>
        </p:txBody>
      </p:sp>
      <p:sp>
        <p:nvSpPr>
          <p:cNvPr id="2" name="Text Box 4">
            <a:extLst>
              <a:ext uri="{FF2B5EF4-FFF2-40B4-BE49-F238E27FC236}">
                <a16:creationId xmlns:a16="http://schemas.microsoft.com/office/drawing/2014/main" id="{B98A7E30-2F3D-4045-AE05-CAB5E805EB68}"/>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4" name="TextBox 3">
            <a:extLst>
              <a:ext uri="{FF2B5EF4-FFF2-40B4-BE49-F238E27FC236}">
                <a16:creationId xmlns:a16="http://schemas.microsoft.com/office/drawing/2014/main" id="{74ECB8C9-7ACC-40E2-8ACB-063A2523B598}"/>
              </a:ext>
            </a:extLst>
          </p:cNvPr>
          <p:cNvSpPr txBox="1"/>
          <p:nvPr/>
        </p:nvSpPr>
        <p:spPr>
          <a:xfrm>
            <a:off x="2313038" y="1524000"/>
            <a:ext cx="6194324" cy="584775"/>
          </a:xfrm>
          <a:prstGeom prst="rect">
            <a:avLst/>
          </a:prstGeom>
          <a:solidFill>
            <a:schemeClr val="accent5">
              <a:lumMod val="75000"/>
            </a:schemeClr>
          </a:solidFill>
        </p:spPr>
        <p:txBody>
          <a:bodyPr wrap="none" rtlCol="0">
            <a:spAutoFit/>
          </a:bodyPr>
          <a:lstStyle/>
          <a:p>
            <a:r>
              <a:rPr lang="en-US" sz="1600" i="1" dirty="0">
                <a:solidFill>
                  <a:schemeClr val="bg1">
                    <a:lumMod val="50000"/>
                  </a:schemeClr>
                </a:solidFill>
              </a:rPr>
              <a:t>With what general category of autoimmune </a:t>
            </a:r>
            <a:r>
              <a:rPr lang="en-US" sz="1600" i="1" dirty="0" err="1">
                <a:solidFill>
                  <a:schemeClr val="bg1">
                    <a:lumMod val="50000"/>
                  </a:schemeClr>
                </a:solidFill>
              </a:rPr>
              <a:t>dz</a:t>
            </a:r>
            <a:r>
              <a:rPr lang="en-US" sz="1600" i="1" dirty="0">
                <a:solidFill>
                  <a:schemeClr val="bg1">
                    <a:lumMod val="50000"/>
                  </a:schemeClr>
                </a:solidFill>
              </a:rPr>
              <a:t> is PUK associated?</a:t>
            </a:r>
          </a:p>
          <a:p>
            <a:r>
              <a:rPr lang="en-US" sz="1600" dirty="0">
                <a:solidFill>
                  <a:schemeClr val="bg1">
                    <a:lumMod val="50000"/>
                  </a:schemeClr>
                </a:solidFill>
              </a:rPr>
              <a:t>Connective-tissue </a:t>
            </a:r>
            <a:r>
              <a:rPr lang="en-US" sz="1600" dirty="0" err="1">
                <a:solidFill>
                  <a:schemeClr val="bg1">
                    <a:lumMod val="50000"/>
                  </a:schemeClr>
                </a:solidFill>
              </a:rPr>
              <a:t>dz</a:t>
            </a:r>
            <a:r>
              <a:rPr lang="en-US" sz="1600" dirty="0">
                <a:solidFill>
                  <a:schemeClr val="bg1">
                    <a:lumMod val="50000"/>
                  </a:schemeClr>
                </a:solidFill>
              </a:rPr>
              <a:t>, especially </a:t>
            </a:r>
            <a:r>
              <a:rPr lang="en-US" sz="1600" dirty="0" err="1">
                <a:solidFill>
                  <a:schemeClr val="bg1">
                    <a:lumMod val="50000"/>
                  </a:schemeClr>
                </a:solidFill>
              </a:rPr>
              <a:t>vasculitides</a:t>
            </a:r>
            <a:endParaRPr lang="en-US" sz="1600" dirty="0">
              <a:solidFill>
                <a:schemeClr val="bg1">
                  <a:lumMod val="50000"/>
                </a:schemeClr>
              </a:solidFill>
            </a:endParaRPr>
          </a:p>
        </p:txBody>
      </p:sp>
      <p:sp>
        <p:nvSpPr>
          <p:cNvPr id="3" name="TextBox 2">
            <a:extLst>
              <a:ext uri="{FF2B5EF4-FFF2-40B4-BE49-F238E27FC236}">
                <a16:creationId xmlns:a16="http://schemas.microsoft.com/office/drawing/2014/main" id="{4C748A06-BADA-4395-9BE3-482A37EB060A}"/>
              </a:ext>
            </a:extLst>
          </p:cNvPr>
          <p:cNvSpPr txBox="1"/>
          <p:nvPr/>
        </p:nvSpPr>
        <p:spPr>
          <a:xfrm>
            <a:off x="457200" y="2597527"/>
            <a:ext cx="4927600" cy="4031873"/>
          </a:xfrm>
          <a:prstGeom prst="rect">
            <a:avLst/>
          </a:prstGeom>
          <a:solidFill>
            <a:schemeClr val="accent6">
              <a:lumMod val="40000"/>
              <a:lumOff val="60000"/>
            </a:schemeClr>
          </a:solidFill>
        </p:spPr>
        <p:txBody>
          <a:bodyPr wrap="square" rtlCol="0">
            <a:spAutoFit/>
          </a:bodyPr>
          <a:lstStyle/>
          <a:p>
            <a:r>
              <a:rPr lang="en-US" sz="1600" i="1" dirty="0">
                <a:solidFill>
                  <a:srgbClr val="0000FF"/>
                </a:solidFill>
              </a:rPr>
              <a:t>In a nutshell, what is the pathophysiology of PAN?</a:t>
            </a:r>
          </a:p>
          <a:p>
            <a:r>
              <a:rPr lang="en-US" sz="1600" dirty="0">
                <a:solidFill>
                  <a:srgbClr val="0000FF"/>
                </a:solidFill>
              </a:rPr>
              <a:t>Subacute episodes of focal necrotizing inflammation of arteries</a:t>
            </a:r>
          </a:p>
          <a:p>
            <a:endParaRPr lang="en-US" sz="1600" dirty="0">
              <a:solidFill>
                <a:srgbClr val="0000FF"/>
              </a:solidFill>
            </a:endParaRPr>
          </a:p>
          <a:p>
            <a:r>
              <a:rPr lang="en-US" sz="1600" i="1" dirty="0">
                <a:solidFill>
                  <a:srgbClr val="0000FF"/>
                </a:solidFill>
              </a:rPr>
              <a:t>Is it a common, or uncommon condition?</a:t>
            </a:r>
          </a:p>
          <a:p>
            <a:r>
              <a:rPr lang="en-US" sz="1600" dirty="0">
                <a:solidFill>
                  <a:srgbClr val="0000FF"/>
                </a:solidFill>
              </a:rPr>
              <a:t>Uncommon</a:t>
            </a:r>
          </a:p>
          <a:p>
            <a:endParaRPr lang="en-US" sz="1600" dirty="0">
              <a:solidFill>
                <a:srgbClr val="0000FF"/>
              </a:solidFill>
            </a:endParaRPr>
          </a:p>
          <a:p>
            <a:r>
              <a:rPr lang="en-US" sz="1600" i="1" dirty="0">
                <a:solidFill>
                  <a:srgbClr val="0000FF"/>
                </a:solidFill>
              </a:rPr>
              <a:t>Who is the typical PAN </a:t>
            </a:r>
            <a:r>
              <a:rPr lang="en-US" sz="1600" i="1" dirty="0" err="1">
                <a:solidFill>
                  <a:srgbClr val="0000FF"/>
                </a:solidFill>
              </a:rPr>
              <a:t>pt</a:t>
            </a:r>
            <a:r>
              <a:rPr lang="en-US" sz="1600" i="1" dirty="0">
                <a:solidFill>
                  <a:srgbClr val="0000FF"/>
                </a:solidFill>
              </a:rPr>
              <a:t>?</a:t>
            </a:r>
          </a:p>
          <a:p>
            <a:r>
              <a:rPr lang="en-US" sz="1600" dirty="0">
                <a:solidFill>
                  <a:srgbClr val="0000FF"/>
                </a:solidFill>
              </a:rPr>
              <a:t>A   male  between 40 and 60 years old</a:t>
            </a:r>
          </a:p>
          <a:p>
            <a:endParaRPr lang="en-US" sz="1600" dirty="0">
              <a:solidFill>
                <a:srgbClr val="0000FF"/>
              </a:solidFill>
            </a:endParaRPr>
          </a:p>
          <a:p>
            <a:r>
              <a:rPr lang="en-US" sz="1600" i="1" dirty="0">
                <a:solidFill>
                  <a:srgbClr val="0000FF"/>
                </a:solidFill>
              </a:rPr>
              <a:t>Is there a racial predilection?</a:t>
            </a:r>
          </a:p>
          <a:p>
            <a:r>
              <a:rPr lang="en-US" sz="1600" dirty="0">
                <a:solidFill>
                  <a:srgbClr val="0000FF"/>
                </a:solidFill>
              </a:rPr>
              <a:t>No</a:t>
            </a:r>
          </a:p>
          <a:p>
            <a:endParaRPr lang="en-US" sz="1600" dirty="0">
              <a:solidFill>
                <a:srgbClr val="0000FF"/>
              </a:solidFill>
            </a:endParaRPr>
          </a:p>
          <a:p>
            <a:r>
              <a:rPr lang="en-US" sz="1600" i="1" dirty="0">
                <a:solidFill>
                  <a:srgbClr val="0000FF"/>
                </a:solidFill>
              </a:rPr>
              <a:t>PAN is strongly associated with seropositivity for what virus?</a:t>
            </a:r>
          </a:p>
          <a:p>
            <a:r>
              <a:rPr lang="en-US" sz="1600" dirty="0">
                <a:solidFill>
                  <a:srgbClr val="0000FF"/>
                </a:solidFill>
              </a:rPr>
              <a:t>Hepatitis  B</a:t>
            </a:r>
          </a:p>
        </p:txBody>
      </p:sp>
    </p:spTree>
    <p:extLst>
      <p:ext uri="{BB962C8B-B14F-4D97-AF65-F5344CB8AC3E}">
        <p14:creationId xmlns:p14="http://schemas.microsoft.com/office/powerpoint/2010/main" val="42896733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85B70DC6-3FE3-6DF1-1B75-E88DE20D0A36}"/>
              </a:ext>
            </a:extLst>
          </p:cNvPr>
          <p:cNvSpPr txBox="1">
            <a:spLocks noChangeArrowheads="1"/>
          </p:cNvSpPr>
          <p:nvPr/>
        </p:nvSpPr>
        <p:spPr bwMode="auto">
          <a:xfrm>
            <a:off x="228600" y="2895600"/>
            <a:ext cx="8683596" cy="1323439"/>
          </a:xfrm>
          <a:prstGeom prst="rect">
            <a:avLst/>
          </a:prstGeom>
          <a:noFill/>
          <a:ln>
            <a:noFill/>
          </a:ln>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r>
              <a:rPr lang="en-US" altLang="en-US" sz="1600" i="1" dirty="0">
                <a:solidFill>
                  <a:schemeClr val="bg1">
                    <a:lumMod val="75000"/>
                  </a:schemeClr>
                </a:solidFill>
              </a:rPr>
              <a:t>With which connective-tissue diseases (CTDs) and/or </a:t>
            </a:r>
            <a:r>
              <a:rPr lang="en-US" altLang="en-US" sz="1600" i="1" dirty="0" err="1">
                <a:solidFill>
                  <a:schemeClr val="bg1">
                    <a:lumMod val="75000"/>
                  </a:schemeClr>
                </a:solidFill>
              </a:rPr>
              <a:t>vasculitides</a:t>
            </a:r>
            <a:r>
              <a:rPr lang="en-US" altLang="en-US" sz="1600" i="1" dirty="0">
                <a:solidFill>
                  <a:schemeClr val="bg1">
                    <a:lumMod val="75000"/>
                  </a:schemeClr>
                </a:solidFill>
              </a:rPr>
              <a:t> has PUK been associated?</a:t>
            </a:r>
          </a:p>
          <a:p>
            <a:pPr eaLnBrk="1" hangingPunct="1">
              <a:spcBef>
                <a:spcPct val="0"/>
              </a:spcBef>
              <a:buClrTx/>
              <a:buSzTx/>
              <a:buFontTx/>
              <a:buNone/>
              <a:defRPr/>
            </a:pPr>
            <a:r>
              <a:rPr lang="en-US" altLang="en-US" sz="1600" dirty="0">
                <a:solidFill>
                  <a:schemeClr val="bg1">
                    <a:lumMod val="75000"/>
                  </a:schemeClr>
                </a:solidFill>
              </a:rPr>
              <a:t>Pretty much all of them</a:t>
            </a:r>
          </a:p>
          <a:p>
            <a:pPr eaLnBrk="1" hangingPunct="1">
              <a:spcBef>
                <a:spcPct val="0"/>
              </a:spcBef>
              <a:buClrTx/>
              <a:buSzTx/>
              <a:buFontTx/>
              <a:buNone/>
              <a:defRPr/>
            </a:pPr>
            <a:endParaRPr lang="en-US" altLang="en-US" sz="1600" dirty="0">
              <a:solidFill>
                <a:schemeClr val="bg1">
                  <a:lumMod val="75000"/>
                </a:schemeClr>
              </a:solidFill>
            </a:endParaRPr>
          </a:p>
          <a:p>
            <a:pPr eaLnBrk="1" hangingPunct="1">
              <a:spcBef>
                <a:spcPct val="0"/>
              </a:spcBef>
              <a:buClrTx/>
              <a:buSzTx/>
              <a:buFontTx/>
              <a:buNone/>
              <a:defRPr/>
            </a:pPr>
            <a:r>
              <a:rPr lang="en-US" altLang="en-US" sz="1600" i="1" dirty="0">
                <a:solidFill>
                  <a:schemeClr val="bg1">
                    <a:lumMod val="75000"/>
                  </a:schemeClr>
                </a:solidFill>
              </a:rPr>
              <a:t>Which three conditions are most likely to present with PUK?</a:t>
            </a:r>
          </a:p>
          <a:p>
            <a:pPr eaLnBrk="1" hangingPunct="1">
              <a:spcBef>
                <a:spcPct val="0"/>
              </a:spcBef>
              <a:buClrTx/>
              <a:buSzTx/>
              <a:buFontTx/>
              <a:buNone/>
              <a:defRPr/>
            </a:pPr>
            <a:r>
              <a:rPr lang="en-US" altLang="en-US" sz="1600" dirty="0">
                <a:solidFill>
                  <a:schemeClr val="bg1">
                    <a:lumMod val="75000"/>
                  </a:schemeClr>
                </a:solidFill>
              </a:rPr>
              <a:t>Rheumatoid arthritis, granulomatosis with polyangiitis, and </a:t>
            </a:r>
            <a:r>
              <a:rPr lang="en-US" altLang="en-US" sz="1600" b="1" dirty="0">
                <a:solidFill>
                  <a:srgbClr val="0000FF"/>
                </a:solidFill>
              </a:rPr>
              <a:t>polyarteritis nodosa</a:t>
            </a:r>
            <a:endParaRPr lang="en-US" altLang="en-US" sz="1600" dirty="0">
              <a:solidFill>
                <a:srgbClr val="FFFF00"/>
              </a:solidFill>
            </a:endParaRPr>
          </a:p>
        </p:txBody>
      </p:sp>
      <p:sp>
        <p:nvSpPr>
          <p:cNvPr id="21506" name="Rectangle 7"/>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21507"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21508"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21509" name="Rectangle 4"/>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21510" name="Rectangle 5"/>
          <p:cNvSpPr>
            <a:spLocks noGrp="1" noChangeArrowheads="1"/>
          </p:cNvSpPr>
          <p:nvPr>
            <p:ph type="body" idx="1"/>
          </p:nvPr>
        </p:nvSpPr>
        <p:spPr>
          <a:xfrm>
            <a:off x="304800" y="1676400"/>
            <a:ext cx="8534400" cy="4876800"/>
          </a:xfrm>
        </p:spPr>
        <p:txBody>
          <a:bodyPr/>
          <a:lstStyle/>
          <a:p>
            <a:pPr eaLnBrk="1" hangingPunct="1"/>
            <a:r>
              <a:rPr lang="en-US" altLang="en-US" sz="2200" dirty="0">
                <a:solidFill>
                  <a:schemeClr val="bg1">
                    <a:lumMod val="75000"/>
                  </a:schemeClr>
                </a:solidFill>
              </a:rPr>
              <a:t>Autoimmune PUK is usually unilateral and sectoral                         </a:t>
            </a:r>
          </a:p>
          <a:p>
            <a:pPr eaLnBrk="1" hangingPunct="1"/>
            <a:r>
              <a:rPr lang="en-US" altLang="en-US" sz="2200" dirty="0">
                <a:solidFill>
                  <a:schemeClr val="bg1">
                    <a:lumMod val="75000"/>
                  </a:schemeClr>
                </a:solidFill>
              </a:rPr>
              <a:t>It often heralds exacerbation of </a:t>
            </a:r>
            <a:r>
              <a:rPr lang="en-US" altLang="en-US" sz="2200" b="1" dirty="0"/>
              <a:t>systemic disease </a:t>
            </a:r>
          </a:p>
        </p:txBody>
      </p:sp>
      <p:sp>
        <p:nvSpPr>
          <p:cNvPr id="2151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488A975-785F-40F3-8051-55A1ADFA712F}" type="slidenum">
              <a:rPr lang="en-US" altLang="en-US" sz="1000" smtClean="0"/>
              <a:pPr>
                <a:spcBef>
                  <a:spcPct val="0"/>
                </a:spcBef>
                <a:buClrTx/>
                <a:buSzTx/>
                <a:buFontTx/>
                <a:buNone/>
              </a:pPr>
              <a:t>58</a:t>
            </a:fld>
            <a:endParaRPr lang="en-US" altLang="en-US" sz="1000"/>
          </a:p>
        </p:txBody>
      </p:sp>
      <p:sp>
        <p:nvSpPr>
          <p:cNvPr id="2" name="Text Box 4">
            <a:extLst>
              <a:ext uri="{FF2B5EF4-FFF2-40B4-BE49-F238E27FC236}">
                <a16:creationId xmlns:a16="http://schemas.microsoft.com/office/drawing/2014/main" id="{B98A7E30-2F3D-4045-AE05-CAB5E805EB68}"/>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4" name="TextBox 3">
            <a:extLst>
              <a:ext uri="{FF2B5EF4-FFF2-40B4-BE49-F238E27FC236}">
                <a16:creationId xmlns:a16="http://schemas.microsoft.com/office/drawing/2014/main" id="{74ECB8C9-7ACC-40E2-8ACB-063A2523B598}"/>
              </a:ext>
            </a:extLst>
          </p:cNvPr>
          <p:cNvSpPr txBox="1"/>
          <p:nvPr/>
        </p:nvSpPr>
        <p:spPr>
          <a:xfrm>
            <a:off x="2313038" y="1524000"/>
            <a:ext cx="6194324" cy="584775"/>
          </a:xfrm>
          <a:prstGeom prst="rect">
            <a:avLst/>
          </a:prstGeom>
          <a:solidFill>
            <a:schemeClr val="accent5">
              <a:lumMod val="75000"/>
            </a:schemeClr>
          </a:solidFill>
        </p:spPr>
        <p:txBody>
          <a:bodyPr wrap="none" rtlCol="0">
            <a:spAutoFit/>
          </a:bodyPr>
          <a:lstStyle/>
          <a:p>
            <a:r>
              <a:rPr lang="en-US" sz="1600" i="1" dirty="0">
                <a:solidFill>
                  <a:schemeClr val="bg1">
                    <a:lumMod val="50000"/>
                  </a:schemeClr>
                </a:solidFill>
              </a:rPr>
              <a:t>With what general category of autoimmune </a:t>
            </a:r>
            <a:r>
              <a:rPr lang="en-US" sz="1600" i="1" dirty="0" err="1">
                <a:solidFill>
                  <a:schemeClr val="bg1">
                    <a:lumMod val="50000"/>
                  </a:schemeClr>
                </a:solidFill>
              </a:rPr>
              <a:t>dz</a:t>
            </a:r>
            <a:r>
              <a:rPr lang="en-US" sz="1600" i="1" dirty="0">
                <a:solidFill>
                  <a:schemeClr val="bg1">
                    <a:lumMod val="50000"/>
                  </a:schemeClr>
                </a:solidFill>
              </a:rPr>
              <a:t> is PUK associated?</a:t>
            </a:r>
          </a:p>
          <a:p>
            <a:r>
              <a:rPr lang="en-US" sz="1600" dirty="0">
                <a:solidFill>
                  <a:schemeClr val="bg1">
                    <a:lumMod val="50000"/>
                  </a:schemeClr>
                </a:solidFill>
              </a:rPr>
              <a:t>Connective-tissue </a:t>
            </a:r>
            <a:r>
              <a:rPr lang="en-US" sz="1600" dirty="0" err="1">
                <a:solidFill>
                  <a:schemeClr val="bg1">
                    <a:lumMod val="50000"/>
                  </a:schemeClr>
                </a:solidFill>
              </a:rPr>
              <a:t>dz</a:t>
            </a:r>
            <a:r>
              <a:rPr lang="en-US" sz="1600" dirty="0">
                <a:solidFill>
                  <a:schemeClr val="bg1">
                    <a:lumMod val="50000"/>
                  </a:schemeClr>
                </a:solidFill>
              </a:rPr>
              <a:t>, especially </a:t>
            </a:r>
            <a:r>
              <a:rPr lang="en-US" sz="1600" dirty="0" err="1">
                <a:solidFill>
                  <a:schemeClr val="bg1">
                    <a:lumMod val="50000"/>
                  </a:schemeClr>
                </a:solidFill>
              </a:rPr>
              <a:t>vasculitides</a:t>
            </a:r>
            <a:endParaRPr lang="en-US" sz="1600" dirty="0">
              <a:solidFill>
                <a:schemeClr val="bg1">
                  <a:lumMod val="50000"/>
                </a:schemeClr>
              </a:solidFill>
            </a:endParaRPr>
          </a:p>
        </p:txBody>
      </p:sp>
      <p:sp>
        <p:nvSpPr>
          <p:cNvPr id="3" name="TextBox 2">
            <a:extLst>
              <a:ext uri="{FF2B5EF4-FFF2-40B4-BE49-F238E27FC236}">
                <a16:creationId xmlns:a16="http://schemas.microsoft.com/office/drawing/2014/main" id="{4C748A06-BADA-4395-9BE3-482A37EB060A}"/>
              </a:ext>
            </a:extLst>
          </p:cNvPr>
          <p:cNvSpPr txBox="1"/>
          <p:nvPr/>
        </p:nvSpPr>
        <p:spPr>
          <a:xfrm>
            <a:off x="457200" y="2597527"/>
            <a:ext cx="4927600" cy="4031873"/>
          </a:xfrm>
          <a:prstGeom prst="rect">
            <a:avLst/>
          </a:prstGeom>
          <a:solidFill>
            <a:schemeClr val="accent6">
              <a:lumMod val="40000"/>
              <a:lumOff val="60000"/>
            </a:schemeClr>
          </a:solidFill>
        </p:spPr>
        <p:txBody>
          <a:bodyPr wrap="square" rtlCol="0">
            <a:spAutoFit/>
          </a:bodyPr>
          <a:lstStyle/>
          <a:p>
            <a:r>
              <a:rPr lang="en-US" sz="1600" i="1" dirty="0">
                <a:solidFill>
                  <a:schemeClr val="bg1">
                    <a:lumMod val="65000"/>
                  </a:schemeClr>
                </a:solidFill>
              </a:rPr>
              <a:t>In a nutshell, what is the pathophysiology of PAN?</a:t>
            </a:r>
          </a:p>
          <a:p>
            <a:r>
              <a:rPr lang="en-US" sz="1600" dirty="0">
                <a:solidFill>
                  <a:schemeClr val="bg1">
                    <a:lumMod val="65000"/>
                  </a:schemeClr>
                </a:solidFill>
              </a:rPr>
              <a:t>Subacute episodes of focal necrotizing inflammation of arteries</a:t>
            </a:r>
          </a:p>
          <a:p>
            <a:endParaRPr lang="en-US" sz="1600" dirty="0">
              <a:solidFill>
                <a:schemeClr val="bg1">
                  <a:lumMod val="65000"/>
                </a:schemeClr>
              </a:solidFill>
            </a:endParaRPr>
          </a:p>
          <a:p>
            <a:r>
              <a:rPr lang="en-US" sz="1600" i="1" dirty="0">
                <a:solidFill>
                  <a:schemeClr val="bg1">
                    <a:lumMod val="65000"/>
                  </a:schemeClr>
                </a:solidFill>
              </a:rPr>
              <a:t>Is it a common, or uncommon condition?</a:t>
            </a:r>
          </a:p>
          <a:p>
            <a:r>
              <a:rPr lang="en-US" sz="1600" dirty="0">
                <a:solidFill>
                  <a:schemeClr val="bg1">
                    <a:lumMod val="65000"/>
                  </a:schemeClr>
                </a:solidFill>
              </a:rPr>
              <a:t>Uncommon</a:t>
            </a:r>
          </a:p>
          <a:p>
            <a:endParaRPr lang="en-US" sz="1600" dirty="0">
              <a:solidFill>
                <a:schemeClr val="bg1">
                  <a:lumMod val="65000"/>
                </a:schemeClr>
              </a:solidFill>
            </a:endParaRPr>
          </a:p>
          <a:p>
            <a:r>
              <a:rPr lang="en-US" sz="1600" i="1" dirty="0">
                <a:solidFill>
                  <a:schemeClr val="bg1">
                    <a:lumMod val="65000"/>
                  </a:schemeClr>
                </a:solidFill>
              </a:rPr>
              <a:t>Who is the typical PAN </a:t>
            </a:r>
            <a:r>
              <a:rPr lang="en-US" sz="1600" i="1" dirty="0" err="1">
                <a:solidFill>
                  <a:schemeClr val="bg1">
                    <a:lumMod val="65000"/>
                  </a:schemeClr>
                </a:solidFill>
              </a:rPr>
              <a:t>pt</a:t>
            </a:r>
            <a:r>
              <a:rPr lang="en-US" sz="1600" i="1" dirty="0">
                <a:solidFill>
                  <a:schemeClr val="bg1">
                    <a:lumMod val="65000"/>
                  </a:schemeClr>
                </a:solidFill>
              </a:rPr>
              <a:t>?</a:t>
            </a:r>
          </a:p>
          <a:p>
            <a:r>
              <a:rPr lang="en-US" sz="1600" dirty="0">
                <a:solidFill>
                  <a:schemeClr val="bg1">
                    <a:lumMod val="65000"/>
                  </a:schemeClr>
                </a:solidFill>
              </a:rPr>
              <a:t>A   male  between 40 and 60 years old</a:t>
            </a:r>
          </a:p>
          <a:p>
            <a:endParaRPr lang="en-US" sz="1600" dirty="0">
              <a:solidFill>
                <a:schemeClr val="bg1">
                  <a:lumMod val="65000"/>
                </a:schemeClr>
              </a:solidFill>
            </a:endParaRPr>
          </a:p>
          <a:p>
            <a:r>
              <a:rPr lang="en-US" sz="1600" i="1" dirty="0">
                <a:solidFill>
                  <a:schemeClr val="bg1">
                    <a:lumMod val="65000"/>
                  </a:schemeClr>
                </a:solidFill>
              </a:rPr>
              <a:t>Is there a racial predilection?</a:t>
            </a:r>
          </a:p>
          <a:p>
            <a:r>
              <a:rPr lang="en-US" sz="1600" dirty="0">
                <a:solidFill>
                  <a:schemeClr val="bg1">
                    <a:lumMod val="65000"/>
                  </a:schemeClr>
                </a:solidFill>
              </a:rPr>
              <a:t>No</a:t>
            </a:r>
          </a:p>
          <a:p>
            <a:endParaRPr lang="en-US" sz="1600" dirty="0">
              <a:solidFill>
                <a:schemeClr val="bg1">
                  <a:lumMod val="65000"/>
                </a:schemeClr>
              </a:solidFill>
            </a:endParaRPr>
          </a:p>
          <a:p>
            <a:r>
              <a:rPr lang="en-US" sz="1600" i="1" dirty="0">
                <a:solidFill>
                  <a:schemeClr val="bg1">
                    <a:lumMod val="65000"/>
                  </a:schemeClr>
                </a:solidFill>
              </a:rPr>
              <a:t>PAN is strongly associated with seropositivity for what virus?</a:t>
            </a:r>
          </a:p>
          <a:p>
            <a:r>
              <a:rPr lang="en-US" sz="1600" dirty="0">
                <a:solidFill>
                  <a:schemeClr val="bg1">
                    <a:lumMod val="65000"/>
                  </a:schemeClr>
                </a:solidFill>
              </a:rPr>
              <a:t>Hepatitis  B</a:t>
            </a:r>
          </a:p>
        </p:txBody>
      </p:sp>
      <p:sp>
        <p:nvSpPr>
          <p:cNvPr id="5" name="TextBox 4">
            <a:extLst>
              <a:ext uri="{FF2B5EF4-FFF2-40B4-BE49-F238E27FC236}">
                <a16:creationId xmlns:a16="http://schemas.microsoft.com/office/drawing/2014/main" id="{CEA869AE-F4C1-4AD9-ACFE-D026567FF7DD}"/>
              </a:ext>
            </a:extLst>
          </p:cNvPr>
          <p:cNvSpPr txBox="1"/>
          <p:nvPr/>
        </p:nvSpPr>
        <p:spPr>
          <a:xfrm>
            <a:off x="2235202" y="4370486"/>
            <a:ext cx="5638799" cy="1384995"/>
          </a:xfrm>
          <a:prstGeom prst="rect">
            <a:avLst/>
          </a:prstGeom>
          <a:solidFill>
            <a:srgbClr val="0070C0"/>
          </a:solidFill>
        </p:spPr>
        <p:txBody>
          <a:bodyPr wrap="square" rtlCol="0">
            <a:spAutoFit/>
          </a:bodyPr>
          <a:lstStyle/>
          <a:p>
            <a:r>
              <a:rPr lang="en-US" sz="1400" i="1" dirty="0">
                <a:solidFill>
                  <a:schemeClr val="bg1"/>
                </a:solidFill>
              </a:rPr>
              <a:t>What is the typical presentation of PAN? (Note: It’s not ophthalmic.)</a:t>
            </a:r>
          </a:p>
          <a:p>
            <a:r>
              <a:rPr lang="en-US" sz="1400" dirty="0">
                <a:solidFill>
                  <a:srgbClr val="0070C0"/>
                </a:solidFill>
              </a:rPr>
              <a:t>Constitutional symptoms: Fever, fatigue, weight loss. Renal vasculitis resulting in secondary HTN is common.</a:t>
            </a:r>
          </a:p>
          <a:p>
            <a:endParaRPr lang="en-US" sz="1400" i="1" dirty="0">
              <a:solidFill>
                <a:srgbClr val="0070C0"/>
              </a:solidFill>
            </a:endParaRPr>
          </a:p>
          <a:p>
            <a:r>
              <a:rPr lang="en-US" sz="1400" i="1" dirty="0">
                <a:solidFill>
                  <a:srgbClr val="0070C0"/>
                </a:solidFill>
              </a:rPr>
              <a:t>What proportion of PAN pts develop ophthalmic involvement?</a:t>
            </a:r>
          </a:p>
          <a:p>
            <a:r>
              <a:rPr lang="en-US" sz="1400" dirty="0">
                <a:solidFill>
                  <a:srgbClr val="0070C0"/>
                </a:solidFill>
              </a:rPr>
              <a:t>About 20%</a:t>
            </a:r>
          </a:p>
        </p:txBody>
      </p:sp>
    </p:spTree>
    <p:extLst>
      <p:ext uri="{BB962C8B-B14F-4D97-AF65-F5344CB8AC3E}">
        <p14:creationId xmlns:p14="http://schemas.microsoft.com/office/powerpoint/2010/main" val="4226225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B20F9CAC-3E20-F524-F1A8-00913C9AF204}"/>
              </a:ext>
            </a:extLst>
          </p:cNvPr>
          <p:cNvSpPr txBox="1">
            <a:spLocks noChangeArrowheads="1"/>
          </p:cNvSpPr>
          <p:nvPr/>
        </p:nvSpPr>
        <p:spPr bwMode="auto">
          <a:xfrm>
            <a:off x="228600" y="2895600"/>
            <a:ext cx="8683596" cy="1323439"/>
          </a:xfrm>
          <a:prstGeom prst="rect">
            <a:avLst/>
          </a:prstGeom>
          <a:noFill/>
          <a:ln>
            <a:noFill/>
          </a:ln>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r>
              <a:rPr lang="en-US" altLang="en-US" sz="1600" i="1" dirty="0">
                <a:solidFill>
                  <a:schemeClr val="bg1">
                    <a:lumMod val="75000"/>
                  </a:schemeClr>
                </a:solidFill>
              </a:rPr>
              <a:t>With which connective-tissue diseases (CTDs) and/or </a:t>
            </a:r>
            <a:r>
              <a:rPr lang="en-US" altLang="en-US" sz="1600" i="1" dirty="0" err="1">
                <a:solidFill>
                  <a:schemeClr val="bg1">
                    <a:lumMod val="75000"/>
                  </a:schemeClr>
                </a:solidFill>
              </a:rPr>
              <a:t>vasculitides</a:t>
            </a:r>
            <a:r>
              <a:rPr lang="en-US" altLang="en-US" sz="1600" i="1" dirty="0">
                <a:solidFill>
                  <a:schemeClr val="bg1">
                    <a:lumMod val="75000"/>
                  </a:schemeClr>
                </a:solidFill>
              </a:rPr>
              <a:t> has PUK been associated?</a:t>
            </a:r>
          </a:p>
          <a:p>
            <a:pPr eaLnBrk="1" hangingPunct="1">
              <a:spcBef>
                <a:spcPct val="0"/>
              </a:spcBef>
              <a:buClrTx/>
              <a:buSzTx/>
              <a:buFontTx/>
              <a:buNone/>
              <a:defRPr/>
            </a:pPr>
            <a:r>
              <a:rPr lang="en-US" altLang="en-US" sz="1600" dirty="0">
                <a:solidFill>
                  <a:schemeClr val="bg1">
                    <a:lumMod val="75000"/>
                  </a:schemeClr>
                </a:solidFill>
              </a:rPr>
              <a:t>Pretty much all of them</a:t>
            </a:r>
          </a:p>
          <a:p>
            <a:pPr eaLnBrk="1" hangingPunct="1">
              <a:spcBef>
                <a:spcPct val="0"/>
              </a:spcBef>
              <a:buClrTx/>
              <a:buSzTx/>
              <a:buFontTx/>
              <a:buNone/>
              <a:defRPr/>
            </a:pPr>
            <a:endParaRPr lang="en-US" altLang="en-US" sz="1600" dirty="0">
              <a:solidFill>
                <a:schemeClr val="bg1">
                  <a:lumMod val="75000"/>
                </a:schemeClr>
              </a:solidFill>
            </a:endParaRPr>
          </a:p>
          <a:p>
            <a:pPr eaLnBrk="1" hangingPunct="1">
              <a:spcBef>
                <a:spcPct val="0"/>
              </a:spcBef>
              <a:buClrTx/>
              <a:buSzTx/>
              <a:buFontTx/>
              <a:buNone/>
              <a:defRPr/>
            </a:pPr>
            <a:r>
              <a:rPr lang="en-US" altLang="en-US" sz="1600" i="1" dirty="0">
                <a:solidFill>
                  <a:schemeClr val="bg1">
                    <a:lumMod val="75000"/>
                  </a:schemeClr>
                </a:solidFill>
              </a:rPr>
              <a:t>Which three conditions are most likely to present with PUK?</a:t>
            </a:r>
          </a:p>
          <a:p>
            <a:pPr eaLnBrk="1" hangingPunct="1">
              <a:spcBef>
                <a:spcPct val="0"/>
              </a:spcBef>
              <a:buClrTx/>
              <a:buSzTx/>
              <a:buFontTx/>
              <a:buNone/>
              <a:defRPr/>
            </a:pPr>
            <a:r>
              <a:rPr lang="en-US" altLang="en-US" sz="1600" dirty="0">
                <a:solidFill>
                  <a:schemeClr val="bg1">
                    <a:lumMod val="75000"/>
                  </a:schemeClr>
                </a:solidFill>
              </a:rPr>
              <a:t>Rheumatoid arthritis, granulomatosis with polyangiitis, and </a:t>
            </a:r>
            <a:r>
              <a:rPr lang="en-US" altLang="en-US" sz="1600" b="1" dirty="0">
                <a:solidFill>
                  <a:srgbClr val="0000FF"/>
                </a:solidFill>
              </a:rPr>
              <a:t>polyarteritis nodosa</a:t>
            </a:r>
            <a:endParaRPr lang="en-US" altLang="en-US" sz="1600" dirty="0">
              <a:solidFill>
                <a:srgbClr val="FFFF00"/>
              </a:solidFill>
            </a:endParaRPr>
          </a:p>
        </p:txBody>
      </p:sp>
      <p:sp>
        <p:nvSpPr>
          <p:cNvPr id="21506" name="Rectangle 7"/>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21507"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21508"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21509" name="Rectangle 4"/>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21510" name="Rectangle 5"/>
          <p:cNvSpPr>
            <a:spLocks noGrp="1" noChangeArrowheads="1"/>
          </p:cNvSpPr>
          <p:nvPr>
            <p:ph type="body" idx="1"/>
          </p:nvPr>
        </p:nvSpPr>
        <p:spPr>
          <a:xfrm>
            <a:off x="304800" y="1676400"/>
            <a:ext cx="8534400" cy="4876800"/>
          </a:xfrm>
        </p:spPr>
        <p:txBody>
          <a:bodyPr/>
          <a:lstStyle/>
          <a:p>
            <a:pPr eaLnBrk="1" hangingPunct="1"/>
            <a:r>
              <a:rPr lang="en-US" altLang="en-US" sz="2200" dirty="0">
                <a:solidFill>
                  <a:schemeClr val="bg1">
                    <a:lumMod val="75000"/>
                  </a:schemeClr>
                </a:solidFill>
              </a:rPr>
              <a:t>Autoimmune PUK is usually unilateral and sectoral                         </a:t>
            </a:r>
          </a:p>
          <a:p>
            <a:pPr eaLnBrk="1" hangingPunct="1"/>
            <a:r>
              <a:rPr lang="en-US" altLang="en-US" sz="2200" dirty="0">
                <a:solidFill>
                  <a:schemeClr val="bg1">
                    <a:lumMod val="75000"/>
                  </a:schemeClr>
                </a:solidFill>
              </a:rPr>
              <a:t>It often heralds exacerbation of </a:t>
            </a:r>
            <a:r>
              <a:rPr lang="en-US" altLang="en-US" sz="2200" b="1" dirty="0"/>
              <a:t>systemic disease </a:t>
            </a:r>
          </a:p>
        </p:txBody>
      </p:sp>
      <p:sp>
        <p:nvSpPr>
          <p:cNvPr id="2151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488A975-785F-40F3-8051-55A1ADFA712F}" type="slidenum">
              <a:rPr lang="en-US" altLang="en-US" sz="1000" smtClean="0"/>
              <a:pPr>
                <a:spcBef>
                  <a:spcPct val="0"/>
                </a:spcBef>
                <a:buClrTx/>
                <a:buSzTx/>
                <a:buFontTx/>
                <a:buNone/>
              </a:pPr>
              <a:t>59</a:t>
            </a:fld>
            <a:endParaRPr lang="en-US" altLang="en-US" sz="1000"/>
          </a:p>
        </p:txBody>
      </p:sp>
      <p:sp>
        <p:nvSpPr>
          <p:cNvPr id="2" name="Text Box 4">
            <a:extLst>
              <a:ext uri="{FF2B5EF4-FFF2-40B4-BE49-F238E27FC236}">
                <a16:creationId xmlns:a16="http://schemas.microsoft.com/office/drawing/2014/main" id="{B98A7E30-2F3D-4045-AE05-CAB5E805EB68}"/>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4" name="TextBox 3">
            <a:extLst>
              <a:ext uri="{FF2B5EF4-FFF2-40B4-BE49-F238E27FC236}">
                <a16:creationId xmlns:a16="http://schemas.microsoft.com/office/drawing/2014/main" id="{74ECB8C9-7ACC-40E2-8ACB-063A2523B598}"/>
              </a:ext>
            </a:extLst>
          </p:cNvPr>
          <p:cNvSpPr txBox="1"/>
          <p:nvPr/>
        </p:nvSpPr>
        <p:spPr>
          <a:xfrm>
            <a:off x="2313038" y="1524000"/>
            <a:ext cx="6194324" cy="584775"/>
          </a:xfrm>
          <a:prstGeom prst="rect">
            <a:avLst/>
          </a:prstGeom>
          <a:solidFill>
            <a:schemeClr val="accent5">
              <a:lumMod val="75000"/>
            </a:schemeClr>
          </a:solidFill>
        </p:spPr>
        <p:txBody>
          <a:bodyPr wrap="none" rtlCol="0">
            <a:spAutoFit/>
          </a:bodyPr>
          <a:lstStyle/>
          <a:p>
            <a:r>
              <a:rPr lang="en-US" sz="1600" i="1" dirty="0">
                <a:solidFill>
                  <a:schemeClr val="bg1">
                    <a:lumMod val="50000"/>
                  </a:schemeClr>
                </a:solidFill>
              </a:rPr>
              <a:t>With what general category of autoimmune </a:t>
            </a:r>
            <a:r>
              <a:rPr lang="en-US" sz="1600" i="1" dirty="0" err="1">
                <a:solidFill>
                  <a:schemeClr val="bg1">
                    <a:lumMod val="50000"/>
                  </a:schemeClr>
                </a:solidFill>
              </a:rPr>
              <a:t>dz</a:t>
            </a:r>
            <a:r>
              <a:rPr lang="en-US" sz="1600" i="1" dirty="0">
                <a:solidFill>
                  <a:schemeClr val="bg1">
                    <a:lumMod val="50000"/>
                  </a:schemeClr>
                </a:solidFill>
              </a:rPr>
              <a:t> is PUK associated?</a:t>
            </a:r>
          </a:p>
          <a:p>
            <a:r>
              <a:rPr lang="en-US" sz="1600" dirty="0">
                <a:solidFill>
                  <a:schemeClr val="bg1">
                    <a:lumMod val="50000"/>
                  </a:schemeClr>
                </a:solidFill>
              </a:rPr>
              <a:t>Connective-tissue </a:t>
            </a:r>
            <a:r>
              <a:rPr lang="en-US" sz="1600" dirty="0" err="1">
                <a:solidFill>
                  <a:schemeClr val="bg1">
                    <a:lumMod val="50000"/>
                  </a:schemeClr>
                </a:solidFill>
              </a:rPr>
              <a:t>dz</a:t>
            </a:r>
            <a:r>
              <a:rPr lang="en-US" sz="1600" dirty="0">
                <a:solidFill>
                  <a:schemeClr val="bg1">
                    <a:lumMod val="50000"/>
                  </a:schemeClr>
                </a:solidFill>
              </a:rPr>
              <a:t>, especially </a:t>
            </a:r>
            <a:r>
              <a:rPr lang="en-US" sz="1600" dirty="0" err="1">
                <a:solidFill>
                  <a:schemeClr val="bg1">
                    <a:lumMod val="50000"/>
                  </a:schemeClr>
                </a:solidFill>
              </a:rPr>
              <a:t>vasculitides</a:t>
            </a:r>
            <a:endParaRPr lang="en-US" sz="1600" dirty="0">
              <a:solidFill>
                <a:schemeClr val="bg1">
                  <a:lumMod val="50000"/>
                </a:schemeClr>
              </a:solidFill>
            </a:endParaRPr>
          </a:p>
        </p:txBody>
      </p:sp>
      <p:sp>
        <p:nvSpPr>
          <p:cNvPr id="3" name="TextBox 2">
            <a:extLst>
              <a:ext uri="{FF2B5EF4-FFF2-40B4-BE49-F238E27FC236}">
                <a16:creationId xmlns:a16="http://schemas.microsoft.com/office/drawing/2014/main" id="{4C748A06-BADA-4395-9BE3-482A37EB060A}"/>
              </a:ext>
            </a:extLst>
          </p:cNvPr>
          <p:cNvSpPr txBox="1"/>
          <p:nvPr/>
        </p:nvSpPr>
        <p:spPr>
          <a:xfrm>
            <a:off x="457200" y="2597527"/>
            <a:ext cx="4927600" cy="4031873"/>
          </a:xfrm>
          <a:prstGeom prst="rect">
            <a:avLst/>
          </a:prstGeom>
          <a:solidFill>
            <a:schemeClr val="accent6">
              <a:lumMod val="40000"/>
              <a:lumOff val="60000"/>
            </a:schemeClr>
          </a:solidFill>
        </p:spPr>
        <p:txBody>
          <a:bodyPr wrap="square" rtlCol="0">
            <a:spAutoFit/>
          </a:bodyPr>
          <a:lstStyle/>
          <a:p>
            <a:r>
              <a:rPr lang="en-US" sz="1600" i="1" dirty="0">
                <a:solidFill>
                  <a:schemeClr val="bg1">
                    <a:lumMod val="65000"/>
                  </a:schemeClr>
                </a:solidFill>
              </a:rPr>
              <a:t>In a nutshell, what is the pathophysiology of PAN?</a:t>
            </a:r>
          </a:p>
          <a:p>
            <a:r>
              <a:rPr lang="en-US" sz="1600" dirty="0">
                <a:solidFill>
                  <a:schemeClr val="bg1">
                    <a:lumMod val="65000"/>
                  </a:schemeClr>
                </a:solidFill>
              </a:rPr>
              <a:t>Subacute episodes of focal necrotizing inflammation of arteries</a:t>
            </a:r>
          </a:p>
          <a:p>
            <a:endParaRPr lang="en-US" sz="1600" dirty="0">
              <a:solidFill>
                <a:schemeClr val="bg1">
                  <a:lumMod val="65000"/>
                </a:schemeClr>
              </a:solidFill>
            </a:endParaRPr>
          </a:p>
          <a:p>
            <a:r>
              <a:rPr lang="en-US" sz="1600" i="1" dirty="0">
                <a:solidFill>
                  <a:schemeClr val="bg1">
                    <a:lumMod val="65000"/>
                  </a:schemeClr>
                </a:solidFill>
              </a:rPr>
              <a:t>Is it a common, or uncommon condition?</a:t>
            </a:r>
          </a:p>
          <a:p>
            <a:r>
              <a:rPr lang="en-US" sz="1600" dirty="0">
                <a:solidFill>
                  <a:schemeClr val="bg1">
                    <a:lumMod val="65000"/>
                  </a:schemeClr>
                </a:solidFill>
              </a:rPr>
              <a:t>Uncommon</a:t>
            </a:r>
          </a:p>
          <a:p>
            <a:endParaRPr lang="en-US" sz="1600" dirty="0">
              <a:solidFill>
                <a:schemeClr val="bg1">
                  <a:lumMod val="65000"/>
                </a:schemeClr>
              </a:solidFill>
            </a:endParaRPr>
          </a:p>
          <a:p>
            <a:r>
              <a:rPr lang="en-US" sz="1600" i="1" dirty="0">
                <a:solidFill>
                  <a:schemeClr val="bg1">
                    <a:lumMod val="65000"/>
                  </a:schemeClr>
                </a:solidFill>
              </a:rPr>
              <a:t>Who is the typical PAN </a:t>
            </a:r>
            <a:r>
              <a:rPr lang="en-US" sz="1600" i="1" dirty="0" err="1">
                <a:solidFill>
                  <a:schemeClr val="bg1">
                    <a:lumMod val="65000"/>
                  </a:schemeClr>
                </a:solidFill>
              </a:rPr>
              <a:t>pt</a:t>
            </a:r>
            <a:r>
              <a:rPr lang="en-US" sz="1600" i="1" dirty="0">
                <a:solidFill>
                  <a:schemeClr val="bg1">
                    <a:lumMod val="65000"/>
                  </a:schemeClr>
                </a:solidFill>
              </a:rPr>
              <a:t>?</a:t>
            </a:r>
          </a:p>
          <a:p>
            <a:r>
              <a:rPr lang="en-US" sz="1600" dirty="0">
                <a:solidFill>
                  <a:schemeClr val="bg1">
                    <a:lumMod val="65000"/>
                  </a:schemeClr>
                </a:solidFill>
              </a:rPr>
              <a:t>A   male  between 40 and 60 years old</a:t>
            </a:r>
          </a:p>
          <a:p>
            <a:endParaRPr lang="en-US" sz="1600" dirty="0">
              <a:solidFill>
                <a:schemeClr val="bg1">
                  <a:lumMod val="65000"/>
                </a:schemeClr>
              </a:solidFill>
            </a:endParaRPr>
          </a:p>
          <a:p>
            <a:r>
              <a:rPr lang="en-US" sz="1600" i="1" dirty="0">
                <a:solidFill>
                  <a:schemeClr val="bg1">
                    <a:lumMod val="65000"/>
                  </a:schemeClr>
                </a:solidFill>
              </a:rPr>
              <a:t>Is there a racial predilection?</a:t>
            </a:r>
          </a:p>
          <a:p>
            <a:r>
              <a:rPr lang="en-US" sz="1600" dirty="0">
                <a:solidFill>
                  <a:schemeClr val="bg1">
                    <a:lumMod val="65000"/>
                  </a:schemeClr>
                </a:solidFill>
              </a:rPr>
              <a:t>No</a:t>
            </a:r>
          </a:p>
          <a:p>
            <a:endParaRPr lang="en-US" sz="1600" dirty="0">
              <a:solidFill>
                <a:schemeClr val="bg1">
                  <a:lumMod val="65000"/>
                </a:schemeClr>
              </a:solidFill>
            </a:endParaRPr>
          </a:p>
          <a:p>
            <a:r>
              <a:rPr lang="en-US" sz="1600" i="1" dirty="0">
                <a:solidFill>
                  <a:schemeClr val="bg1">
                    <a:lumMod val="65000"/>
                  </a:schemeClr>
                </a:solidFill>
              </a:rPr>
              <a:t>PAN is strongly associated with seropositivity for what virus?</a:t>
            </a:r>
          </a:p>
          <a:p>
            <a:r>
              <a:rPr lang="en-US" sz="1600" dirty="0">
                <a:solidFill>
                  <a:schemeClr val="bg1">
                    <a:lumMod val="65000"/>
                  </a:schemeClr>
                </a:solidFill>
              </a:rPr>
              <a:t>Hepatitis  B</a:t>
            </a:r>
          </a:p>
        </p:txBody>
      </p:sp>
      <p:sp>
        <p:nvSpPr>
          <p:cNvPr id="5" name="TextBox 4">
            <a:extLst>
              <a:ext uri="{FF2B5EF4-FFF2-40B4-BE49-F238E27FC236}">
                <a16:creationId xmlns:a16="http://schemas.microsoft.com/office/drawing/2014/main" id="{CEA869AE-F4C1-4AD9-ACFE-D026567FF7DD}"/>
              </a:ext>
            </a:extLst>
          </p:cNvPr>
          <p:cNvSpPr txBox="1"/>
          <p:nvPr/>
        </p:nvSpPr>
        <p:spPr>
          <a:xfrm>
            <a:off x="2235202" y="4370486"/>
            <a:ext cx="5638799" cy="1384995"/>
          </a:xfrm>
          <a:prstGeom prst="rect">
            <a:avLst/>
          </a:prstGeom>
          <a:solidFill>
            <a:srgbClr val="0070C0"/>
          </a:solidFill>
        </p:spPr>
        <p:txBody>
          <a:bodyPr wrap="square" rtlCol="0">
            <a:spAutoFit/>
          </a:bodyPr>
          <a:lstStyle/>
          <a:p>
            <a:r>
              <a:rPr lang="en-US" sz="1400" i="1" dirty="0">
                <a:solidFill>
                  <a:schemeClr val="bg1"/>
                </a:solidFill>
              </a:rPr>
              <a:t>What is the typical presentation of PAN? (Note: It’s not ophthalmic.)</a:t>
            </a:r>
          </a:p>
          <a:p>
            <a:r>
              <a:rPr lang="en-US" sz="1400" dirty="0">
                <a:solidFill>
                  <a:schemeClr val="bg1"/>
                </a:solidFill>
              </a:rPr>
              <a:t>Constitutional symptoms: Fever, fatigue, weight loss. Renal vasculitis resulting in secondary HTN is common.</a:t>
            </a:r>
          </a:p>
          <a:p>
            <a:endParaRPr lang="en-US" sz="1400" i="1" dirty="0">
              <a:solidFill>
                <a:srgbClr val="0070C0"/>
              </a:solidFill>
            </a:endParaRPr>
          </a:p>
          <a:p>
            <a:r>
              <a:rPr lang="en-US" sz="1400" i="1" dirty="0">
                <a:solidFill>
                  <a:srgbClr val="0070C0"/>
                </a:solidFill>
              </a:rPr>
              <a:t>What proportion of PAN pts develop ophthalmic involvement?</a:t>
            </a:r>
          </a:p>
          <a:p>
            <a:r>
              <a:rPr lang="en-US" sz="1400" dirty="0">
                <a:solidFill>
                  <a:srgbClr val="0070C0"/>
                </a:solidFill>
              </a:rPr>
              <a:t>About 20%</a:t>
            </a:r>
          </a:p>
        </p:txBody>
      </p:sp>
    </p:spTree>
    <p:extLst>
      <p:ext uri="{BB962C8B-B14F-4D97-AF65-F5344CB8AC3E}">
        <p14:creationId xmlns:p14="http://schemas.microsoft.com/office/powerpoint/2010/main" val="871145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8195"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8196"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8197" name="Rectangle 4"/>
          <p:cNvSpPr>
            <a:spLocks noGrp="1" noChangeArrowheads="1"/>
          </p:cNvSpPr>
          <p:nvPr>
            <p:ph type="title"/>
          </p:nvPr>
        </p:nvSpPr>
        <p:spPr>
          <a:xfrm>
            <a:off x="457200" y="122238"/>
            <a:ext cx="7543800" cy="792162"/>
          </a:xfrm>
        </p:spPr>
        <p:txBody>
          <a:bodyPr/>
          <a:lstStyle/>
          <a:p>
            <a:pPr eaLnBrk="1" hangingPunct="1"/>
            <a:r>
              <a:rPr lang="en-US" altLang="en-US"/>
              <a:t>Q</a:t>
            </a:r>
          </a:p>
        </p:txBody>
      </p:sp>
      <p:sp>
        <p:nvSpPr>
          <p:cNvPr id="8198" name="Rectangle 5"/>
          <p:cNvSpPr>
            <a:spLocks noGrp="1" noChangeArrowheads="1"/>
          </p:cNvSpPr>
          <p:nvPr>
            <p:ph type="body" idx="1"/>
          </p:nvPr>
        </p:nvSpPr>
        <p:spPr>
          <a:xfrm>
            <a:off x="304800" y="1676400"/>
            <a:ext cx="8534400" cy="4876800"/>
          </a:xfrm>
        </p:spPr>
        <p:txBody>
          <a:bodyPr/>
          <a:lstStyle/>
          <a:p>
            <a:pPr eaLnBrk="1" hangingPunct="1"/>
            <a:r>
              <a:rPr lang="en-US" altLang="en-US" sz="2200" dirty="0">
                <a:solidFill>
                  <a:schemeClr val="bg1">
                    <a:lumMod val="75000"/>
                  </a:schemeClr>
                </a:solidFill>
              </a:rPr>
              <a:t>Autoimmune PUK is usually unilateral and sectoral                         </a:t>
            </a:r>
          </a:p>
          <a:p>
            <a:pPr eaLnBrk="1" hangingPunct="1"/>
            <a:r>
              <a:rPr lang="en-US" altLang="en-US" sz="2200" dirty="0">
                <a:solidFill>
                  <a:schemeClr val="bg1">
                    <a:lumMod val="75000"/>
                  </a:schemeClr>
                </a:solidFill>
              </a:rPr>
              <a:t>It often heralds exacerbation of </a:t>
            </a:r>
            <a:r>
              <a:rPr lang="en-US" altLang="en-US" sz="2200" b="1" dirty="0"/>
              <a:t>systemic disease </a:t>
            </a:r>
          </a:p>
        </p:txBody>
      </p:sp>
      <p:sp>
        <p:nvSpPr>
          <p:cNvPr id="8200"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D59C21A-07DF-4F63-8260-0CCC26BBF000}" type="slidenum">
              <a:rPr lang="en-US" altLang="en-US" sz="1000" smtClean="0"/>
              <a:pPr>
                <a:spcBef>
                  <a:spcPct val="0"/>
                </a:spcBef>
                <a:buClrTx/>
                <a:buSzTx/>
                <a:buFontTx/>
                <a:buNone/>
              </a:pPr>
              <a:t>6</a:t>
            </a:fld>
            <a:endParaRPr lang="en-US" altLang="en-US" sz="1000"/>
          </a:p>
        </p:txBody>
      </p:sp>
      <p:sp>
        <p:nvSpPr>
          <p:cNvPr id="2" name="Text Box 4">
            <a:extLst>
              <a:ext uri="{FF2B5EF4-FFF2-40B4-BE49-F238E27FC236}">
                <a16:creationId xmlns:a16="http://schemas.microsoft.com/office/drawing/2014/main" id="{A311E9FE-D748-4EDF-8CCB-F0AC1E80FCC6}"/>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3" name="TextBox 2">
            <a:extLst>
              <a:ext uri="{FF2B5EF4-FFF2-40B4-BE49-F238E27FC236}">
                <a16:creationId xmlns:a16="http://schemas.microsoft.com/office/drawing/2014/main" id="{1023680B-6B02-4D3C-A66A-608D9253D604}"/>
              </a:ext>
            </a:extLst>
          </p:cNvPr>
          <p:cNvSpPr txBox="1"/>
          <p:nvPr/>
        </p:nvSpPr>
        <p:spPr>
          <a:xfrm>
            <a:off x="2313038" y="1524000"/>
            <a:ext cx="6194324" cy="584775"/>
          </a:xfrm>
          <a:prstGeom prst="rect">
            <a:avLst/>
          </a:prstGeom>
          <a:solidFill>
            <a:schemeClr val="accent5">
              <a:lumMod val="75000"/>
            </a:schemeClr>
          </a:solidFill>
        </p:spPr>
        <p:txBody>
          <a:bodyPr wrap="none" rtlCol="0">
            <a:spAutoFit/>
          </a:bodyPr>
          <a:lstStyle/>
          <a:p>
            <a:r>
              <a:rPr lang="en-US" sz="1600" i="1" dirty="0">
                <a:solidFill>
                  <a:srgbClr val="0000FF"/>
                </a:solidFill>
              </a:rPr>
              <a:t>With what general category of autoimmune </a:t>
            </a:r>
            <a:r>
              <a:rPr lang="en-US" sz="1600" i="1" dirty="0" err="1">
                <a:solidFill>
                  <a:srgbClr val="0000FF"/>
                </a:solidFill>
              </a:rPr>
              <a:t>dz</a:t>
            </a:r>
            <a:r>
              <a:rPr lang="en-US" sz="1600" i="1" dirty="0">
                <a:solidFill>
                  <a:srgbClr val="0000FF"/>
                </a:solidFill>
              </a:rPr>
              <a:t> is PUK associated?</a:t>
            </a:r>
          </a:p>
          <a:p>
            <a:r>
              <a:rPr lang="en-US" sz="1600" dirty="0">
                <a:solidFill>
                  <a:schemeClr val="accent5">
                    <a:lumMod val="75000"/>
                  </a:schemeClr>
                </a:solidFill>
              </a:rPr>
              <a:t>Connective-tissue </a:t>
            </a:r>
            <a:r>
              <a:rPr lang="en-US" sz="1600" dirty="0" err="1">
                <a:solidFill>
                  <a:schemeClr val="accent5">
                    <a:lumMod val="75000"/>
                  </a:schemeClr>
                </a:solidFill>
              </a:rPr>
              <a:t>dz</a:t>
            </a:r>
            <a:r>
              <a:rPr lang="en-US" sz="1600" dirty="0">
                <a:solidFill>
                  <a:schemeClr val="accent5">
                    <a:lumMod val="75000"/>
                  </a:schemeClr>
                </a:solidFill>
              </a:rPr>
              <a:t>, especially </a:t>
            </a:r>
            <a:r>
              <a:rPr lang="en-US" sz="1600" dirty="0" err="1">
                <a:solidFill>
                  <a:schemeClr val="accent5">
                    <a:lumMod val="75000"/>
                  </a:schemeClr>
                </a:solidFill>
              </a:rPr>
              <a:t>vasculitides</a:t>
            </a:r>
            <a:endParaRPr lang="en-US" sz="1600" dirty="0">
              <a:solidFill>
                <a:schemeClr val="accent5">
                  <a:lumMod val="75000"/>
                </a:schemeClr>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C352A97E-700F-12F3-2DEB-F9207EB296E5}"/>
              </a:ext>
            </a:extLst>
          </p:cNvPr>
          <p:cNvSpPr txBox="1">
            <a:spLocks noChangeArrowheads="1"/>
          </p:cNvSpPr>
          <p:nvPr/>
        </p:nvSpPr>
        <p:spPr bwMode="auto">
          <a:xfrm>
            <a:off x="228600" y="2895600"/>
            <a:ext cx="8683596" cy="1323439"/>
          </a:xfrm>
          <a:prstGeom prst="rect">
            <a:avLst/>
          </a:prstGeom>
          <a:noFill/>
          <a:ln>
            <a:noFill/>
          </a:ln>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r>
              <a:rPr lang="en-US" altLang="en-US" sz="1600" i="1" dirty="0">
                <a:solidFill>
                  <a:schemeClr val="bg1">
                    <a:lumMod val="75000"/>
                  </a:schemeClr>
                </a:solidFill>
              </a:rPr>
              <a:t>With which connective-tissue diseases (CTDs) and/or </a:t>
            </a:r>
            <a:r>
              <a:rPr lang="en-US" altLang="en-US" sz="1600" i="1" dirty="0" err="1">
                <a:solidFill>
                  <a:schemeClr val="bg1">
                    <a:lumMod val="75000"/>
                  </a:schemeClr>
                </a:solidFill>
              </a:rPr>
              <a:t>vasculitides</a:t>
            </a:r>
            <a:r>
              <a:rPr lang="en-US" altLang="en-US" sz="1600" i="1" dirty="0">
                <a:solidFill>
                  <a:schemeClr val="bg1">
                    <a:lumMod val="75000"/>
                  </a:schemeClr>
                </a:solidFill>
              </a:rPr>
              <a:t> has PUK been associated?</a:t>
            </a:r>
          </a:p>
          <a:p>
            <a:pPr eaLnBrk="1" hangingPunct="1">
              <a:spcBef>
                <a:spcPct val="0"/>
              </a:spcBef>
              <a:buClrTx/>
              <a:buSzTx/>
              <a:buFontTx/>
              <a:buNone/>
              <a:defRPr/>
            </a:pPr>
            <a:r>
              <a:rPr lang="en-US" altLang="en-US" sz="1600" dirty="0">
                <a:solidFill>
                  <a:schemeClr val="bg1">
                    <a:lumMod val="75000"/>
                  </a:schemeClr>
                </a:solidFill>
              </a:rPr>
              <a:t>Pretty much all of them</a:t>
            </a:r>
          </a:p>
          <a:p>
            <a:pPr eaLnBrk="1" hangingPunct="1">
              <a:spcBef>
                <a:spcPct val="0"/>
              </a:spcBef>
              <a:buClrTx/>
              <a:buSzTx/>
              <a:buFontTx/>
              <a:buNone/>
              <a:defRPr/>
            </a:pPr>
            <a:endParaRPr lang="en-US" altLang="en-US" sz="1600" dirty="0">
              <a:solidFill>
                <a:schemeClr val="bg1">
                  <a:lumMod val="75000"/>
                </a:schemeClr>
              </a:solidFill>
            </a:endParaRPr>
          </a:p>
          <a:p>
            <a:pPr eaLnBrk="1" hangingPunct="1">
              <a:spcBef>
                <a:spcPct val="0"/>
              </a:spcBef>
              <a:buClrTx/>
              <a:buSzTx/>
              <a:buFontTx/>
              <a:buNone/>
              <a:defRPr/>
            </a:pPr>
            <a:r>
              <a:rPr lang="en-US" altLang="en-US" sz="1600" i="1" dirty="0">
                <a:solidFill>
                  <a:schemeClr val="bg1">
                    <a:lumMod val="75000"/>
                  </a:schemeClr>
                </a:solidFill>
              </a:rPr>
              <a:t>Which three conditions are most likely to present with PUK?</a:t>
            </a:r>
          </a:p>
          <a:p>
            <a:pPr eaLnBrk="1" hangingPunct="1">
              <a:spcBef>
                <a:spcPct val="0"/>
              </a:spcBef>
              <a:buClrTx/>
              <a:buSzTx/>
              <a:buFontTx/>
              <a:buNone/>
              <a:defRPr/>
            </a:pPr>
            <a:r>
              <a:rPr lang="en-US" altLang="en-US" sz="1600" dirty="0">
                <a:solidFill>
                  <a:schemeClr val="bg1">
                    <a:lumMod val="75000"/>
                  </a:schemeClr>
                </a:solidFill>
              </a:rPr>
              <a:t>Rheumatoid arthritis, granulomatosis with polyangiitis, and </a:t>
            </a:r>
            <a:r>
              <a:rPr lang="en-US" altLang="en-US" sz="1600" b="1" dirty="0">
                <a:solidFill>
                  <a:srgbClr val="0000FF"/>
                </a:solidFill>
              </a:rPr>
              <a:t>polyarteritis nodosa</a:t>
            </a:r>
            <a:endParaRPr lang="en-US" altLang="en-US" sz="1600" dirty="0">
              <a:solidFill>
                <a:srgbClr val="FFFF00"/>
              </a:solidFill>
            </a:endParaRPr>
          </a:p>
        </p:txBody>
      </p:sp>
      <p:sp>
        <p:nvSpPr>
          <p:cNvPr id="21506" name="Rectangle 7"/>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21507"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21508"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21509" name="Rectangle 4"/>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21510" name="Rectangle 5"/>
          <p:cNvSpPr>
            <a:spLocks noGrp="1" noChangeArrowheads="1"/>
          </p:cNvSpPr>
          <p:nvPr>
            <p:ph type="body" idx="1"/>
          </p:nvPr>
        </p:nvSpPr>
        <p:spPr>
          <a:xfrm>
            <a:off x="304800" y="1676400"/>
            <a:ext cx="8534400" cy="4876800"/>
          </a:xfrm>
        </p:spPr>
        <p:txBody>
          <a:bodyPr/>
          <a:lstStyle/>
          <a:p>
            <a:pPr eaLnBrk="1" hangingPunct="1"/>
            <a:r>
              <a:rPr lang="en-US" altLang="en-US" sz="2200" dirty="0">
                <a:solidFill>
                  <a:schemeClr val="bg1">
                    <a:lumMod val="75000"/>
                  </a:schemeClr>
                </a:solidFill>
              </a:rPr>
              <a:t>Autoimmune PUK is usually unilateral and sectoral                         </a:t>
            </a:r>
          </a:p>
          <a:p>
            <a:pPr eaLnBrk="1" hangingPunct="1"/>
            <a:r>
              <a:rPr lang="en-US" altLang="en-US" sz="2200" dirty="0">
                <a:solidFill>
                  <a:schemeClr val="bg1">
                    <a:lumMod val="75000"/>
                  </a:schemeClr>
                </a:solidFill>
              </a:rPr>
              <a:t>It often heralds exacerbation of </a:t>
            </a:r>
            <a:r>
              <a:rPr lang="en-US" altLang="en-US" sz="2200" b="1" dirty="0"/>
              <a:t>systemic disease </a:t>
            </a:r>
          </a:p>
        </p:txBody>
      </p:sp>
      <p:sp>
        <p:nvSpPr>
          <p:cNvPr id="2151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488A975-785F-40F3-8051-55A1ADFA712F}" type="slidenum">
              <a:rPr lang="en-US" altLang="en-US" sz="1000" smtClean="0"/>
              <a:pPr>
                <a:spcBef>
                  <a:spcPct val="0"/>
                </a:spcBef>
                <a:buClrTx/>
                <a:buSzTx/>
                <a:buFontTx/>
                <a:buNone/>
              </a:pPr>
              <a:t>60</a:t>
            </a:fld>
            <a:endParaRPr lang="en-US" altLang="en-US" sz="1000"/>
          </a:p>
        </p:txBody>
      </p:sp>
      <p:sp>
        <p:nvSpPr>
          <p:cNvPr id="2" name="Text Box 4">
            <a:extLst>
              <a:ext uri="{FF2B5EF4-FFF2-40B4-BE49-F238E27FC236}">
                <a16:creationId xmlns:a16="http://schemas.microsoft.com/office/drawing/2014/main" id="{B98A7E30-2F3D-4045-AE05-CAB5E805EB68}"/>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4" name="TextBox 3">
            <a:extLst>
              <a:ext uri="{FF2B5EF4-FFF2-40B4-BE49-F238E27FC236}">
                <a16:creationId xmlns:a16="http://schemas.microsoft.com/office/drawing/2014/main" id="{74ECB8C9-7ACC-40E2-8ACB-063A2523B598}"/>
              </a:ext>
            </a:extLst>
          </p:cNvPr>
          <p:cNvSpPr txBox="1"/>
          <p:nvPr/>
        </p:nvSpPr>
        <p:spPr>
          <a:xfrm>
            <a:off x="2313038" y="1524000"/>
            <a:ext cx="6194324" cy="584775"/>
          </a:xfrm>
          <a:prstGeom prst="rect">
            <a:avLst/>
          </a:prstGeom>
          <a:solidFill>
            <a:schemeClr val="accent5">
              <a:lumMod val="75000"/>
            </a:schemeClr>
          </a:solidFill>
        </p:spPr>
        <p:txBody>
          <a:bodyPr wrap="none" rtlCol="0">
            <a:spAutoFit/>
          </a:bodyPr>
          <a:lstStyle/>
          <a:p>
            <a:r>
              <a:rPr lang="en-US" sz="1600" i="1" dirty="0">
                <a:solidFill>
                  <a:schemeClr val="bg1">
                    <a:lumMod val="50000"/>
                  </a:schemeClr>
                </a:solidFill>
              </a:rPr>
              <a:t>With what general category of autoimmune </a:t>
            </a:r>
            <a:r>
              <a:rPr lang="en-US" sz="1600" i="1" dirty="0" err="1">
                <a:solidFill>
                  <a:schemeClr val="bg1">
                    <a:lumMod val="50000"/>
                  </a:schemeClr>
                </a:solidFill>
              </a:rPr>
              <a:t>dz</a:t>
            </a:r>
            <a:r>
              <a:rPr lang="en-US" sz="1600" i="1" dirty="0">
                <a:solidFill>
                  <a:schemeClr val="bg1">
                    <a:lumMod val="50000"/>
                  </a:schemeClr>
                </a:solidFill>
              </a:rPr>
              <a:t> is PUK associated?</a:t>
            </a:r>
          </a:p>
          <a:p>
            <a:r>
              <a:rPr lang="en-US" sz="1600" dirty="0">
                <a:solidFill>
                  <a:schemeClr val="bg1">
                    <a:lumMod val="50000"/>
                  </a:schemeClr>
                </a:solidFill>
              </a:rPr>
              <a:t>Connective-tissue </a:t>
            </a:r>
            <a:r>
              <a:rPr lang="en-US" sz="1600" dirty="0" err="1">
                <a:solidFill>
                  <a:schemeClr val="bg1">
                    <a:lumMod val="50000"/>
                  </a:schemeClr>
                </a:solidFill>
              </a:rPr>
              <a:t>dz</a:t>
            </a:r>
            <a:r>
              <a:rPr lang="en-US" sz="1600" dirty="0">
                <a:solidFill>
                  <a:schemeClr val="bg1">
                    <a:lumMod val="50000"/>
                  </a:schemeClr>
                </a:solidFill>
              </a:rPr>
              <a:t>, especially </a:t>
            </a:r>
            <a:r>
              <a:rPr lang="en-US" sz="1600" dirty="0" err="1">
                <a:solidFill>
                  <a:schemeClr val="bg1">
                    <a:lumMod val="50000"/>
                  </a:schemeClr>
                </a:solidFill>
              </a:rPr>
              <a:t>vasculitides</a:t>
            </a:r>
            <a:endParaRPr lang="en-US" sz="1600" dirty="0">
              <a:solidFill>
                <a:schemeClr val="bg1">
                  <a:lumMod val="50000"/>
                </a:schemeClr>
              </a:solidFill>
            </a:endParaRPr>
          </a:p>
        </p:txBody>
      </p:sp>
      <p:sp>
        <p:nvSpPr>
          <p:cNvPr id="3" name="TextBox 2">
            <a:extLst>
              <a:ext uri="{FF2B5EF4-FFF2-40B4-BE49-F238E27FC236}">
                <a16:creationId xmlns:a16="http://schemas.microsoft.com/office/drawing/2014/main" id="{4C748A06-BADA-4395-9BE3-482A37EB060A}"/>
              </a:ext>
            </a:extLst>
          </p:cNvPr>
          <p:cNvSpPr txBox="1"/>
          <p:nvPr/>
        </p:nvSpPr>
        <p:spPr>
          <a:xfrm>
            <a:off x="457200" y="2597527"/>
            <a:ext cx="4927600" cy="4031873"/>
          </a:xfrm>
          <a:prstGeom prst="rect">
            <a:avLst/>
          </a:prstGeom>
          <a:solidFill>
            <a:schemeClr val="accent6">
              <a:lumMod val="40000"/>
              <a:lumOff val="60000"/>
            </a:schemeClr>
          </a:solidFill>
        </p:spPr>
        <p:txBody>
          <a:bodyPr wrap="square" rtlCol="0">
            <a:spAutoFit/>
          </a:bodyPr>
          <a:lstStyle/>
          <a:p>
            <a:r>
              <a:rPr lang="en-US" sz="1600" i="1" dirty="0">
                <a:solidFill>
                  <a:schemeClr val="bg1">
                    <a:lumMod val="65000"/>
                  </a:schemeClr>
                </a:solidFill>
              </a:rPr>
              <a:t>In a nutshell, what is the pathophysiology of PAN?</a:t>
            </a:r>
          </a:p>
          <a:p>
            <a:r>
              <a:rPr lang="en-US" sz="1600" dirty="0">
                <a:solidFill>
                  <a:schemeClr val="bg1">
                    <a:lumMod val="65000"/>
                  </a:schemeClr>
                </a:solidFill>
              </a:rPr>
              <a:t>Subacute episodes of focal necrotizing inflammation of arteries</a:t>
            </a:r>
          </a:p>
          <a:p>
            <a:endParaRPr lang="en-US" sz="1600" dirty="0">
              <a:solidFill>
                <a:schemeClr val="bg1">
                  <a:lumMod val="65000"/>
                </a:schemeClr>
              </a:solidFill>
            </a:endParaRPr>
          </a:p>
          <a:p>
            <a:r>
              <a:rPr lang="en-US" sz="1600" i="1" dirty="0">
                <a:solidFill>
                  <a:schemeClr val="bg1">
                    <a:lumMod val="65000"/>
                  </a:schemeClr>
                </a:solidFill>
              </a:rPr>
              <a:t>Is it a common, or uncommon condition?</a:t>
            </a:r>
          </a:p>
          <a:p>
            <a:r>
              <a:rPr lang="en-US" sz="1600" dirty="0">
                <a:solidFill>
                  <a:schemeClr val="bg1">
                    <a:lumMod val="65000"/>
                  </a:schemeClr>
                </a:solidFill>
              </a:rPr>
              <a:t>Uncommon</a:t>
            </a:r>
          </a:p>
          <a:p>
            <a:endParaRPr lang="en-US" sz="1600" dirty="0">
              <a:solidFill>
                <a:schemeClr val="bg1">
                  <a:lumMod val="65000"/>
                </a:schemeClr>
              </a:solidFill>
            </a:endParaRPr>
          </a:p>
          <a:p>
            <a:r>
              <a:rPr lang="en-US" sz="1600" i="1" dirty="0">
                <a:solidFill>
                  <a:schemeClr val="bg1">
                    <a:lumMod val="65000"/>
                  </a:schemeClr>
                </a:solidFill>
              </a:rPr>
              <a:t>Who is the typical PAN </a:t>
            </a:r>
            <a:r>
              <a:rPr lang="en-US" sz="1600" i="1" dirty="0" err="1">
                <a:solidFill>
                  <a:schemeClr val="bg1">
                    <a:lumMod val="65000"/>
                  </a:schemeClr>
                </a:solidFill>
              </a:rPr>
              <a:t>pt</a:t>
            </a:r>
            <a:r>
              <a:rPr lang="en-US" sz="1600" i="1" dirty="0">
                <a:solidFill>
                  <a:schemeClr val="bg1">
                    <a:lumMod val="65000"/>
                  </a:schemeClr>
                </a:solidFill>
              </a:rPr>
              <a:t>?</a:t>
            </a:r>
          </a:p>
          <a:p>
            <a:r>
              <a:rPr lang="en-US" sz="1600" dirty="0">
                <a:solidFill>
                  <a:schemeClr val="bg1">
                    <a:lumMod val="65000"/>
                  </a:schemeClr>
                </a:solidFill>
              </a:rPr>
              <a:t>A   male  between 40 and 60 years old</a:t>
            </a:r>
          </a:p>
          <a:p>
            <a:endParaRPr lang="en-US" sz="1600" dirty="0">
              <a:solidFill>
                <a:schemeClr val="bg1">
                  <a:lumMod val="65000"/>
                </a:schemeClr>
              </a:solidFill>
            </a:endParaRPr>
          </a:p>
          <a:p>
            <a:r>
              <a:rPr lang="en-US" sz="1600" i="1" dirty="0">
                <a:solidFill>
                  <a:schemeClr val="bg1">
                    <a:lumMod val="65000"/>
                  </a:schemeClr>
                </a:solidFill>
              </a:rPr>
              <a:t>Is there a racial predilection?</a:t>
            </a:r>
          </a:p>
          <a:p>
            <a:r>
              <a:rPr lang="en-US" sz="1600" dirty="0">
                <a:solidFill>
                  <a:schemeClr val="bg1">
                    <a:lumMod val="65000"/>
                  </a:schemeClr>
                </a:solidFill>
              </a:rPr>
              <a:t>No</a:t>
            </a:r>
          </a:p>
          <a:p>
            <a:endParaRPr lang="en-US" sz="1600" dirty="0">
              <a:solidFill>
                <a:schemeClr val="bg1">
                  <a:lumMod val="65000"/>
                </a:schemeClr>
              </a:solidFill>
            </a:endParaRPr>
          </a:p>
          <a:p>
            <a:r>
              <a:rPr lang="en-US" sz="1600" i="1" dirty="0">
                <a:solidFill>
                  <a:schemeClr val="bg1">
                    <a:lumMod val="65000"/>
                  </a:schemeClr>
                </a:solidFill>
              </a:rPr>
              <a:t>PAN is strongly associated with seropositivity for what virus?</a:t>
            </a:r>
          </a:p>
          <a:p>
            <a:r>
              <a:rPr lang="en-US" sz="1600" dirty="0">
                <a:solidFill>
                  <a:schemeClr val="bg1">
                    <a:lumMod val="65000"/>
                  </a:schemeClr>
                </a:solidFill>
              </a:rPr>
              <a:t>Hepatitis  B</a:t>
            </a:r>
          </a:p>
        </p:txBody>
      </p:sp>
      <p:sp>
        <p:nvSpPr>
          <p:cNvPr id="5" name="TextBox 4">
            <a:extLst>
              <a:ext uri="{FF2B5EF4-FFF2-40B4-BE49-F238E27FC236}">
                <a16:creationId xmlns:a16="http://schemas.microsoft.com/office/drawing/2014/main" id="{CEA869AE-F4C1-4AD9-ACFE-D026567FF7DD}"/>
              </a:ext>
            </a:extLst>
          </p:cNvPr>
          <p:cNvSpPr txBox="1"/>
          <p:nvPr/>
        </p:nvSpPr>
        <p:spPr>
          <a:xfrm>
            <a:off x="2235202" y="4370486"/>
            <a:ext cx="5638799" cy="1384995"/>
          </a:xfrm>
          <a:prstGeom prst="rect">
            <a:avLst/>
          </a:prstGeom>
          <a:solidFill>
            <a:srgbClr val="0070C0"/>
          </a:solidFill>
        </p:spPr>
        <p:txBody>
          <a:bodyPr wrap="square" rtlCol="0">
            <a:spAutoFit/>
          </a:bodyPr>
          <a:lstStyle/>
          <a:p>
            <a:r>
              <a:rPr lang="en-US" sz="1400" i="1" dirty="0">
                <a:solidFill>
                  <a:schemeClr val="bg1"/>
                </a:solidFill>
              </a:rPr>
              <a:t>What is the typical presentation of PAN? (Note: It’s not ophthalmic.)</a:t>
            </a:r>
          </a:p>
          <a:p>
            <a:r>
              <a:rPr lang="en-US" sz="1400" dirty="0">
                <a:solidFill>
                  <a:schemeClr val="bg1"/>
                </a:solidFill>
              </a:rPr>
              <a:t>Constitutional symptoms: Fever, fatigue, weight loss. Renal vasculitis resulting in secondary HTN is common.</a:t>
            </a:r>
          </a:p>
          <a:p>
            <a:endParaRPr lang="en-US" sz="1400" i="1" dirty="0">
              <a:solidFill>
                <a:schemeClr val="bg1"/>
              </a:solidFill>
            </a:endParaRPr>
          </a:p>
          <a:p>
            <a:r>
              <a:rPr lang="en-US" sz="1400" i="1" dirty="0">
                <a:solidFill>
                  <a:schemeClr val="bg1"/>
                </a:solidFill>
              </a:rPr>
              <a:t>What proportion of PAN pts develop ophthalmic involvement?</a:t>
            </a:r>
            <a:endParaRPr lang="en-US" sz="1400" i="1" dirty="0">
              <a:solidFill>
                <a:srgbClr val="0070C0"/>
              </a:solidFill>
            </a:endParaRPr>
          </a:p>
          <a:p>
            <a:r>
              <a:rPr lang="en-US" sz="1400" dirty="0">
                <a:solidFill>
                  <a:srgbClr val="0070C0"/>
                </a:solidFill>
              </a:rPr>
              <a:t>About 20%</a:t>
            </a:r>
          </a:p>
        </p:txBody>
      </p:sp>
    </p:spTree>
    <p:extLst>
      <p:ext uri="{BB962C8B-B14F-4D97-AF65-F5344CB8AC3E}">
        <p14:creationId xmlns:p14="http://schemas.microsoft.com/office/powerpoint/2010/main" val="15355231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0A7E9C6E-B539-07CD-F363-B736FB8543E9}"/>
              </a:ext>
            </a:extLst>
          </p:cNvPr>
          <p:cNvSpPr txBox="1">
            <a:spLocks noChangeArrowheads="1"/>
          </p:cNvSpPr>
          <p:nvPr/>
        </p:nvSpPr>
        <p:spPr bwMode="auto">
          <a:xfrm>
            <a:off x="228600" y="2895600"/>
            <a:ext cx="8683596" cy="1323439"/>
          </a:xfrm>
          <a:prstGeom prst="rect">
            <a:avLst/>
          </a:prstGeom>
          <a:noFill/>
          <a:ln>
            <a:noFill/>
          </a:ln>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r>
              <a:rPr lang="en-US" altLang="en-US" sz="1600" i="1" dirty="0">
                <a:solidFill>
                  <a:schemeClr val="bg1">
                    <a:lumMod val="75000"/>
                  </a:schemeClr>
                </a:solidFill>
              </a:rPr>
              <a:t>With which connective-tissue diseases (CTDs) and/or </a:t>
            </a:r>
            <a:r>
              <a:rPr lang="en-US" altLang="en-US" sz="1600" i="1" dirty="0" err="1">
                <a:solidFill>
                  <a:schemeClr val="bg1">
                    <a:lumMod val="75000"/>
                  </a:schemeClr>
                </a:solidFill>
              </a:rPr>
              <a:t>vasculitides</a:t>
            </a:r>
            <a:r>
              <a:rPr lang="en-US" altLang="en-US" sz="1600" i="1" dirty="0">
                <a:solidFill>
                  <a:schemeClr val="bg1">
                    <a:lumMod val="75000"/>
                  </a:schemeClr>
                </a:solidFill>
              </a:rPr>
              <a:t> has PUK been associated?</a:t>
            </a:r>
          </a:p>
          <a:p>
            <a:pPr eaLnBrk="1" hangingPunct="1">
              <a:spcBef>
                <a:spcPct val="0"/>
              </a:spcBef>
              <a:buClrTx/>
              <a:buSzTx/>
              <a:buFontTx/>
              <a:buNone/>
              <a:defRPr/>
            </a:pPr>
            <a:r>
              <a:rPr lang="en-US" altLang="en-US" sz="1600" dirty="0">
                <a:solidFill>
                  <a:schemeClr val="bg1">
                    <a:lumMod val="75000"/>
                  </a:schemeClr>
                </a:solidFill>
              </a:rPr>
              <a:t>Pretty much all of them</a:t>
            </a:r>
          </a:p>
          <a:p>
            <a:pPr eaLnBrk="1" hangingPunct="1">
              <a:spcBef>
                <a:spcPct val="0"/>
              </a:spcBef>
              <a:buClrTx/>
              <a:buSzTx/>
              <a:buFontTx/>
              <a:buNone/>
              <a:defRPr/>
            </a:pPr>
            <a:endParaRPr lang="en-US" altLang="en-US" sz="1600" dirty="0">
              <a:solidFill>
                <a:schemeClr val="bg1">
                  <a:lumMod val="75000"/>
                </a:schemeClr>
              </a:solidFill>
            </a:endParaRPr>
          </a:p>
          <a:p>
            <a:pPr eaLnBrk="1" hangingPunct="1">
              <a:spcBef>
                <a:spcPct val="0"/>
              </a:spcBef>
              <a:buClrTx/>
              <a:buSzTx/>
              <a:buFontTx/>
              <a:buNone/>
              <a:defRPr/>
            </a:pPr>
            <a:r>
              <a:rPr lang="en-US" altLang="en-US" sz="1600" i="1" dirty="0">
                <a:solidFill>
                  <a:schemeClr val="bg1">
                    <a:lumMod val="75000"/>
                  </a:schemeClr>
                </a:solidFill>
              </a:rPr>
              <a:t>Which three conditions are most likely to present with PUK?</a:t>
            </a:r>
          </a:p>
          <a:p>
            <a:pPr eaLnBrk="1" hangingPunct="1">
              <a:spcBef>
                <a:spcPct val="0"/>
              </a:spcBef>
              <a:buClrTx/>
              <a:buSzTx/>
              <a:buFontTx/>
              <a:buNone/>
              <a:defRPr/>
            </a:pPr>
            <a:r>
              <a:rPr lang="en-US" altLang="en-US" sz="1600" dirty="0">
                <a:solidFill>
                  <a:schemeClr val="bg1">
                    <a:lumMod val="75000"/>
                  </a:schemeClr>
                </a:solidFill>
              </a:rPr>
              <a:t>Rheumatoid arthritis, granulomatosis with polyangiitis, and </a:t>
            </a:r>
            <a:r>
              <a:rPr lang="en-US" altLang="en-US" sz="1600" b="1" dirty="0">
                <a:solidFill>
                  <a:srgbClr val="0000FF"/>
                </a:solidFill>
              </a:rPr>
              <a:t>polyarteritis nodosa</a:t>
            </a:r>
            <a:endParaRPr lang="en-US" altLang="en-US" sz="1600" dirty="0">
              <a:solidFill>
                <a:srgbClr val="FFFF00"/>
              </a:solidFill>
            </a:endParaRPr>
          </a:p>
        </p:txBody>
      </p:sp>
      <p:sp>
        <p:nvSpPr>
          <p:cNvPr id="21506" name="Rectangle 7"/>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21507"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21508"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21509" name="Rectangle 4"/>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21510" name="Rectangle 5"/>
          <p:cNvSpPr>
            <a:spLocks noGrp="1" noChangeArrowheads="1"/>
          </p:cNvSpPr>
          <p:nvPr>
            <p:ph type="body" idx="1"/>
          </p:nvPr>
        </p:nvSpPr>
        <p:spPr>
          <a:xfrm>
            <a:off x="304800" y="1676400"/>
            <a:ext cx="8534400" cy="4876800"/>
          </a:xfrm>
        </p:spPr>
        <p:txBody>
          <a:bodyPr/>
          <a:lstStyle/>
          <a:p>
            <a:pPr eaLnBrk="1" hangingPunct="1"/>
            <a:r>
              <a:rPr lang="en-US" altLang="en-US" sz="2200" dirty="0">
                <a:solidFill>
                  <a:schemeClr val="bg1">
                    <a:lumMod val="75000"/>
                  </a:schemeClr>
                </a:solidFill>
              </a:rPr>
              <a:t>Autoimmune PUK is usually unilateral and sectoral                         </a:t>
            </a:r>
          </a:p>
          <a:p>
            <a:pPr eaLnBrk="1" hangingPunct="1"/>
            <a:r>
              <a:rPr lang="en-US" altLang="en-US" sz="2200" dirty="0">
                <a:solidFill>
                  <a:schemeClr val="bg1">
                    <a:lumMod val="75000"/>
                  </a:schemeClr>
                </a:solidFill>
              </a:rPr>
              <a:t>It often heralds exacerbation of </a:t>
            </a:r>
            <a:r>
              <a:rPr lang="en-US" altLang="en-US" sz="2200" b="1" dirty="0"/>
              <a:t>systemic disease </a:t>
            </a:r>
          </a:p>
        </p:txBody>
      </p:sp>
      <p:sp>
        <p:nvSpPr>
          <p:cNvPr id="2151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488A975-785F-40F3-8051-55A1ADFA712F}" type="slidenum">
              <a:rPr lang="en-US" altLang="en-US" sz="1000" smtClean="0"/>
              <a:pPr>
                <a:spcBef>
                  <a:spcPct val="0"/>
                </a:spcBef>
                <a:buClrTx/>
                <a:buSzTx/>
                <a:buFontTx/>
                <a:buNone/>
              </a:pPr>
              <a:t>61</a:t>
            </a:fld>
            <a:endParaRPr lang="en-US" altLang="en-US" sz="1000"/>
          </a:p>
        </p:txBody>
      </p:sp>
      <p:sp>
        <p:nvSpPr>
          <p:cNvPr id="2" name="Text Box 4">
            <a:extLst>
              <a:ext uri="{FF2B5EF4-FFF2-40B4-BE49-F238E27FC236}">
                <a16:creationId xmlns:a16="http://schemas.microsoft.com/office/drawing/2014/main" id="{B98A7E30-2F3D-4045-AE05-CAB5E805EB68}"/>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4" name="TextBox 3">
            <a:extLst>
              <a:ext uri="{FF2B5EF4-FFF2-40B4-BE49-F238E27FC236}">
                <a16:creationId xmlns:a16="http://schemas.microsoft.com/office/drawing/2014/main" id="{74ECB8C9-7ACC-40E2-8ACB-063A2523B598}"/>
              </a:ext>
            </a:extLst>
          </p:cNvPr>
          <p:cNvSpPr txBox="1"/>
          <p:nvPr/>
        </p:nvSpPr>
        <p:spPr>
          <a:xfrm>
            <a:off x="2313038" y="1524000"/>
            <a:ext cx="6194324" cy="584775"/>
          </a:xfrm>
          <a:prstGeom prst="rect">
            <a:avLst/>
          </a:prstGeom>
          <a:solidFill>
            <a:schemeClr val="accent5">
              <a:lumMod val="75000"/>
            </a:schemeClr>
          </a:solidFill>
        </p:spPr>
        <p:txBody>
          <a:bodyPr wrap="none" rtlCol="0">
            <a:spAutoFit/>
          </a:bodyPr>
          <a:lstStyle/>
          <a:p>
            <a:r>
              <a:rPr lang="en-US" sz="1600" i="1" dirty="0">
                <a:solidFill>
                  <a:schemeClr val="bg1">
                    <a:lumMod val="50000"/>
                  </a:schemeClr>
                </a:solidFill>
              </a:rPr>
              <a:t>With what general category of autoimmune </a:t>
            </a:r>
            <a:r>
              <a:rPr lang="en-US" sz="1600" i="1" dirty="0" err="1">
                <a:solidFill>
                  <a:schemeClr val="bg1">
                    <a:lumMod val="50000"/>
                  </a:schemeClr>
                </a:solidFill>
              </a:rPr>
              <a:t>dz</a:t>
            </a:r>
            <a:r>
              <a:rPr lang="en-US" sz="1600" i="1" dirty="0">
                <a:solidFill>
                  <a:schemeClr val="bg1">
                    <a:lumMod val="50000"/>
                  </a:schemeClr>
                </a:solidFill>
              </a:rPr>
              <a:t> is PUK associated?</a:t>
            </a:r>
          </a:p>
          <a:p>
            <a:r>
              <a:rPr lang="en-US" sz="1600" dirty="0">
                <a:solidFill>
                  <a:schemeClr val="bg1">
                    <a:lumMod val="50000"/>
                  </a:schemeClr>
                </a:solidFill>
              </a:rPr>
              <a:t>Connective-tissue </a:t>
            </a:r>
            <a:r>
              <a:rPr lang="en-US" sz="1600" dirty="0" err="1">
                <a:solidFill>
                  <a:schemeClr val="bg1">
                    <a:lumMod val="50000"/>
                  </a:schemeClr>
                </a:solidFill>
              </a:rPr>
              <a:t>dz</a:t>
            </a:r>
            <a:r>
              <a:rPr lang="en-US" sz="1600" dirty="0">
                <a:solidFill>
                  <a:schemeClr val="bg1">
                    <a:lumMod val="50000"/>
                  </a:schemeClr>
                </a:solidFill>
              </a:rPr>
              <a:t>, especially </a:t>
            </a:r>
            <a:r>
              <a:rPr lang="en-US" sz="1600" dirty="0" err="1">
                <a:solidFill>
                  <a:schemeClr val="bg1">
                    <a:lumMod val="50000"/>
                  </a:schemeClr>
                </a:solidFill>
              </a:rPr>
              <a:t>vasculitides</a:t>
            </a:r>
            <a:endParaRPr lang="en-US" sz="1600" dirty="0">
              <a:solidFill>
                <a:schemeClr val="bg1">
                  <a:lumMod val="50000"/>
                </a:schemeClr>
              </a:solidFill>
            </a:endParaRPr>
          </a:p>
        </p:txBody>
      </p:sp>
      <p:sp>
        <p:nvSpPr>
          <p:cNvPr id="3" name="TextBox 2">
            <a:extLst>
              <a:ext uri="{FF2B5EF4-FFF2-40B4-BE49-F238E27FC236}">
                <a16:creationId xmlns:a16="http://schemas.microsoft.com/office/drawing/2014/main" id="{4C748A06-BADA-4395-9BE3-482A37EB060A}"/>
              </a:ext>
            </a:extLst>
          </p:cNvPr>
          <p:cNvSpPr txBox="1"/>
          <p:nvPr/>
        </p:nvSpPr>
        <p:spPr>
          <a:xfrm>
            <a:off x="457200" y="2597527"/>
            <a:ext cx="4927600" cy="4031873"/>
          </a:xfrm>
          <a:prstGeom prst="rect">
            <a:avLst/>
          </a:prstGeom>
          <a:solidFill>
            <a:schemeClr val="accent6">
              <a:lumMod val="40000"/>
              <a:lumOff val="60000"/>
            </a:schemeClr>
          </a:solidFill>
        </p:spPr>
        <p:txBody>
          <a:bodyPr wrap="square" rtlCol="0">
            <a:spAutoFit/>
          </a:bodyPr>
          <a:lstStyle/>
          <a:p>
            <a:r>
              <a:rPr lang="en-US" sz="1600" i="1" dirty="0">
                <a:solidFill>
                  <a:schemeClr val="bg1">
                    <a:lumMod val="65000"/>
                  </a:schemeClr>
                </a:solidFill>
              </a:rPr>
              <a:t>In a nutshell, what is the pathophysiology of PAN?</a:t>
            </a:r>
          </a:p>
          <a:p>
            <a:r>
              <a:rPr lang="en-US" sz="1600" dirty="0">
                <a:solidFill>
                  <a:schemeClr val="bg1">
                    <a:lumMod val="65000"/>
                  </a:schemeClr>
                </a:solidFill>
              </a:rPr>
              <a:t>Subacute episodes of focal necrotizing inflammation of arteries</a:t>
            </a:r>
          </a:p>
          <a:p>
            <a:endParaRPr lang="en-US" sz="1600" dirty="0">
              <a:solidFill>
                <a:schemeClr val="bg1">
                  <a:lumMod val="65000"/>
                </a:schemeClr>
              </a:solidFill>
            </a:endParaRPr>
          </a:p>
          <a:p>
            <a:r>
              <a:rPr lang="en-US" sz="1600" i="1" dirty="0">
                <a:solidFill>
                  <a:schemeClr val="bg1">
                    <a:lumMod val="65000"/>
                  </a:schemeClr>
                </a:solidFill>
              </a:rPr>
              <a:t>Is it a common, or uncommon condition?</a:t>
            </a:r>
          </a:p>
          <a:p>
            <a:r>
              <a:rPr lang="en-US" sz="1600" dirty="0">
                <a:solidFill>
                  <a:schemeClr val="bg1">
                    <a:lumMod val="65000"/>
                  </a:schemeClr>
                </a:solidFill>
              </a:rPr>
              <a:t>Uncommon</a:t>
            </a:r>
          </a:p>
          <a:p>
            <a:endParaRPr lang="en-US" sz="1600" dirty="0">
              <a:solidFill>
                <a:schemeClr val="bg1">
                  <a:lumMod val="65000"/>
                </a:schemeClr>
              </a:solidFill>
            </a:endParaRPr>
          </a:p>
          <a:p>
            <a:r>
              <a:rPr lang="en-US" sz="1600" i="1" dirty="0">
                <a:solidFill>
                  <a:schemeClr val="bg1">
                    <a:lumMod val="65000"/>
                  </a:schemeClr>
                </a:solidFill>
              </a:rPr>
              <a:t>Who is the typical PAN </a:t>
            </a:r>
            <a:r>
              <a:rPr lang="en-US" sz="1600" i="1" dirty="0" err="1">
                <a:solidFill>
                  <a:schemeClr val="bg1">
                    <a:lumMod val="65000"/>
                  </a:schemeClr>
                </a:solidFill>
              </a:rPr>
              <a:t>pt</a:t>
            </a:r>
            <a:r>
              <a:rPr lang="en-US" sz="1600" i="1" dirty="0">
                <a:solidFill>
                  <a:schemeClr val="bg1">
                    <a:lumMod val="65000"/>
                  </a:schemeClr>
                </a:solidFill>
              </a:rPr>
              <a:t>?</a:t>
            </a:r>
          </a:p>
          <a:p>
            <a:r>
              <a:rPr lang="en-US" sz="1600" dirty="0">
                <a:solidFill>
                  <a:schemeClr val="bg1">
                    <a:lumMod val="65000"/>
                  </a:schemeClr>
                </a:solidFill>
              </a:rPr>
              <a:t>A   male  between 40 and 60 years old</a:t>
            </a:r>
          </a:p>
          <a:p>
            <a:endParaRPr lang="en-US" sz="1600" dirty="0">
              <a:solidFill>
                <a:schemeClr val="bg1">
                  <a:lumMod val="65000"/>
                </a:schemeClr>
              </a:solidFill>
            </a:endParaRPr>
          </a:p>
          <a:p>
            <a:r>
              <a:rPr lang="en-US" sz="1600" i="1" dirty="0">
                <a:solidFill>
                  <a:schemeClr val="bg1">
                    <a:lumMod val="65000"/>
                  </a:schemeClr>
                </a:solidFill>
              </a:rPr>
              <a:t>Is there a racial predilection?</a:t>
            </a:r>
          </a:p>
          <a:p>
            <a:r>
              <a:rPr lang="en-US" sz="1600" dirty="0">
                <a:solidFill>
                  <a:schemeClr val="bg1">
                    <a:lumMod val="65000"/>
                  </a:schemeClr>
                </a:solidFill>
              </a:rPr>
              <a:t>No</a:t>
            </a:r>
          </a:p>
          <a:p>
            <a:endParaRPr lang="en-US" sz="1600" dirty="0">
              <a:solidFill>
                <a:schemeClr val="bg1">
                  <a:lumMod val="65000"/>
                </a:schemeClr>
              </a:solidFill>
            </a:endParaRPr>
          </a:p>
          <a:p>
            <a:r>
              <a:rPr lang="en-US" sz="1600" i="1" dirty="0">
                <a:solidFill>
                  <a:schemeClr val="bg1">
                    <a:lumMod val="65000"/>
                  </a:schemeClr>
                </a:solidFill>
              </a:rPr>
              <a:t>PAN is strongly associated with seropositivity for what virus?</a:t>
            </a:r>
          </a:p>
          <a:p>
            <a:r>
              <a:rPr lang="en-US" sz="1600" dirty="0">
                <a:solidFill>
                  <a:schemeClr val="bg1">
                    <a:lumMod val="65000"/>
                  </a:schemeClr>
                </a:solidFill>
              </a:rPr>
              <a:t>Hepatitis  B</a:t>
            </a:r>
          </a:p>
        </p:txBody>
      </p:sp>
      <p:sp>
        <p:nvSpPr>
          <p:cNvPr id="5" name="TextBox 4">
            <a:extLst>
              <a:ext uri="{FF2B5EF4-FFF2-40B4-BE49-F238E27FC236}">
                <a16:creationId xmlns:a16="http://schemas.microsoft.com/office/drawing/2014/main" id="{CEA869AE-F4C1-4AD9-ACFE-D026567FF7DD}"/>
              </a:ext>
            </a:extLst>
          </p:cNvPr>
          <p:cNvSpPr txBox="1"/>
          <p:nvPr/>
        </p:nvSpPr>
        <p:spPr>
          <a:xfrm>
            <a:off x="2235202" y="4370486"/>
            <a:ext cx="5638799" cy="1384995"/>
          </a:xfrm>
          <a:prstGeom prst="rect">
            <a:avLst/>
          </a:prstGeom>
          <a:solidFill>
            <a:srgbClr val="0070C0"/>
          </a:solidFill>
        </p:spPr>
        <p:txBody>
          <a:bodyPr wrap="square" rtlCol="0">
            <a:spAutoFit/>
          </a:bodyPr>
          <a:lstStyle/>
          <a:p>
            <a:r>
              <a:rPr lang="en-US" sz="1400" i="1" dirty="0">
                <a:solidFill>
                  <a:schemeClr val="bg1"/>
                </a:solidFill>
              </a:rPr>
              <a:t>What is the typical presentation of PAN? (Note: It’s not ophthalmic.)</a:t>
            </a:r>
          </a:p>
          <a:p>
            <a:r>
              <a:rPr lang="en-US" sz="1400" dirty="0">
                <a:solidFill>
                  <a:schemeClr val="bg1"/>
                </a:solidFill>
              </a:rPr>
              <a:t>Constitutional symptoms: Fever, fatigue, weight loss. Renal vasculitis resulting in secondary HTN is common.</a:t>
            </a:r>
          </a:p>
          <a:p>
            <a:endParaRPr lang="en-US" sz="1400" i="1" dirty="0">
              <a:solidFill>
                <a:schemeClr val="bg1"/>
              </a:solidFill>
            </a:endParaRPr>
          </a:p>
          <a:p>
            <a:r>
              <a:rPr lang="en-US" sz="1400" i="1" dirty="0">
                <a:solidFill>
                  <a:schemeClr val="bg1"/>
                </a:solidFill>
              </a:rPr>
              <a:t>What proportion of PAN pts develop ophthalmic involvement?</a:t>
            </a:r>
          </a:p>
          <a:p>
            <a:r>
              <a:rPr lang="en-US" sz="1400" dirty="0">
                <a:solidFill>
                  <a:schemeClr val="bg1"/>
                </a:solidFill>
              </a:rPr>
              <a:t>About 20%</a:t>
            </a:r>
          </a:p>
        </p:txBody>
      </p:sp>
    </p:spTree>
    <p:extLst>
      <p:ext uri="{BB962C8B-B14F-4D97-AF65-F5344CB8AC3E}">
        <p14:creationId xmlns:p14="http://schemas.microsoft.com/office/powerpoint/2010/main" val="344884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22531"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22532"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22533" name="Rectangle 4"/>
          <p:cNvSpPr>
            <a:spLocks noGrp="1" noChangeArrowheads="1"/>
          </p:cNvSpPr>
          <p:nvPr>
            <p:ph type="title"/>
          </p:nvPr>
        </p:nvSpPr>
        <p:spPr>
          <a:xfrm>
            <a:off x="457200" y="122238"/>
            <a:ext cx="7543800" cy="792162"/>
          </a:xfrm>
        </p:spPr>
        <p:txBody>
          <a:bodyPr/>
          <a:lstStyle/>
          <a:p>
            <a:pPr eaLnBrk="1" hangingPunct="1"/>
            <a:r>
              <a:rPr lang="en-US" altLang="en-US"/>
              <a:t>Q</a:t>
            </a:r>
          </a:p>
        </p:txBody>
      </p:sp>
      <p:sp>
        <p:nvSpPr>
          <p:cNvPr id="22534" name="Rectangle 5"/>
          <p:cNvSpPr>
            <a:spLocks noGrp="1" noChangeArrowheads="1"/>
          </p:cNvSpPr>
          <p:nvPr>
            <p:ph type="body" idx="1"/>
          </p:nvPr>
        </p:nvSpPr>
        <p:spPr>
          <a:xfrm>
            <a:off x="304800" y="1676400"/>
            <a:ext cx="8534400" cy="4876800"/>
          </a:xfrm>
        </p:spPr>
        <p:txBody>
          <a:bodyPr/>
          <a:lstStyle/>
          <a:p>
            <a:pPr eaLnBrk="1" hangingPunct="1"/>
            <a:r>
              <a:rPr lang="en-US" altLang="en-US" sz="2200" dirty="0">
                <a:solidFill>
                  <a:schemeClr val="bg1">
                    <a:lumMod val="75000"/>
                  </a:schemeClr>
                </a:solidFill>
              </a:rPr>
              <a:t>Autoimmune PUK is usually unilateral and sectoral                         </a:t>
            </a:r>
          </a:p>
          <a:p>
            <a:pPr eaLnBrk="1" hangingPunct="1"/>
            <a:r>
              <a:rPr lang="en-US" altLang="en-US" sz="2200" dirty="0">
                <a:solidFill>
                  <a:schemeClr val="bg1">
                    <a:lumMod val="75000"/>
                  </a:schemeClr>
                </a:solidFill>
              </a:rPr>
              <a:t>It often heralds exacerbation of </a:t>
            </a:r>
            <a:r>
              <a:rPr lang="en-US" altLang="en-US" sz="2200" b="1" dirty="0"/>
              <a:t>systemic disease </a:t>
            </a:r>
          </a:p>
        </p:txBody>
      </p:sp>
      <p:sp>
        <p:nvSpPr>
          <p:cNvPr id="2253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434B3C5-FA5B-4409-AC19-232EDEB03C8F}" type="slidenum">
              <a:rPr lang="en-US" altLang="en-US" sz="1000" smtClean="0"/>
              <a:pPr>
                <a:spcBef>
                  <a:spcPct val="0"/>
                </a:spcBef>
                <a:buClrTx/>
                <a:buSzTx/>
                <a:buFontTx/>
                <a:buNone/>
              </a:pPr>
              <a:t>62</a:t>
            </a:fld>
            <a:endParaRPr lang="en-US" altLang="en-US" sz="1000"/>
          </a:p>
        </p:txBody>
      </p:sp>
      <p:sp>
        <p:nvSpPr>
          <p:cNvPr id="22537" name="TextBox 1"/>
          <p:cNvSpPr txBox="1">
            <a:spLocks noChangeArrowheads="1"/>
          </p:cNvSpPr>
          <p:nvPr/>
        </p:nvSpPr>
        <p:spPr bwMode="auto">
          <a:xfrm>
            <a:off x="228600" y="2895600"/>
            <a:ext cx="8738290" cy="1815882"/>
          </a:xfrm>
          <a:prstGeom prst="rect">
            <a:avLst/>
          </a:prstGeom>
          <a:noFill/>
          <a:ln>
            <a:noFill/>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With which connective-tissue diseases (CTDs) and/or </a:t>
            </a:r>
            <a:r>
              <a:rPr lang="en-US" altLang="en-US" sz="1600" i="1" dirty="0" err="1">
                <a:solidFill>
                  <a:srgbClr val="0000FF"/>
                </a:solidFill>
              </a:rPr>
              <a:t>vasculitides</a:t>
            </a:r>
            <a:r>
              <a:rPr lang="en-US" altLang="en-US" sz="1600" i="1" dirty="0">
                <a:solidFill>
                  <a:srgbClr val="0000FF"/>
                </a:solidFill>
              </a:rPr>
              <a:t> has PUK been associated?</a:t>
            </a:r>
          </a:p>
          <a:p>
            <a:pPr eaLnBrk="1" hangingPunct="1">
              <a:spcBef>
                <a:spcPct val="0"/>
              </a:spcBef>
              <a:buClrTx/>
              <a:buSzTx/>
              <a:buFontTx/>
              <a:buNone/>
            </a:pPr>
            <a:r>
              <a:rPr lang="en-US" altLang="en-US" sz="1600" dirty="0">
                <a:solidFill>
                  <a:srgbClr val="0000FF"/>
                </a:solidFill>
              </a:rPr>
              <a:t>Pretty much all of them</a:t>
            </a:r>
          </a:p>
          <a:p>
            <a:pPr eaLnBrk="1" hangingPunct="1">
              <a:spcBef>
                <a:spcPct val="0"/>
              </a:spcBef>
              <a:buClrTx/>
              <a:buSzTx/>
              <a:buFontTx/>
              <a:buNone/>
            </a:pPr>
            <a:endParaRPr lang="en-US" altLang="en-US" sz="1600" dirty="0">
              <a:solidFill>
                <a:srgbClr val="0000FF"/>
              </a:solidFill>
            </a:endParaRPr>
          </a:p>
          <a:p>
            <a:pPr eaLnBrk="1" hangingPunct="1">
              <a:spcBef>
                <a:spcPct val="0"/>
              </a:spcBef>
              <a:buClrTx/>
              <a:buSzTx/>
              <a:buFontTx/>
              <a:buNone/>
            </a:pPr>
            <a:r>
              <a:rPr lang="en-US" altLang="en-US" sz="1600" i="1" dirty="0">
                <a:solidFill>
                  <a:srgbClr val="0000FF"/>
                </a:solidFill>
              </a:rPr>
              <a:t>Which three conditions are most likely to present with PUK?</a:t>
            </a:r>
          </a:p>
          <a:p>
            <a:pPr eaLnBrk="1" hangingPunct="1">
              <a:spcBef>
                <a:spcPct val="0"/>
              </a:spcBef>
              <a:buClrTx/>
              <a:buSzTx/>
              <a:buFontTx/>
              <a:buNone/>
            </a:pPr>
            <a:r>
              <a:rPr lang="en-US" altLang="en-US" sz="1600" dirty="0">
                <a:solidFill>
                  <a:srgbClr val="0000FF"/>
                </a:solidFill>
              </a:rPr>
              <a:t>Rheumatoid arthritis, granulomatosis with polyangiitis, and polyarteritis nodosa</a:t>
            </a:r>
          </a:p>
          <a:p>
            <a:pPr eaLnBrk="1" hangingPunct="1">
              <a:spcBef>
                <a:spcPct val="0"/>
              </a:spcBef>
              <a:buClrTx/>
              <a:buSzTx/>
              <a:buFontTx/>
              <a:buNone/>
            </a:pPr>
            <a:endParaRPr lang="en-US" altLang="en-US" sz="1600" dirty="0">
              <a:solidFill>
                <a:srgbClr val="0000FF"/>
              </a:solidFill>
            </a:endParaRPr>
          </a:p>
          <a:p>
            <a:pPr eaLnBrk="1" hangingPunct="1">
              <a:spcBef>
                <a:spcPct val="0"/>
              </a:spcBef>
              <a:buClrTx/>
              <a:buSzTx/>
              <a:buFontTx/>
              <a:buNone/>
            </a:pPr>
            <a:r>
              <a:rPr lang="en-US" altLang="en-US" sz="1600" i="1" dirty="0">
                <a:solidFill>
                  <a:srgbClr val="0000FF"/>
                </a:solidFill>
              </a:rPr>
              <a:t>If a PUK pt does not carry a CTD/autoimmune diagnosis, what should the ophthalmologist do?</a:t>
            </a:r>
          </a:p>
        </p:txBody>
      </p:sp>
      <p:sp>
        <p:nvSpPr>
          <p:cNvPr id="2" name="Text Box 4">
            <a:extLst>
              <a:ext uri="{FF2B5EF4-FFF2-40B4-BE49-F238E27FC236}">
                <a16:creationId xmlns:a16="http://schemas.microsoft.com/office/drawing/2014/main" id="{D0F3B3FD-8190-41B3-B213-49ED935A4767}"/>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3" name="TextBox 2">
            <a:extLst>
              <a:ext uri="{FF2B5EF4-FFF2-40B4-BE49-F238E27FC236}">
                <a16:creationId xmlns:a16="http://schemas.microsoft.com/office/drawing/2014/main" id="{E70B7ED8-9FF0-41DD-9FF6-73A63905EA1B}"/>
              </a:ext>
            </a:extLst>
          </p:cNvPr>
          <p:cNvSpPr txBox="1"/>
          <p:nvPr/>
        </p:nvSpPr>
        <p:spPr>
          <a:xfrm>
            <a:off x="2313038" y="1524000"/>
            <a:ext cx="6194324" cy="584775"/>
          </a:xfrm>
          <a:prstGeom prst="rect">
            <a:avLst/>
          </a:prstGeom>
          <a:solidFill>
            <a:schemeClr val="accent5">
              <a:lumMod val="75000"/>
            </a:schemeClr>
          </a:solidFill>
        </p:spPr>
        <p:txBody>
          <a:bodyPr wrap="none" rtlCol="0">
            <a:spAutoFit/>
          </a:bodyPr>
          <a:lstStyle/>
          <a:p>
            <a:r>
              <a:rPr lang="en-US" sz="1600" i="1" dirty="0">
                <a:solidFill>
                  <a:schemeClr val="bg1">
                    <a:lumMod val="50000"/>
                  </a:schemeClr>
                </a:solidFill>
              </a:rPr>
              <a:t>With what general category of autoimmune </a:t>
            </a:r>
            <a:r>
              <a:rPr lang="en-US" sz="1600" i="1" dirty="0" err="1">
                <a:solidFill>
                  <a:schemeClr val="bg1">
                    <a:lumMod val="50000"/>
                  </a:schemeClr>
                </a:solidFill>
              </a:rPr>
              <a:t>dz</a:t>
            </a:r>
            <a:r>
              <a:rPr lang="en-US" sz="1600" i="1" dirty="0">
                <a:solidFill>
                  <a:schemeClr val="bg1">
                    <a:lumMod val="50000"/>
                  </a:schemeClr>
                </a:solidFill>
              </a:rPr>
              <a:t> is PUK associated?</a:t>
            </a:r>
          </a:p>
          <a:p>
            <a:r>
              <a:rPr lang="en-US" sz="1600" dirty="0">
                <a:solidFill>
                  <a:schemeClr val="bg1">
                    <a:lumMod val="50000"/>
                  </a:schemeClr>
                </a:solidFill>
              </a:rPr>
              <a:t>Connective-tissue </a:t>
            </a:r>
            <a:r>
              <a:rPr lang="en-US" sz="1600" dirty="0" err="1">
                <a:solidFill>
                  <a:schemeClr val="bg1">
                    <a:lumMod val="50000"/>
                  </a:schemeClr>
                </a:solidFill>
              </a:rPr>
              <a:t>dz</a:t>
            </a:r>
            <a:r>
              <a:rPr lang="en-US" sz="1600" dirty="0">
                <a:solidFill>
                  <a:schemeClr val="bg1">
                    <a:lumMod val="50000"/>
                  </a:schemeClr>
                </a:solidFill>
              </a:rPr>
              <a:t>, especially </a:t>
            </a:r>
            <a:r>
              <a:rPr lang="en-US" sz="1600" dirty="0" err="1">
                <a:solidFill>
                  <a:schemeClr val="bg1">
                    <a:lumMod val="50000"/>
                  </a:schemeClr>
                </a:solidFill>
              </a:rPr>
              <a:t>vasculitides</a:t>
            </a:r>
            <a:endParaRPr lang="en-US" sz="1600" dirty="0">
              <a:solidFill>
                <a:schemeClr val="bg1">
                  <a:lumMod val="50000"/>
                </a:schemeClr>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23555"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23556"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23557" name="Rectangle 4"/>
          <p:cNvSpPr>
            <a:spLocks noGrp="1" noChangeArrowheads="1"/>
          </p:cNvSpPr>
          <p:nvPr>
            <p:ph type="title"/>
          </p:nvPr>
        </p:nvSpPr>
        <p:spPr>
          <a:xfrm>
            <a:off x="457200" y="122238"/>
            <a:ext cx="7543800" cy="792162"/>
          </a:xfrm>
        </p:spPr>
        <p:txBody>
          <a:bodyPr/>
          <a:lstStyle/>
          <a:p>
            <a:pPr eaLnBrk="1" hangingPunct="1"/>
            <a:r>
              <a:rPr lang="en-US" altLang="en-US"/>
              <a:t>A</a:t>
            </a:r>
          </a:p>
        </p:txBody>
      </p:sp>
      <p:sp>
        <p:nvSpPr>
          <p:cNvPr id="23558" name="Rectangle 5"/>
          <p:cNvSpPr>
            <a:spLocks noGrp="1" noChangeArrowheads="1"/>
          </p:cNvSpPr>
          <p:nvPr>
            <p:ph type="body" idx="1"/>
          </p:nvPr>
        </p:nvSpPr>
        <p:spPr>
          <a:xfrm>
            <a:off x="304800" y="1676400"/>
            <a:ext cx="8534400" cy="4876800"/>
          </a:xfrm>
        </p:spPr>
        <p:txBody>
          <a:bodyPr/>
          <a:lstStyle/>
          <a:p>
            <a:pPr eaLnBrk="1" hangingPunct="1"/>
            <a:r>
              <a:rPr lang="en-US" altLang="en-US" sz="2200" dirty="0">
                <a:solidFill>
                  <a:schemeClr val="bg1">
                    <a:lumMod val="75000"/>
                  </a:schemeClr>
                </a:solidFill>
              </a:rPr>
              <a:t>Autoimmune PUK is usually unilateral and sectoral                         </a:t>
            </a:r>
          </a:p>
          <a:p>
            <a:pPr eaLnBrk="1" hangingPunct="1"/>
            <a:r>
              <a:rPr lang="en-US" altLang="en-US" sz="2200" dirty="0">
                <a:solidFill>
                  <a:schemeClr val="bg1">
                    <a:lumMod val="75000"/>
                  </a:schemeClr>
                </a:solidFill>
              </a:rPr>
              <a:t>It often heralds exacerbation of </a:t>
            </a:r>
            <a:r>
              <a:rPr lang="en-US" altLang="en-US" sz="2200" b="1" dirty="0"/>
              <a:t>systemic disease </a:t>
            </a:r>
          </a:p>
        </p:txBody>
      </p:sp>
      <p:sp>
        <p:nvSpPr>
          <p:cNvPr id="23560"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5412C03-9CFC-4852-8E31-55B3C825D114}" type="slidenum">
              <a:rPr lang="en-US" altLang="en-US" sz="1000" smtClean="0"/>
              <a:pPr>
                <a:spcBef>
                  <a:spcPct val="0"/>
                </a:spcBef>
                <a:buClrTx/>
                <a:buSzTx/>
                <a:buFontTx/>
                <a:buNone/>
              </a:pPr>
              <a:t>63</a:t>
            </a:fld>
            <a:endParaRPr lang="en-US" altLang="en-US" sz="1000"/>
          </a:p>
        </p:txBody>
      </p:sp>
      <p:sp>
        <p:nvSpPr>
          <p:cNvPr id="23561" name="TextBox 1"/>
          <p:cNvSpPr txBox="1">
            <a:spLocks noChangeArrowheads="1"/>
          </p:cNvSpPr>
          <p:nvPr/>
        </p:nvSpPr>
        <p:spPr bwMode="auto">
          <a:xfrm>
            <a:off x="228600" y="2895600"/>
            <a:ext cx="8737600" cy="2062163"/>
          </a:xfrm>
          <a:prstGeom prst="rect">
            <a:avLst/>
          </a:prstGeom>
          <a:noFill/>
          <a:ln>
            <a:noFill/>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With which connective-tissue diseases (CTDs) and/or </a:t>
            </a:r>
            <a:r>
              <a:rPr lang="en-US" altLang="en-US" sz="1600" i="1" dirty="0" err="1">
                <a:solidFill>
                  <a:srgbClr val="0000FF"/>
                </a:solidFill>
              </a:rPr>
              <a:t>vasculitides</a:t>
            </a:r>
            <a:r>
              <a:rPr lang="en-US" altLang="en-US" sz="1600" i="1" dirty="0">
                <a:solidFill>
                  <a:srgbClr val="0000FF"/>
                </a:solidFill>
              </a:rPr>
              <a:t> has PUK been associated?</a:t>
            </a:r>
          </a:p>
          <a:p>
            <a:pPr eaLnBrk="1" hangingPunct="1">
              <a:spcBef>
                <a:spcPct val="0"/>
              </a:spcBef>
              <a:buClrTx/>
              <a:buSzTx/>
              <a:buFontTx/>
              <a:buNone/>
            </a:pPr>
            <a:r>
              <a:rPr lang="en-US" altLang="en-US" sz="1600" dirty="0">
                <a:solidFill>
                  <a:srgbClr val="0000FF"/>
                </a:solidFill>
              </a:rPr>
              <a:t>Pretty much all of them</a:t>
            </a:r>
          </a:p>
          <a:p>
            <a:pPr eaLnBrk="1" hangingPunct="1">
              <a:spcBef>
                <a:spcPct val="0"/>
              </a:spcBef>
              <a:buClrTx/>
              <a:buSzTx/>
              <a:buFontTx/>
              <a:buNone/>
            </a:pPr>
            <a:endParaRPr lang="en-US" altLang="en-US" sz="1600" dirty="0">
              <a:solidFill>
                <a:srgbClr val="0000FF"/>
              </a:solidFill>
            </a:endParaRPr>
          </a:p>
          <a:p>
            <a:pPr eaLnBrk="1" hangingPunct="1">
              <a:spcBef>
                <a:spcPct val="0"/>
              </a:spcBef>
              <a:buClrTx/>
              <a:buSzTx/>
              <a:buFontTx/>
              <a:buNone/>
            </a:pPr>
            <a:r>
              <a:rPr lang="en-US" altLang="en-US" sz="1600" i="1" dirty="0">
                <a:solidFill>
                  <a:srgbClr val="0000FF"/>
                </a:solidFill>
              </a:rPr>
              <a:t>Which three conditions are most likely to present with PUK?</a:t>
            </a:r>
          </a:p>
          <a:p>
            <a:pPr eaLnBrk="1" hangingPunct="1">
              <a:spcBef>
                <a:spcPct val="0"/>
              </a:spcBef>
              <a:buClrTx/>
              <a:buSzTx/>
              <a:buFontTx/>
              <a:buNone/>
            </a:pPr>
            <a:r>
              <a:rPr lang="en-US" altLang="en-US" sz="1600" dirty="0">
                <a:solidFill>
                  <a:srgbClr val="0000FF"/>
                </a:solidFill>
              </a:rPr>
              <a:t>Rheumatoid arthritis, granulomatosis with polyangiitis, and polyarteritis nodosa</a:t>
            </a:r>
          </a:p>
          <a:p>
            <a:pPr eaLnBrk="1" hangingPunct="1">
              <a:spcBef>
                <a:spcPct val="0"/>
              </a:spcBef>
              <a:buClrTx/>
              <a:buSzTx/>
              <a:buFontTx/>
              <a:buNone/>
            </a:pPr>
            <a:endParaRPr lang="en-US" altLang="en-US" sz="1600" dirty="0">
              <a:solidFill>
                <a:srgbClr val="0000FF"/>
              </a:solidFill>
            </a:endParaRPr>
          </a:p>
          <a:p>
            <a:pPr eaLnBrk="1" hangingPunct="1">
              <a:spcBef>
                <a:spcPct val="0"/>
              </a:spcBef>
              <a:buClrTx/>
              <a:buSzTx/>
              <a:buFontTx/>
              <a:buNone/>
            </a:pPr>
            <a:r>
              <a:rPr lang="en-US" altLang="en-US" sz="1600" i="1" dirty="0">
                <a:solidFill>
                  <a:srgbClr val="0000FF"/>
                </a:solidFill>
              </a:rPr>
              <a:t>If a PUK </a:t>
            </a:r>
            <a:r>
              <a:rPr lang="en-US" altLang="en-US" sz="1600" i="1" dirty="0" err="1">
                <a:solidFill>
                  <a:srgbClr val="0000FF"/>
                </a:solidFill>
              </a:rPr>
              <a:t>pt</a:t>
            </a:r>
            <a:r>
              <a:rPr lang="en-US" altLang="en-US" sz="1600" i="1" dirty="0">
                <a:solidFill>
                  <a:srgbClr val="0000FF"/>
                </a:solidFill>
              </a:rPr>
              <a:t> does not carry a CTD/autoimmune diagnosis, what should the ophthalmologist do?</a:t>
            </a:r>
          </a:p>
          <a:p>
            <a:pPr eaLnBrk="1" hangingPunct="1">
              <a:spcBef>
                <a:spcPct val="0"/>
              </a:spcBef>
              <a:buClrTx/>
              <a:buSzTx/>
              <a:buFontTx/>
              <a:buNone/>
            </a:pPr>
            <a:r>
              <a:rPr lang="en-US" altLang="en-US" sz="1600" dirty="0">
                <a:solidFill>
                  <a:srgbClr val="0000FF"/>
                </a:solidFill>
              </a:rPr>
              <a:t>Initiate a diagnostic workup (or promptly arrange for a rheumatologist to do so)</a:t>
            </a:r>
          </a:p>
        </p:txBody>
      </p:sp>
      <p:sp>
        <p:nvSpPr>
          <p:cNvPr id="2" name="Text Box 4">
            <a:extLst>
              <a:ext uri="{FF2B5EF4-FFF2-40B4-BE49-F238E27FC236}">
                <a16:creationId xmlns:a16="http://schemas.microsoft.com/office/drawing/2014/main" id="{A8A32C0C-EEFB-4E91-911A-3AF05C4893D9}"/>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3" name="TextBox 2">
            <a:extLst>
              <a:ext uri="{FF2B5EF4-FFF2-40B4-BE49-F238E27FC236}">
                <a16:creationId xmlns:a16="http://schemas.microsoft.com/office/drawing/2014/main" id="{67D4FEAE-B90B-476B-99A7-163DBB5E0860}"/>
              </a:ext>
            </a:extLst>
          </p:cNvPr>
          <p:cNvSpPr txBox="1"/>
          <p:nvPr/>
        </p:nvSpPr>
        <p:spPr>
          <a:xfrm>
            <a:off x="2313038" y="1524000"/>
            <a:ext cx="6194324" cy="584775"/>
          </a:xfrm>
          <a:prstGeom prst="rect">
            <a:avLst/>
          </a:prstGeom>
          <a:solidFill>
            <a:schemeClr val="accent5">
              <a:lumMod val="75000"/>
            </a:schemeClr>
          </a:solidFill>
        </p:spPr>
        <p:txBody>
          <a:bodyPr wrap="none" rtlCol="0">
            <a:spAutoFit/>
          </a:bodyPr>
          <a:lstStyle/>
          <a:p>
            <a:r>
              <a:rPr lang="en-US" sz="1600" i="1" dirty="0">
                <a:solidFill>
                  <a:schemeClr val="bg1">
                    <a:lumMod val="50000"/>
                  </a:schemeClr>
                </a:solidFill>
              </a:rPr>
              <a:t>With what general category of autoimmune </a:t>
            </a:r>
            <a:r>
              <a:rPr lang="en-US" sz="1600" i="1" dirty="0" err="1">
                <a:solidFill>
                  <a:schemeClr val="bg1">
                    <a:lumMod val="50000"/>
                  </a:schemeClr>
                </a:solidFill>
              </a:rPr>
              <a:t>dz</a:t>
            </a:r>
            <a:r>
              <a:rPr lang="en-US" sz="1600" i="1" dirty="0">
                <a:solidFill>
                  <a:schemeClr val="bg1">
                    <a:lumMod val="50000"/>
                  </a:schemeClr>
                </a:solidFill>
              </a:rPr>
              <a:t> is PUK associated?</a:t>
            </a:r>
          </a:p>
          <a:p>
            <a:r>
              <a:rPr lang="en-US" sz="1600" dirty="0">
                <a:solidFill>
                  <a:schemeClr val="bg1">
                    <a:lumMod val="50000"/>
                  </a:schemeClr>
                </a:solidFill>
              </a:rPr>
              <a:t>Connective-tissue </a:t>
            </a:r>
            <a:r>
              <a:rPr lang="en-US" sz="1600" dirty="0" err="1">
                <a:solidFill>
                  <a:schemeClr val="bg1">
                    <a:lumMod val="50000"/>
                  </a:schemeClr>
                </a:solidFill>
              </a:rPr>
              <a:t>dz</a:t>
            </a:r>
            <a:r>
              <a:rPr lang="en-US" sz="1600" dirty="0">
                <a:solidFill>
                  <a:schemeClr val="bg1">
                    <a:lumMod val="50000"/>
                  </a:schemeClr>
                </a:solidFill>
              </a:rPr>
              <a:t>, especially </a:t>
            </a:r>
            <a:r>
              <a:rPr lang="en-US" sz="1600" dirty="0" err="1">
                <a:solidFill>
                  <a:schemeClr val="bg1">
                    <a:lumMod val="50000"/>
                  </a:schemeClr>
                </a:solidFill>
              </a:rPr>
              <a:t>vasculitides</a:t>
            </a:r>
            <a:endParaRPr lang="en-US" sz="1600" dirty="0">
              <a:solidFill>
                <a:schemeClr val="bg1">
                  <a:lumMod val="50000"/>
                </a:schemeClr>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24579"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24580"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24581" name="Rectangle 4"/>
          <p:cNvSpPr>
            <a:spLocks noGrp="1" noChangeArrowheads="1"/>
          </p:cNvSpPr>
          <p:nvPr>
            <p:ph type="title"/>
          </p:nvPr>
        </p:nvSpPr>
        <p:spPr>
          <a:xfrm>
            <a:off x="457200" y="122238"/>
            <a:ext cx="7543800" cy="792162"/>
          </a:xfrm>
        </p:spPr>
        <p:txBody>
          <a:bodyPr/>
          <a:lstStyle/>
          <a:p>
            <a:pPr eaLnBrk="1" hangingPunct="1"/>
            <a:r>
              <a:rPr lang="en-US" altLang="en-US"/>
              <a:t>Q</a:t>
            </a:r>
          </a:p>
        </p:txBody>
      </p:sp>
      <p:sp>
        <p:nvSpPr>
          <p:cNvPr id="24582" name="Rectangle 5"/>
          <p:cNvSpPr>
            <a:spLocks noGrp="1" noChangeArrowheads="1"/>
          </p:cNvSpPr>
          <p:nvPr>
            <p:ph type="body" idx="1"/>
          </p:nvPr>
        </p:nvSpPr>
        <p:spPr>
          <a:xfrm>
            <a:off x="304800" y="1676400"/>
            <a:ext cx="8534400" cy="4876800"/>
          </a:xfrm>
        </p:spPr>
        <p:txBody>
          <a:bodyPr/>
          <a:lstStyle/>
          <a:p>
            <a:pPr eaLnBrk="1" hangingPunct="1"/>
            <a:r>
              <a:rPr lang="en-US" altLang="en-US" sz="2200" dirty="0">
                <a:solidFill>
                  <a:schemeClr val="bg1">
                    <a:lumMod val="75000"/>
                  </a:schemeClr>
                </a:solidFill>
              </a:rPr>
              <a:t>Autoimmune PUK is usually unilateral and sectoral                         </a:t>
            </a:r>
          </a:p>
          <a:p>
            <a:pPr eaLnBrk="1" hangingPunct="1"/>
            <a:r>
              <a:rPr lang="en-US" altLang="en-US" sz="2200" dirty="0">
                <a:solidFill>
                  <a:schemeClr val="bg1">
                    <a:lumMod val="75000"/>
                  </a:schemeClr>
                </a:solidFill>
              </a:rPr>
              <a:t>It often heralds exacerbation of </a:t>
            </a:r>
            <a:r>
              <a:rPr lang="en-US" altLang="en-US" sz="2200" b="1" dirty="0"/>
              <a:t>systemic disease </a:t>
            </a:r>
          </a:p>
        </p:txBody>
      </p:sp>
      <p:sp>
        <p:nvSpPr>
          <p:cNvPr id="24584"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C376C55-1BDE-4186-936B-606112790F13}" type="slidenum">
              <a:rPr lang="en-US" altLang="en-US" sz="1000" smtClean="0"/>
              <a:pPr>
                <a:spcBef>
                  <a:spcPct val="0"/>
                </a:spcBef>
                <a:buClrTx/>
                <a:buSzTx/>
                <a:buFontTx/>
                <a:buNone/>
              </a:pPr>
              <a:t>64</a:t>
            </a:fld>
            <a:endParaRPr lang="en-US" altLang="en-US" sz="1000"/>
          </a:p>
        </p:txBody>
      </p:sp>
      <p:sp>
        <p:nvSpPr>
          <p:cNvPr id="22537" name="TextBox 1"/>
          <p:cNvSpPr txBox="1">
            <a:spLocks noChangeArrowheads="1"/>
          </p:cNvSpPr>
          <p:nvPr/>
        </p:nvSpPr>
        <p:spPr bwMode="auto">
          <a:xfrm>
            <a:off x="228600" y="2895600"/>
            <a:ext cx="8737600" cy="2062163"/>
          </a:xfrm>
          <a:prstGeom prst="rect">
            <a:avLst/>
          </a:prstGeom>
          <a:noFill/>
          <a:ln>
            <a:noFill/>
          </a:ln>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r>
              <a:rPr lang="en-US" altLang="en-US" sz="1600" i="1" dirty="0">
                <a:solidFill>
                  <a:schemeClr val="bg1">
                    <a:lumMod val="75000"/>
                  </a:schemeClr>
                </a:solidFill>
              </a:rPr>
              <a:t>With which connective-tissue diseases (CTDs) and/or </a:t>
            </a:r>
            <a:r>
              <a:rPr lang="en-US" altLang="en-US" sz="1600" i="1" dirty="0" err="1">
                <a:solidFill>
                  <a:schemeClr val="bg1">
                    <a:lumMod val="75000"/>
                  </a:schemeClr>
                </a:solidFill>
              </a:rPr>
              <a:t>vasculitides</a:t>
            </a:r>
            <a:r>
              <a:rPr lang="en-US" altLang="en-US" sz="1600" i="1" dirty="0">
                <a:solidFill>
                  <a:schemeClr val="bg1">
                    <a:lumMod val="75000"/>
                  </a:schemeClr>
                </a:solidFill>
              </a:rPr>
              <a:t> has PUK been associated?</a:t>
            </a:r>
          </a:p>
          <a:p>
            <a:pPr eaLnBrk="1" hangingPunct="1">
              <a:spcBef>
                <a:spcPct val="0"/>
              </a:spcBef>
              <a:buClrTx/>
              <a:buSzTx/>
              <a:buFontTx/>
              <a:buNone/>
              <a:defRPr/>
            </a:pPr>
            <a:r>
              <a:rPr lang="en-US" altLang="en-US" sz="1600" dirty="0">
                <a:solidFill>
                  <a:schemeClr val="bg1">
                    <a:lumMod val="75000"/>
                  </a:schemeClr>
                </a:solidFill>
              </a:rPr>
              <a:t>Pretty much all of them</a:t>
            </a:r>
          </a:p>
          <a:p>
            <a:pPr eaLnBrk="1" hangingPunct="1">
              <a:spcBef>
                <a:spcPct val="0"/>
              </a:spcBef>
              <a:buClrTx/>
              <a:buSzTx/>
              <a:buFontTx/>
              <a:buNone/>
              <a:defRPr/>
            </a:pPr>
            <a:endParaRPr lang="en-US" altLang="en-US" sz="1600" dirty="0">
              <a:solidFill>
                <a:schemeClr val="bg1">
                  <a:lumMod val="75000"/>
                </a:schemeClr>
              </a:solidFill>
            </a:endParaRPr>
          </a:p>
          <a:p>
            <a:pPr eaLnBrk="1" hangingPunct="1">
              <a:spcBef>
                <a:spcPct val="0"/>
              </a:spcBef>
              <a:buClrTx/>
              <a:buSzTx/>
              <a:buFontTx/>
              <a:buNone/>
              <a:defRPr/>
            </a:pPr>
            <a:r>
              <a:rPr lang="en-US" altLang="en-US" sz="1600" i="1" dirty="0">
                <a:solidFill>
                  <a:schemeClr val="bg1">
                    <a:lumMod val="75000"/>
                  </a:schemeClr>
                </a:solidFill>
              </a:rPr>
              <a:t>Which three conditions are most likely to present with PUK?</a:t>
            </a:r>
          </a:p>
          <a:p>
            <a:pPr eaLnBrk="1" hangingPunct="1">
              <a:spcBef>
                <a:spcPct val="0"/>
              </a:spcBef>
              <a:buClrTx/>
              <a:buSzTx/>
              <a:buFontTx/>
              <a:buNone/>
              <a:defRPr/>
            </a:pPr>
            <a:r>
              <a:rPr lang="en-US" altLang="en-US" sz="1600" dirty="0">
                <a:solidFill>
                  <a:schemeClr val="bg1">
                    <a:lumMod val="75000"/>
                  </a:schemeClr>
                </a:solidFill>
              </a:rPr>
              <a:t>Rheumatoid arthritis, granulomatosis with polyangiitis, and polyarteritis nodosa</a:t>
            </a:r>
          </a:p>
          <a:p>
            <a:pPr eaLnBrk="1" hangingPunct="1">
              <a:spcBef>
                <a:spcPct val="0"/>
              </a:spcBef>
              <a:buClrTx/>
              <a:buSzTx/>
              <a:buFontTx/>
              <a:buNone/>
              <a:defRPr/>
            </a:pPr>
            <a:endParaRPr lang="en-US" altLang="en-US" sz="1600" dirty="0">
              <a:solidFill>
                <a:schemeClr val="bg1">
                  <a:lumMod val="75000"/>
                </a:schemeClr>
              </a:solidFill>
            </a:endParaRPr>
          </a:p>
          <a:p>
            <a:pPr eaLnBrk="1" hangingPunct="1">
              <a:spcBef>
                <a:spcPct val="0"/>
              </a:spcBef>
              <a:buClrTx/>
              <a:buSzTx/>
              <a:buFontTx/>
              <a:buNone/>
              <a:defRPr/>
            </a:pPr>
            <a:r>
              <a:rPr lang="en-US" altLang="en-US" sz="1600" i="1" dirty="0">
                <a:solidFill>
                  <a:schemeClr val="bg1">
                    <a:lumMod val="75000"/>
                  </a:schemeClr>
                </a:solidFill>
              </a:rPr>
              <a:t>If a PUK </a:t>
            </a:r>
            <a:r>
              <a:rPr lang="en-US" altLang="en-US" sz="1600" i="1" dirty="0" err="1">
                <a:solidFill>
                  <a:schemeClr val="bg1">
                    <a:lumMod val="75000"/>
                  </a:schemeClr>
                </a:solidFill>
              </a:rPr>
              <a:t>pt</a:t>
            </a:r>
            <a:r>
              <a:rPr lang="en-US" altLang="en-US" sz="1600" i="1" dirty="0">
                <a:solidFill>
                  <a:schemeClr val="bg1">
                    <a:lumMod val="75000"/>
                  </a:schemeClr>
                </a:solidFill>
              </a:rPr>
              <a:t> does not carry a CTD/autoimmune diagnosis, what should the ophthalmologist do?</a:t>
            </a:r>
          </a:p>
          <a:p>
            <a:pPr eaLnBrk="1" hangingPunct="1">
              <a:spcBef>
                <a:spcPct val="0"/>
              </a:spcBef>
              <a:buClrTx/>
              <a:buSzTx/>
              <a:buFontTx/>
              <a:buNone/>
              <a:defRPr/>
            </a:pPr>
            <a:r>
              <a:rPr lang="en-US" altLang="en-US" sz="1600" dirty="0">
                <a:solidFill>
                  <a:schemeClr val="bg1">
                    <a:lumMod val="75000"/>
                  </a:schemeClr>
                </a:solidFill>
              </a:rPr>
              <a:t>Initiate a </a:t>
            </a:r>
            <a:r>
              <a:rPr lang="en-US" altLang="en-US" sz="1600" b="1" dirty="0">
                <a:solidFill>
                  <a:srgbClr val="0000FF"/>
                </a:solidFill>
              </a:rPr>
              <a:t>diagnostic workup </a:t>
            </a:r>
            <a:r>
              <a:rPr lang="en-US" altLang="en-US" sz="1600" dirty="0">
                <a:solidFill>
                  <a:schemeClr val="bg1">
                    <a:lumMod val="75000"/>
                  </a:schemeClr>
                </a:solidFill>
              </a:rPr>
              <a:t>(or promptly arrange for a rheumatologist to do so)</a:t>
            </a:r>
          </a:p>
        </p:txBody>
      </p:sp>
      <p:sp>
        <p:nvSpPr>
          <p:cNvPr id="2" name="Oval 1"/>
          <p:cNvSpPr/>
          <p:nvPr/>
        </p:nvSpPr>
        <p:spPr>
          <a:xfrm>
            <a:off x="990600" y="4495800"/>
            <a:ext cx="2133600"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587" name="TextBox 2"/>
          <p:cNvSpPr txBox="1">
            <a:spLocks noChangeArrowheads="1"/>
          </p:cNvSpPr>
          <p:nvPr/>
        </p:nvSpPr>
        <p:spPr bwMode="auto">
          <a:xfrm>
            <a:off x="217488" y="5154613"/>
            <a:ext cx="6530955" cy="307777"/>
          </a:xfrm>
          <a:prstGeom prst="rect">
            <a:avLst/>
          </a:prstGeom>
          <a:noFill/>
          <a:ln>
            <a:noFill/>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If the workup is negative, what non-autoimmune diagnosis should you consider?</a:t>
            </a:r>
            <a:endParaRPr lang="en-US" altLang="en-US" sz="1400" dirty="0">
              <a:solidFill>
                <a:srgbClr val="FFC000"/>
              </a:solidFill>
            </a:endParaRPr>
          </a:p>
        </p:txBody>
      </p:sp>
      <p:sp>
        <p:nvSpPr>
          <p:cNvPr id="3" name="Text Box 4">
            <a:extLst>
              <a:ext uri="{FF2B5EF4-FFF2-40B4-BE49-F238E27FC236}">
                <a16:creationId xmlns:a16="http://schemas.microsoft.com/office/drawing/2014/main" id="{7967032B-51D4-45F6-B398-3F711BD1B2E5}"/>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4" name="TextBox 3">
            <a:extLst>
              <a:ext uri="{FF2B5EF4-FFF2-40B4-BE49-F238E27FC236}">
                <a16:creationId xmlns:a16="http://schemas.microsoft.com/office/drawing/2014/main" id="{8875DEBD-73A5-45F9-A246-31948B1A36F5}"/>
              </a:ext>
            </a:extLst>
          </p:cNvPr>
          <p:cNvSpPr txBox="1"/>
          <p:nvPr/>
        </p:nvSpPr>
        <p:spPr>
          <a:xfrm>
            <a:off x="2313038" y="1524000"/>
            <a:ext cx="6194324" cy="584775"/>
          </a:xfrm>
          <a:prstGeom prst="rect">
            <a:avLst/>
          </a:prstGeom>
          <a:solidFill>
            <a:schemeClr val="accent5">
              <a:lumMod val="75000"/>
            </a:schemeClr>
          </a:solidFill>
        </p:spPr>
        <p:txBody>
          <a:bodyPr wrap="none" rtlCol="0">
            <a:spAutoFit/>
          </a:bodyPr>
          <a:lstStyle/>
          <a:p>
            <a:r>
              <a:rPr lang="en-US" sz="1600" i="1" dirty="0">
                <a:solidFill>
                  <a:schemeClr val="bg1">
                    <a:lumMod val="50000"/>
                  </a:schemeClr>
                </a:solidFill>
              </a:rPr>
              <a:t>With what general category of autoimmune </a:t>
            </a:r>
            <a:r>
              <a:rPr lang="en-US" sz="1600" i="1" dirty="0" err="1">
                <a:solidFill>
                  <a:schemeClr val="bg1">
                    <a:lumMod val="50000"/>
                  </a:schemeClr>
                </a:solidFill>
              </a:rPr>
              <a:t>dz</a:t>
            </a:r>
            <a:r>
              <a:rPr lang="en-US" sz="1600" i="1" dirty="0">
                <a:solidFill>
                  <a:schemeClr val="bg1">
                    <a:lumMod val="50000"/>
                  </a:schemeClr>
                </a:solidFill>
              </a:rPr>
              <a:t> is PUK associated?</a:t>
            </a:r>
          </a:p>
          <a:p>
            <a:r>
              <a:rPr lang="en-US" sz="1600" dirty="0">
                <a:solidFill>
                  <a:schemeClr val="bg1">
                    <a:lumMod val="50000"/>
                  </a:schemeClr>
                </a:solidFill>
              </a:rPr>
              <a:t>Connective-tissue </a:t>
            </a:r>
            <a:r>
              <a:rPr lang="en-US" sz="1600" dirty="0" err="1">
                <a:solidFill>
                  <a:schemeClr val="bg1">
                    <a:lumMod val="50000"/>
                  </a:schemeClr>
                </a:solidFill>
              </a:rPr>
              <a:t>dz</a:t>
            </a:r>
            <a:r>
              <a:rPr lang="en-US" sz="1600" dirty="0">
                <a:solidFill>
                  <a:schemeClr val="bg1">
                    <a:lumMod val="50000"/>
                  </a:schemeClr>
                </a:solidFill>
              </a:rPr>
              <a:t>, especially </a:t>
            </a:r>
            <a:r>
              <a:rPr lang="en-US" sz="1600" dirty="0" err="1">
                <a:solidFill>
                  <a:schemeClr val="bg1">
                    <a:lumMod val="50000"/>
                  </a:schemeClr>
                </a:solidFill>
              </a:rPr>
              <a:t>vasculitides</a:t>
            </a:r>
            <a:endParaRPr lang="en-US" sz="1600" dirty="0">
              <a:solidFill>
                <a:schemeClr val="bg1">
                  <a:lumMod val="50000"/>
                </a:schemeClr>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B448B0E-4D12-DEF8-F829-C503848272E4}"/>
              </a:ext>
            </a:extLst>
          </p:cNvPr>
          <p:cNvSpPr txBox="1">
            <a:spLocks noChangeArrowheads="1"/>
          </p:cNvSpPr>
          <p:nvPr/>
        </p:nvSpPr>
        <p:spPr bwMode="auto">
          <a:xfrm>
            <a:off x="228600" y="2895600"/>
            <a:ext cx="8737600" cy="2062163"/>
          </a:xfrm>
          <a:prstGeom prst="rect">
            <a:avLst/>
          </a:prstGeom>
          <a:noFill/>
          <a:ln>
            <a:noFill/>
          </a:ln>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r>
              <a:rPr lang="en-US" altLang="en-US" sz="1600" i="1" dirty="0">
                <a:solidFill>
                  <a:schemeClr val="bg1">
                    <a:lumMod val="75000"/>
                  </a:schemeClr>
                </a:solidFill>
              </a:rPr>
              <a:t>With which connective-tissue diseases (CTDs) and/or </a:t>
            </a:r>
            <a:r>
              <a:rPr lang="en-US" altLang="en-US" sz="1600" i="1" dirty="0" err="1">
                <a:solidFill>
                  <a:schemeClr val="bg1">
                    <a:lumMod val="75000"/>
                  </a:schemeClr>
                </a:solidFill>
              </a:rPr>
              <a:t>vasculitides</a:t>
            </a:r>
            <a:r>
              <a:rPr lang="en-US" altLang="en-US" sz="1600" i="1" dirty="0">
                <a:solidFill>
                  <a:schemeClr val="bg1">
                    <a:lumMod val="75000"/>
                  </a:schemeClr>
                </a:solidFill>
              </a:rPr>
              <a:t> has PUK been associated?</a:t>
            </a:r>
          </a:p>
          <a:p>
            <a:pPr eaLnBrk="1" hangingPunct="1">
              <a:spcBef>
                <a:spcPct val="0"/>
              </a:spcBef>
              <a:buClrTx/>
              <a:buSzTx/>
              <a:buFontTx/>
              <a:buNone/>
              <a:defRPr/>
            </a:pPr>
            <a:r>
              <a:rPr lang="en-US" altLang="en-US" sz="1600" dirty="0">
                <a:solidFill>
                  <a:schemeClr val="bg1">
                    <a:lumMod val="75000"/>
                  </a:schemeClr>
                </a:solidFill>
              </a:rPr>
              <a:t>Pretty much all of them</a:t>
            </a:r>
          </a:p>
          <a:p>
            <a:pPr eaLnBrk="1" hangingPunct="1">
              <a:spcBef>
                <a:spcPct val="0"/>
              </a:spcBef>
              <a:buClrTx/>
              <a:buSzTx/>
              <a:buFontTx/>
              <a:buNone/>
              <a:defRPr/>
            </a:pPr>
            <a:endParaRPr lang="en-US" altLang="en-US" sz="1600" dirty="0">
              <a:solidFill>
                <a:schemeClr val="bg1">
                  <a:lumMod val="75000"/>
                </a:schemeClr>
              </a:solidFill>
            </a:endParaRPr>
          </a:p>
          <a:p>
            <a:pPr eaLnBrk="1" hangingPunct="1">
              <a:spcBef>
                <a:spcPct val="0"/>
              </a:spcBef>
              <a:buClrTx/>
              <a:buSzTx/>
              <a:buFontTx/>
              <a:buNone/>
              <a:defRPr/>
            </a:pPr>
            <a:r>
              <a:rPr lang="en-US" altLang="en-US" sz="1600" i="1" dirty="0">
                <a:solidFill>
                  <a:schemeClr val="bg1">
                    <a:lumMod val="75000"/>
                  </a:schemeClr>
                </a:solidFill>
              </a:rPr>
              <a:t>Which three conditions are most likely to present with PUK?</a:t>
            </a:r>
          </a:p>
          <a:p>
            <a:pPr eaLnBrk="1" hangingPunct="1">
              <a:spcBef>
                <a:spcPct val="0"/>
              </a:spcBef>
              <a:buClrTx/>
              <a:buSzTx/>
              <a:buFontTx/>
              <a:buNone/>
              <a:defRPr/>
            </a:pPr>
            <a:r>
              <a:rPr lang="en-US" altLang="en-US" sz="1600" dirty="0">
                <a:solidFill>
                  <a:schemeClr val="bg1">
                    <a:lumMod val="75000"/>
                  </a:schemeClr>
                </a:solidFill>
              </a:rPr>
              <a:t>Rheumatoid arthritis, granulomatosis with polyangiitis, and polyarteritis nodosa</a:t>
            </a:r>
          </a:p>
          <a:p>
            <a:pPr eaLnBrk="1" hangingPunct="1">
              <a:spcBef>
                <a:spcPct val="0"/>
              </a:spcBef>
              <a:buClrTx/>
              <a:buSzTx/>
              <a:buFontTx/>
              <a:buNone/>
              <a:defRPr/>
            </a:pPr>
            <a:endParaRPr lang="en-US" altLang="en-US" sz="1600" dirty="0">
              <a:solidFill>
                <a:schemeClr val="bg1">
                  <a:lumMod val="75000"/>
                </a:schemeClr>
              </a:solidFill>
            </a:endParaRPr>
          </a:p>
          <a:p>
            <a:pPr eaLnBrk="1" hangingPunct="1">
              <a:spcBef>
                <a:spcPct val="0"/>
              </a:spcBef>
              <a:buClrTx/>
              <a:buSzTx/>
              <a:buFontTx/>
              <a:buNone/>
              <a:defRPr/>
            </a:pPr>
            <a:r>
              <a:rPr lang="en-US" altLang="en-US" sz="1600" i="1" dirty="0">
                <a:solidFill>
                  <a:schemeClr val="bg1">
                    <a:lumMod val="75000"/>
                  </a:schemeClr>
                </a:solidFill>
              </a:rPr>
              <a:t>If a PUK </a:t>
            </a:r>
            <a:r>
              <a:rPr lang="en-US" altLang="en-US" sz="1600" i="1" dirty="0" err="1">
                <a:solidFill>
                  <a:schemeClr val="bg1">
                    <a:lumMod val="75000"/>
                  </a:schemeClr>
                </a:solidFill>
              </a:rPr>
              <a:t>pt</a:t>
            </a:r>
            <a:r>
              <a:rPr lang="en-US" altLang="en-US" sz="1600" i="1" dirty="0">
                <a:solidFill>
                  <a:schemeClr val="bg1">
                    <a:lumMod val="75000"/>
                  </a:schemeClr>
                </a:solidFill>
              </a:rPr>
              <a:t> does not carry a CTD/autoimmune diagnosis, what should the ophthalmologist do?</a:t>
            </a:r>
          </a:p>
          <a:p>
            <a:pPr eaLnBrk="1" hangingPunct="1">
              <a:spcBef>
                <a:spcPct val="0"/>
              </a:spcBef>
              <a:buClrTx/>
              <a:buSzTx/>
              <a:buFontTx/>
              <a:buNone/>
              <a:defRPr/>
            </a:pPr>
            <a:r>
              <a:rPr lang="en-US" altLang="en-US" sz="1600" dirty="0">
                <a:solidFill>
                  <a:schemeClr val="bg1">
                    <a:lumMod val="75000"/>
                  </a:schemeClr>
                </a:solidFill>
              </a:rPr>
              <a:t>Initiate a </a:t>
            </a:r>
            <a:r>
              <a:rPr lang="en-US" altLang="en-US" sz="1600" b="1" dirty="0">
                <a:solidFill>
                  <a:srgbClr val="0000FF"/>
                </a:solidFill>
              </a:rPr>
              <a:t>diagnostic workup </a:t>
            </a:r>
            <a:r>
              <a:rPr lang="en-US" altLang="en-US" sz="1600" dirty="0">
                <a:solidFill>
                  <a:schemeClr val="bg1">
                    <a:lumMod val="75000"/>
                  </a:schemeClr>
                </a:solidFill>
              </a:rPr>
              <a:t>(or promptly arrange for a rheumatologist to do so)</a:t>
            </a:r>
          </a:p>
        </p:txBody>
      </p:sp>
      <p:sp>
        <p:nvSpPr>
          <p:cNvPr id="25602" name="Rectangle 7"/>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25603"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25604"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25605" name="Rectangle 4"/>
          <p:cNvSpPr>
            <a:spLocks noGrp="1" noChangeArrowheads="1"/>
          </p:cNvSpPr>
          <p:nvPr>
            <p:ph type="title"/>
          </p:nvPr>
        </p:nvSpPr>
        <p:spPr>
          <a:xfrm>
            <a:off x="457200" y="122238"/>
            <a:ext cx="7543800" cy="792162"/>
          </a:xfrm>
        </p:spPr>
        <p:txBody>
          <a:bodyPr/>
          <a:lstStyle/>
          <a:p>
            <a:pPr eaLnBrk="1" hangingPunct="1"/>
            <a:r>
              <a:rPr lang="en-US" altLang="en-US"/>
              <a:t>A</a:t>
            </a:r>
          </a:p>
        </p:txBody>
      </p:sp>
      <p:sp>
        <p:nvSpPr>
          <p:cNvPr id="25606" name="Rectangle 5"/>
          <p:cNvSpPr>
            <a:spLocks noGrp="1" noChangeArrowheads="1"/>
          </p:cNvSpPr>
          <p:nvPr>
            <p:ph type="body" idx="1"/>
          </p:nvPr>
        </p:nvSpPr>
        <p:spPr>
          <a:xfrm>
            <a:off x="304800" y="1676400"/>
            <a:ext cx="8534400" cy="4876800"/>
          </a:xfrm>
        </p:spPr>
        <p:txBody>
          <a:bodyPr/>
          <a:lstStyle/>
          <a:p>
            <a:pPr eaLnBrk="1" hangingPunct="1"/>
            <a:r>
              <a:rPr lang="en-US" altLang="en-US" sz="2200" dirty="0">
                <a:solidFill>
                  <a:schemeClr val="bg1">
                    <a:lumMod val="75000"/>
                  </a:schemeClr>
                </a:solidFill>
              </a:rPr>
              <a:t>Autoimmune PUK is usually unilateral and sectoral                         </a:t>
            </a:r>
          </a:p>
          <a:p>
            <a:pPr eaLnBrk="1" hangingPunct="1"/>
            <a:r>
              <a:rPr lang="en-US" altLang="en-US" sz="2200" dirty="0">
                <a:solidFill>
                  <a:schemeClr val="bg1">
                    <a:lumMod val="75000"/>
                  </a:schemeClr>
                </a:solidFill>
              </a:rPr>
              <a:t>It often heralds exacerbation of </a:t>
            </a:r>
            <a:r>
              <a:rPr lang="en-US" altLang="en-US" sz="2200" b="1" dirty="0"/>
              <a:t>systemic disease </a:t>
            </a:r>
          </a:p>
        </p:txBody>
      </p:sp>
      <p:sp>
        <p:nvSpPr>
          <p:cNvPr id="25608"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D594711-20C5-401E-AD8F-72AF548FC13C}" type="slidenum">
              <a:rPr lang="en-US" altLang="en-US" sz="1000" smtClean="0"/>
              <a:pPr>
                <a:spcBef>
                  <a:spcPct val="0"/>
                </a:spcBef>
                <a:buClrTx/>
                <a:buSzTx/>
                <a:buFontTx/>
                <a:buNone/>
              </a:pPr>
              <a:t>65</a:t>
            </a:fld>
            <a:endParaRPr lang="en-US" altLang="en-US" sz="1000"/>
          </a:p>
        </p:txBody>
      </p:sp>
      <p:sp>
        <p:nvSpPr>
          <p:cNvPr id="2" name="Oval 1"/>
          <p:cNvSpPr/>
          <p:nvPr/>
        </p:nvSpPr>
        <p:spPr>
          <a:xfrm>
            <a:off x="990600" y="4495800"/>
            <a:ext cx="2133600"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5611" name="TextBox 2"/>
          <p:cNvSpPr txBox="1">
            <a:spLocks noChangeArrowheads="1"/>
          </p:cNvSpPr>
          <p:nvPr/>
        </p:nvSpPr>
        <p:spPr bwMode="auto">
          <a:xfrm>
            <a:off x="217488" y="5154613"/>
            <a:ext cx="6530955" cy="523220"/>
          </a:xfrm>
          <a:prstGeom prst="rect">
            <a:avLst/>
          </a:prstGeom>
          <a:noFill/>
          <a:ln>
            <a:noFill/>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If the workup is negative, what non-autoimmune diagnosis should you consider?</a:t>
            </a:r>
          </a:p>
          <a:p>
            <a:pPr eaLnBrk="1" hangingPunct="1">
              <a:spcBef>
                <a:spcPct val="0"/>
              </a:spcBef>
              <a:buClrTx/>
              <a:buSzTx/>
              <a:buFontTx/>
              <a:buNone/>
            </a:pPr>
            <a:r>
              <a:rPr lang="en-US" altLang="en-US" sz="1400" b="1" dirty="0">
                <a:solidFill>
                  <a:srgbClr val="0000FF"/>
                </a:solidFill>
              </a:rPr>
              <a:t>Infectious</a:t>
            </a:r>
            <a:r>
              <a:rPr lang="en-US" altLang="en-US" sz="1400" dirty="0">
                <a:solidFill>
                  <a:srgbClr val="0000FF"/>
                </a:solidFill>
              </a:rPr>
              <a:t> PUK</a:t>
            </a:r>
            <a:endParaRPr lang="en-US" altLang="en-US" sz="1400" dirty="0">
              <a:solidFill>
                <a:srgbClr val="FFC000"/>
              </a:solidFill>
            </a:endParaRPr>
          </a:p>
        </p:txBody>
      </p:sp>
      <p:sp>
        <p:nvSpPr>
          <p:cNvPr id="3" name="Text Box 4">
            <a:extLst>
              <a:ext uri="{FF2B5EF4-FFF2-40B4-BE49-F238E27FC236}">
                <a16:creationId xmlns:a16="http://schemas.microsoft.com/office/drawing/2014/main" id="{7AFFB063-CE63-42DB-869B-29E757E55688}"/>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4" name="TextBox 3">
            <a:extLst>
              <a:ext uri="{FF2B5EF4-FFF2-40B4-BE49-F238E27FC236}">
                <a16:creationId xmlns:a16="http://schemas.microsoft.com/office/drawing/2014/main" id="{47713A4D-D6EE-4896-8845-12F098555FCE}"/>
              </a:ext>
            </a:extLst>
          </p:cNvPr>
          <p:cNvSpPr txBox="1"/>
          <p:nvPr/>
        </p:nvSpPr>
        <p:spPr>
          <a:xfrm>
            <a:off x="2313038" y="1524000"/>
            <a:ext cx="6194324" cy="584775"/>
          </a:xfrm>
          <a:prstGeom prst="rect">
            <a:avLst/>
          </a:prstGeom>
          <a:solidFill>
            <a:schemeClr val="accent5">
              <a:lumMod val="75000"/>
            </a:schemeClr>
          </a:solidFill>
        </p:spPr>
        <p:txBody>
          <a:bodyPr wrap="none" rtlCol="0">
            <a:spAutoFit/>
          </a:bodyPr>
          <a:lstStyle/>
          <a:p>
            <a:r>
              <a:rPr lang="en-US" sz="1600" i="1" dirty="0">
                <a:solidFill>
                  <a:schemeClr val="bg1">
                    <a:lumMod val="50000"/>
                  </a:schemeClr>
                </a:solidFill>
              </a:rPr>
              <a:t>With what general category of autoimmune </a:t>
            </a:r>
            <a:r>
              <a:rPr lang="en-US" sz="1600" i="1" dirty="0" err="1">
                <a:solidFill>
                  <a:schemeClr val="bg1">
                    <a:lumMod val="50000"/>
                  </a:schemeClr>
                </a:solidFill>
              </a:rPr>
              <a:t>dz</a:t>
            </a:r>
            <a:r>
              <a:rPr lang="en-US" sz="1600" i="1" dirty="0">
                <a:solidFill>
                  <a:schemeClr val="bg1">
                    <a:lumMod val="50000"/>
                  </a:schemeClr>
                </a:solidFill>
              </a:rPr>
              <a:t> is PUK associated?</a:t>
            </a:r>
          </a:p>
          <a:p>
            <a:r>
              <a:rPr lang="en-US" sz="1600" dirty="0">
                <a:solidFill>
                  <a:schemeClr val="bg1">
                    <a:lumMod val="50000"/>
                  </a:schemeClr>
                </a:solidFill>
              </a:rPr>
              <a:t>Connective-tissue </a:t>
            </a:r>
            <a:r>
              <a:rPr lang="en-US" sz="1600" dirty="0" err="1">
                <a:solidFill>
                  <a:schemeClr val="bg1">
                    <a:lumMod val="50000"/>
                  </a:schemeClr>
                </a:solidFill>
              </a:rPr>
              <a:t>dz</a:t>
            </a:r>
            <a:r>
              <a:rPr lang="en-US" sz="1600" dirty="0">
                <a:solidFill>
                  <a:schemeClr val="bg1">
                    <a:lumMod val="50000"/>
                  </a:schemeClr>
                </a:solidFill>
              </a:rPr>
              <a:t>, especially </a:t>
            </a:r>
            <a:r>
              <a:rPr lang="en-US" sz="1600" dirty="0" err="1">
                <a:solidFill>
                  <a:schemeClr val="bg1">
                    <a:lumMod val="50000"/>
                  </a:schemeClr>
                </a:solidFill>
              </a:rPr>
              <a:t>vasculitides</a:t>
            </a:r>
            <a:endParaRPr lang="en-US" sz="1600" dirty="0">
              <a:solidFill>
                <a:schemeClr val="bg1">
                  <a:lumMod val="50000"/>
                </a:schemeClr>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739F391A-9DBA-EAF6-4870-1DE87C994CC1}"/>
              </a:ext>
            </a:extLst>
          </p:cNvPr>
          <p:cNvSpPr txBox="1">
            <a:spLocks noChangeArrowheads="1"/>
          </p:cNvSpPr>
          <p:nvPr/>
        </p:nvSpPr>
        <p:spPr bwMode="auto">
          <a:xfrm>
            <a:off x="228600" y="2895600"/>
            <a:ext cx="8737600" cy="2062163"/>
          </a:xfrm>
          <a:prstGeom prst="rect">
            <a:avLst/>
          </a:prstGeom>
          <a:noFill/>
          <a:ln>
            <a:noFill/>
          </a:ln>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r>
              <a:rPr lang="en-US" altLang="en-US" sz="1600" i="1" dirty="0">
                <a:solidFill>
                  <a:schemeClr val="bg1">
                    <a:lumMod val="75000"/>
                  </a:schemeClr>
                </a:solidFill>
              </a:rPr>
              <a:t>With which connective-tissue diseases (CTDs) and/or </a:t>
            </a:r>
            <a:r>
              <a:rPr lang="en-US" altLang="en-US" sz="1600" i="1" dirty="0" err="1">
                <a:solidFill>
                  <a:schemeClr val="bg1">
                    <a:lumMod val="75000"/>
                  </a:schemeClr>
                </a:solidFill>
              </a:rPr>
              <a:t>vasculitides</a:t>
            </a:r>
            <a:r>
              <a:rPr lang="en-US" altLang="en-US" sz="1600" i="1" dirty="0">
                <a:solidFill>
                  <a:schemeClr val="bg1">
                    <a:lumMod val="75000"/>
                  </a:schemeClr>
                </a:solidFill>
              </a:rPr>
              <a:t> has PUK been associated?</a:t>
            </a:r>
          </a:p>
          <a:p>
            <a:pPr eaLnBrk="1" hangingPunct="1">
              <a:spcBef>
                <a:spcPct val="0"/>
              </a:spcBef>
              <a:buClrTx/>
              <a:buSzTx/>
              <a:buFontTx/>
              <a:buNone/>
              <a:defRPr/>
            </a:pPr>
            <a:r>
              <a:rPr lang="en-US" altLang="en-US" sz="1600" dirty="0">
                <a:solidFill>
                  <a:schemeClr val="bg1">
                    <a:lumMod val="75000"/>
                  </a:schemeClr>
                </a:solidFill>
              </a:rPr>
              <a:t>Pretty much all of them</a:t>
            </a:r>
          </a:p>
          <a:p>
            <a:pPr eaLnBrk="1" hangingPunct="1">
              <a:spcBef>
                <a:spcPct val="0"/>
              </a:spcBef>
              <a:buClrTx/>
              <a:buSzTx/>
              <a:buFontTx/>
              <a:buNone/>
              <a:defRPr/>
            </a:pPr>
            <a:endParaRPr lang="en-US" altLang="en-US" sz="1600" dirty="0">
              <a:solidFill>
                <a:schemeClr val="bg1">
                  <a:lumMod val="75000"/>
                </a:schemeClr>
              </a:solidFill>
            </a:endParaRPr>
          </a:p>
          <a:p>
            <a:pPr eaLnBrk="1" hangingPunct="1">
              <a:spcBef>
                <a:spcPct val="0"/>
              </a:spcBef>
              <a:buClrTx/>
              <a:buSzTx/>
              <a:buFontTx/>
              <a:buNone/>
              <a:defRPr/>
            </a:pPr>
            <a:r>
              <a:rPr lang="en-US" altLang="en-US" sz="1600" i="1" dirty="0">
                <a:solidFill>
                  <a:schemeClr val="bg1">
                    <a:lumMod val="75000"/>
                  </a:schemeClr>
                </a:solidFill>
              </a:rPr>
              <a:t>Which three conditions are most likely to present with PUK?</a:t>
            </a:r>
          </a:p>
          <a:p>
            <a:pPr eaLnBrk="1" hangingPunct="1">
              <a:spcBef>
                <a:spcPct val="0"/>
              </a:spcBef>
              <a:buClrTx/>
              <a:buSzTx/>
              <a:buFontTx/>
              <a:buNone/>
              <a:defRPr/>
            </a:pPr>
            <a:r>
              <a:rPr lang="en-US" altLang="en-US" sz="1600" dirty="0">
                <a:solidFill>
                  <a:schemeClr val="bg1">
                    <a:lumMod val="75000"/>
                  </a:schemeClr>
                </a:solidFill>
              </a:rPr>
              <a:t>Rheumatoid arthritis, granulomatosis with polyangiitis, and polyarteritis nodosa</a:t>
            </a:r>
          </a:p>
          <a:p>
            <a:pPr eaLnBrk="1" hangingPunct="1">
              <a:spcBef>
                <a:spcPct val="0"/>
              </a:spcBef>
              <a:buClrTx/>
              <a:buSzTx/>
              <a:buFontTx/>
              <a:buNone/>
              <a:defRPr/>
            </a:pPr>
            <a:endParaRPr lang="en-US" altLang="en-US" sz="1600" dirty="0">
              <a:solidFill>
                <a:schemeClr val="bg1">
                  <a:lumMod val="75000"/>
                </a:schemeClr>
              </a:solidFill>
            </a:endParaRPr>
          </a:p>
          <a:p>
            <a:pPr eaLnBrk="1" hangingPunct="1">
              <a:spcBef>
                <a:spcPct val="0"/>
              </a:spcBef>
              <a:buClrTx/>
              <a:buSzTx/>
              <a:buFontTx/>
              <a:buNone/>
              <a:defRPr/>
            </a:pPr>
            <a:r>
              <a:rPr lang="en-US" altLang="en-US" sz="1600" i="1" dirty="0">
                <a:solidFill>
                  <a:schemeClr val="bg1">
                    <a:lumMod val="75000"/>
                  </a:schemeClr>
                </a:solidFill>
              </a:rPr>
              <a:t>If a PUK </a:t>
            </a:r>
            <a:r>
              <a:rPr lang="en-US" altLang="en-US" sz="1600" i="1" dirty="0" err="1">
                <a:solidFill>
                  <a:schemeClr val="bg1">
                    <a:lumMod val="75000"/>
                  </a:schemeClr>
                </a:solidFill>
              </a:rPr>
              <a:t>pt</a:t>
            </a:r>
            <a:r>
              <a:rPr lang="en-US" altLang="en-US" sz="1600" i="1" dirty="0">
                <a:solidFill>
                  <a:schemeClr val="bg1">
                    <a:lumMod val="75000"/>
                  </a:schemeClr>
                </a:solidFill>
              </a:rPr>
              <a:t> does not carry a CTD/autoimmune diagnosis, what should the ophthalmologist do?</a:t>
            </a:r>
          </a:p>
          <a:p>
            <a:pPr eaLnBrk="1" hangingPunct="1">
              <a:spcBef>
                <a:spcPct val="0"/>
              </a:spcBef>
              <a:buClrTx/>
              <a:buSzTx/>
              <a:buFontTx/>
              <a:buNone/>
              <a:defRPr/>
            </a:pPr>
            <a:r>
              <a:rPr lang="en-US" altLang="en-US" sz="1600" dirty="0">
                <a:solidFill>
                  <a:schemeClr val="bg1">
                    <a:lumMod val="75000"/>
                  </a:schemeClr>
                </a:solidFill>
              </a:rPr>
              <a:t>Initiate a </a:t>
            </a:r>
            <a:r>
              <a:rPr lang="en-US" altLang="en-US" sz="1600" b="1" dirty="0">
                <a:solidFill>
                  <a:srgbClr val="0000FF"/>
                </a:solidFill>
              </a:rPr>
              <a:t>diagnostic workup </a:t>
            </a:r>
            <a:r>
              <a:rPr lang="en-US" altLang="en-US" sz="1600" dirty="0">
                <a:solidFill>
                  <a:schemeClr val="bg1">
                    <a:lumMod val="75000"/>
                  </a:schemeClr>
                </a:solidFill>
              </a:rPr>
              <a:t>(or promptly arrange for a rheumatologist to do so)</a:t>
            </a:r>
          </a:p>
        </p:txBody>
      </p:sp>
      <p:sp>
        <p:nvSpPr>
          <p:cNvPr id="26626" name="Rectangle 7"/>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26627"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26628"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26629" name="Rectangle 4"/>
          <p:cNvSpPr>
            <a:spLocks noGrp="1" noChangeArrowheads="1"/>
          </p:cNvSpPr>
          <p:nvPr>
            <p:ph type="title"/>
          </p:nvPr>
        </p:nvSpPr>
        <p:spPr>
          <a:xfrm>
            <a:off x="457200" y="122238"/>
            <a:ext cx="7543800" cy="792162"/>
          </a:xfrm>
        </p:spPr>
        <p:txBody>
          <a:bodyPr/>
          <a:lstStyle/>
          <a:p>
            <a:pPr eaLnBrk="1" hangingPunct="1"/>
            <a:r>
              <a:rPr lang="en-US" altLang="en-US"/>
              <a:t>Q</a:t>
            </a:r>
          </a:p>
        </p:txBody>
      </p:sp>
      <p:sp>
        <p:nvSpPr>
          <p:cNvPr id="26630" name="Rectangle 5"/>
          <p:cNvSpPr>
            <a:spLocks noGrp="1" noChangeArrowheads="1"/>
          </p:cNvSpPr>
          <p:nvPr>
            <p:ph type="body" idx="1"/>
          </p:nvPr>
        </p:nvSpPr>
        <p:spPr>
          <a:xfrm>
            <a:off x="304800" y="1676400"/>
            <a:ext cx="8534400" cy="4876800"/>
          </a:xfrm>
        </p:spPr>
        <p:txBody>
          <a:bodyPr/>
          <a:lstStyle/>
          <a:p>
            <a:pPr eaLnBrk="1" hangingPunct="1"/>
            <a:r>
              <a:rPr lang="en-US" altLang="en-US" sz="2200" dirty="0">
                <a:solidFill>
                  <a:schemeClr val="bg1">
                    <a:lumMod val="75000"/>
                  </a:schemeClr>
                </a:solidFill>
              </a:rPr>
              <a:t>Autoimmune PUK is usually unilateral and sectoral                         </a:t>
            </a:r>
          </a:p>
          <a:p>
            <a:pPr eaLnBrk="1" hangingPunct="1"/>
            <a:r>
              <a:rPr lang="en-US" altLang="en-US" sz="2200" dirty="0">
                <a:solidFill>
                  <a:schemeClr val="bg1">
                    <a:lumMod val="75000"/>
                  </a:schemeClr>
                </a:solidFill>
              </a:rPr>
              <a:t>It often heralds exacerbation of </a:t>
            </a:r>
            <a:r>
              <a:rPr lang="en-US" altLang="en-US" sz="2200" b="1" dirty="0"/>
              <a:t>systemic disease </a:t>
            </a:r>
          </a:p>
        </p:txBody>
      </p:sp>
      <p:sp>
        <p:nvSpPr>
          <p:cNvPr id="2663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0F724A9-DE98-4C48-A7D0-5694A7AAE5A9}" type="slidenum">
              <a:rPr lang="en-US" altLang="en-US" sz="1000" smtClean="0"/>
              <a:pPr>
                <a:spcBef>
                  <a:spcPct val="0"/>
                </a:spcBef>
                <a:buClrTx/>
                <a:buSzTx/>
                <a:buFontTx/>
                <a:buNone/>
              </a:pPr>
              <a:t>66</a:t>
            </a:fld>
            <a:endParaRPr lang="en-US" altLang="en-US" sz="1000"/>
          </a:p>
        </p:txBody>
      </p:sp>
      <p:sp>
        <p:nvSpPr>
          <p:cNvPr id="2" name="Oval 1"/>
          <p:cNvSpPr/>
          <p:nvPr/>
        </p:nvSpPr>
        <p:spPr>
          <a:xfrm>
            <a:off x="990600" y="4495800"/>
            <a:ext cx="2133600"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6635" name="TextBox 2"/>
          <p:cNvSpPr txBox="1">
            <a:spLocks noChangeArrowheads="1"/>
          </p:cNvSpPr>
          <p:nvPr/>
        </p:nvSpPr>
        <p:spPr bwMode="auto">
          <a:xfrm>
            <a:off x="217488" y="5154613"/>
            <a:ext cx="8773556" cy="954107"/>
          </a:xfrm>
          <a:prstGeom prst="rect">
            <a:avLst/>
          </a:prstGeom>
          <a:noFill/>
          <a:ln>
            <a:noFill/>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If the workup is negative, what non-autoimmune diagnosis should you consider?</a:t>
            </a:r>
          </a:p>
          <a:p>
            <a:pPr eaLnBrk="1" hangingPunct="1">
              <a:spcBef>
                <a:spcPct val="0"/>
              </a:spcBef>
              <a:buClrTx/>
              <a:buSzTx/>
              <a:buFontTx/>
              <a:buNone/>
            </a:pPr>
            <a:r>
              <a:rPr lang="en-US" altLang="en-US" sz="1400" b="1" dirty="0">
                <a:solidFill>
                  <a:srgbClr val="0000FF"/>
                </a:solidFill>
              </a:rPr>
              <a:t>Infectious</a:t>
            </a:r>
            <a:r>
              <a:rPr lang="en-US" altLang="en-US" sz="1400" dirty="0">
                <a:solidFill>
                  <a:srgbClr val="0000FF"/>
                </a:solidFill>
              </a:rPr>
              <a:t> PUK</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If the PUK is associated with copious mucopurulent discharge, what infectious etiology should you consider?</a:t>
            </a:r>
          </a:p>
        </p:txBody>
      </p:sp>
      <p:sp>
        <p:nvSpPr>
          <p:cNvPr id="3" name="Text Box 4">
            <a:extLst>
              <a:ext uri="{FF2B5EF4-FFF2-40B4-BE49-F238E27FC236}">
                <a16:creationId xmlns:a16="http://schemas.microsoft.com/office/drawing/2014/main" id="{604D39BF-2067-4B65-86F5-9207E1C61834}"/>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4" name="TextBox 3">
            <a:extLst>
              <a:ext uri="{FF2B5EF4-FFF2-40B4-BE49-F238E27FC236}">
                <a16:creationId xmlns:a16="http://schemas.microsoft.com/office/drawing/2014/main" id="{603012C9-4A05-4555-8B91-F16EAD006D2B}"/>
              </a:ext>
            </a:extLst>
          </p:cNvPr>
          <p:cNvSpPr txBox="1"/>
          <p:nvPr/>
        </p:nvSpPr>
        <p:spPr>
          <a:xfrm>
            <a:off x="2313038" y="1524000"/>
            <a:ext cx="6194324" cy="584775"/>
          </a:xfrm>
          <a:prstGeom prst="rect">
            <a:avLst/>
          </a:prstGeom>
          <a:solidFill>
            <a:schemeClr val="accent5">
              <a:lumMod val="75000"/>
            </a:schemeClr>
          </a:solidFill>
        </p:spPr>
        <p:txBody>
          <a:bodyPr wrap="none" rtlCol="0">
            <a:spAutoFit/>
          </a:bodyPr>
          <a:lstStyle/>
          <a:p>
            <a:r>
              <a:rPr lang="en-US" sz="1600" i="1" dirty="0">
                <a:solidFill>
                  <a:schemeClr val="bg1">
                    <a:lumMod val="50000"/>
                  </a:schemeClr>
                </a:solidFill>
              </a:rPr>
              <a:t>With what general category of autoimmune </a:t>
            </a:r>
            <a:r>
              <a:rPr lang="en-US" sz="1600" i="1" dirty="0" err="1">
                <a:solidFill>
                  <a:schemeClr val="bg1">
                    <a:lumMod val="50000"/>
                  </a:schemeClr>
                </a:solidFill>
              </a:rPr>
              <a:t>dz</a:t>
            </a:r>
            <a:r>
              <a:rPr lang="en-US" sz="1600" i="1" dirty="0">
                <a:solidFill>
                  <a:schemeClr val="bg1">
                    <a:lumMod val="50000"/>
                  </a:schemeClr>
                </a:solidFill>
              </a:rPr>
              <a:t> is PUK associated?</a:t>
            </a:r>
          </a:p>
          <a:p>
            <a:r>
              <a:rPr lang="en-US" sz="1600" dirty="0">
                <a:solidFill>
                  <a:schemeClr val="bg1">
                    <a:lumMod val="50000"/>
                  </a:schemeClr>
                </a:solidFill>
              </a:rPr>
              <a:t>Connective-tissue </a:t>
            </a:r>
            <a:r>
              <a:rPr lang="en-US" sz="1600" dirty="0" err="1">
                <a:solidFill>
                  <a:schemeClr val="bg1">
                    <a:lumMod val="50000"/>
                  </a:schemeClr>
                </a:solidFill>
              </a:rPr>
              <a:t>dz</a:t>
            </a:r>
            <a:r>
              <a:rPr lang="en-US" sz="1600" dirty="0">
                <a:solidFill>
                  <a:schemeClr val="bg1">
                    <a:lumMod val="50000"/>
                  </a:schemeClr>
                </a:solidFill>
              </a:rPr>
              <a:t>, especially </a:t>
            </a:r>
            <a:r>
              <a:rPr lang="en-US" sz="1600" dirty="0" err="1">
                <a:solidFill>
                  <a:schemeClr val="bg1">
                    <a:lumMod val="50000"/>
                  </a:schemeClr>
                </a:solidFill>
              </a:rPr>
              <a:t>vasculitides</a:t>
            </a:r>
            <a:endParaRPr lang="en-US" sz="1600" dirty="0">
              <a:solidFill>
                <a:schemeClr val="bg1">
                  <a:lumMod val="50000"/>
                </a:schemeClr>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C04F15CC-133D-064D-CD85-790B7ED0C165}"/>
              </a:ext>
            </a:extLst>
          </p:cNvPr>
          <p:cNvSpPr txBox="1">
            <a:spLocks noChangeArrowheads="1"/>
          </p:cNvSpPr>
          <p:nvPr/>
        </p:nvSpPr>
        <p:spPr bwMode="auto">
          <a:xfrm>
            <a:off x="228600" y="2895600"/>
            <a:ext cx="8737600" cy="2062163"/>
          </a:xfrm>
          <a:prstGeom prst="rect">
            <a:avLst/>
          </a:prstGeom>
          <a:noFill/>
          <a:ln>
            <a:noFill/>
          </a:ln>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r>
              <a:rPr lang="en-US" altLang="en-US" sz="1600" i="1" dirty="0">
                <a:solidFill>
                  <a:schemeClr val="bg1">
                    <a:lumMod val="75000"/>
                  </a:schemeClr>
                </a:solidFill>
              </a:rPr>
              <a:t>With which connective-tissue diseases (CTDs) and/or </a:t>
            </a:r>
            <a:r>
              <a:rPr lang="en-US" altLang="en-US" sz="1600" i="1" dirty="0" err="1">
                <a:solidFill>
                  <a:schemeClr val="bg1">
                    <a:lumMod val="75000"/>
                  </a:schemeClr>
                </a:solidFill>
              </a:rPr>
              <a:t>vasculitides</a:t>
            </a:r>
            <a:r>
              <a:rPr lang="en-US" altLang="en-US" sz="1600" i="1" dirty="0">
                <a:solidFill>
                  <a:schemeClr val="bg1">
                    <a:lumMod val="75000"/>
                  </a:schemeClr>
                </a:solidFill>
              </a:rPr>
              <a:t> has PUK been associated?</a:t>
            </a:r>
          </a:p>
          <a:p>
            <a:pPr eaLnBrk="1" hangingPunct="1">
              <a:spcBef>
                <a:spcPct val="0"/>
              </a:spcBef>
              <a:buClrTx/>
              <a:buSzTx/>
              <a:buFontTx/>
              <a:buNone/>
              <a:defRPr/>
            </a:pPr>
            <a:r>
              <a:rPr lang="en-US" altLang="en-US" sz="1600" dirty="0">
                <a:solidFill>
                  <a:schemeClr val="bg1">
                    <a:lumMod val="75000"/>
                  </a:schemeClr>
                </a:solidFill>
              </a:rPr>
              <a:t>Pretty much all of them</a:t>
            </a:r>
          </a:p>
          <a:p>
            <a:pPr eaLnBrk="1" hangingPunct="1">
              <a:spcBef>
                <a:spcPct val="0"/>
              </a:spcBef>
              <a:buClrTx/>
              <a:buSzTx/>
              <a:buFontTx/>
              <a:buNone/>
              <a:defRPr/>
            </a:pPr>
            <a:endParaRPr lang="en-US" altLang="en-US" sz="1600" dirty="0">
              <a:solidFill>
                <a:schemeClr val="bg1">
                  <a:lumMod val="75000"/>
                </a:schemeClr>
              </a:solidFill>
            </a:endParaRPr>
          </a:p>
          <a:p>
            <a:pPr eaLnBrk="1" hangingPunct="1">
              <a:spcBef>
                <a:spcPct val="0"/>
              </a:spcBef>
              <a:buClrTx/>
              <a:buSzTx/>
              <a:buFontTx/>
              <a:buNone/>
              <a:defRPr/>
            </a:pPr>
            <a:r>
              <a:rPr lang="en-US" altLang="en-US" sz="1600" i="1" dirty="0">
                <a:solidFill>
                  <a:schemeClr val="bg1">
                    <a:lumMod val="75000"/>
                  </a:schemeClr>
                </a:solidFill>
              </a:rPr>
              <a:t>Which three conditions are most likely to present with PUK?</a:t>
            </a:r>
          </a:p>
          <a:p>
            <a:pPr eaLnBrk="1" hangingPunct="1">
              <a:spcBef>
                <a:spcPct val="0"/>
              </a:spcBef>
              <a:buClrTx/>
              <a:buSzTx/>
              <a:buFontTx/>
              <a:buNone/>
              <a:defRPr/>
            </a:pPr>
            <a:r>
              <a:rPr lang="en-US" altLang="en-US" sz="1600" dirty="0">
                <a:solidFill>
                  <a:schemeClr val="bg1">
                    <a:lumMod val="75000"/>
                  </a:schemeClr>
                </a:solidFill>
              </a:rPr>
              <a:t>Rheumatoid arthritis, granulomatosis with polyangiitis, and polyarteritis nodosa</a:t>
            </a:r>
          </a:p>
          <a:p>
            <a:pPr eaLnBrk="1" hangingPunct="1">
              <a:spcBef>
                <a:spcPct val="0"/>
              </a:spcBef>
              <a:buClrTx/>
              <a:buSzTx/>
              <a:buFontTx/>
              <a:buNone/>
              <a:defRPr/>
            </a:pPr>
            <a:endParaRPr lang="en-US" altLang="en-US" sz="1600" dirty="0">
              <a:solidFill>
                <a:schemeClr val="bg1">
                  <a:lumMod val="75000"/>
                </a:schemeClr>
              </a:solidFill>
            </a:endParaRPr>
          </a:p>
          <a:p>
            <a:pPr eaLnBrk="1" hangingPunct="1">
              <a:spcBef>
                <a:spcPct val="0"/>
              </a:spcBef>
              <a:buClrTx/>
              <a:buSzTx/>
              <a:buFontTx/>
              <a:buNone/>
              <a:defRPr/>
            </a:pPr>
            <a:r>
              <a:rPr lang="en-US" altLang="en-US" sz="1600" i="1" dirty="0">
                <a:solidFill>
                  <a:schemeClr val="bg1">
                    <a:lumMod val="75000"/>
                  </a:schemeClr>
                </a:solidFill>
              </a:rPr>
              <a:t>If a PUK </a:t>
            </a:r>
            <a:r>
              <a:rPr lang="en-US" altLang="en-US" sz="1600" i="1" dirty="0" err="1">
                <a:solidFill>
                  <a:schemeClr val="bg1">
                    <a:lumMod val="75000"/>
                  </a:schemeClr>
                </a:solidFill>
              </a:rPr>
              <a:t>pt</a:t>
            </a:r>
            <a:r>
              <a:rPr lang="en-US" altLang="en-US" sz="1600" i="1" dirty="0">
                <a:solidFill>
                  <a:schemeClr val="bg1">
                    <a:lumMod val="75000"/>
                  </a:schemeClr>
                </a:solidFill>
              </a:rPr>
              <a:t> does not carry a CTD/autoimmune diagnosis, what should the ophthalmologist do?</a:t>
            </a:r>
          </a:p>
          <a:p>
            <a:pPr eaLnBrk="1" hangingPunct="1">
              <a:spcBef>
                <a:spcPct val="0"/>
              </a:spcBef>
              <a:buClrTx/>
              <a:buSzTx/>
              <a:buFontTx/>
              <a:buNone/>
              <a:defRPr/>
            </a:pPr>
            <a:r>
              <a:rPr lang="en-US" altLang="en-US" sz="1600" dirty="0">
                <a:solidFill>
                  <a:schemeClr val="bg1">
                    <a:lumMod val="75000"/>
                  </a:schemeClr>
                </a:solidFill>
              </a:rPr>
              <a:t>Initiate a </a:t>
            </a:r>
            <a:r>
              <a:rPr lang="en-US" altLang="en-US" sz="1600" b="1" dirty="0">
                <a:solidFill>
                  <a:srgbClr val="0000FF"/>
                </a:solidFill>
              </a:rPr>
              <a:t>diagnostic workup </a:t>
            </a:r>
            <a:r>
              <a:rPr lang="en-US" altLang="en-US" sz="1600" dirty="0">
                <a:solidFill>
                  <a:schemeClr val="bg1">
                    <a:lumMod val="75000"/>
                  </a:schemeClr>
                </a:solidFill>
              </a:rPr>
              <a:t>(or promptly arrange for a rheumatologist to do so)</a:t>
            </a:r>
          </a:p>
        </p:txBody>
      </p:sp>
      <p:sp>
        <p:nvSpPr>
          <p:cNvPr id="27650" name="Rectangle 7"/>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27651"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27652"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27653" name="Rectangle 4"/>
          <p:cNvSpPr>
            <a:spLocks noGrp="1" noChangeArrowheads="1"/>
          </p:cNvSpPr>
          <p:nvPr>
            <p:ph type="title"/>
          </p:nvPr>
        </p:nvSpPr>
        <p:spPr>
          <a:xfrm>
            <a:off x="457200" y="122238"/>
            <a:ext cx="7543800" cy="792162"/>
          </a:xfrm>
        </p:spPr>
        <p:txBody>
          <a:bodyPr/>
          <a:lstStyle/>
          <a:p>
            <a:pPr eaLnBrk="1" hangingPunct="1"/>
            <a:r>
              <a:rPr lang="en-US" altLang="en-US"/>
              <a:t>A</a:t>
            </a:r>
          </a:p>
        </p:txBody>
      </p:sp>
      <p:sp>
        <p:nvSpPr>
          <p:cNvPr id="27654" name="Rectangle 5"/>
          <p:cNvSpPr>
            <a:spLocks noGrp="1" noChangeArrowheads="1"/>
          </p:cNvSpPr>
          <p:nvPr>
            <p:ph type="body" idx="1"/>
          </p:nvPr>
        </p:nvSpPr>
        <p:spPr>
          <a:xfrm>
            <a:off x="304800" y="1676400"/>
            <a:ext cx="8534400" cy="4876800"/>
          </a:xfrm>
        </p:spPr>
        <p:txBody>
          <a:bodyPr/>
          <a:lstStyle/>
          <a:p>
            <a:pPr eaLnBrk="1" hangingPunct="1"/>
            <a:r>
              <a:rPr lang="en-US" altLang="en-US" sz="2200" dirty="0">
                <a:solidFill>
                  <a:schemeClr val="bg1">
                    <a:lumMod val="75000"/>
                  </a:schemeClr>
                </a:solidFill>
              </a:rPr>
              <a:t>Autoimmune PUK is usually unilateral and sectoral                         </a:t>
            </a:r>
          </a:p>
          <a:p>
            <a:pPr eaLnBrk="1" hangingPunct="1"/>
            <a:r>
              <a:rPr lang="en-US" altLang="en-US" sz="2200" dirty="0">
                <a:solidFill>
                  <a:schemeClr val="bg1">
                    <a:lumMod val="75000"/>
                  </a:schemeClr>
                </a:solidFill>
              </a:rPr>
              <a:t>It often heralds exacerbation of </a:t>
            </a:r>
            <a:r>
              <a:rPr lang="en-US" altLang="en-US" sz="2200" b="1" dirty="0"/>
              <a:t>systemic disease </a:t>
            </a:r>
          </a:p>
        </p:txBody>
      </p:sp>
      <p:sp>
        <p:nvSpPr>
          <p:cNvPr id="2765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11CA3F6-F70A-4A19-9008-32C274AAE830}" type="slidenum">
              <a:rPr lang="en-US" altLang="en-US" sz="1000" smtClean="0"/>
              <a:pPr>
                <a:spcBef>
                  <a:spcPct val="0"/>
                </a:spcBef>
                <a:buClrTx/>
                <a:buSzTx/>
                <a:buFontTx/>
                <a:buNone/>
              </a:pPr>
              <a:t>67</a:t>
            </a:fld>
            <a:endParaRPr lang="en-US" altLang="en-US" sz="1000"/>
          </a:p>
        </p:txBody>
      </p:sp>
      <p:sp>
        <p:nvSpPr>
          <p:cNvPr id="2" name="Oval 1"/>
          <p:cNvSpPr/>
          <p:nvPr/>
        </p:nvSpPr>
        <p:spPr>
          <a:xfrm>
            <a:off x="990600" y="4495800"/>
            <a:ext cx="2133600"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7659" name="TextBox 2"/>
          <p:cNvSpPr txBox="1">
            <a:spLocks noChangeArrowheads="1"/>
          </p:cNvSpPr>
          <p:nvPr/>
        </p:nvSpPr>
        <p:spPr bwMode="auto">
          <a:xfrm>
            <a:off x="217488" y="5154613"/>
            <a:ext cx="8774112" cy="1169987"/>
          </a:xfrm>
          <a:prstGeom prst="rect">
            <a:avLst/>
          </a:prstGeom>
          <a:noFill/>
          <a:ln>
            <a:noFill/>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If the workup is negative, what non-autoimmune diagnosis should you consider?</a:t>
            </a:r>
          </a:p>
          <a:p>
            <a:pPr eaLnBrk="1" hangingPunct="1">
              <a:spcBef>
                <a:spcPct val="0"/>
              </a:spcBef>
              <a:buClrTx/>
              <a:buSzTx/>
              <a:buFontTx/>
              <a:buNone/>
            </a:pPr>
            <a:r>
              <a:rPr lang="en-US" altLang="en-US" sz="1400" b="1" dirty="0">
                <a:solidFill>
                  <a:srgbClr val="0000FF"/>
                </a:solidFill>
              </a:rPr>
              <a:t>Infectious</a:t>
            </a:r>
            <a:r>
              <a:rPr lang="en-US" altLang="en-US" sz="1400" dirty="0">
                <a:solidFill>
                  <a:srgbClr val="0000FF"/>
                </a:solidFill>
              </a:rPr>
              <a:t> PUK</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If the PUK is associated with copious mucopurulent discharge, what infectious etiology should you consider?</a:t>
            </a:r>
          </a:p>
          <a:p>
            <a:pPr eaLnBrk="1" hangingPunct="1">
              <a:spcBef>
                <a:spcPct val="0"/>
              </a:spcBef>
              <a:buClrTx/>
              <a:buSzTx/>
              <a:buFontTx/>
              <a:buNone/>
            </a:pPr>
            <a:r>
              <a:rPr lang="en-US" altLang="en-US" sz="1400" dirty="0">
                <a:solidFill>
                  <a:srgbClr val="0000FF"/>
                </a:solidFill>
              </a:rPr>
              <a:t>Gonococcal disease</a:t>
            </a:r>
          </a:p>
        </p:txBody>
      </p:sp>
      <p:sp>
        <p:nvSpPr>
          <p:cNvPr id="3" name="Text Box 4">
            <a:extLst>
              <a:ext uri="{FF2B5EF4-FFF2-40B4-BE49-F238E27FC236}">
                <a16:creationId xmlns:a16="http://schemas.microsoft.com/office/drawing/2014/main" id="{E08FBA7B-FC84-4E99-9597-C8602C7479E2}"/>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4" name="TextBox 3">
            <a:extLst>
              <a:ext uri="{FF2B5EF4-FFF2-40B4-BE49-F238E27FC236}">
                <a16:creationId xmlns:a16="http://schemas.microsoft.com/office/drawing/2014/main" id="{6B641C80-FCF5-4FA5-934A-459132CE5064}"/>
              </a:ext>
            </a:extLst>
          </p:cNvPr>
          <p:cNvSpPr txBox="1"/>
          <p:nvPr/>
        </p:nvSpPr>
        <p:spPr>
          <a:xfrm>
            <a:off x="2313038" y="1524000"/>
            <a:ext cx="6194324" cy="584775"/>
          </a:xfrm>
          <a:prstGeom prst="rect">
            <a:avLst/>
          </a:prstGeom>
          <a:solidFill>
            <a:schemeClr val="accent5">
              <a:lumMod val="75000"/>
            </a:schemeClr>
          </a:solidFill>
        </p:spPr>
        <p:txBody>
          <a:bodyPr wrap="none" rtlCol="0">
            <a:spAutoFit/>
          </a:bodyPr>
          <a:lstStyle/>
          <a:p>
            <a:r>
              <a:rPr lang="en-US" sz="1600" i="1" dirty="0">
                <a:solidFill>
                  <a:schemeClr val="bg1">
                    <a:lumMod val="50000"/>
                  </a:schemeClr>
                </a:solidFill>
              </a:rPr>
              <a:t>With what general category of autoimmune </a:t>
            </a:r>
            <a:r>
              <a:rPr lang="en-US" sz="1600" i="1" dirty="0" err="1">
                <a:solidFill>
                  <a:schemeClr val="bg1">
                    <a:lumMod val="50000"/>
                  </a:schemeClr>
                </a:solidFill>
              </a:rPr>
              <a:t>dz</a:t>
            </a:r>
            <a:r>
              <a:rPr lang="en-US" sz="1600" i="1" dirty="0">
                <a:solidFill>
                  <a:schemeClr val="bg1">
                    <a:lumMod val="50000"/>
                  </a:schemeClr>
                </a:solidFill>
              </a:rPr>
              <a:t> is PUK associated?</a:t>
            </a:r>
          </a:p>
          <a:p>
            <a:r>
              <a:rPr lang="en-US" sz="1600" dirty="0">
                <a:solidFill>
                  <a:schemeClr val="bg1">
                    <a:lumMod val="50000"/>
                  </a:schemeClr>
                </a:solidFill>
              </a:rPr>
              <a:t>Connective-tissue </a:t>
            </a:r>
            <a:r>
              <a:rPr lang="en-US" sz="1600" dirty="0" err="1">
                <a:solidFill>
                  <a:schemeClr val="bg1">
                    <a:lumMod val="50000"/>
                  </a:schemeClr>
                </a:solidFill>
              </a:rPr>
              <a:t>dz</a:t>
            </a:r>
            <a:r>
              <a:rPr lang="en-US" sz="1600" dirty="0">
                <a:solidFill>
                  <a:schemeClr val="bg1">
                    <a:lumMod val="50000"/>
                  </a:schemeClr>
                </a:solidFill>
              </a:rPr>
              <a:t>, especially </a:t>
            </a:r>
            <a:r>
              <a:rPr lang="en-US" sz="1600" dirty="0" err="1">
                <a:solidFill>
                  <a:schemeClr val="bg1">
                    <a:lumMod val="50000"/>
                  </a:schemeClr>
                </a:solidFill>
              </a:rPr>
              <a:t>vasculitides</a:t>
            </a:r>
            <a:endParaRPr lang="en-US" sz="1600" dirty="0">
              <a:solidFill>
                <a:schemeClr val="bg1">
                  <a:lumMod val="50000"/>
                </a:schemeClr>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28675"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28676" name="Rectangle 4"/>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28677" name="Rectangle 11"/>
          <p:cNvSpPr>
            <a:spLocks noGrp="1" noChangeArrowheads="1"/>
          </p:cNvSpPr>
          <p:nvPr>
            <p:ph type="title"/>
          </p:nvPr>
        </p:nvSpPr>
        <p:spPr>
          <a:xfrm>
            <a:off x="457200" y="122238"/>
            <a:ext cx="7543800" cy="792162"/>
          </a:xfrm>
        </p:spPr>
        <p:txBody>
          <a:bodyPr/>
          <a:lstStyle/>
          <a:p>
            <a:pPr eaLnBrk="1" hangingPunct="1"/>
            <a:r>
              <a:rPr lang="en-US" altLang="en-US"/>
              <a:t>Q</a:t>
            </a:r>
          </a:p>
        </p:txBody>
      </p:sp>
      <p:sp>
        <p:nvSpPr>
          <p:cNvPr id="28678" name="Rectangle 12"/>
          <p:cNvSpPr>
            <a:spLocks noGrp="1" noChangeArrowheads="1"/>
          </p:cNvSpPr>
          <p:nvPr>
            <p:ph type="body" idx="1"/>
          </p:nvPr>
        </p:nvSpPr>
        <p:spPr>
          <a:xfrm>
            <a:off x="304800" y="1676400"/>
            <a:ext cx="8534400" cy="4876800"/>
          </a:xfrm>
        </p:spPr>
        <p:txBody>
          <a:bodyPr/>
          <a:lstStyle/>
          <a:p>
            <a:pPr eaLnBrk="1" hangingPunct="1"/>
            <a:r>
              <a:rPr lang="en-US" altLang="en-US" sz="2200"/>
              <a:t>Autoimmune PUK is usually </a:t>
            </a:r>
            <a:r>
              <a:rPr lang="en-US" altLang="en-US" sz="2200">
                <a:solidFill>
                  <a:srgbClr val="0000FF"/>
                </a:solidFill>
              </a:rPr>
              <a:t>unilateral</a:t>
            </a:r>
            <a:r>
              <a:rPr lang="en-US" altLang="en-US" sz="2200"/>
              <a:t> and </a:t>
            </a:r>
            <a:r>
              <a:rPr lang="en-US" altLang="en-US" sz="2200">
                <a:solidFill>
                  <a:srgbClr val="0000FF"/>
                </a:solidFill>
              </a:rPr>
              <a:t>sectoral</a:t>
            </a:r>
            <a:r>
              <a:rPr lang="en-US" altLang="en-US" sz="2200"/>
              <a:t>                         </a:t>
            </a:r>
          </a:p>
          <a:p>
            <a:pPr eaLnBrk="1" hangingPunct="1"/>
            <a:r>
              <a:rPr lang="en-US" altLang="en-US" sz="2200"/>
              <a:t>It often heralds </a:t>
            </a:r>
            <a:r>
              <a:rPr lang="en-US" altLang="en-US" sz="2200">
                <a:solidFill>
                  <a:srgbClr val="0000FF"/>
                </a:solidFill>
              </a:rPr>
              <a:t>exacerbation</a:t>
            </a:r>
            <a:r>
              <a:rPr lang="en-US" altLang="en-US" sz="2200"/>
              <a:t> of systemic disease </a:t>
            </a:r>
          </a:p>
          <a:p>
            <a:pPr eaLnBrk="1" hangingPunct="1"/>
            <a:r>
              <a:rPr lang="en-US" altLang="en-US" sz="2200"/>
              <a:t>The treatment goal is to stop K melting through 3 maneuvers:</a:t>
            </a:r>
          </a:p>
          <a:p>
            <a:pPr lvl="1" eaLnBrk="1" hangingPunct="1">
              <a:buFont typeface="Wingdings" panose="05000000000000000000" pitchFamily="2" charset="2"/>
              <a:buNone/>
            </a:pPr>
            <a:r>
              <a:rPr lang="en-US" altLang="en-US" sz="2000"/>
              <a:t>1) Improve </a:t>
            </a:r>
            <a:r>
              <a:rPr lang="en-US" altLang="en-US" sz="2000">
                <a:solidFill>
                  <a:srgbClr val="0000FF"/>
                </a:solidFill>
              </a:rPr>
              <a:t>wetting</a:t>
            </a:r>
            <a:endParaRPr lang="en-US" altLang="en-US" sz="2000"/>
          </a:p>
          <a:p>
            <a:pPr lvl="1" eaLnBrk="1" hangingPunct="1">
              <a:buFont typeface="Wingdings" panose="05000000000000000000" pitchFamily="2" charset="2"/>
              <a:buNone/>
            </a:pPr>
            <a:r>
              <a:rPr lang="en-US" altLang="en-US" sz="2000"/>
              <a:t>2) Promote </a:t>
            </a:r>
            <a:r>
              <a:rPr lang="en-US" altLang="en-US" sz="2000">
                <a:solidFill>
                  <a:srgbClr val="0000FF"/>
                </a:solidFill>
              </a:rPr>
              <a:t>re-epithelialization</a:t>
            </a:r>
            <a:r>
              <a:rPr lang="en-US" altLang="en-US" sz="2000"/>
              <a:t> via </a:t>
            </a:r>
            <a:r>
              <a:rPr lang="en-US" altLang="en-US" sz="2000">
                <a:solidFill>
                  <a:srgbClr val="0000FF"/>
                </a:solidFill>
              </a:rPr>
              <a:t>lubes, BCL, patching</a:t>
            </a:r>
          </a:p>
          <a:p>
            <a:pPr lvl="2" eaLnBrk="1" hangingPunct="1"/>
            <a:r>
              <a:rPr lang="en-US" altLang="en-US" sz="1800">
                <a:solidFill>
                  <a:schemeClr val="bg1"/>
                </a:solidFill>
              </a:rPr>
              <a:t>You should also consider stopping topical steroids, which can delay re-epithelialization. As a general rule: If the cornea is significantly thinned, avoid topical steroids.</a:t>
            </a:r>
          </a:p>
          <a:p>
            <a:pPr lvl="1" eaLnBrk="1" hangingPunct="1">
              <a:buFont typeface="Wingdings" panose="05000000000000000000" pitchFamily="2" charset="2"/>
              <a:buNone/>
            </a:pPr>
            <a:r>
              <a:rPr lang="en-US" altLang="en-US" sz="2000"/>
              <a:t>3) Suppress </a:t>
            </a:r>
            <a:r>
              <a:rPr lang="en-US" altLang="en-US" sz="2000">
                <a:solidFill>
                  <a:srgbClr val="0000FF"/>
                </a:solidFill>
              </a:rPr>
              <a:t>systemic inflammation</a:t>
            </a:r>
            <a:endParaRPr lang="en-US" altLang="en-US" sz="2000"/>
          </a:p>
          <a:p>
            <a:pPr eaLnBrk="1" hangingPunct="1"/>
            <a:endParaRPr lang="en-US" altLang="en-US" sz="2400"/>
          </a:p>
        </p:txBody>
      </p:sp>
      <p:sp>
        <p:nvSpPr>
          <p:cNvPr id="28680"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3F05FA9A-2649-4099-A1BC-B480195842C7}" type="slidenum">
              <a:rPr lang="en-US" altLang="en-US" sz="1000" smtClean="0"/>
              <a:pPr>
                <a:spcBef>
                  <a:spcPct val="0"/>
                </a:spcBef>
                <a:buClrTx/>
                <a:buSzTx/>
                <a:buFontTx/>
                <a:buNone/>
              </a:pPr>
              <a:t>68</a:t>
            </a:fld>
            <a:endParaRPr lang="en-US" altLang="en-US" sz="1000"/>
          </a:p>
        </p:txBody>
      </p:sp>
      <p:sp>
        <p:nvSpPr>
          <p:cNvPr id="28681" name="Rectangle 5"/>
          <p:cNvSpPr>
            <a:spLocks noChangeArrowheads="1"/>
          </p:cNvSpPr>
          <p:nvPr/>
        </p:nvSpPr>
        <p:spPr bwMode="auto">
          <a:xfrm>
            <a:off x="1981200" y="2895600"/>
            <a:ext cx="914400" cy="3810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8682" name="Rectangle 6"/>
          <p:cNvSpPr>
            <a:spLocks noChangeArrowheads="1"/>
          </p:cNvSpPr>
          <p:nvPr/>
        </p:nvSpPr>
        <p:spPr bwMode="auto">
          <a:xfrm>
            <a:off x="1981200" y="3276600"/>
            <a:ext cx="2133600" cy="3048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8683" name="Rectangle 10"/>
          <p:cNvSpPr>
            <a:spLocks noChangeArrowheads="1"/>
          </p:cNvSpPr>
          <p:nvPr/>
        </p:nvSpPr>
        <p:spPr bwMode="auto">
          <a:xfrm>
            <a:off x="2133600" y="4495800"/>
            <a:ext cx="2514600" cy="3810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800" dirty="0"/>
              <a:t>two words</a:t>
            </a:r>
          </a:p>
        </p:txBody>
      </p:sp>
      <p:sp>
        <p:nvSpPr>
          <p:cNvPr id="2" name="Rectangle 1"/>
          <p:cNvSpPr/>
          <p:nvPr/>
        </p:nvSpPr>
        <p:spPr>
          <a:xfrm>
            <a:off x="990600" y="3657600"/>
            <a:ext cx="457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8685" name="Rectangle 10"/>
          <p:cNvSpPr>
            <a:spLocks noChangeArrowheads="1"/>
          </p:cNvSpPr>
          <p:nvPr/>
        </p:nvSpPr>
        <p:spPr bwMode="auto">
          <a:xfrm>
            <a:off x="4572000" y="3276600"/>
            <a:ext cx="3048000" cy="3048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800"/>
              <a:t>4 treatment maneuvers</a:t>
            </a:r>
          </a:p>
        </p:txBody>
      </p:sp>
      <p:sp>
        <p:nvSpPr>
          <p:cNvPr id="3" name="Text Box 4">
            <a:extLst>
              <a:ext uri="{FF2B5EF4-FFF2-40B4-BE49-F238E27FC236}">
                <a16:creationId xmlns:a16="http://schemas.microsoft.com/office/drawing/2014/main" id="{E910892C-DF63-4340-BAF4-F2015443F758}"/>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
          <p:cNvSpPr>
            <a:spLocks noChangeArrowheads="1"/>
          </p:cNvSpPr>
          <p:nvPr/>
        </p:nvSpPr>
        <p:spPr bwMode="auto">
          <a:xfrm>
            <a:off x="4572000" y="3276600"/>
            <a:ext cx="3048000" cy="304800"/>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29699"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29700"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29701" name="Rectangle 4"/>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29702" name="Rectangle 5"/>
          <p:cNvSpPr>
            <a:spLocks noChangeArrowheads="1"/>
          </p:cNvSpPr>
          <p:nvPr/>
        </p:nvSpPr>
        <p:spPr bwMode="auto">
          <a:xfrm>
            <a:off x="1981200" y="2895600"/>
            <a:ext cx="9144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9703" name="Rectangle 6"/>
          <p:cNvSpPr>
            <a:spLocks noChangeArrowheads="1"/>
          </p:cNvSpPr>
          <p:nvPr/>
        </p:nvSpPr>
        <p:spPr bwMode="auto">
          <a:xfrm>
            <a:off x="1981200" y="3276600"/>
            <a:ext cx="2133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9704" name="Rectangle 10"/>
          <p:cNvSpPr>
            <a:spLocks noChangeArrowheads="1"/>
          </p:cNvSpPr>
          <p:nvPr/>
        </p:nvSpPr>
        <p:spPr bwMode="auto">
          <a:xfrm>
            <a:off x="2133600" y="4495800"/>
            <a:ext cx="25146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9705" name="Rectangle 11"/>
          <p:cNvSpPr>
            <a:spLocks noGrp="1" noChangeArrowheads="1"/>
          </p:cNvSpPr>
          <p:nvPr>
            <p:ph type="title"/>
          </p:nvPr>
        </p:nvSpPr>
        <p:spPr>
          <a:xfrm>
            <a:off x="457200" y="122238"/>
            <a:ext cx="7543800" cy="792162"/>
          </a:xfrm>
        </p:spPr>
        <p:txBody>
          <a:bodyPr/>
          <a:lstStyle/>
          <a:p>
            <a:pPr eaLnBrk="1" hangingPunct="1"/>
            <a:r>
              <a:rPr lang="en-US" altLang="en-US"/>
              <a:t>A</a:t>
            </a:r>
          </a:p>
        </p:txBody>
      </p:sp>
      <p:sp>
        <p:nvSpPr>
          <p:cNvPr id="29706" name="Rectangle 12"/>
          <p:cNvSpPr>
            <a:spLocks noGrp="1" noChangeArrowheads="1"/>
          </p:cNvSpPr>
          <p:nvPr>
            <p:ph type="body" idx="1"/>
          </p:nvPr>
        </p:nvSpPr>
        <p:spPr>
          <a:xfrm>
            <a:off x="304800" y="1676400"/>
            <a:ext cx="8534400" cy="4876800"/>
          </a:xfrm>
        </p:spPr>
        <p:txBody>
          <a:bodyPr/>
          <a:lstStyle/>
          <a:p>
            <a:pPr eaLnBrk="1" hangingPunct="1"/>
            <a:r>
              <a:rPr lang="en-US" altLang="en-US" sz="2200"/>
              <a:t>Autoimmune PUK is usually </a:t>
            </a:r>
            <a:r>
              <a:rPr lang="en-US" altLang="en-US" sz="2200">
                <a:solidFill>
                  <a:srgbClr val="0000FF"/>
                </a:solidFill>
              </a:rPr>
              <a:t>unilateral</a:t>
            </a:r>
            <a:r>
              <a:rPr lang="en-US" altLang="en-US" sz="2200"/>
              <a:t> and </a:t>
            </a:r>
            <a:r>
              <a:rPr lang="en-US" altLang="en-US" sz="2200">
                <a:solidFill>
                  <a:srgbClr val="0000FF"/>
                </a:solidFill>
              </a:rPr>
              <a:t>sectoral</a:t>
            </a:r>
            <a:r>
              <a:rPr lang="en-US" altLang="en-US" sz="2200"/>
              <a:t>                         </a:t>
            </a:r>
          </a:p>
          <a:p>
            <a:pPr eaLnBrk="1" hangingPunct="1"/>
            <a:r>
              <a:rPr lang="en-US" altLang="en-US" sz="2200"/>
              <a:t>It often heralds </a:t>
            </a:r>
            <a:r>
              <a:rPr lang="en-US" altLang="en-US" sz="2200">
                <a:solidFill>
                  <a:srgbClr val="0000FF"/>
                </a:solidFill>
              </a:rPr>
              <a:t>exacerbation</a:t>
            </a:r>
            <a:r>
              <a:rPr lang="en-US" altLang="en-US" sz="2200"/>
              <a:t> of systemic disease </a:t>
            </a:r>
          </a:p>
          <a:p>
            <a:pPr eaLnBrk="1" hangingPunct="1"/>
            <a:r>
              <a:rPr lang="en-US" altLang="en-US" sz="2200"/>
              <a:t>The treatment goal is to stop K melting through 3 maneuvers:</a:t>
            </a:r>
          </a:p>
          <a:p>
            <a:pPr lvl="1" eaLnBrk="1" hangingPunct="1">
              <a:buFont typeface="Wingdings" panose="05000000000000000000" pitchFamily="2" charset="2"/>
              <a:buNone/>
            </a:pPr>
            <a:r>
              <a:rPr lang="en-US" altLang="en-US" sz="2000"/>
              <a:t>1) Improve </a:t>
            </a:r>
            <a:r>
              <a:rPr lang="en-US" altLang="en-US" sz="2000">
                <a:solidFill>
                  <a:srgbClr val="0000FF"/>
                </a:solidFill>
              </a:rPr>
              <a:t>wetting</a:t>
            </a:r>
            <a:endParaRPr lang="en-US" altLang="en-US" sz="2000"/>
          </a:p>
          <a:p>
            <a:pPr lvl="1" eaLnBrk="1" hangingPunct="1">
              <a:buFont typeface="Wingdings" panose="05000000000000000000" pitchFamily="2" charset="2"/>
              <a:buNone/>
            </a:pPr>
            <a:r>
              <a:rPr lang="en-US" altLang="en-US" sz="2000"/>
              <a:t>2) Promote </a:t>
            </a:r>
            <a:r>
              <a:rPr lang="en-US" altLang="en-US" sz="2000">
                <a:solidFill>
                  <a:srgbClr val="0000FF"/>
                </a:solidFill>
              </a:rPr>
              <a:t>re-epithelialization</a:t>
            </a:r>
            <a:r>
              <a:rPr lang="en-US" altLang="en-US" sz="2000"/>
              <a:t> via </a:t>
            </a:r>
            <a:r>
              <a:rPr lang="en-US" altLang="en-US" sz="2000">
                <a:solidFill>
                  <a:srgbClr val="0000FF"/>
                </a:solidFill>
              </a:rPr>
              <a:t>lubes, BCL, patching, glue</a:t>
            </a:r>
          </a:p>
          <a:p>
            <a:pPr lvl="2" eaLnBrk="1" hangingPunct="1"/>
            <a:r>
              <a:rPr lang="en-US" altLang="en-US" sz="1800">
                <a:solidFill>
                  <a:schemeClr val="bg1"/>
                </a:solidFill>
              </a:rPr>
              <a:t>You should also consider stopping topical steroids, which can delay re-epithelialization. As a general rule: If the cornea is significantly thinned, avoid topical steroids.</a:t>
            </a:r>
          </a:p>
          <a:p>
            <a:pPr lvl="1" eaLnBrk="1" hangingPunct="1">
              <a:buFont typeface="Wingdings" panose="05000000000000000000" pitchFamily="2" charset="2"/>
              <a:buNone/>
            </a:pPr>
            <a:r>
              <a:rPr lang="en-US" altLang="en-US" sz="2000"/>
              <a:t>3) Suppress </a:t>
            </a:r>
            <a:r>
              <a:rPr lang="en-US" altLang="en-US" sz="2000">
                <a:solidFill>
                  <a:srgbClr val="0000FF"/>
                </a:solidFill>
              </a:rPr>
              <a:t>systemic inflammation</a:t>
            </a:r>
            <a:endParaRPr lang="en-US" altLang="en-US" sz="2000"/>
          </a:p>
          <a:p>
            <a:pPr eaLnBrk="1" hangingPunct="1"/>
            <a:endParaRPr lang="en-US" altLang="en-US" sz="2400"/>
          </a:p>
        </p:txBody>
      </p:sp>
      <p:sp>
        <p:nvSpPr>
          <p:cNvPr id="29708"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3E853F44-5D7E-4342-ABB1-1487B51FA106}" type="slidenum">
              <a:rPr lang="en-US" altLang="en-US" sz="1000" smtClean="0"/>
              <a:pPr>
                <a:spcBef>
                  <a:spcPct val="0"/>
                </a:spcBef>
                <a:buClrTx/>
                <a:buSzTx/>
                <a:buFontTx/>
                <a:buNone/>
              </a:pPr>
              <a:t>69</a:t>
            </a:fld>
            <a:endParaRPr lang="en-US" altLang="en-US" sz="1000"/>
          </a:p>
        </p:txBody>
      </p:sp>
      <p:sp>
        <p:nvSpPr>
          <p:cNvPr id="15" name="Rectangle 14"/>
          <p:cNvSpPr/>
          <p:nvPr/>
        </p:nvSpPr>
        <p:spPr>
          <a:xfrm>
            <a:off x="990600" y="3657600"/>
            <a:ext cx="457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9710" name="TextBox 1"/>
          <p:cNvSpPr txBox="1">
            <a:spLocks noChangeArrowheads="1"/>
          </p:cNvSpPr>
          <p:nvPr/>
        </p:nvSpPr>
        <p:spPr bwMode="auto">
          <a:xfrm>
            <a:off x="5486400" y="3886200"/>
            <a:ext cx="17446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i="1"/>
              <a:t>(bandage contact lens)</a:t>
            </a:r>
          </a:p>
        </p:txBody>
      </p:sp>
      <p:cxnSp>
        <p:nvCxnSpPr>
          <p:cNvPr id="17" name="Straight Arrow Connector 16"/>
          <p:cNvCxnSpPr/>
          <p:nvPr/>
        </p:nvCxnSpPr>
        <p:spPr>
          <a:xfrm>
            <a:off x="5610225" y="3619500"/>
            <a:ext cx="66675" cy="2667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 Box 4">
            <a:extLst>
              <a:ext uri="{FF2B5EF4-FFF2-40B4-BE49-F238E27FC236}">
                <a16:creationId xmlns:a16="http://schemas.microsoft.com/office/drawing/2014/main" id="{52CDB0A3-4C95-452D-AAB7-033D335F9F54}"/>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8195"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8196"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8197" name="Rectangle 4"/>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8198" name="Rectangle 5"/>
          <p:cNvSpPr>
            <a:spLocks noGrp="1" noChangeArrowheads="1"/>
          </p:cNvSpPr>
          <p:nvPr>
            <p:ph type="body" idx="1"/>
          </p:nvPr>
        </p:nvSpPr>
        <p:spPr>
          <a:xfrm>
            <a:off x="304800" y="1676400"/>
            <a:ext cx="8534400" cy="4876800"/>
          </a:xfrm>
        </p:spPr>
        <p:txBody>
          <a:bodyPr/>
          <a:lstStyle/>
          <a:p>
            <a:pPr eaLnBrk="1" hangingPunct="1"/>
            <a:r>
              <a:rPr lang="en-US" altLang="en-US" sz="2200" dirty="0">
                <a:solidFill>
                  <a:schemeClr val="bg1">
                    <a:lumMod val="75000"/>
                  </a:schemeClr>
                </a:solidFill>
              </a:rPr>
              <a:t>Autoimmune PUK is usually unilateral and sectoral                         </a:t>
            </a:r>
          </a:p>
          <a:p>
            <a:pPr eaLnBrk="1" hangingPunct="1"/>
            <a:r>
              <a:rPr lang="en-US" altLang="en-US" sz="2200" dirty="0">
                <a:solidFill>
                  <a:schemeClr val="bg1">
                    <a:lumMod val="75000"/>
                  </a:schemeClr>
                </a:solidFill>
              </a:rPr>
              <a:t>It often heralds exacerbation of </a:t>
            </a:r>
            <a:r>
              <a:rPr lang="en-US" altLang="en-US" sz="2200" b="1" dirty="0"/>
              <a:t>systemic disease </a:t>
            </a:r>
          </a:p>
        </p:txBody>
      </p:sp>
      <p:sp>
        <p:nvSpPr>
          <p:cNvPr id="8200"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D59C21A-07DF-4F63-8260-0CCC26BBF000}" type="slidenum">
              <a:rPr lang="en-US" altLang="en-US" sz="1000" smtClean="0"/>
              <a:pPr>
                <a:spcBef>
                  <a:spcPct val="0"/>
                </a:spcBef>
                <a:buClrTx/>
                <a:buSzTx/>
                <a:buFontTx/>
                <a:buNone/>
              </a:pPr>
              <a:t>7</a:t>
            </a:fld>
            <a:endParaRPr lang="en-US" altLang="en-US" sz="1000"/>
          </a:p>
        </p:txBody>
      </p:sp>
      <p:sp>
        <p:nvSpPr>
          <p:cNvPr id="2" name="Text Box 4">
            <a:extLst>
              <a:ext uri="{FF2B5EF4-FFF2-40B4-BE49-F238E27FC236}">
                <a16:creationId xmlns:a16="http://schemas.microsoft.com/office/drawing/2014/main" id="{A311E9FE-D748-4EDF-8CCB-F0AC1E80FCC6}"/>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3" name="TextBox 2">
            <a:extLst>
              <a:ext uri="{FF2B5EF4-FFF2-40B4-BE49-F238E27FC236}">
                <a16:creationId xmlns:a16="http://schemas.microsoft.com/office/drawing/2014/main" id="{1023680B-6B02-4D3C-A66A-608D9253D604}"/>
              </a:ext>
            </a:extLst>
          </p:cNvPr>
          <p:cNvSpPr txBox="1"/>
          <p:nvPr/>
        </p:nvSpPr>
        <p:spPr>
          <a:xfrm>
            <a:off x="2313038" y="1524000"/>
            <a:ext cx="6194324" cy="584775"/>
          </a:xfrm>
          <a:prstGeom prst="rect">
            <a:avLst/>
          </a:prstGeom>
          <a:solidFill>
            <a:schemeClr val="accent5">
              <a:lumMod val="75000"/>
            </a:schemeClr>
          </a:solidFill>
        </p:spPr>
        <p:txBody>
          <a:bodyPr wrap="none" rtlCol="0">
            <a:spAutoFit/>
          </a:bodyPr>
          <a:lstStyle/>
          <a:p>
            <a:r>
              <a:rPr lang="en-US" sz="1600" i="1" dirty="0">
                <a:solidFill>
                  <a:srgbClr val="0000FF"/>
                </a:solidFill>
              </a:rPr>
              <a:t>With what general category of autoimmune </a:t>
            </a:r>
            <a:r>
              <a:rPr lang="en-US" sz="1600" i="1" dirty="0" err="1">
                <a:solidFill>
                  <a:srgbClr val="0000FF"/>
                </a:solidFill>
              </a:rPr>
              <a:t>dz</a:t>
            </a:r>
            <a:r>
              <a:rPr lang="en-US" sz="1600" i="1" dirty="0">
                <a:solidFill>
                  <a:srgbClr val="0000FF"/>
                </a:solidFill>
              </a:rPr>
              <a:t> is PUK associated?</a:t>
            </a:r>
          </a:p>
          <a:p>
            <a:r>
              <a:rPr lang="en-US" sz="1600" dirty="0">
                <a:solidFill>
                  <a:srgbClr val="0000FF"/>
                </a:solidFill>
              </a:rPr>
              <a:t>Connective-tissue </a:t>
            </a:r>
            <a:r>
              <a:rPr lang="en-US" sz="1600" dirty="0" err="1">
                <a:solidFill>
                  <a:srgbClr val="0000FF"/>
                </a:solidFill>
              </a:rPr>
              <a:t>dz</a:t>
            </a:r>
            <a:r>
              <a:rPr lang="en-US" sz="1600" dirty="0">
                <a:solidFill>
                  <a:srgbClr val="0000FF"/>
                </a:solidFill>
              </a:rPr>
              <a:t>, especially </a:t>
            </a:r>
            <a:r>
              <a:rPr lang="en-US" sz="1600" dirty="0" err="1">
                <a:solidFill>
                  <a:srgbClr val="0000FF"/>
                </a:solidFill>
              </a:rPr>
              <a:t>vasculitides</a:t>
            </a:r>
            <a:endParaRPr lang="en-US" sz="1600" dirty="0">
              <a:solidFill>
                <a:srgbClr val="0000FF"/>
              </a:solidFill>
            </a:endParaRPr>
          </a:p>
        </p:txBody>
      </p:sp>
    </p:spTree>
    <p:extLst>
      <p:ext uri="{BB962C8B-B14F-4D97-AF65-F5344CB8AC3E}">
        <p14:creationId xmlns:p14="http://schemas.microsoft.com/office/powerpoint/2010/main" val="42222415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
          <p:cNvSpPr>
            <a:spLocks noChangeArrowheads="1"/>
          </p:cNvSpPr>
          <p:nvPr/>
        </p:nvSpPr>
        <p:spPr bwMode="auto">
          <a:xfrm>
            <a:off x="4572000" y="3276600"/>
            <a:ext cx="3048000" cy="304800"/>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30723"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30724"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30725" name="Rectangle 4"/>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30726" name="Rectangle 5"/>
          <p:cNvSpPr>
            <a:spLocks noChangeArrowheads="1"/>
          </p:cNvSpPr>
          <p:nvPr/>
        </p:nvSpPr>
        <p:spPr bwMode="auto">
          <a:xfrm>
            <a:off x="1981200" y="2895600"/>
            <a:ext cx="9144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0727" name="Rectangle 6"/>
          <p:cNvSpPr>
            <a:spLocks noChangeArrowheads="1"/>
          </p:cNvSpPr>
          <p:nvPr/>
        </p:nvSpPr>
        <p:spPr bwMode="auto">
          <a:xfrm>
            <a:off x="1981200" y="3276600"/>
            <a:ext cx="2133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0728" name="Rectangle 10"/>
          <p:cNvSpPr>
            <a:spLocks noChangeArrowheads="1"/>
          </p:cNvSpPr>
          <p:nvPr/>
        </p:nvSpPr>
        <p:spPr bwMode="auto">
          <a:xfrm>
            <a:off x="2133600" y="4495800"/>
            <a:ext cx="25146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0729" name="Rectangle 11"/>
          <p:cNvSpPr>
            <a:spLocks noGrp="1" noChangeArrowheads="1"/>
          </p:cNvSpPr>
          <p:nvPr>
            <p:ph type="title"/>
          </p:nvPr>
        </p:nvSpPr>
        <p:spPr>
          <a:xfrm>
            <a:off x="457200" y="122238"/>
            <a:ext cx="7543800" cy="792162"/>
          </a:xfrm>
        </p:spPr>
        <p:txBody>
          <a:bodyPr/>
          <a:lstStyle/>
          <a:p>
            <a:pPr eaLnBrk="1" hangingPunct="1"/>
            <a:r>
              <a:rPr lang="en-US" altLang="en-US"/>
              <a:t>Q</a:t>
            </a:r>
          </a:p>
        </p:txBody>
      </p:sp>
      <p:sp>
        <p:nvSpPr>
          <p:cNvPr id="11274" name="Rectangle 12"/>
          <p:cNvSpPr>
            <a:spLocks noGrp="1" noChangeArrowheads="1"/>
          </p:cNvSpPr>
          <p:nvPr>
            <p:ph type="body" idx="1"/>
          </p:nvPr>
        </p:nvSpPr>
        <p:spPr>
          <a:xfrm>
            <a:off x="304800" y="1676400"/>
            <a:ext cx="8534400" cy="4876800"/>
          </a:xfrm>
        </p:spPr>
        <p:txBody>
          <a:bodyPr/>
          <a:lstStyle/>
          <a:p>
            <a:pPr eaLnBrk="1" hangingPunct="1">
              <a:defRPr/>
            </a:pPr>
            <a:r>
              <a:rPr lang="en-US" altLang="en-US" sz="2200" dirty="0">
                <a:solidFill>
                  <a:schemeClr val="bg1">
                    <a:lumMod val="75000"/>
                  </a:schemeClr>
                </a:solidFill>
              </a:rPr>
              <a:t>Autoimmune PUK is usually unilateral and </a:t>
            </a:r>
            <a:r>
              <a:rPr lang="en-US" altLang="en-US" sz="2200" dirty="0" err="1">
                <a:solidFill>
                  <a:schemeClr val="bg1">
                    <a:lumMod val="75000"/>
                  </a:schemeClr>
                </a:solidFill>
              </a:rPr>
              <a:t>sectoral</a:t>
            </a:r>
            <a:r>
              <a:rPr lang="en-US" altLang="en-US" sz="2200" dirty="0">
                <a:solidFill>
                  <a:schemeClr val="bg1">
                    <a:lumMod val="75000"/>
                  </a:schemeClr>
                </a:solidFill>
              </a:rPr>
              <a:t>                         </a:t>
            </a:r>
          </a:p>
          <a:p>
            <a:pPr eaLnBrk="1" hangingPunct="1">
              <a:defRPr/>
            </a:pPr>
            <a:r>
              <a:rPr lang="en-US" altLang="en-US" sz="2200" dirty="0">
                <a:solidFill>
                  <a:schemeClr val="bg1">
                    <a:lumMod val="75000"/>
                  </a:schemeClr>
                </a:solidFill>
              </a:rPr>
              <a:t>It often heralds exacerbation of systemic disease </a:t>
            </a:r>
          </a:p>
          <a:p>
            <a:pPr eaLnBrk="1" hangingPunct="1">
              <a:defRPr/>
            </a:pPr>
            <a:r>
              <a:rPr lang="en-US" altLang="en-US" sz="2200" dirty="0">
                <a:solidFill>
                  <a:schemeClr val="bg1">
                    <a:lumMod val="75000"/>
                  </a:schemeClr>
                </a:solidFill>
              </a:rPr>
              <a:t>The treatment goal is to stop K melting through 3 maneuvers:</a:t>
            </a:r>
          </a:p>
          <a:p>
            <a:pPr lvl="1" eaLnBrk="1" hangingPunct="1">
              <a:buFont typeface="Wingdings" panose="05000000000000000000" pitchFamily="2" charset="2"/>
              <a:buNone/>
              <a:defRPr/>
            </a:pPr>
            <a:r>
              <a:rPr lang="en-US" altLang="en-US" sz="2000" dirty="0"/>
              <a:t>1) </a:t>
            </a:r>
            <a:r>
              <a:rPr lang="en-US" altLang="en-US" sz="2000" b="1" dirty="0"/>
              <a:t>Improve </a:t>
            </a:r>
            <a:r>
              <a:rPr lang="en-US" altLang="en-US" sz="2000" b="1" dirty="0">
                <a:solidFill>
                  <a:srgbClr val="0000FF"/>
                </a:solidFill>
              </a:rPr>
              <a:t>wetting</a:t>
            </a:r>
            <a:endParaRPr lang="en-US" altLang="en-US" sz="2000" b="1" dirty="0"/>
          </a:p>
          <a:p>
            <a:pPr lvl="1" eaLnBrk="1" hangingPunct="1">
              <a:buFont typeface="Wingdings" panose="05000000000000000000" pitchFamily="2" charset="2"/>
              <a:buNone/>
              <a:defRPr/>
            </a:pPr>
            <a:r>
              <a:rPr lang="en-US" altLang="en-US" sz="2000" dirty="0"/>
              <a:t>2) </a:t>
            </a:r>
            <a:r>
              <a:rPr lang="en-US" altLang="en-US" sz="2000" b="1" dirty="0"/>
              <a:t>Promote </a:t>
            </a:r>
            <a:r>
              <a:rPr lang="en-US" altLang="en-US" sz="2000" b="1" dirty="0">
                <a:solidFill>
                  <a:srgbClr val="0000FF"/>
                </a:solidFill>
              </a:rPr>
              <a:t>re-epithelialization</a:t>
            </a:r>
            <a:r>
              <a:rPr lang="en-US" altLang="en-US" sz="2000" b="1" dirty="0"/>
              <a:t> </a:t>
            </a:r>
            <a:r>
              <a:rPr lang="en-US" altLang="en-US" sz="2000" dirty="0">
                <a:solidFill>
                  <a:schemeClr val="bg1">
                    <a:lumMod val="75000"/>
                  </a:schemeClr>
                </a:solidFill>
              </a:rPr>
              <a:t>via lubes, BCL, patching, glue</a:t>
            </a:r>
          </a:p>
          <a:p>
            <a:pPr lvl="2" eaLnBrk="1" hangingPunct="1">
              <a:defRPr/>
            </a:pPr>
            <a:r>
              <a:rPr lang="en-US" altLang="en-US" sz="1800" dirty="0">
                <a:solidFill>
                  <a:schemeClr val="bg1"/>
                </a:solidFill>
              </a:rPr>
              <a:t>You should also consider stopping topical steroids, which can delay re-epithelialization. As a general rule: If the cornea is significantly thinned, avoid topical steroids.</a:t>
            </a:r>
          </a:p>
          <a:p>
            <a:pPr lvl="1" eaLnBrk="1" hangingPunct="1">
              <a:buFont typeface="Wingdings" panose="05000000000000000000" pitchFamily="2" charset="2"/>
              <a:buNone/>
              <a:defRPr/>
            </a:pPr>
            <a:r>
              <a:rPr lang="en-US" altLang="en-US" sz="2000" dirty="0"/>
              <a:t>3) </a:t>
            </a:r>
            <a:r>
              <a:rPr lang="en-US" altLang="en-US" sz="2000" b="1" dirty="0"/>
              <a:t>Suppress </a:t>
            </a:r>
            <a:r>
              <a:rPr lang="en-US" altLang="en-US" sz="2000" b="1" dirty="0">
                <a:solidFill>
                  <a:srgbClr val="0000FF"/>
                </a:solidFill>
              </a:rPr>
              <a:t>systemic inflammation</a:t>
            </a:r>
            <a:endParaRPr lang="en-US" altLang="en-US" sz="2000" b="1" dirty="0"/>
          </a:p>
          <a:p>
            <a:pPr eaLnBrk="1" hangingPunct="1">
              <a:defRPr/>
            </a:pPr>
            <a:endParaRPr lang="en-US" altLang="en-US" sz="2400" dirty="0"/>
          </a:p>
        </p:txBody>
      </p:sp>
      <p:sp>
        <p:nvSpPr>
          <p:cNvPr id="3073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D97D7D5-4032-4B07-AD57-3C9A10F3FF30}" type="slidenum">
              <a:rPr lang="en-US" altLang="en-US" sz="1000" smtClean="0"/>
              <a:pPr>
                <a:spcBef>
                  <a:spcPct val="0"/>
                </a:spcBef>
                <a:buClrTx/>
                <a:buSzTx/>
                <a:buFontTx/>
                <a:buNone/>
              </a:pPr>
              <a:t>70</a:t>
            </a:fld>
            <a:endParaRPr lang="en-US" altLang="en-US" sz="1000"/>
          </a:p>
        </p:txBody>
      </p:sp>
      <p:sp>
        <p:nvSpPr>
          <p:cNvPr id="15" name="Rectangle 14"/>
          <p:cNvSpPr/>
          <p:nvPr/>
        </p:nvSpPr>
        <p:spPr>
          <a:xfrm>
            <a:off x="990600" y="3657600"/>
            <a:ext cx="457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extBox 1"/>
          <p:cNvSpPr txBox="1"/>
          <p:nvPr/>
        </p:nvSpPr>
        <p:spPr>
          <a:xfrm>
            <a:off x="4484688" y="3119438"/>
            <a:ext cx="4648200" cy="1076325"/>
          </a:xfrm>
          <a:prstGeom prst="rect">
            <a:avLst/>
          </a:prstGeom>
          <a:solidFill>
            <a:schemeClr val="accent5">
              <a:lumMod val="75000"/>
            </a:schemeClr>
          </a:solidFill>
        </p:spPr>
        <p:txBody>
          <a:bodyPr>
            <a:spAutoFit/>
          </a:bodyPr>
          <a:lstStyle/>
          <a:p>
            <a:pPr eaLnBrk="1" hangingPunct="1">
              <a:defRPr/>
            </a:pPr>
            <a:r>
              <a:rPr lang="en-US" sz="1600" i="1" dirty="0">
                <a:solidFill>
                  <a:srgbClr val="0000FF"/>
                </a:solidFill>
                <a:latin typeface="Arial" charset="0"/>
              </a:rPr>
              <a:t>Of these three maneuvers, which is paramount?</a:t>
            </a:r>
          </a:p>
          <a:p>
            <a:pPr eaLnBrk="1" hangingPunct="1">
              <a:defRPr/>
            </a:pPr>
            <a:r>
              <a:rPr lang="en-US" sz="1600" dirty="0">
                <a:solidFill>
                  <a:schemeClr val="accent5">
                    <a:lumMod val="75000"/>
                  </a:schemeClr>
                </a:solidFill>
                <a:latin typeface="Arial" charset="0"/>
              </a:rPr>
              <a:t>Controlling the underlying disease process--without this, the other maneuvers are akin to re-arranging the deck chairs on the Titanic</a:t>
            </a:r>
          </a:p>
        </p:txBody>
      </p:sp>
      <p:sp>
        <p:nvSpPr>
          <p:cNvPr id="3" name="Text Box 4">
            <a:extLst>
              <a:ext uri="{FF2B5EF4-FFF2-40B4-BE49-F238E27FC236}">
                <a16:creationId xmlns:a16="http://schemas.microsoft.com/office/drawing/2014/main" id="{D0742BF8-FFDF-4117-96A4-AD70E1E388F9}"/>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
          <p:cNvSpPr>
            <a:spLocks noChangeArrowheads="1"/>
          </p:cNvSpPr>
          <p:nvPr/>
        </p:nvSpPr>
        <p:spPr bwMode="auto">
          <a:xfrm>
            <a:off x="4572000" y="3276600"/>
            <a:ext cx="3048000" cy="304800"/>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31747"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31748"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31749" name="Rectangle 4"/>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31750" name="Rectangle 5"/>
          <p:cNvSpPr>
            <a:spLocks noChangeArrowheads="1"/>
          </p:cNvSpPr>
          <p:nvPr/>
        </p:nvSpPr>
        <p:spPr bwMode="auto">
          <a:xfrm>
            <a:off x="1981200" y="2895600"/>
            <a:ext cx="9144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1751" name="Rectangle 6"/>
          <p:cNvSpPr>
            <a:spLocks noChangeArrowheads="1"/>
          </p:cNvSpPr>
          <p:nvPr/>
        </p:nvSpPr>
        <p:spPr bwMode="auto">
          <a:xfrm>
            <a:off x="1981200" y="3276600"/>
            <a:ext cx="2133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1752" name="Rectangle 10"/>
          <p:cNvSpPr>
            <a:spLocks noChangeArrowheads="1"/>
          </p:cNvSpPr>
          <p:nvPr/>
        </p:nvSpPr>
        <p:spPr bwMode="auto">
          <a:xfrm>
            <a:off x="2133600" y="4495800"/>
            <a:ext cx="25146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1753" name="Rectangle 11"/>
          <p:cNvSpPr>
            <a:spLocks noGrp="1" noChangeArrowheads="1"/>
          </p:cNvSpPr>
          <p:nvPr>
            <p:ph type="title"/>
          </p:nvPr>
        </p:nvSpPr>
        <p:spPr>
          <a:xfrm>
            <a:off x="457200" y="122238"/>
            <a:ext cx="7543800" cy="792162"/>
          </a:xfrm>
        </p:spPr>
        <p:txBody>
          <a:bodyPr/>
          <a:lstStyle/>
          <a:p>
            <a:pPr eaLnBrk="1" hangingPunct="1"/>
            <a:r>
              <a:rPr lang="en-US" altLang="en-US"/>
              <a:t>A</a:t>
            </a:r>
          </a:p>
        </p:txBody>
      </p:sp>
      <p:sp>
        <p:nvSpPr>
          <p:cNvPr id="11274" name="Rectangle 12"/>
          <p:cNvSpPr>
            <a:spLocks noGrp="1" noChangeArrowheads="1"/>
          </p:cNvSpPr>
          <p:nvPr>
            <p:ph type="body" idx="1"/>
          </p:nvPr>
        </p:nvSpPr>
        <p:spPr>
          <a:xfrm>
            <a:off x="304800" y="1676400"/>
            <a:ext cx="8534400" cy="4876800"/>
          </a:xfrm>
        </p:spPr>
        <p:txBody>
          <a:bodyPr/>
          <a:lstStyle/>
          <a:p>
            <a:pPr eaLnBrk="1" hangingPunct="1">
              <a:defRPr/>
            </a:pPr>
            <a:r>
              <a:rPr lang="en-US" altLang="en-US" sz="2200" dirty="0">
                <a:solidFill>
                  <a:schemeClr val="bg1">
                    <a:lumMod val="75000"/>
                  </a:schemeClr>
                </a:solidFill>
              </a:rPr>
              <a:t>Autoimmune PUK is usually unilateral and </a:t>
            </a:r>
            <a:r>
              <a:rPr lang="en-US" altLang="en-US" sz="2200" dirty="0" err="1">
                <a:solidFill>
                  <a:schemeClr val="bg1">
                    <a:lumMod val="75000"/>
                  </a:schemeClr>
                </a:solidFill>
              </a:rPr>
              <a:t>sectoral</a:t>
            </a:r>
            <a:r>
              <a:rPr lang="en-US" altLang="en-US" sz="2200" dirty="0">
                <a:solidFill>
                  <a:schemeClr val="bg1">
                    <a:lumMod val="75000"/>
                  </a:schemeClr>
                </a:solidFill>
              </a:rPr>
              <a:t>                         </a:t>
            </a:r>
          </a:p>
          <a:p>
            <a:pPr eaLnBrk="1" hangingPunct="1">
              <a:defRPr/>
            </a:pPr>
            <a:r>
              <a:rPr lang="en-US" altLang="en-US" sz="2200" dirty="0">
                <a:solidFill>
                  <a:schemeClr val="bg1">
                    <a:lumMod val="75000"/>
                  </a:schemeClr>
                </a:solidFill>
              </a:rPr>
              <a:t>It often heralds exacerbation of systemic disease </a:t>
            </a:r>
          </a:p>
          <a:p>
            <a:pPr eaLnBrk="1" hangingPunct="1">
              <a:defRPr/>
            </a:pPr>
            <a:r>
              <a:rPr lang="en-US" altLang="en-US" sz="2200" dirty="0">
                <a:solidFill>
                  <a:schemeClr val="bg1">
                    <a:lumMod val="75000"/>
                  </a:schemeClr>
                </a:solidFill>
              </a:rPr>
              <a:t>The treatment goal is to stop K melting through 3 maneuvers:</a:t>
            </a:r>
          </a:p>
          <a:p>
            <a:pPr lvl="1" eaLnBrk="1" hangingPunct="1">
              <a:buFont typeface="Wingdings" panose="05000000000000000000" pitchFamily="2" charset="2"/>
              <a:buNone/>
              <a:defRPr/>
            </a:pPr>
            <a:r>
              <a:rPr lang="en-US" altLang="en-US" sz="2000" dirty="0">
                <a:solidFill>
                  <a:schemeClr val="bg1">
                    <a:lumMod val="75000"/>
                  </a:schemeClr>
                </a:solidFill>
              </a:rPr>
              <a:t>1) Improve wetting</a:t>
            </a:r>
          </a:p>
          <a:p>
            <a:pPr lvl="1" eaLnBrk="1" hangingPunct="1">
              <a:buFont typeface="Wingdings" panose="05000000000000000000" pitchFamily="2" charset="2"/>
              <a:buNone/>
              <a:defRPr/>
            </a:pPr>
            <a:r>
              <a:rPr lang="en-US" altLang="en-US" sz="2000" dirty="0">
                <a:solidFill>
                  <a:schemeClr val="bg1">
                    <a:lumMod val="75000"/>
                  </a:schemeClr>
                </a:solidFill>
              </a:rPr>
              <a:t>2) Promote re-epithelialization via lubes, BCL, patching, glue</a:t>
            </a:r>
          </a:p>
          <a:p>
            <a:pPr lvl="2" eaLnBrk="1" hangingPunct="1">
              <a:defRPr/>
            </a:pPr>
            <a:r>
              <a:rPr lang="en-US" altLang="en-US" sz="1800" dirty="0">
                <a:solidFill>
                  <a:schemeClr val="bg1"/>
                </a:solidFill>
              </a:rPr>
              <a:t>You should also consider stopping topical steroids, which can delay re-epithelialization. As a general rule: If the cornea is significantly thinned, avoid topical steroids.</a:t>
            </a:r>
          </a:p>
          <a:p>
            <a:pPr lvl="1" eaLnBrk="1" hangingPunct="1">
              <a:buFont typeface="Wingdings" panose="05000000000000000000" pitchFamily="2" charset="2"/>
              <a:buNone/>
              <a:defRPr/>
            </a:pPr>
            <a:r>
              <a:rPr lang="en-US" altLang="en-US" sz="2000" dirty="0"/>
              <a:t>3) </a:t>
            </a:r>
            <a:r>
              <a:rPr lang="en-US" altLang="en-US" sz="2000" b="1" dirty="0"/>
              <a:t>Suppress </a:t>
            </a:r>
            <a:r>
              <a:rPr lang="en-US" altLang="en-US" sz="2000" b="1" dirty="0">
                <a:solidFill>
                  <a:srgbClr val="0000FF"/>
                </a:solidFill>
              </a:rPr>
              <a:t>systemic inflammation</a:t>
            </a:r>
            <a:endParaRPr lang="en-US" altLang="en-US" sz="2000" b="1" dirty="0"/>
          </a:p>
          <a:p>
            <a:pPr eaLnBrk="1" hangingPunct="1">
              <a:defRPr/>
            </a:pPr>
            <a:endParaRPr lang="en-US" altLang="en-US" sz="2400" dirty="0"/>
          </a:p>
        </p:txBody>
      </p:sp>
      <p:sp>
        <p:nvSpPr>
          <p:cNvPr id="3175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783A25A-30C3-4456-846D-0D94A9EFCCFA}" type="slidenum">
              <a:rPr lang="en-US" altLang="en-US" sz="1000" smtClean="0"/>
              <a:pPr>
                <a:spcBef>
                  <a:spcPct val="0"/>
                </a:spcBef>
                <a:buClrTx/>
                <a:buSzTx/>
                <a:buFontTx/>
                <a:buNone/>
              </a:pPr>
              <a:t>71</a:t>
            </a:fld>
            <a:endParaRPr lang="en-US" altLang="en-US" sz="1000"/>
          </a:p>
        </p:txBody>
      </p:sp>
      <p:sp>
        <p:nvSpPr>
          <p:cNvPr id="15" name="Rectangle 14"/>
          <p:cNvSpPr/>
          <p:nvPr/>
        </p:nvSpPr>
        <p:spPr>
          <a:xfrm>
            <a:off x="990600" y="3657600"/>
            <a:ext cx="457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extBox 1"/>
          <p:cNvSpPr txBox="1"/>
          <p:nvPr/>
        </p:nvSpPr>
        <p:spPr>
          <a:xfrm>
            <a:off x="4484688" y="3119438"/>
            <a:ext cx="4648200" cy="1076325"/>
          </a:xfrm>
          <a:prstGeom prst="rect">
            <a:avLst/>
          </a:prstGeom>
          <a:solidFill>
            <a:schemeClr val="accent5">
              <a:lumMod val="75000"/>
            </a:schemeClr>
          </a:solidFill>
        </p:spPr>
        <p:txBody>
          <a:bodyPr>
            <a:spAutoFit/>
          </a:bodyPr>
          <a:lstStyle/>
          <a:p>
            <a:pPr eaLnBrk="1" hangingPunct="1">
              <a:defRPr/>
            </a:pPr>
            <a:r>
              <a:rPr lang="en-US" sz="1600" i="1" dirty="0">
                <a:solidFill>
                  <a:srgbClr val="0000FF"/>
                </a:solidFill>
                <a:latin typeface="Arial" charset="0"/>
              </a:rPr>
              <a:t>Of these three maneuvers, which is paramount?</a:t>
            </a:r>
          </a:p>
          <a:p>
            <a:pPr eaLnBrk="1" hangingPunct="1">
              <a:defRPr/>
            </a:pPr>
            <a:r>
              <a:rPr lang="en-US" sz="1600" dirty="0">
                <a:solidFill>
                  <a:srgbClr val="0000FF"/>
                </a:solidFill>
                <a:latin typeface="Arial" charset="0"/>
              </a:rPr>
              <a:t>Controlling the underlying disease process--without this, the other maneuvers are akin to re-arranging the deck chairs on the </a:t>
            </a:r>
            <a:r>
              <a:rPr lang="en-US" sz="1600" i="1" dirty="0">
                <a:solidFill>
                  <a:srgbClr val="0000FF"/>
                </a:solidFill>
                <a:latin typeface="Arial" charset="0"/>
              </a:rPr>
              <a:t>Titanic</a:t>
            </a:r>
          </a:p>
        </p:txBody>
      </p:sp>
      <p:sp>
        <p:nvSpPr>
          <p:cNvPr id="3" name="Oval 2"/>
          <p:cNvSpPr/>
          <p:nvPr/>
        </p:nvSpPr>
        <p:spPr>
          <a:xfrm>
            <a:off x="838200" y="4195763"/>
            <a:ext cx="4267200" cy="9810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 name="Text Box 4">
            <a:extLst>
              <a:ext uri="{FF2B5EF4-FFF2-40B4-BE49-F238E27FC236}">
                <a16:creationId xmlns:a16="http://schemas.microsoft.com/office/drawing/2014/main" id="{36BAC641-F6A4-447E-9DAA-316CB21B5EF4}"/>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
          <p:cNvSpPr>
            <a:spLocks noChangeArrowheads="1"/>
          </p:cNvSpPr>
          <p:nvPr/>
        </p:nvSpPr>
        <p:spPr bwMode="auto">
          <a:xfrm>
            <a:off x="4572000" y="3276600"/>
            <a:ext cx="3048000" cy="304800"/>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35843" name="Rectangle 11"/>
          <p:cNvSpPr>
            <a:spLocks noChangeArrowheads="1"/>
          </p:cNvSpPr>
          <p:nvPr/>
        </p:nvSpPr>
        <p:spPr bwMode="auto">
          <a:xfrm>
            <a:off x="4876800" y="3581400"/>
            <a:ext cx="1600200" cy="304800"/>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35844" name="Rectangle 12"/>
          <p:cNvSpPr>
            <a:spLocks noChangeArrowheads="1"/>
          </p:cNvSpPr>
          <p:nvPr/>
        </p:nvSpPr>
        <p:spPr bwMode="auto">
          <a:xfrm>
            <a:off x="1981200" y="4191000"/>
            <a:ext cx="1524000" cy="304800"/>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35845"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35846"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35847" name="Rectangle 4"/>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35848" name="Rectangle 5"/>
          <p:cNvSpPr>
            <a:spLocks noChangeArrowheads="1"/>
          </p:cNvSpPr>
          <p:nvPr/>
        </p:nvSpPr>
        <p:spPr bwMode="auto">
          <a:xfrm>
            <a:off x="1981200" y="2895600"/>
            <a:ext cx="9144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5849" name="Rectangle 6"/>
          <p:cNvSpPr>
            <a:spLocks noChangeArrowheads="1"/>
          </p:cNvSpPr>
          <p:nvPr/>
        </p:nvSpPr>
        <p:spPr bwMode="auto">
          <a:xfrm>
            <a:off x="1981200" y="3276600"/>
            <a:ext cx="2133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5850" name="Rectangle 10"/>
          <p:cNvSpPr>
            <a:spLocks noChangeArrowheads="1"/>
          </p:cNvSpPr>
          <p:nvPr/>
        </p:nvSpPr>
        <p:spPr bwMode="auto">
          <a:xfrm>
            <a:off x="2133600" y="4495800"/>
            <a:ext cx="25146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5851" name="Rectangle 11"/>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35852" name="Rectangle 12"/>
          <p:cNvSpPr>
            <a:spLocks noGrp="1" noChangeArrowheads="1"/>
          </p:cNvSpPr>
          <p:nvPr>
            <p:ph type="body" idx="1"/>
          </p:nvPr>
        </p:nvSpPr>
        <p:spPr>
          <a:xfrm>
            <a:off x="304800" y="1676400"/>
            <a:ext cx="8534400" cy="4876800"/>
          </a:xfrm>
        </p:spPr>
        <p:txBody>
          <a:bodyPr/>
          <a:lstStyle/>
          <a:p>
            <a:pPr eaLnBrk="1" hangingPunct="1"/>
            <a:r>
              <a:rPr lang="en-US" altLang="en-US" sz="2200"/>
              <a:t>Autoimmune PUK is usually </a:t>
            </a:r>
            <a:r>
              <a:rPr lang="en-US" altLang="en-US" sz="2200">
                <a:solidFill>
                  <a:srgbClr val="0000FF"/>
                </a:solidFill>
              </a:rPr>
              <a:t>unilateral</a:t>
            </a:r>
            <a:r>
              <a:rPr lang="en-US" altLang="en-US" sz="2200"/>
              <a:t> and </a:t>
            </a:r>
            <a:r>
              <a:rPr lang="en-US" altLang="en-US" sz="2200">
                <a:solidFill>
                  <a:srgbClr val="0000FF"/>
                </a:solidFill>
              </a:rPr>
              <a:t>sectoral</a:t>
            </a:r>
            <a:r>
              <a:rPr lang="en-US" altLang="en-US" sz="2200"/>
              <a:t>                         </a:t>
            </a:r>
          </a:p>
          <a:p>
            <a:pPr eaLnBrk="1" hangingPunct="1"/>
            <a:r>
              <a:rPr lang="en-US" altLang="en-US" sz="2200"/>
              <a:t>It often heralds </a:t>
            </a:r>
            <a:r>
              <a:rPr lang="en-US" altLang="en-US" sz="2200">
                <a:solidFill>
                  <a:srgbClr val="0000FF"/>
                </a:solidFill>
              </a:rPr>
              <a:t>exacerbation</a:t>
            </a:r>
            <a:r>
              <a:rPr lang="en-US" altLang="en-US" sz="2200"/>
              <a:t> of systemic disease </a:t>
            </a:r>
          </a:p>
          <a:p>
            <a:pPr eaLnBrk="1" hangingPunct="1"/>
            <a:r>
              <a:rPr lang="en-US" altLang="en-US" sz="2200"/>
              <a:t>The treatment goal is to stop K melting through 3 maneuvers:</a:t>
            </a:r>
          </a:p>
          <a:p>
            <a:pPr lvl="1" eaLnBrk="1" hangingPunct="1">
              <a:buFont typeface="Wingdings" panose="05000000000000000000" pitchFamily="2" charset="2"/>
              <a:buNone/>
            </a:pPr>
            <a:r>
              <a:rPr lang="en-US" altLang="en-US" sz="2000" b="1"/>
              <a:t>1) Improve </a:t>
            </a:r>
            <a:r>
              <a:rPr lang="en-US" altLang="en-US" sz="2000" b="1">
                <a:solidFill>
                  <a:srgbClr val="0000FF"/>
                </a:solidFill>
              </a:rPr>
              <a:t>wetting</a:t>
            </a:r>
            <a:endParaRPr lang="en-US" altLang="en-US" sz="2000" b="1">
              <a:solidFill>
                <a:srgbClr val="B2B2B2"/>
              </a:solidFill>
            </a:endParaRPr>
          </a:p>
          <a:p>
            <a:pPr lvl="1" eaLnBrk="1" hangingPunct="1">
              <a:buFont typeface="Wingdings" panose="05000000000000000000" pitchFamily="2" charset="2"/>
              <a:buNone/>
            </a:pPr>
            <a:r>
              <a:rPr lang="en-US" altLang="en-US" sz="2000">
                <a:solidFill>
                  <a:srgbClr val="B2B2B2"/>
                </a:solidFill>
              </a:rPr>
              <a:t>2) Promote re-epithelialization via lubes, BCL, patching, glue</a:t>
            </a:r>
          </a:p>
          <a:p>
            <a:pPr lvl="2" eaLnBrk="1" hangingPunct="1"/>
            <a:r>
              <a:rPr lang="en-US" altLang="en-US" sz="1800">
                <a:solidFill>
                  <a:schemeClr val="bg1"/>
                </a:solidFill>
              </a:rPr>
              <a:t>You should also consider stopping topical steroids, which can delay re-epithelialization. As a general rule: If the cornea is significantly thinned, avoid topical steroids.</a:t>
            </a:r>
          </a:p>
          <a:p>
            <a:pPr lvl="1" eaLnBrk="1" hangingPunct="1">
              <a:buFont typeface="Wingdings" panose="05000000000000000000" pitchFamily="2" charset="2"/>
              <a:buNone/>
            </a:pPr>
            <a:r>
              <a:rPr lang="en-US" altLang="en-US" sz="2000">
                <a:solidFill>
                  <a:srgbClr val="B2B2B2"/>
                </a:solidFill>
              </a:rPr>
              <a:t>3) Suppress systemic inflammation if local maneuvers are</a:t>
            </a:r>
          </a:p>
          <a:p>
            <a:pPr eaLnBrk="1" hangingPunct="1"/>
            <a:endParaRPr lang="en-US" altLang="en-US" sz="2400"/>
          </a:p>
        </p:txBody>
      </p:sp>
      <p:sp>
        <p:nvSpPr>
          <p:cNvPr id="35854"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5600D18-B763-4716-9BC6-5EED09001566}" type="slidenum">
              <a:rPr lang="en-US" altLang="en-US" sz="1000" smtClean="0"/>
              <a:pPr>
                <a:spcBef>
                  <a:spcPct val="0"/>
                </a:spcBef>
                <a:buClrTx/>
                <a:buSzTx/>
                <a:buFontTx/>
                <a:buNone/>
              </a:pPr>
              <a:t>72</a:t>
            </a:fld>
            <a:endParaRPr lang="en-US" altLang="en-US" sz="1000"/>
          </a:p>
        </p:txBody>
      </p:sp>
      <p:sp>
        <p:nvSpPr>
          <p:cNvPr id="17" name="Rectangle 16"/>
          <p:cNvSpPr/>
          <p:nvPr/>
        </p:nvSpPr>
        <p:spPr>
          <a:xfrm>
            <a:off x="990600" y="3657600"/>
            <a:ext cx="457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5856" name="Text Box 9"/>
          <p:cNvSpPr txBox="1">
            <a:spLocks noChangeArrowheads="1"/>
          </p:cNvSpPr>
          <p:nvPr/>
        </p:nvSpPr>
        <p:spPr bwMode="auto">
          <a:xfrm>
            <a:off x="533400" y="3429000"/>
            <a:ext cx="7848600" cy="1323439"/>
          </a:xfrm>
          <a:prstGeom prst="rect">
            <a:avLst/>
          </a:prstGeom>
          <a:solidFill>
            <a:srgbClr val="FFFF00"/>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How should one improve wetting?</a:t>
            </a:r>
            <a:endParaRPr lang="en-US" altLang="en-US" sz="1600" i="1" dirty="0">
              <a:solidFill>
                <a:srgbClr val="FFFF00"/>
              </a:solidFill>
            </a:endParaRPr>
          </a:p>
          <a:p>
            <a:pPr eaLnBrk="1" hangingPunct="1">
              <a:spcBef>
                <a:spcPct val="0"/>
              </a:spcBef>
              <a:buClrTx/>
              <a:buSzTx/>
              <a:buFontTx/>
              <a:buNone/>
            </a:pPr>
            <a:r>
              <a:rPr lang="en-US" altLang="en-US" sz="1600" dirty="0">
                <a:solidFill>
                  <a:srgbClr val="FFFF00"/>
                </a:solidFill>
              </a:rPr>
              <a:t>With frequent dosing of preservative-free artificial tears (PF ATs)</a:t>
            </a:r>
          </a:p>
          <a:p>
            <a:pPr eaLnBrk="1" hangingPunct="1">
              <a:spcBef>
                <a:spcPct val="0"/>
              </a:spcBef>
              <a:buClrTx/>
              <a:buSzTx/>
              <a:buFontTx/>
              <a:buNone/>
            </a:pPr>
            <a:endParaRPr lang="en-US" altLang="en-US" sz="1600" dirty="0">
              <a:solidFill>
                <a:srgbClr val="FFFF00"/>
              </a:solidFill>
            </a:endParaRPr>
          </a:p>
          <a:p>
            <a:pPr eaLnBrk="1" hangingPunct="1">
              <a:spcBef>
                <a:spcPct val="0"/>
              </a:spcBef>
              <a:buClrTx/>
              <a:buSzTx/>
              <a:buFontTx/>
              <a:buNone/>
            </a:pPr>
            <a:r>
              <a:rPr lang="en-US" altLang="en-US" sz="1600" i="1" dirty="0">
                <a:solidFill>
                  <a:srgbClr val="FFFF00"/>
                </a:solidFill>
              </a:rPr>
              <a:t>In addition to improving wetting, what other benefit derives from frequent PF AT use?</a:t>
            </a:r>
          </a:p>
          <a:p>
            <a:pPr eaLnBrk="1" hangingPunct="1">
              <a:spcBef>
                <a:spcPct val="0"/>
              </a:spcBef>
              <a:buClrTx/>
              <a:buSzTx/>
              <a:buFontTx/>
              <a:buNone/>
            </a:pPr>
            <a:r>
              <a:rPr lang="en-US" altLang="en-US" sz="1600" dirty="0">
                <a:solidFill>
                  <a:srgbClr val="FFFF00"/>
                </a:solidFill>
              </a:rPr>
              <a:t>They will remove inflammatory cytokines from the ocular surface</a:t>
            </a:r>
          </a:p>
        </p:txBody>
      </p:sp>
      <p:sp>
        <p:nvSpPr>
          <p:cNvPr id="2" name="Text Box 4">
            <a:extLst>
              <a:ext uri="{FF2B5EF4-FFF2-40B4-BE49-F238E27FC236}">
                <a16:creationId xmlns:a16="http://schemas.microsoft.com/office/drawing/2014/main" id="{50BEE1B7-1972-4834-B8B4-FA31C8A1DFDA}"/>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
          <p:cNvSpPr>
            <a:spLocks noChangeArrowheads="1"/>
          </p:cNvSpPr>
          <p:nvPr/>
        </p:nvSpPr>
        <p:spPr bwMode="auto">
          <a:xfrm>
            <a:off x="4572000" y="3276600"/>
            <a:ext cx="3048000" cy="304800"/>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35843" name="Rectangle 11"/>
          <p:cNvSpPr>
            <a:spLocks noChangeArrowheads="1"/>
          </p:cNvSpPr>
          <p:nvPr/>
        </p:nvSpPr>
        <p:spPr bwMode="auto">
          <a:xfrm>
            <a:off x="4876800" y="3581400"/>
            <a:ext cx="1600200" cy="304800"/>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35844" name="Rectangle 12"/>
          <p:cNvSpPr>
            <a:spLocks noChangeArrowheads="1"/>
          </p:cNvSpPr>
          <p:nvPr/>
        </p:nvSpPr>
        <p:spPr bwMode="auto">
          <a:xfrm>
            <a:off x="1981200" y="4191000"/>
            <a:ext cx="1524000" cy="304800"/>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35845"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35846"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35847" name="Rectangle 4"/>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35848" name="Rectangle 5"/>
          <p:cNvSpPr>
            <a:spLocks noChangeArrowheads="1"/>
          </p:cNvSpPr>
          <p:nvPr/>
        </p:nvSpPr>
        <p:spPr bwMode="auto">
          <a:xfrm>
            <a:off x="1981200" y="2895600"/>
            <a:ext cx="9144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5849" name="Rectangle 6"/>
          <p:cNvSpPr>
            <a:spLocks noChangeArrowheads="1"/>
          </p:cNvSpPr>
          <p:nvPr/>
        </p:nvSpPr>
        <p:spPr bwMode="auto">
          <a:xfrm>
            <a:off x="1981200" y="3276600"/>
            <a:ext cx="2133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5850" name="Rectangle 10"/>
          <p:cNvSpPr>
            <a:spLocks noChangeArrowheads="1"/>
          </p:cNvSpPr>
          <p:nvPr/>
        </p:nvSpPr>
        <p:spPr bwMode="auto">
          <a:xfrm>
            <a:off x="2133600" y="4495800"/>
            <a:ext cx="25146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5851" name="Rectangle 11"/>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35852" name="Rectangle 12"/>
          <p:cNvSpPr>
            <a:spLocks noGrp="1" noChangeArrowheads="1"/>
          </p:cNvSpPr>
          <p:nvPr>
            <p:ph type="body" idx="1"/>
          </p:nvPr>
        </p:nvSpPr>
        <p:spPr>
          <a:xfrm>
            <a:off x="304800" y="1676400"/>
            <a:ext cx="8534400" cy="4876800"/>
          </a:xfrm>
        </p:spPr>
        <p:txBody>
          <a:bodyPr/>
          <a:lstStyle/>
          <a:p>
            <a:pPr eaLnBrk="1" hangingPunct="1"/>
            <a:r>
              <a:rPr lang="en-US" altLang="en-US" sz="2200"/>
              <a:t>Autoimmune PUK is usually </a:t>
            </a:r>
            <a:r>
              <a:rPr lang="en-US" altLang="en-US" sz="2200">
                <a:solidFill>
                  <a:srgbClr val="0000FF"/>
                </a:solidFill>
              </a:rPr>
              <a:t>unilateral</a:t>
            </a:r>
            <a:r>
              <a:rPr lang="en-US" altLang="en-US" sz="2200"/>
              <a:t> and </a:t>
            </a:r>
            <a:r>
              <a:rPr lang="en-US" altLang="en-US" sz="2200">
                <a:solidFill>
                  <a:srgbClr val="0000FF"/>
                </a:solidFill>
              </a:rPr>
              <a:t>sectoral</a:t>
            </a:r>
            <a:r>
              <a:rPr lang="en-US" altLang="en-US" sz="2200"/>
              <a:t>                         </a:t>
            </a:r>
          </a:p>
          <a:p>
            <a:pPr eaLnBrk="1" hangingPunct="1"/>
            <a:r>
              <a:rPr lang="en-US" altLang="en-US" sz="2200"/>
              <a:t>It often heralds </a:t>
            </a:r>
            <a:r>
              <a:rPr lang="en-US" altLang="en-US" sz="2200">
                <a:solidFill>
                  <a:srgbClr val="0000FF"/>
                </a:solidFill>
              </a:rPr>
              <a:t>exacerbation</a:t>
            </a:r>
            <a:r>
              <a:rPr lang="en-US" altLang="en-US" sz="2200"/>
              <a:t> of systemic disease </a:t>
            </a:r>
          </a:p>
          <a:p>
            <a:pPr eaLnBrk="1" hangingPunct="1"/>
            <a:r>
              <a:rPr lang="en-US" altLang="en-US" sz="2200"/>
              <a:t>The treatment goal is to stop K melting through 3 maneuvers:</a:t>
            </a:r>
          </a:p>
          <a:p>
            <a:pPr lvl="1" eaLnBrk="1" hangingPunct="1">
              <a:buFont typeface="Wingdings" panose="05000000000000000000" pitchFamily="2" charset="2"/>
              <a:buNone/>
            </a:pPr>
            <a:r>
              <a:rPr lang="en-US" altLang="en-US" sz="2000" b="1"/>
              <a:t>1) Improve </a:t>
            </a:r>
            <a:r>
              <a:rPr lang="en-US" altLang="en-US" sz="2000" b="1">
                <a:solidFill>
                  <a:srgbClr val="0000FF"/>
                </a:solidFill>
              </a:rPr>
              <a:t>wetting</a:t>
            </a:r>
            <a:endParaRPr lang="en-US" altLang="en-US" sz="2000" b="1">
              <a:solidFill>
                <a:srgbClr val="B2B2B2"/>
              </a:solidFill>
            </a:endParaRPr>
          </a:p>
          <a:p>
            <a:pPr lvl="1" eaLnBrk="1" hangingPunct="1">
              <a:buFont typeface="Wingdings" panose="05000000000000000000" pitchFamily="2" charset="2"/>
              <a:buNone/>
            </a:pPr>
            <a:r>
              <a:rPr lang="en-US" altLang="en-US" sz="2000">
                <a:solidFill>
                  <a:srgbClr val="B2B2B2"/>
                </a:solidFill>
              </a:rPr>
              <a:t>2) Promote re-epithelialization via lubes, BCL, patching, glue</a:t>
            </a:r>
          </a:p>
          <a:p>
            <a:pPr lvl="2" eaLnBrk="1" hangingPunct="1"/>
            <a:r>
              <a:rPr lang="en-US" altLang="en-US" sz="1800">
                <a:solidFill>
                  <a:schemeClr val="bg1"/>
                </a:solidFill>
              </a:rPr>
              <a:t>You should also consider stopping topical steroids, which can delay re-epithelialization. As a general rule: If the cornea is significantly thinned, avoid topical steroids.</a:t>
            </a:r>
          </a:p>
          <a:p>
            <a:pPr lvl="1" eaLnBrk="1" hangingPunct="1">
              <a:buFont typeface="Wingdings" panose="05000000000000000000" pitchFamily="2" charset="2"/>
              <a:buNone/>
            </a:pPr>
            <a:r>
              <a:rPr lang="en-US" altLang="en-US" sz="2000">
                <a:solidFill>
                  <a:srgbClr val="B2B2B2"/>
                </a:solidFill>
              </a:rPr>
              <a:t>3) Suppress systemic inflammation if local maneuvers are</a:t>
            </a:r>
          </a:p>
          <a:p>
            <a:pPr eaLnBrk="1" hangingPunct="1"/>
            <a:endParaRPr lang="en-US" altLang="en-US" sz="2400"/>
          </a:p>
        </p:txBody>
      </p:sp>
      <p:sp>
        <p:nvSpPr>
          <p:cNvPr id="35854"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5600D18-B763-4716-9BC6-5EED09001566}" type="slidenum">
              <a:rPr lang="en-US" altLang="en-US" sz="1000" smtClean="0"/>
              <a:pPr>
                <a:spcBef>
                  <a:spcPct val="0"/>
                </a:spcBef>
                <a:buClrTx/>
                <a:buSzTx/>
                <a:buFontTx/>
                <a:buNone/>
              </a:pPr>
              <a:t>73</a:t>
            </a:fld>
            <a:endParaRPr lang="en-US" altLang="en-US" sz="1000"/>
          </a:p>
        </p:txBody>
      </p:sp>
      <p:sp>
        <p:nvSpPr>
          <p:cNvPr id="17" name="Rectangle 16"/>
          <p:cNvSpPr/>
          <p:nvPr/>
        </p:nvSpPr>
        <p:spPr>
          <a:xfrm>
            <a:off x="990600" y="3657600"/>
            <a:ext cx="457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5856" name="Text Box 9"/>
          <p:cNvSpPr txBox="1">
            <a:spLocks noChangeArrowheads="1"/>
          </p:cNvSpPr>
          <p:nvPr/>
        </p:nvSpPr>
        <p:spPr bwMode="auto">
          <a:xfrm>
            <a:off x="533400" y="3429000"/>
            <a:ext cx="7848600" cy="1323439"/>
          </a:xfrm>
          <a:prstGeom prst="rect">
            <a:avLst/>
          </a:prstGeom>
          <a:solidFill>
            <a:srgbClr val="FFFF00"/>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How should one improve wetting?</a:t>
            </a:r>
          </a:p>
          <a:p>
            <a:pPr eaLnBrk="1" hangingPunct="1">
              <a:spcBef>
                <a:spcPct val="0"/>
              </a:spcBef>
              <a:buClrTx/>
              <a:buSzTx/>
              <a:buFontTx/>
              <a:buNone/>
            </a:pPr>
            <a:r>
              <a:rPr lang="en-US" altLang="en-US" sz="1600" dirty="0">
                <a:solidFill>
                  <a:srgbClr val="0000FF"/>
                </a:solidFill>
              </a:rPr>
              <a:t>With frequent dosing of preservative-free artificial tears (PF ATs)</a:t>
            </a:r>
            <a:endParaRPr lang="en-US" altLang="en-US" sz="1600" dirty="0">
              <a:solidFill>
                <a:srgbClr val="FFFF00"/>
              </a:solidFill>
            </a:endParaRPr>
          </a:p>
          <a:p>
            <a:pPr eaLnBrk="1" hangingPunct="1">
              <a:spcBef>
                <a:spcPct val="0"/>
              </a:spcBef>
              <a:buClrTx/>
              <a:buSzTx/>
              <a:buFontTx/>
              <a:buNone/>
            </a:pPr>
            <a:endParaRPr lang="en-US" altLang="en-US" sz="1600" dirty="0">
              <a:solidFill>
                <a:srgbClr val="FFFF00"/>
              </a:solidFill>
            </a:endParaRPr>
          </a:p>
          <a:p>
            <a:pPr eaLnBrk="1" hangingPunct="1">
              <a:spcBef>
                <a:spcPct val="0"/>
              </a:spcBef>
              <a:buClrTx/>
              <a:buSzTx/>
              <a:buFontTx/>
              <a:buNone/>
            </a:pPr>
            <a:r>
              <a:rPr lang="en-US" altLang="en-US" sz="1600" i="1" dirty="0">
                <a:solidFill>
                  <a:srgbClr val="FFFF00"/>
                </a:solidFill>
              </a:rPr>
              <a:t>In addition to improving wetting, what other benefit derives from frequent PF AT use?</a:t>
            </a:r>
          </a:p>
          <a:p>
            <a:pPr eaLnBrk="1" hangingPunct="1">
              <a:spcBef>
                <a:spcPct val="0"/>
              </a:spcBef>
              <a:buClrTx/>
              <a:buSzTx/>
              <a:buFontTx/>
              <a:buNone/>
            </a:pPr>
            <a:r>
              <a:rPr lang="en-US" altLang="en-US" sz="1600" dirty="0">
                <a:solidFill>
                  <a:srgbClr val="FFFF00"/>
                </a:solidFill>
              </a:rPr>
              <a:t>They will remove inflammatory cytokines from the ocular surface</a:t>
            </a:r>
          </a:p>
        </p:txBody>
      </p:sp>
      <p:sp>
        <p:nvSpPr>
          <p:cNvPr id="2" name="Text Box 4">
            <a:extLst>
              <a:ext uri="{FF2B5EF4-FFF2-40B4-BE49-F238E27FC236}">
                <a16:creationId xmlns:a16="http://schemas.microsoft.com/office/drawing/2014/main" id="{23A3CC5B-C47D-4209-AA65-A89C69D3244D}"/>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Tree>
    <p:extLst>
      <p:ext uri="{BB962C8B-B14F-4D97-AF65-F5344CB8AC3E}">
        <p14:creationId xmlns:p14="http://schemas.microsoft.com/office/powerpoint/2010/main" val="3340476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
          <p:cNvSpPr>
            <a:spLocks noChangeArrowheads="1"/>
          </p:cNvSpPr>
          <p:nvPr/>
        </p:nvSpPr>
        <p:spPr bwMode="auto">
          <a:xfrm>
            <a:off x="4572000" y="3276600"/>
            <a:ext cx="3048000" cy="304800"/>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35843" name="Rectangle 11"/>
          <p:cNvSpPr>
            <a:spLocks noChangeArrowheads="1"/>
          </p:cNvSpPr>
          <p:nvPr/>
        </p:nvSpPr>
        <p:spPr bwMode="auto">
          <a:xfrm>
            <a:off x="4876800" y="3581400"/>
            <a:ext cx="1600200" cy="304800"/>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35844" name="Rectangle 12"/>
          <p:cNvSpPr>
            <a:spLocks noChangeArrowheads="1"/>
          </p:cNvSpPr>
          <p:nvPr/>
        </p:nvSpPr>
        <p:spPr bwMode="auto">
          <a:xfrm>
            <a:off x="1981200" y="4191000"/>
            <a:ext cx="1524000" cy="304800"/>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35845"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35846"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35847" name="Rectangle 4"/>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35848" name="Rectangle 5"/>
          <p:cNvSpPr>
            <a:spLocks noChangeArrowheads="1"/>
          </p:cNvSpPr>
          <p:nvPr/>
        </p:nvSpPr>
        <p:spPr bwMode="auto">
          <a:xfrm>
            <a:off x="1981200" y="2895600"/>
            <a:ext cx="9144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5849" name="Rectangle 6"/>
          <p:cNvSpPr>
            <a:spLocks noChangeArrowheads="1"/>
          </p:cNvSpPr>
          <p:nvPr/>
        </p:nvSpPr>
        <p:spPr bwMode="auto">
          <a:xfrm>
            <a:off x="1981200" y="3276600"/>
            <a:ext cx="2133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5850" name="Rectangle 10"/>
          <p:cNvSpPr>
            <a:spLocks noChangeArrowheads="1"/>
          </p:cNvSpPr>
          <p:nvPr/>
        </p:nvSpPr>
        <p:spPr bwMode="auto">
          <a:xfrm>
            <a:off x="2133600" y="4495800"/>
            <a:ext cx="25146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5851" name="Rectangle 11"/>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35852" name="Rectangle 12"/>
          <p:cNvSpPr>
            <a:spLocks noGrp="1" noChangeArrowheads="1"/>
          </p:cNvSpPr>
          <p:nvPr>
            <p:ph type="body" idx="1"/>
          </p:nvPr>
        </p:nvSpPr>
        <p:spPr>
          <a:xfrm>
            <a:off x="304800" y="1676400"/>
            <a:ext cx="8534400" cy="4876800"/>
          </a:xfrm>
        </p:spPr>
        <p:txBody>
          <a:bodyPr/>
          <a:lstStyle/>
          <a:p>
            <a:pPr eaLnBrk="1" hangingPunct="1"/>
            <a:r>
              <a:rPr lang="en-US" altLang="en-US" sz="2200"/>
              <a:t>Autoimmune PUK is usually </a:t>
            </a:r>
            <a:r>
              <a:rPr lang="en-US" altLang="en-US" sz="2200">
                <a:solidFill>
                  <a:srgbClr val="0000FF"/>
                </a:solidFill>
              </a:rPr>
              <a:t>unilateral</a:t>
            </a:r>
            <a:r>
              <a:rPr lang="en-US" altLang="en-US" sz="2200"/>
              <a:t> and </a:t>
            </a:r>
            <a:r>
              <a:rPr lang="en-US" altLang="en-US" sz="2200">
                <a:solidFill>
                  <a:srgbClr val="0000FF"/>
                </a:solidFill>
              </a:rPr>
              <a:t>sectoral</a:t>
            </a:r>
            <a:r>
              <a:rPr lang="en-US" altLang="en-US" sz="2200"/>
              <a:t>                         </a:t>
            </a:r>
          </a:p>
          <a:p>
            <a:pPr eaLnBrk="1" hangingPunct="1"/>
            <a:r>
              <a:rPr lang="en-US" altLang="en-US" sz="2200"/>
              <a:t>It often heralds </a:t>
            </a:r>
            <a:r>
              <a:rPr lang="en-US" altLang="en-US" sz="2200">
                <a:solidFill>
                  <a:srgbClr val="0000FF"/>
                </a:solidFill>
              </a:rPr>
              <a:t>exacerbation</a:t>
            </a:r>
            <a:r>
              <a:rPr lang="en-US" altLang="en-US" sz="2200"/>
              <a:t> of systemic disease </a:t>
            </a:r>
          </a:p>
          <a:p>
            <a:pPr eaLnBrk="1" hangingPunct="1"/>
            <a:r>
              <a:rPr lang="en-US" altLang="en-US" sz="2200"/>
              <a:t>The treatment goal is to stop K melting through 3 maneuvers:</a:t>
            </a:r>
          </a:p>
          <a:p>
            <a:pPr lvl="1" eaLnBrk="1" hangingPunct="1">
              <a:buFont typeface="Wingdings" panose="05000000000000000000" pitchFamily="2" charset="2"/>
              <a:buNone/>
            </a:pPr>
            <a:r>
              <a:rPr lang="en-US" altLang="en-US" sz="2000" b="1"/>
              <a:t>1) Improve </a:t>
            </a:r>
            <a:r>
              <a:rPr lang="en-US" altLang="en-US" sz="2000" b="1">
                <a:solidFill>
                  <a:srgbClr val="0000FF"/>
                </a:solidFill>
              </a:rPr>
              <a:t>wetting</a:t>
            </a:r>
            <a:endParaRPr lang="en-US" altLang="en-US" sz="2000" b="1">
              <a:solidFill>
                <a:srgbClr val="B2B2B2"/>
              </a:solidFill>
            </a:endParaRPr>
          </a:p>
          <a:p>
            <a:pPr lvl="1" eaLnBrk="1" hangingPunct="1">
              <a:buFont typeface="Wingdings" panose="05000000000000000000" pitchFamily="2" charset="2"/>
              <a:buNone/>
            </a:pPr>
            <a:r>
              <a:rPr lang="en-US" altLang="en-US" sz="2000">
                <a:solidFill>
                  <a:srgbClr val="B2B2B2"/>
                </a:solidFill>
              </a:rPr>
              <a:t>2) Promote re-epithelialization via lubes, BCL, patching, glue</a:t>
            </a:r>
          </a:p>
          <a:p>
            <a:pPr lvl="2" eaLnBrk="1" hangingPunct="1"/>
            <a:r>
              <a:rPr lang="en-US" altLang="en-US" sz="1800">
                <a:solidFill>
                  <a:schemeClr val="bg1"/>
                </a:solidFill>
              </a:rPr>
              <a:t>You should also consider stopping topical steroids, which can delay re-epithelialization. As a general rule: If the cornea is significantly thinned, avoid topical steroids.</a:t>
            </a:r>
          </a:p>
          <a:p>
            <a:pPr lvl="1" eaLnBrk="1" hangingPunct="1">
              <a:buFont typeface="Wingdings" panose="05000000000000000000" pitchFamily="2" charset="2"/>
              <a:buNone/>
            </a:pPr>
            <a:r>
              <a:rPr lang="en-US" altLang="en-US" sz="2000">
                <a:solidFill>
                  <a:srgbClr val="B2B2B2"/>
                </a:solidFill>
              </a:rPr>
              <a:t>3) Suppress systemic inflammation if local maneuvers are</a:t>
            </a:r>
          </a:p>
          <a:p>
            <a:pPr eaLnBrk="1" hangingPunct="1"/>
            <a:endParaRPr lang="en-US" altLang="en-US" sz="2400"/>
          </a:p>
        </p:txBody>
      </p:sp>
      <p:sp>
        <p:nvSpPr>
          <p:cNvPr id="35854"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5600D18-B763-4716-9BC6-5EED09001566}" type="slidenum">
              <a:rPr lang="en-US" altLang="en-US" sz="1000" smtClean="0"/>
              <a:pPr>
                <a:spcBef>
                  <a:spcPct val="0"/>
                </a:spcBef>
                <a:buClrTx/>
                <a:buSzTx/>
                <a:buFontTx/>
                <a:buNone/>
              </a:pPr>
              <a:t>74</a:t>
            </a:fld>
            <a:endParaRPr lang="en-US" altLang="en-US" sz="1000"/>
          </a:p>
        </p:txBody>
      </p:sp>
      <p:sp>
        <p:nvSpPr>
          <p:cNvPr id="17" name="Rectangle 16"/>
          <p:cNvSpPr/>
          <p:nvPr/>
        </p:nvSpPr>
        <p:spPr>
          <a:xfrm>
            <a:off x="990600" y="3657600"/>
            <a:ext cx="457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5856" name="Text Box 9"/>
          <p:cNvSpPr txBox="1">
            <a:spLocks noChangeArrowheads="1"/>
          </p:cNvSpPr>
          <p:nvPr/>
        </p:nvSpPr>
        <p:spPr bwMode="auto">
          <a:xfrm>
            <a:off x="533400" y="3429000"/>
            <a:ext cx="7848600" cy="1323439"/>
          </a:xfrm>
          <a:prstGeom prst="rect">
            <a:avLst/>
          </a:prstGeom>
          <a:solidFill>
            <a:srgbClr val="FFFF00"/>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How should one improve wetting?</a:t>
            </a:r>
          </a:p>
          <a:p>
            <a:pPr eaLnBrk="1" hangingPunct="1">
              <a:spcBef>
                <a:spcPct val="0"/>
              </a:spcBef>
              <a:buClrTx/>
              <a:buSzTx/>
              <a:buFontTx/>
              <a:buNone/>
            </a:pPr>
            <a:r>
              <a:rPr lang="en-US" altLang="en-US" sz="1600" dirty="0">
                <a:solidFill>
                  <a:srgbClr val="0000FF"/>
                </a:solidFill>
              </a:rPr>
              <a:t>With frequent dosing of preservative-free artificial tears (PF ATs)</a:t>
            </a:r>
          </a:p>
          <a:p>
            <a:pPr eaLnBrk="1" hangingPunct="1">
              <a:spcBef>
                <a:spcPct val="0"/>
              </a:spcBef>
              <a:buClrTx/>
              <a:buSzTx/>
              <a:buFontTx/>
              <a:buNone/>
            </a:pPr>
            <a:endParaRPr lang="en-US" altLang="en-US" sz="1600" dirty="0">
              <a:solidFill>
                <a:srgbClr val="0000FF"/>
              </a:solidFill>
            </a:endParaRPr>
          </a:p>
          <a:p>
            <a:pPr eaLnBrk="1" hangingPunct="1">
              <a:spcBef>
                <a:spcPct val="0"/>
              </a:spcBef>
              <a:buClrTx/>
              <a:buSzTx/>
              <a:buFontTx/>
              <a:buNone/>
            </a:pPr>
            <a:r>
              <a:rPr lang="en-US" altLang="en-US" sz="1600" i="1" dirty="0">
                <a:solidFill>
                  <a:srgbClr val="0000FF"/>
                </a:solidFill>
              </a:rPr>
              <a:t>In addition to improving wetting, what other benefit derives from frequent PF AT use?</a:t>
            </a:r>
          </a:p>
          <a:p>
            <a:pPr eaLnBrk="1" hangingPunct="1">
              <a:spcBef>
                <a:spcPct val="0"/>
              </a:spcBef>
              <a:buClrTx/>
              <a:buSzTx/>
              <a:buFontTx/>
              <a:buNone/>
            </a:pPr>
            <a:r>
              <a:rPr lang="en-US" altLang="en-US" sz="1600" dirty="0">
                <a:solidFill>
                  <a:srgbClr val="FFFF00"/>
                </a:solidFill>
              </a:rPr>
              <a:t>They will remove inflammatory cytokines from the ocular surface</a:t>
            </a:r>
          </a:p>
        </p:txBody>
      </p:sp>
      <p:sp>
        <p:nvSpPr>
          <p:cNvPr id="2" name="Text Box 4">
            <a:extLst>
              <a:ext uri="{FF2B5EF4-FFF2-40B4-BE49-F238E27FC236}">
                <a16:creationId xmlns:a16="http://schemas.microsoft.com/office/drawing/2014/main" id="{E38A94E2-0EE8-421E-8541-58A35169B399}"/>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Tree>
    <p:extLst>
      <p:ext uri="{BB962C8B-B14F-4D97-AF65-F5344CB8AC3E}">
        <p14:creationId xmlns:p14="http://schemas.microsoft.com/office/powerpoint/2010/main" val="475208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
          <p:cNvSpPr>
            <a:spLocks noChangeArrowheads="1"/>
          </p:cNvSpPr>
          <p:nvPr/>
        </p:nvSpPr>
        <p:spPr bwMode="auto">
          <a:xfrm>
            <a:off x="4572000" y="3276600"/>
            <a:ext cx="3048000" cy="304800"/>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35843" name="Rectangle 11"/>
          <p:cNvSpPr>
            <a:spLocks noChangeArrowheads="1"/>
          </p:cNvSpPr>
          <p:nvPr/>
        </p:nvSpPr>
        <p:spPr bwMode="auto">
          <a:xfrm>
            <a:off x="4876800" y="3581400"/>
            <a:ext cx="1600200" cy="304800"/>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35844" name="Rectangle 12"/>
          <p:cNvSpPr>
            <a:spLocks noChangeArrowheads="1"/>
          </p:cNvSpPr>
          <p:nvPr/>
        </p:nvSpPr>
        <p:spPr bwMode="auto">
          <a:xfrm>
            <a:off x="1981200" y="4191000"/>
            <a:ext cx="1524000" cy="304800"/>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35845"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35846"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35847" name="Rectangle 4"/>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35848" name="Rectangle 5"/>
          <p:cNvSpPr>
            <a:spLocks noChangeArrowheads="1"/>
          </p:cNvSpPr>
          <p:nvPr/>
        </p:nvSpPr>
        <p:spPr bwMode="auto">
          <a:xfrm>
            <a:off x="1981200" y="2895600"/>
            <a:ext cx="9144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5849" name="Rectangle 6"/>
          <p:cNvSpPr>
            <a:spLocks noChangeArrowheads="1"/>
          </p:cNvSpPr>
          <p:nvPr/>
        </p:nvSpPr>
        <p:spPr bwMode="auto">
          <a:xfrm>
            <a:off x="1981200" y="3276600"/>
            <a:ext cx="2133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5850" name="Rectangle 10"/>
          <p:cNvSpPr>
            <a:spLocks noChangeArrowheads="1"/>
          </p:cNvSpPr>
          <p:nvPr/>
        </p:nvSpPr>
        <p:spPr bwMode="auto">
          <a:xfrm>
            <a:off x="2133600" y="4495800"/>
            <a:ext cx="25146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5851" name="Rectangle 11"/>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35852" name="Rectangle 12"/>
          <p:cNvSpPr>
            <a:spLocks noGrp="1" noChangeArrowheads="1"/>
          </p:cNvSpPr>
          <p:nvPr>
            <p:ph type="body" idx="1"/>
          </p:nvPr>
        </p:nvSpPr>
        <p:spPr>
          <a:xfrm>
            <a:off x="304800" y="1676400"/>
            <a:ext cx="8534400" cy="4876800"/>
          </a:xfrm>
        </p:spPr>
        <p:txBody>
          <a:bodyPr/>
          <a:lstStyle/>
          <a:p>
            <a:pPr eaLnBrk="1" hangingPunct="1"/>
            <a:r>
              <a:rPr lang="en-US" altLang="en-US" sz="2200"/>
              <a:t>Autoimmune PUK is usually </a:t>
            </a:r>
            <a:r>
              <a:rPr lang="en-US" altLang="en-US" sz="2200">
                <a:solidFill>
                  <a:srgbClr val="0000FF"/>
                </a:solidFill>
              </a:rPr>
              <a:t>unilateral</a:t>
            </a:r>
            <a:r>
              <a:rPr lang="en-US" altLang="en-US" sz="2200"/>
              <a:t> and </a:t>
            </a:r>
            <a:r>
              <a:rPr lang="en-US" altLang="en-US" sz="2200">
                <a:solidFill>
                  <a:srgbClr val="0000FF"/>
                </a:solidFill>
              </a:rPr>
              <a:t>sectoral</a:t>
            </a:r>
            <a:r>
              <a:rPr lang="en-US" altLang="en-US" sz="2200"/>
              <a:t>                         </a:t>
            </a:r>
          </a:p>
          <a:p>
            <a:pPr eaLnBrk="1" hangingPunct="1"/>
            <a:r>
              <a:rPr lang="en-US" altLang="en-US" sz="2200"/>
              <a:t>It often heralds </a:t>
            </a:r>
            <a:r>
              <a:rPr lang="en-US" altLang="en-US" sz="2200">
                <a:solidFill>
                  <a:srgbClr val="0000FF"/>
                </a:solidFill>
              </a:rPr>
              <a:t>exacerbation</a:t>
            </a:r>
            <a:r>
              <a:rPr lang="en-US" altLang="en-US" sz="2200"/>
              <a:t> of systemic disease </a:t>
            </a:r>
          </a:p>
          <a:p>
            <a:pPr eaLnBrk="1" hangingPunct="1"/>
            <a:r>
              <a:rPr lang="en-US" altLang="en-US" sz="2200"/>
              <a:t>The treatment goal is to stop K melting through 3 maneuvers:</a:t>
            </a:r>
          </a:p>
          <a:p>
            <a:pPr lvl="1" eaLnBrk="1" hangingPunct="1">
              <a:buFont typeface="Wingdings" panose="05000000000000000000" pitchFamily="2" charset="2"/>
              <a:buNone/>
            </a:pPr>
            <a:r>
              <a:rPr lang="en-US" altLang="en-US" sz="2000" b="1"/>
              <a:t>1) Improve </a:t>
            </a:r>
            <a:r>
              <a:rPr lang="en-US" altLang="en-US" sz="2000" b="1">
                <a:solidFill>
                  <a:srgbClr val="0000FF"/>
                </a:solidFill>
              </a:rPr>
              <a:t>wetting</a:t>
            </a:r>
            <a:endParaRPr lang="en-US" altLang="en-US" sz="2000" b="1">
              <a:solidFill>
                <a:srgbClr val="B2B2B2"/>
              </a:solidFill>
            </a:endParaRPr>
          </a:p>
          <a:p>
            <a:pPr lvl="1" eaLnBrk="1" hangingPunct="1">
              <a:buFont typeface="Wingdings" panose="05000000000000000000" pitchFamily="2" charset="2"/>
              <a:buNone/>
            </a:pPr>
            <a:r>
              <a:rPr lang="en-US" altLang="en-US" sz="2000">
                <a:solidFill>
                  <a:srgbClr val="B2B2B2"/>
                </a:solidFill>
              </a:rPr>
              <a:t>2) Promote re-epithelialization via lubes, BCL, patching, glue</a:t>
            </a:r>
          </a:p>
          <a:p>
            <a:pPr lvl="2" eaLnBrk="1" hangingPunct="1"/>
            <a:r>
              <a:rPr lang="en-US" altLang="en-US" sz="1800">
                <a:solidFill>
                  <a:schemeClr val="bg1"/>
                </a:solidFill>
              </a:rPr>
              <a:t>You should also consider stopping topical steroids, which can delay re-epithelialization. As a general rule: If the cornea is significantly thinned, avoid topical steroids.</a:t>
            </a:r>
          </a:p>
          <a:p>
            <a:pPr lvl="1" eaLnBrk="1" hangingPunct="1">
              <a:buFont typeface="Wingdings" panose="05000000000000000000" pitchFamily="2" charset="2"/>
              <a:buNone/>
            </a:pPr>
            <a:r>
              <a:rPr lang="en-US" altLang="en-US" sz="2000">
                <a:solidFill>
                  <a:srgbClr val="B2B2B2"/>
                </a:solidFill>
              </a:rPr>
              <a:t>3) Suppress systemic inflammation if local maneuvers are</a:t>
            </a:r>
          </a:p>
          <a:p>
            <a:pPr eaLnBrk="1" hangingPunct="1"/>
            <a:endParaRPr lang="en-US" altLang="en-US" sz="2400"/>
          </a:p>
        </p:txBody>
      </p:sp>
      <p:sp>
        <p:nvSpPr>
          <p:cNvPr id="35854"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5600D18-B763-4716-9BC6-5EED09001566}" type="slidenum">
              <a:rPr lang="en-US" altLang="en-US" sz="1000" smtClean="0"/>
              <a:pPr>
                <a:spcBef>
                  <a:spcPct val="0"/>
                </a:spcBef>
                <a:buClrTx/>
                <a:buSzTx/>
                <a:buFontTx/>
                <a:buNone/>
              </a:pPr>
              <a:t>75</a:t>
            </a:fld>
            <a:endParaRPr lang="en-US" altLang="en-US" sz="1000"/>
          </a:p>
        </p:txBody>
      </p:sp>
      <p:sp>
        <p:nvSpPr>
          <p:cNvPr id="17" name="Rectangle 16"/>
          <p:cNvSpPr/>
          <p:nvPr/>
        </p:nvSpPr>
        <p:spPr>
          <a:xfrm>
            <a:off x="990600" y="3657600"/>
            <a:ext cx="457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5856" name="Text Box 9"/>
          <p:cNvSpPr txBox="1">
            <a:spLocks noChangeArrowheads="1"/>
          </p:cNvSpPr>
          <p:nvPr/>
        </p:nvSpPr>
        <p:spPr bwMode="auto">
          <a:xfrm>
            <a:off x="533400" y="3429000"/>
            <a:ext cx="7848600" cy="1323439"/>
          </a:xfrm>
          <a:prstGeom prst="rect">
            <a:avLst/>
          </a:prstGeom>
          <a:solidFill>
            <a:srgbClr val="FFFF00"/>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How should one improve wetting?</a:t>
            </a:r>
          </a:p>
          <a:p>
            <a:pPr eaLnBrk="1" hangingPunct="1">
              <a:spcBef>
                <a:spcPct val="0"/>
              </a:spcBef>
              <a:buClrTx/>
              <a:buSzTx/>
              <a:buFontTx/>
              <a:buNone/>
            </a:pPr>
            <a:r>
              <a:rPr lang="en-US" altLang="en-US" sz="1600" dirty="0">
                <a:solidFill>
                  <a:srgbClr val="0000FF"/>
                </a:solidFill>
              </a:rPr>
              <a:t>With frequent dosing of preservative-free artificial tears (PF ATs)</a:t>
            </a:r>
          </a:p>
          <a:p>
            <a:pPr eaLnBrk="1" hangingPunct="1">
              <a:spcBef>
                <a:spcPct val="0"/>
              </a:spcBef>
              <a:buClrTx/>
              <a:buSzTx/>
              <a:buFontTx/>
              <a:buNone/>
            </a:pPr>
            <a:endParaRPr lang="en-US" altLang="en-US" sz="1600" dirty="0">
              <a:solidFill>
                <a:srgbClr val="0000FF"/>
              </a:solidFill>
            </a:endParaRPr>
          </a:p>
          <a:p>
            <a:pPr eaLnBrk="1" hangingPunct="1">
              <a:spcBef>
                <a:spcPct val="0"/>
              </a:spcBef>
              <a:buClrTx/>
              <a:buSzTx/>
              <a:buFontTx/>
              <a:buNone/>
            </a:pPr>
            <a:r>
              <a:rPr lang="en-US" altLang="en-US" sz="1600" i="1" dirty="0">
                <a:solidFill>
                  <a:srgbClr val="0000FF"/>
                </a:solidFill>
              </a:rPr>
              <a:t>In addition to improving wetting, what other benefit derives from frequent PF AT use?</a:t>
            </a:r>
          </a:p>
          <a:p>
            <a:pPr eaLnBrk="1" hangingPunct="1">
              <a:spcBef>
                <a:spcPct val="0"/>
              </a:spcBef>
              <a:buClrTx/>
              <a:buSzTx/>
              <a:buFontTx/>
              <a:buNone/>
            </a:pPr>
            <a:r>
              <a:rPr lang="en-US" altLang="en-US" sz="1600" dirty="0">
                <a:solidFill>
                  <a:srgbClr val="0000FF"/>
                </a:solidFill>
              </a:rPr>
              <a:t>They will remove inflammatory cytokines from the ocular surface</a:t>
            </a:r>
          </a:p>
        </p:txBody>
      </p:sp>
      <p:sp>
        <p:nvSpPr>
          <p:cNvPr id="2" name="Text Box 4">
            <a:extLst>
              <a:ext uri="{FF2B5EF4-FFF2-40B4-BE49-F238E27FC236}">
                <a16:creationId xmlns:a16="http://schemas.microsoft.com/office/drawing/2014/main" id="{75214B1A-239B-4ECD-BA71-142B70846BD6}"/>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Tree>
    <p:extLst>
      <p:ext uri="{BB962C8B-B14F-4D97-AF65-F5344CB8AC3E}">
        <p14:creationId xmlns:p14="http://schemas.microsoft.com/office/powerpoint/2010/main" val="590354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
          <p:cNvSpPr>
            <a:spLocks noChangeArrowheads="1"/>
          </p:cNvSpPr>
          <p:nvPr/>
        </p:nvSpPr>
        <p:spPr bwMode="auto">
          <a:xfrm>
            <a:off x="4572000" y="3276600"/>
            <a:ext cx="3048000" cy="304800"/>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36867"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36868"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36869" name="Rectangle 4"/>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36870" name="Rectangle 5"/>
          <p:cNvSpPr>
            <a:spLocks noChangeArrowheads="1"/>
          </p:cNvSpPr>
          <p:nvPr/>
        </p:nvSpPr>
        <p:spPr bwMode="auto">
          <a:xfrm>
            <a:off x="1981200" y="2895600"/>
            <a:ext cx="9144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6871" name="Rectangle 6"/>
          <p:cNvSpPr>
            <a:spLocks noChangeArrowheads="1"/>
          </p:cNvSpPr>
          <p:nvPr/>
        </p:nvSpPr>
        <p:spPr bwMode="auto">
          <a:xfrm>
            <a:off x="1981200" y="3276600"/>
            <a:ext cx="2133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6872" name="Rectangle 10"/>
          <p:cNvSpPr>
            <a:spLocks noChangeArrowheads="1"/>
          </p:cNvSpPr>
          <p:nvPr/>
        </p:nvSpPr>
        <p:spPr bwMode="auto">
          <a:xfrm>
            <a:off x="2133600" y="4495800"/>
            <a:ext cx="25146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6873" name="Rectangle 11"/>
          <p:cNvSpPr>
            <a:spLocks noGrp="1" noChangeArrowheads="1"/>
          </p:cNvSpPr>
          <p:nvPr>
            <p:ph type="title"/>
          </p:nvPr>
        </p:nvSpPr>
        <p:spPr>
          <a:xfrm>
            <a:off x="457200" y="122238"/>
            <a:ext cx="7543800" cy="792162"/>
          </a:xfrm>
        </p:spPr>
        <p:txBody>
          <a:bodyPr/>
          <a:lstStyle/>
          <a:p>
            <a:pPr eaLnBrk="1" hangingPunct="1"/>
            <a:r>
              <a:rPr lang="en-US" altLang="en-US"/>
              <a:t>Q</a:t>
            </a:r>
          </a:p>
        </p:txBody>
      </p:sp>
      <p:sp>
        <p:nvSpPr>
          <p:cNvPr id="11274" name="Rectangle 12"/>
          <p:cNvSpPr>
            <a:spLocks noGrp="1" noChangeArrowheads="1"/>
          </p:cNvSpPr>
          <p:nvPr>
            <p:ph type="body" idx="1"/>
          </p:nvPr>
        </p:nvSpPr>
        <p:spPr>
          <a:xfrm>
            <a:off x="304800" y="1676400"/>
            <a:ext cx="8534400" cy="4876800"/>
          </a:xfrm>
        </p:spPr>
        <p:txBody>
          <a:bodyPr/>
          <a:lstStyle/>
          <a:p>
            <a:pPr eaLnBrk="1" hangingPunct="1">
              <a:defRPr/>
            </a:pPr>
            <a:r>
              <a:rPr lang="en-US" altLang="en-US" sz="2200" dirty="0">
                <a:solidFill>
                  <a:schemeClr val="bg1">
                    <a:lumMod val="75000"/>
                  </a:schemeClr>
                </a:solidFill>
              </a:rPr>
              <a:t>Autoimmune PUK is usually unilateral and </a:t>
            </a:r>
            <a:r>
              <a:rPr lang="en-US" altLang="en-US" sz="2200" dirty="0" err="1">
                <a:solidFill>
                  <a:schemeClr val="bg1">
                    <a:lumMod val="75000"/>
                  </a:schemeClr>
                </a:solidFill>
              </a:rPr>
              <a:t>sectoral</a:t>
            </a:r>
            <a:r>
              <a:rPr lang="en-US" altLang="en-US" sz="2200" dirty="0">
                <a:solidFill>
                  <a:schemeClr val="bg1">
                    <a:lumMod val="75000"/>
                  </a:schemeClr>
                </a:solidFill>
              </a:rPr>
              <a:t>                         </a:t>
            </a:r>
          </a:p>
          <a:p>
            <a:pPr eaLnBrk="1" hangingPunct="1">
              <a:defRPr/>
            </a:pPr>
            <a:r>
              <a:rPr lang="en-US" altLang="en-US" sz="2200" dirty="0">
                <a:solidFill>
                  <a:schemeClr val="bg1">
                    <a:lumMod val="75000"/>
                  </a:schemeClr>
                </a:solidFill>
              </a:rPr>
              <a:t>It often heralds exacerbation of systemic disease </a:t>
            </a:r>
          </a:p>
          <a:p>
            <a:pPr eaLnBrk="1" hangingPunct="1">
              <a:defRPr/>
            </a:pPr>
            <a:r>
              <a:rPr lang="en-US" altLang="en-US" sz="2200" dirty="0">
                <a:solidFill>
                  <a:schemeClr val="bg1">
                    <a:lumMod val="75000"/>
                  </a:schemeClr>
                </a:solidFill>
              </a:rPr>
              <a:t>The treatment goal is to stop K melting through 3 maneuvers:</a:t>
            </a:r>
          </a:p>
          <a:p>
            <a:pPr lvl="1" eaLnBrk="1" hangingPunct="1">
              <a:buFont typeface="Wingdings" panose="05000000000000000000" pitchFamily="2" charset="2"/>
              <a:buNone/>
              <a:defRPr/>
            </a:pPr>
            <a:r>
              <a:rPr lang="en-US" altLang="en-US" sz="2000" dirty="0">
                <a:solidFill>
                  <a:schemeClr val="bg1">
                    <a:lumMod val="75000"/>
                  </a:schemeClr>
                </a:solidFill>
              </a:rPr>
              <a:t>1) Improve wetting</a:t>
            </a:r>
          </a:p>
          <a:p>
            <a:pPr lvl="1" eaLnBrk="1" hangingPunct="1">
              <a:buFont typeface="Wingdings" panose="05000000000000000000" pitchFamily="2" charset="2"/>
              <a:buNone/>
              <a:defRPr/>
            </a:pPr>
            <a:r>
              <a:rPr lang="en-US" altLang="en-US" sz="2000" dirty="0">
                <a:solidFill>
                  <a:schemeClr val="bg1">
                    <a:lumMod val="75000"/>
                  </a:schemeClr>
                </a:solidFill>
              </a:rPr>
              <a:t>2) Promote re-epithelialization via lubes, BCL, patching, </a:t>
            </a:r>
            <a:r>
              <a:rPr lang="en-US" altLang="en-US" sz="2000" b="1" dirty="0">
                <a:solidFill>
                  <a:srgbClr val="0000FF"/>
                </a:solidFill>
              </a:rPr>
              <a:t>glue</a:t>
            </a:r>
          </a:p>
          <a:p>
            <a:pPr lvl="2" eaLnBrk="1" hangingPunct="1">
              <a:defRPr/>
            </a:pPr>
            <a:r>
              <a:rPr lang="en-US" altLang="en-US" sz="1800" dirty="0">
                <a:solidFill>
                  <a:schemeClr val="bg1"/>
                </a:solidFill>
              </a:rPr>
              <a:t>You should also consider stopping topical steroids, which can delay re-epithelialization. As a general rule: If the cornea is significantly thinned, avoid topical steroids.</a:t>
            </a:r>
          </a:p>
          <a:p>
            <a:pPr lvl="1" eaLnBrk="1" hangingPunct="1">
              <a:buFont typeface="Wingdings" panose="05000000000000000000" pitchFamily="2" charset="2"/>
              <a:buNone/>
              <a:defRPr/>
            </a:pPr>
            <a:r>
              <a:rPr lang="en-US" altLang="en-US" sz="2000" dirty="0">
                <a:solidFill>
                  <a:schemeClr val="bg1">
                    <a:lumMod val="75000"/>
                  </a:schemeClr>
                </a:solidFill>
              </a:rPr>
              <a:t>3) Suppress systemic inflammation </a:t>
            </a:r>
          </a:p>
          <a:p>
            <a:pPr eaLnBrk="1" hangingPunct="1">
              <a:defRPr/>
            </a:pPr>
            <a:endParaRPr lang="en-US" altLang="en-US" sz="2400" dirty="0"/>
          </a:p>
        </p:txBody>
      </p:sp>
      <p:sp>
        <p:nvSpPr>
          <p:cNvPr id="3687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1079F4F-CE03-48AC-AEED-DBE544358350}" type="slidenum">
              <a:rPr lang="en-US" altLang="en-US" sz="1000" smtClean="0"/>
              <a:pPr>
                <a:spcBef>
                  <a:spcPct val="0"/>
                </a:spcBef>
                <a:buClrTx/>
                <a:buSzTx/>
                <a:buFontTx/>
                <a:buNone/>
              </a:pPr>
              <a:t>76</a:t>
            </a:fld>
            <a:endParaRPr lang="en-US" altLang="en-US" sz="1000"/>
          </a:p>
        </p:txBody>
      </p:sp>
      <p:sp>
        <p:nvSpPr>
          <p:cNvPr id="15" name="Rectangle 14"/>
          <p:cNvSpPr/>
          <p:nvPr/>
        </p:nvSpPr>
        <p:spPr>
          <a:xfrm>
            <a:off x="990600" y="3657600"/>
            <a:ext cx="457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6878" name="TextBox 2"/>
          <p:cNvSpPr txBox="1">
            <a:spLocks noChangeArrowheads="1"/>
          </p:cNvSpPr>
          <p:nvPr/>
        </p:nvSpPr>
        <p:spPr bwMode="auto">
          <a:xfrm>
            <a:off x="582613" y="3657600"/>
            <a:ext cx="8027987" cy="157003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What specific sort of glue is being referred to here?</a:t>
            </a:r>
          </a:p>
          <a:p>
            <a:pPr eaLnBrk="1" hangingPunct="1">
              <a:spcBef>
                <a:spcPct val="0"/>
              </a:spcBef>
              <a:buClrTx/>
              <a:buSzTx/>
              <a:buFontTx/>
              <a:buNone/>
            </a:pPr>
            <a:r>
              <a:rPr lang="en-US" altLang="en-US" sz="1600" dirty="0">
                <a:solidFill>
                  <a:srgbClr val="FFC000"/>
                </a:solidFill>
              </a:rPr>
              <a:t>Cyanoacrylate adhesive</a:t>
            </a:r>
          </a:p>
          <a:p>
            <a:pPr eaLnBrk="1" hangingPunct="1">
              <a:spcBef>
                <a:spcPct val="0"/>
              </a:spcBef>
              <a:buClrTx/>
              <a:buSzTx/>
              <a:buFontTx/>
              <a:buNone/>
            </a:pPr>
            <a:endParaRPr lang="en-US" altLang="en-US" sz="1600" dirty="0">
              <a:solidFill>
                <a:srgbClr val="FFC000"/>
              </a:solidFill>
            </a:endParaRPr>
          </a:p>
          <a:p>
            <a:pPr eaLnBrk="1" hangingPunct="1">
              <a:spcBef>
                <a:spcPct val="0"/>
              </a:spcBef>
              <a:buClrTx/>
              <a:buSzTx/>
              <a:buFontTx/>
              <a:buNone/>
            </a:pPr>
            <a:r>
              <a:rPr lang="en-US" altLang="en-US" sz="1600" i="1" dirty="0">
                <a:solidFill>
                  <a:srgbClr val="FFC000"/>
                </a:solidFill>
              </a:rPr>
              <a:t>How does glue assist in PUK healing?</a:t>
            </a:r>
          </a:p>
          <a:p>
            <a:pPr eaLnBrk="1" hangingPunct="1">
              <a:spcBef>
                <a:spcPct val="0"/>
              </a:spcBef>
              <a:buClrTx/>
              <a:buSzTx/>
              <a:buFontTx/>
              <a:buNone/>
            </a:pPr>
            <a:r>
              <a:rPr lang="en-US" altLang="en-US" sz="1600" i="1" dirty="0">
                <a:solidFill>
                  <a:srgbClr val="FFC000"/>
                </a:solidFill>
              </a:rPr>
              <a:t>1) </a:t>
            </a:r>
            <a:r>
              <a:rPr lang="en-US" altLang="en-US" sz="1600" dirty="0">
                <a:solidFill>
                  <a:srgbClr val="FFC000"/>
                </a:solidFill>
              </a:rPr>
              <a:t>It provides tectonic stability, thereby reducing the risk of perforation</a:t>
            </a:r>
          </a:p>
          <a:p>
            <a:pPr eaLnBrk="1" hangingPunct="1">
              <a:spcBef>
                <a:spcPct val="0"/>
              </a:spcBef>
              <a:buClrTx/>
              <a:buSzTx/>
              <a:buFontTx/>
              <a:buNone/>
            </a:pPr>
            <a:r>
              <a:rPr lang="en-US" altLang="en-US" sz="1600" i="1" dirty="0">
                <a:solidFill>
                  <a:srgbClr val="FFC000"/>
                </a:solidFill>
              </a:rPr>
              <a:t>2) </a:t>
            </a:r>
            <a:r>
              <a:rPr lang="en-US" altLang="en-US" sz="1600" dirty="0">
                <a:solidFill>
                  <a:srgbClr val="FFC000"/>
                </a:solidFill>
              </a:rPr>
              <a:t>It acts as a barrier preventing PMNs from reaching (and destroying) corneal stroma </a:t>
            </a:r>
          </a:p>
        </p:txBody>
      </p:sp>
      <p:sp>
        <p:nvSpPr>
          <p:cNvPr id="2" name="Oval 1"/>
          <p:cNvSpPr/>
          <p:nvPr/>
        </p:nvSpPr>
        <p:spPr>
          <a:xfrm>
            <a:off x="6934200" y="3162300"/>
            <a:ext cx="762000" cy="5715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Text Box 4">
            <a:extLst>
              <a:ext uri="{FF2B5EF4-FFF2-40B4-BE49-F238E27FC236}">
                <a16:creationId xmlns:a16="http://schemas.microsoft.com/office/drawing/2014/main" id="{6AD748B6-7A7F-48D8-B17B-4E890D73F712}"/>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
          <p:cNvSpPr>
            <a:spLocks noChangeArrowheads="1"/>
          </p:cNvSpPr>
          <p:nvPr/>
        </p:nvSpPr>
        <p:spPr bwMode="auto">
          <a:xfrm>
            <a:off x="4572000" y="3276600"/>
            <a:ext cx="3048000" cy="304800"/>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37891"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37892"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37893" name="Rectangle 4"/>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37894" name="Rectangle 5"/>
          <p:cNvSpPr>
            <a:spLocks noChangeArrowheads="1"/>
          </p:cNvSpPr>
          <p:nvPr/>
        </p:nvSpPr>
        <p:spPr bwMode="auto">
          <a:xfrm>
            <a:off x="1981200" y="2895600"/>
            <a:ext cx="9144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7895" name="Rectangle 6"/>
          <p:cNvSpPr>
            <a:spLocks noChangeArrowheads="1"/>
          </p:cNvSpPr>
          <p:nvPr/>
        </p:nvSpPr>
        <p:spPr bwMode="auto">
          <a:xfrm>
            <a:off x="1981200" y="3276600"/>
            <a:ext cx="2133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7896" name="Rectangle 10"/>
          <p:cNvSpPr>
            <a:spLocks noChangeArrowheads="1"/>
          </p:cNvSpPr>
          <p:nvPr/>
        </p:nvSpPr>
        <p:spPr bwMode="auto">
          <a:xfrm>
            <a:off x="2133600" y="4495800"/>
            <a:ext cx="25146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7897" name="Rectangle 11"/>
          <p:cNvSpPr>
            <a:spLocks noGrp="1" noChangeArrowheads="1"/>
          </p:cNvSpPr>
          <p:nvPr>
            <p:ph type="title"/>
          </p:nvPr>
        </p:nvSpPr>
        <p:spPr>
          <a:xfrm>
            <a:off x="457200" y="122238"/>
            <a:ext cx="7543800" cy="792162"/>
          </a:xfrm>
        </p:spPr>
        <p:txBody>
          <a:bodyPr/>
          <a:lstStyle/>
          <a:p>
            <a:pPr eaLnBrk="1" hangingPunct="1"/>
            <a:r>
              <a:rPr lang="en-US" altLang="en-US"/>
              <a:t>A</a:t>
            </a:r>
          </a:p>
        </p:txBody>
      </p:sp>
      <p:sp>
        <p:nvSpPr>
          <p:cNvPr id="11274" name="Rectangle 12"/>
          <p:cNvSpPr>
            <a:spLocks noGrp="1" noChangeArrowheads="1"/>
          </p:cNvSpPr>
          <p:nvPr>
            <p:ph type="body" idx="1"/>
          </p:nvPr>
        </p:nvSpPr>
        <p:spPr>
          <a:xfrm>
            <a:off x="304800" y="1676400"/>
            <a:ext cx="8534400" cy="4876800"/>
          </a:xfrm>
        </p:spPr>
        <p:txBody>
          <a:bodyPr/>
          <a:lstStyle/>
          <a:p>
            <a:pPr eaLnBrk="1" hangingPunct="1">
              <a:defRPr/>
            </a:pPr>
            <a:r>
              <a:rPr lang="en-US" altLang="en-US" sz="2200" dirty="0">
                <a:solidFill>
                  <a:schemeClr val="bg1">
                    <a:lumMod val="75000"/>
                  </a:schemeClr>
                </a:solidFill>
              </a:rPr>
              <a:t>Autoimmune PUK is usually unilateral and </a:t>
            </a:r>
            <a:r>
              <a:rPr lang="en-US" altLang="en-US" sz="2200" dirty="0" err="1">
                <a:solidFill>
                  <a:schemeClr val="bg1">
                    <a:lumMod val="75000"/>
                  </a:schemeClr>
                </a:solidFill>
              </a:rPr>
              <a:t>sectoral</a:t>
            </a:r>
            <a:r>
              <a:rPr lang="en-US" altLang="en-US" sz="2200" dirty="0">
                <a:solidFill>
                  <a:schemeClr val="bg1">
                    <a:lumMod val="75000"/>
                  </a:schemeClr>
                </a:solidFill>
              </a:rPr>
              <a:t>                         </a:t>
            </a:r>
          </a:p>
          <a:p>
            <a:pPr eaLnBrk="1" hangingPunct="1">
              <a:defRPr/>
            </a:pPr>
            <a:r>
              <a:rPr lang="en-US" altLang="en-US" sz="2200" dirty="0">
                <a:solidFill>
                  <a:schemeClr val="bg1">
                    <a:lumMod val="75000"/>
                  </a:schemeClr>
                </a:solidFill>
              </a:rPr>
              <a:t>It often heralds exacerbation of systemic disease </a:t>
            </a:r>
          </a:p>
          <a:p>
            <a:pPr eaLnBrk="1" hangingPunct="1">
              <a:defRPr/>
            </a:pPr>
            <a:r>
              <a:rPr lang="en-US" altLang="en-US" sz="2200" dirty="0">
                <a:solidFill>
                  <a:schemeClr val="bg1">
                    <a:lumMod val="75000"/>
                  </a:schemeClr>
                </a:solidFill>
              </a:rPr>
              <a:t>The treatment goal is to stop K melting through 3 maneuvers:</a:t>
            </a:r>
          </a:p>
          <a:p>
            <a:pPr lvl="1" eaLnBrk="1" hangingPunct="1">
              <a:buFont typeface="Wingdings" panose="05000000000000000000" pitchFamily="2" charset="2"/>
              <a:buNone/>
              <a:defRPr/>
            </a:pPr>
            <a:r>
              <a:rPr lang="en-US" altLang="en-US" sz="2000" dirty="0">
                <a:solidFill>
                  <a:schemeClr val="bg1">
                    <a:lumMod val="75000"/>
                  </a:schemeClr>
                </a:solidFill>
              </a:rPr>
              <a:t>1) Improve wetting</a:t>
            </a:r>
          </a:p>
          <a:p>
            <a:pPr lvl="1" eaLnBrk="1" hangingPunct="1">
              <a:buFont typeface="Wingdings" panose="05000000000000000000" pitchFamily="2" charset="2"/>
              <a:buNone/>
              <a:defRPr/>
            </a:pPr>
            <a:r>
              <a:rPr lang="en-US" altLang="en-US" sz="2000" dirty="0">
                <a:solidFill>
                  <a:schemeClr val="bg1">
                    <a:lumMod val="75000"/>
                  </a:schemeClr>
                </a:solidFill>
              </a:rPr>
              <a:t>2) Promote re-epithelialization via lubes, BCL, patching, </a:t>
            </a:r>
            <a:r>
              <a:rPr lang="en-US" altLang="en-US" sz="2000" b="1" dirty="0">
                <a:solidFill>
                  <a:srgbClr val="0000FF"/>
                </a:solidFill>
              </a:rPr>
              <a:t>glue</a:t>
            </a:r>
          </a:p>
          <a:p>
            <a:pPr lvl="2" eaLnBrk="1" hangingPunct="1">
              <a:defRPr/>
            </a:pPr>
            <a:r>
              <a:rPr lang="en-US" altLang="en-US" sz="1800" dirty="0">
                <a:solidFill>
                  <a:schemeClr val="bg1"/>
                </a:solidFill>
              </a:rPr>
              <a:t>You should also consider stopping topical steroids, which can delay re-epithelialization. As a general rule: If the cornea is significantly thinned, avoid topical steroids.</a:t>
            </a:r>
          </a:p>
          <a:p>
            <a:pPr lvl="1" eaLnBrk="1" hangingPunct="1">
              <a:buFont typeface="Wingdings" panose="05000000000000000000" pitchFamily="2" charset="2"/>
              <a:buNone/>
              <a:defRPr/>
            </a:pPr>
            <a:r>
              <a:rPr lang="en-US" altLang="en-US" sz="2000" dirty="0">
                <a:solidFill>
                  <a:schemeClr val="bg1">
                    <a:lumMod val="75000"/>
                  </a:schemeClr>
                </a:solidFill>
              </a:rPr>
              <a:t>3) Suppress systemic inflammation </a:t>
            </a:r>
          </a:p>
          <a:p>
            <a:pPr eaLnBrk="1" hangingPunct="1">
              <a:defRPr/>
            </a:pPr>
            <a:endParaRPr lang="en-US" altLang="en-US" sz="2400" dirty="0"/>
          </a:p>
        </p:txBody>
      </p:sp>
      <p:sp>
        <p:nvSpPr>
          <p:cNvPr id="37900"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1597F15-6F30-4650-BB3C-7A58AF9D00CB}" type="slidenum">
              <a:rPr lang="en-US" altLang="en-US" sz="1000" smtClean="0"/>
              <a:pPr>
                <a:spcBef>
                  <a:spcPct val="0"/>
                </a:spcBef>
                <a:buClrTx/>
                <a:buSzTx/>
                <a:buFontTx/>
                <a:buNone/>
              </a:pPr>
              <a:t>77</a:t>
            </a:fld>
            <a:endParaRPr lang="en-US" altLang="en-US" sz="1000"/>
          </a:p>
        </p:txBody>
      </p:sp>
      <p:sp>
        <p:nvSpPr>
          <p:cNvPr id="15" name="Rectangle 14"/>
          <p:cNvSpPr/>
          <p:nvPr/>
        </p:nvSpPr>
        <p:spPr>
          <a:xfrm>
            <a:off x="990600" y="3657600"/>
            <a:ext cx="457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7902" name="TextBox 2"/>
          <p:cNvSpPr txBox="1">
            <a:spLocks noChangeArrowheads="1"/>
          </p:cNvSpPr>
          <p:nvPr/>
        </p:nvSpPr>
        <p:spPr bwMode="auto">
          <a:xfrm>
            <a:off x="582613" y="3657600"/>
            <a:ext cx="8027987" cy="157003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a:solidFill>
                  <a:srgbClr val="0000FF"/>
                </a:solidFill>
              </a:rPr>
              <a:t>What specific sort of glue is being referred to here?</a:t>
            </a:r>
          </a:p>
          <a:p>
            <a:pPr eaLnBrk="1" hangingPunct="1">
              <a:spcBef>
                <a:spcPct val="0"/>
              </a:spcBef>
              <a:buClrTx/>
              <a:buSzTx/>
              <a:buFontTx/>
              <a:buNone/>
            </a:pPr>
            <a:r>
              <a:rPr lang="en-US" altLang="en-US" sz="1600">
                <a:solidFill>
                  <a:srgbClr val="0000FF"/>
                </a:solidFill>
              </a:rPr>
              <a:t>Cyanoacrylate adhesive</a:t>
            </a:r>
          </a:p>
          <a:p>
            <a:pPr eaLnBrk="1" hangingPunct="1">
              <a:spcBef>
                <a:spcPct val="0"/>
              </a:spcBef>
              <a:buClrTx/>
              <a:buSzTx/>
              <a:buFontTx/>
              <a:buNone/>
            </a:pPr>
            <a:endParaRPr lang="en-US" altLang="en-US" sz="1600">
              <a:solidFill>
                <a:srgbClr val="0000FF"/>
              </a:solidFill>
            </a:endParaRPr>
          </a:p>
          <a:p>
            <a:pPr eaLnBrk="1" hangingPunct="1">
              <a:spcBef>
                <a:spcPct val="0"/>
              </a:spcBef>
              <a:buClrTx/>
              <a:buSzTx/>
              <a:buFontTx/>
              <a:buNone/>
            </a:pPr>
            <a:r>
              <a:rPr lang="en-US" altLang="en-US" sz="1600" i="1">
                <a:solidFill>
                  <a:srgbClr val="FFC000"/>
                </a:solidFill>
              </a:rPr>
              <a:t>How does glue assist in PUK healing?</a:t>
            </a:r>
          </a:p>
          <a:p>
            <a:pPr eaLnBrk="1" hangingPunct="1">
              <a:spcBef>
                <a:spcPct val="0"/>
              </a:spcBef>
              <a:buClrTx/>
              <a:buSzTx/>
              <a:buFontTx/>
              <a:buNone/>
            </a:pPr>
            <a:r>
              <a:rPr lang="en-US" altLang="en-US" sz="1600" i="1">
                <a:solidFill>
                  <a:srgbClr val="FFC000"/>
                </a:solidFill>
              </a:rPr>
              <a:t>1) </a:t>
            </a:r>
            <a:r>
              <a:rPr lang="en-US" altLang="en-US" sz="1600">
                <a:solidFill>
                  <a:srgbClr val="FFC000"/>
                </a:solidFill>
              </a:rPr>
              <a:t>It provides tectonic stability, thereby reducing the risk of perforation</a:t>
            </a:r>
          </a:p>
          <a:p>
            <a:pPr eaLnBrk="1" hangingPunct="1">
              <a:spcBef>
                <a:spcPct val="0"/>
              </a:spcBef>
              <a:buClrTx/>
              <a:buSzTx/>
              <a:buFontTx/>
              <a:buNone/>
            </a:pPr>
            <a:r>
              <a:rPr lang="en-US" altLang="en-US" sz="1600" i="1">
                <a:solidFill>
                  <a:srgbClr val="FFC000"/>
                </a:solidFill>
              </a:rPr>
              <a:t>2) </a:t>
            </a:r>
            <a:r>
              <a:rPr lang="en-US" altLang="en-US" sz="1600">
                <a:solidFill>
                  <a:srgbClr val="FFC000"/>
                </a:solidFill>
              </a:rPr>
              <a:t>It acts as a barrier preventing PMNs from reaching (and destroying) corneal stroma </a:t>
            </a:r>
          </a:p>
        </p:txBody>
      </p:sp>
      <p:sp>
        <p:nvSpPr>
          <p:cNvPr id="2" name="Oval 1"/>
          <p:cNvSpPr/>
          <p:nvPr/>
        </p:nvSpPr>
        <p:spPr>
          <a:xfrm>
            <a:off x="6934200" y="3162300"/>
            <a:ext cx="762000" cy="5715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Text Box 4">
            <a:extLst>
              <a:ext uri="{FF2B5EF4-FFF2-40B4-BE49-F238E27FC236}">
                <a16:creationId xmlns:a16="http://schemas.microsoft.com/office/drawing/2014/main" id="{52E44C22-1623-4260-84CD-D342013F4E21}"/>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
          <p:cNvSpPr>
            <a:spLocks noChangeArrowheads="1"/>
          </p:cNvSpPr>
          <p:nvPr/>
        </p:nvSpPr>
        <p:spPr bwMode="auto">
          <a:xfrm>
            <a:off x="4572000" y="3276600"/>
            <a:ext cx="3048000" cy="304800"/>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38915"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38916"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38917" name="Rectangle 4"/>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38918" name="Rectangle 5"/>
          <p:cNvSpPr>
            <a:spLocks noChangeArrowheads="1"/>
          </p:cNvSpPr>
          <p:nvPr/>
        </p:nvSpPr>
        <p:spPr bwMode="auto">
          <a:xfrm>
            <a:off x="1981200" y="2895600"/>
            <a:ext cx="9144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8919" name="Rectangle 6"/>
          <p:cNvSpPr>
            <a:spLocks noChangeArrowheads="1"/>
          </p:cNvSpPr>
          <p:nvPr/>
        </p:nvSpPr>
        <p:spPr bwMode="auto">
          <a:xfrm>
            <a:off x="1981200" y="3276600"/>
            <a:ext cx="2133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8920" name="Rectangle 10"/>
          <p:cNvSpPr>
            <a:spLocks noChangeArrowheads="1"/>
          </p:cNvSpPr>
          <p:nvPr/>
        </p:nvSpPr>
        <p:spPr bwMode="auto">
          <a:xfrm>
            <a:off x="2133600" y="4495800"/>
            <a:ext cx="25146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8921" name="Rectangle 11"/>
          <p:cNvSpPr>
            <a:spLocks noGrp="1" noChangeArrowheads="1"/>
          </p:cNvSpPr>
          <p:nvPr>
            <p:ph type="title"/>
          </p:nvPr>
        </p:nvSpPr>
        <p:spPr>
          <a:xfrm>
            <a:off x="457200" y="122238"/>
            <a:ext cx="7543800" cy="792162"/>
          </a:xfrm>
        </p:spPr>
        <p:txBody>
          <a:bodyPr/>
          <a:lstStyle/>
          <a:p>
            <a:pPr eaLnBrk="1" hangingPunct="1"/>
            <a:r>
              <a:rPr lang="en-US" altLang="en-US"/>
              <a:t>Q</a:t>
            </a:r>
          </a:p>
        </p:txBody>
      </p:sp>
      <p:sp>
        <p:nvSpPr>
          <p:cNvPr id="11274" name="Rectangle 12"/>
          <p:cNvSpPr>
            <a:spLocks noGrp="1" noChangeArrowheads="1"/>
          </p:cNvSpPr>
          <p:nvPr>
            <p:ph type="body" idx="1"/>
          </p:nvPr>
        </p:nvSpPr>
        <p:spPr>
          <a:xfrm>
            <a:off x="304800" y="1676400"/>
            <a:ext cx="8534400" cy="4876800"/>
          </a:xfrm>
        </p:spPr>
        <p:txBody>
          <a:bodyPr/>
          <a:lstStyle/>
          <a:p>
            <a:pPr eaLnBrk="1" hangingPunct="1">
              <a:defRPr/>
            </a:pPr>
            <a:r>
              <a:rPr lang="en-US" altLang="en-US" sz="2200" dirty="0">
                <a:solidFill>
                  <a:schemeClr val="bg1">
                    <a:lumMod val="75000"/>
                  </a:schemeClr>
                </a:solidFill>
              </a:rPr>
              <a:t>Autoimmune PUK is usually unilateral and </a:t>
            </a:r>
            <a:r>
              <a:rPr lang="en-US" altLang="en-US" sz="2200" dirty="0" err="1">
                <a:solidFill>
                  <a:schemeClr val="bg1">
                    <a:lumMod val="75000"/>
                  </a:schemeClr>
                </a:solidFill>
              </a:rPr>
              <a:t>sectoral</a:t>
            </a:r>
            <a:r>
              <a:rPr lang="en-US" altLang="en-US" sz="2200" dirty="0">
                <a:solidFill>
                  <a:schemeClr val="bg1">
                    <a:lumMod val="75000"/>
                  </a:schemeClr>
                </a:solidFill>
              </a:rPr>
              <a:t>                         </a:t>
            </a:r>
          </a:p>
          <a:p>
            <a:pPr eaLnBrk="1" hangingPunct="1">
              <a:defRPr/>
            </a:pPr>
            <a:r>
              <a:rPr lang="en-US" altLang="en-US" sz="2200" dirty="0">
                <a:solidFill>
                  <a:schemeClr val="bg1">
                    <a:lumMod val="75000"/>
                  </a:schemeClr>
                </a:solidFill>
              </a:rPr>
              <a:t>It often heralds exacerbation of systemic disease </a:t>
            </a:r>
          </a:p>
          <a:p>
            <a:pPr eaLnBrk="1" hangingPunct="1">
              <a:defRPr/>
            </a:pPr>
            <a:r>
              <a:rPr lang="en-US" altLang="en-US" sz="2200" dirty="0">
                <a:solidFill>
                  <a:schemeClr val="bg1">
                    <a:lumMod val="75000"/>
                  </a:schemeClr>
                </a:solidFill>
              </a:rPr>
              <a:t>The treatment goal is to stop K melting through 3 maneuvers:</a:t>
            </a:r>
          </a:p>
          <a:p>
            <a:pPr lvl="1" eaLnBrk="1" hangingPunct="1">
              <a:buFont typeface="Wingdings" panose="05000000000000000000" pitchFamily="2" charset="2"/>
              <a:buNone/>
              <a:defRPr/>
            </a:pPr>
            <a:r>
              <a:rPr lang="en-US" altLang="en-US" sz="2000" dirty="0">
                <a:solidFill>
                  <a:schemeClr val="bg1">
                    <a:lumMod val="75000"/>
                  </a:schemeClr>
                </a:solidFill>
              </a:rPr>
              <a:t>1) Improve wetting</a:t>
            </a:r>
          </a:p>
          <a:p>
            <a:pPr lvl="1" eaLnBrk="1" hangingPunct="1">
              <a:buFont typeface="Wingdings" panose="05000000000000000000" pitchFamily="2" charset="2"/>
              <a:buNone/>
              <a:defRPr/>
            </a:pPr>
            <a:r>
              <a:rPr lang="en-US" altLang="en-US" sz="2000" dirty="0">
                <a:solidFill>
                  <a:schemeClr val="bg1">
                    <a:lumMod val="75000"/>
                  </a:schemeClr>
                </a:solidFill>
              </a:rPr>
              <a:t>2) Promote re-epithelialization via lubes, BCL, patching, </a:t>
            </a:r>
            <a:r>
              <a:rPr lang="en-US" altLang="en-US" sz="2000" b="1" dirty="0">
                <a:solidFill>
                  <a:srgbClr val="0000FF"/>
                </a:solidFill>
              </a:rPr>
              <a:t>glue</a:t>
            </a:r>
          </a:p>
          <a:p>
            <a:pPr lvl="2" eaLnBrk="1" hangingPunct="1">
              <a:defRPr/>
            </a:pPr>
            <a:r>
              <a:rPr lang="en-US" altLang="en-US" sz="1800" dirty="0">
                <a:solidFill>
                  <a:schemeClr val="bg1"/>
                </a:solidFill>
              </a:rPr>
              <a:t>You should also consider stopping topical steroids, which can delay re-epithelialization. As a general rule: If the cornea is significantly thinned, avoid topical steroids.</a:t>
            </a:r>
          </a:p>
          <a:p>
            <a:pPr lvl="1" eaLnBrk="1" hangingPunct="1">
              <a:buFont typeface="Wingdings" panose="05000000000000000000" pitchFamily="2" charset="2"/>
              <a:buNone/>
              <a:defRPr/>
            </a:pPr>
            <a:r>
              <a:rPr lang="en-US" altLang="en-US" sz="2000" dirty="0">
                <a:solidFill>
                  <a:schemeClr val="bg1">
                    <a:lumMod val="75000"/>
                  </a:schemeClr>
                </a:solidFill>
              </a:rPr>
              <a:t>3) Suppress systemic inflammation </a:t>
            </a:r>
          </a:p>
          <a:p>
            <a:pPr eaLnBrk="1" hangingPunct="1">
              <a:defRPr/>
            </a:pPr>
            <a:endParaRPr lang="en-US" altLang="en-US" sz="2400" dirty="0"/>
          </a:p>
        </p:txBody>
      </p:sp>
      <p:sp>
        <p:nvSpPr>
          <p:cNvPr id="38924"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AF8BFE1-70ED-44B3-9FF9-8E6570627290}" type="slidenum">
              <a:rPr lang="en-US" altLang="en-US" sz="1000" smtClean="0"/>
              <a:pPr>
                <a:spcBef>
                  <a:spcPct val="0"/>
                </a:spcBef>
                <a:buClrTx/>
                <a:buSzTx/>
                <a:buFontTx/>
                <a:buNone/>
              </a:pPr>
              <a:t>78</a:t>
            </a:fld>
            <a:endParaRPr lang="en-US" altLang="en-US" sz="1000"/>
          </a:p>
        </p:txBody>
      </p:sp>
      <p:sp>
        <p:nvSpPr>
          <p:cNvPr id="15" name="Rectangle 14"/>
          <p:cNvSpPr/>
          <p:nvPr/>
        </p:nvSpPr>
        <p:spPr>
          <a:xfrm>
            <a:off x="990600" y="3657600"/>
            <a:ext cx="457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8926" name="TextBox 2"/>
          <p:cNvSpPr txBox="1">
            <a:spLocks noChangeArrowheads="1"/>
          </p:cNvSpPr>
          <p:nvPr/>
        </p:nvSpPr>
        <p:spPr bwMode="auto">
          <a:xfrm>
            <a:off x="582613" y="3657600"/>
            <a:ext cx="8027987" cy="157003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a:solidFill>
                  <a:srgbClr val="0000FF"/>
                </a:solidFill>
              </a:rPr>
              <a:t>What specific sort of glue is being referred to here?</a:t>
            </a:r>
          </a:p>
          <a:p>
            <a:pPr eaLnBrk="1" hangingPunct="1">
              <a:spcBef>
                <a:spcPct val="0"/>
              </a:spcBef>
              <a:buClrTx/>
              <a:buSzTx/>
              <a:buFontTx/>
              <a:buNone/>
            </a:pPr>
            <a:r>
              <a:rPr lang="en-US" altLang="en-US" sz="1600">
                <a:solidFill>
                  <a:srgbClr val="0000FF"/>
                </a:solidFill>
              </a:rPr>
              <a:t>Cyanoacrylate adhesive</a:t>
            </a:r>
          </a:p>
          <a:p>
            <a:pPr eaLnBrk="1" hangingPunct="1">
              <a:spcBef>
                <a:spcPct val="0"/>
              </a:spcBef>
              <a:buClrTx/>
              <a:buSzTx/>
              <a:buFontTx/>
              <a:buNone/>
            </a:pPr>
            <a:endParaRPr lang="en-US" altLang="en-US" sz="1600">
              <a:solidFill>
                <a:srgbClr val="0000FF"/>
              </a:solidFill>
            </a:endParaRPr>
          </a:p>
          <a:p>
            <a:pPr eaLnBrk="1" hangingPunct="1">
              <a:spcBef>
                <a:spcPct val="0"/>
              </a:spcBef>
              <a:buClrTx/>
              <a:buSzTx/>
              <a:buFontTx/>
              <a:buNone/>
            </a:pPr>
            <a:r>
              <a:rPr lang="en-US" altLang="en-US" sz="1600" i="1">
                <a:solidFill>
                  <a:srgbClr val="0000FF"/>
                </a:solidFill>
              </a:rPr>
              <a:t>How does glue assist in PUK healing?</a:t>
            </a:r>
          </a:p>
          <a:p>
            <a:pPr eaLnBrk="1" hangingPunct="1">
              <a:spcBef>
                <a:spcPct val="0"/>
              </a:spcBef>
              <a:buClrTx/>
              <a:buSzTx/>
              <a:buFontTx/>
              <a:buNone/>
            </a:pPr>
            <a:r>
              <a:rPr lang="en-US" altLang="en-US" sz="1600" i="1">
                <a:solidFill>
                  <a:srgbClr val="0000FF"/>
                </a:solidFill>
              </a:rPr>
              <a:t>1) </a:t>
            </a:r>
            <a:r>
              <a:rPr lang="en-US" altLang="en-US" sz="1600">
                <a:solidFill>
                  <a:srgbClr val="FFC000"/>
                </a:solidFill>
              </a:rPr>
              <a:t>It provides tectonic stability, thereby reducing the risk of perforation</a:t>
            </a:r>
          </a:p>
          <a:p>
            <a:pPr eaLnBrk="1" hangingPunct="1">
              <a:spcBef>
                <a:spcPct val="0"/>
              </a:spcBef>
              <a:buClrTx/>
              <a:buSzTx/>
              <a:buFontTx/>
              <a:buNone/>
            </a:pPr>
            <a:r>
              <a:rPr lang="en-US" altLang="en-US" sz="1600" i="1">
                <a:solidFill>
                  <a:srgbClr val="0000FF"/>
                </a:solidFill>
              </a:rPr>
              <a:t>2) </a:t>
            </a:r>
            <a:r>
              <a:rPr lang="en-US" altLang="en-US" sz="1600">
                <a:solidFill>
                  <a:srgbClr val="FFC000"/>
                </a:solidFill>
              </a:rPr>
              <a:t>It acts as a barrier preventing PMNs from reaching (and destroying) corneal stroma </a:t>
            </a:r>
          </a:p>
        </p:txBody>
      </p:sp>
      <p:sp>
        <p:nvSpPr>
          <p:cNvPr id="2" name="Oval 1"/>
          <p:cNvSpPr/>
          <p:nvPr/>
        </p:nvSpPr>
        <p:spPr>
          <a:xfrm>
            <a:off x="6934200" y="3162300"/>
            <a:ext cx="762000" cy="5715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Text Box 4">
            <a:extLst>
              <a:ext uri="{FF2B5EF4-FFF2-40B4-BE49-F238E27FC236}">
                <a16:creationId xmlns:a16="http://schemas.microsoft.com/office/drawing/2014/main" id="{FFACC0FC-8EA6-4F62-9D5C-0551FFEF3089}"/>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
          <p:cNvSpPr>
            <a:spLocks noChangeArrowheads="1"/>
          </p:cNvSpPr>
          <p:nvPr/>
        </p:nvSpPr>
        <p:spPr bwMode="auto">
          <a:xfrm>
            <a:off x="4572000" y="3276600"/>
            <a:ext cx="3048000" cy="304800"/>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39939"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39940"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39941" name="Rectangle 4"/>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39942" name="Rectangle 5"/>
          <p:cNvSpPr>
            <a:spLocks noChangeArrowheads="1"/>
          </p:cNvSpPr>
          <p:nvPr/>
        </p:nvSpPr>
        <p:spPr bwMode="auto">
          <a:xfrm>
            <a:off x="1981200" y="2895600"/>
            <a:ext cx="9144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9943" name="Rectangle 6"/>
          <p:cNvSpPr>
            <a:spLocks noChangeArrowheads="1"/>
          </p:cNvSpPr>
          <p:nvPr/>
        </p:nvSpPr>
        <p:spPr bwMode="auto">
          <a:xfrm>
            <a:off x="1981200" y="3276600"/>
            <a:ext cx="2133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9944" name="Rectangle 10"/>
          <p:cNvSpPr>
            <a:spLocks noChangeArrowheads="1"/>
          </p:cNvSpPr>
          <p:nvPr/>
        </p:nvSpPr>
        <p:spPr bwMode="auto">
          <a:xfrm>
            <a:off x="2133600" y="4495800"/>
            <a:ext cx="25146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9945" name="Rectangle 11"/>
          <p:cNvSpPr>
            <a:spLocks noGrp="1" noChangeArrowheads="1"/>
          </p:cNvSpPr>
          <p:nvPr>
            <p:ph type="title"/>
          </p:nvPr>
        </p:nvSpPr>
        <p:spPr>
          <a:xfrm>
            <a:off x="457200" y="122238"/>
            <a:ext cx="7543800" cy="792162"/>
          </a:xfrm>
        </p:spPr>
        <p:txBody>
          <a:bodyPr/>
          <a:lstStyle/>
          <a:p>
            <a:pPr eaLnBrk="1" hangingPunct="1"/>
            <a:r>
              <a:rPr lang="en-US" altLang="en-US"/>
              <a:t>A</a:t>
            </a:r>
          </a:p>
        </p:txBody>
      </p:sp>
      <p:sp>
        <p:nvSpPr>
          <p:cNvPr id="11274" name="Rectangle 12"/>
          <p:cNvSpPr>
            <a:spLocks noGrp="1" noChangeArrowheads="1"/>
          </p:cNvSpPr>
          <p:nvPr>
            <p:ph type="body" idx="1"/>
          </p:nvPr>
        </p:nvSpPr>
        <p:spPr>
          <a:xfrm>
            <a:off x="304800" y="1676400"/>
            <a:ext cx="8534400" cy="4876800"/>
          </a:xfrm>
        </p:spPr>
        <p:txBody>
          <a:bodyPr/>
          <a:lstStyle/>
          <a:p>
            <a:pPr eaLnBrk="1" hangingPunct="1">
              <a:defRPr/>
            </a:pPr>
            <a:r>
              <a:rPr lang="en-US" altLang="en-US" sz="2200" dirty="0">
                <a:solidFill>
                  <a:schemeClr val="bg1">
                    <a:lumMod val="75000"/>
                  </a:schemeClr>
                </a:solidFill>
              </a:rPr>
              <a:t>Autoimmune PUK is usually unilateral and </a:t>
            </a:r>
            <a:r>
              <a:rPr lang="en-US" altLang="en-US" sz="2200" dirty="0" err="1">
                <a:solidFill>
                  <a:schemeClr val="bg1">
                    <a:lumMod val="75000"/>
                  </a:schemeClr>
                </a:solidFill>
              </a:rPr>
              <a:t>sectoral</a:t>
            </a:r>
            <a:r>
              <a:rPr lang="en-US" altLang="en-US" sz="2200" dirty="0">
                <a:solidFill>
                  <a:schemeClr val="bg1">
                    <a:lumMod val="75000"/>
                  </a:schemeClr>
                </a:solidFill>
              </a:rPr>
              <a:t>                         </a:t>
            </a:r>
          </a:p>
          <a:p>
            <a:pPr eaLnBrk="1" hangingPunct="1">
              <a:defRPr/>
            </a:pPr>
            <a:r>
              <a:rPr lang="en-US" altLang="en-US" sz="2200" dirty="0">
                <a:solidFill>
                  <a:schemeClr val="bg1">
                    <a:lumMod val="75000"/>
                  </a:schemeClr>
                </a:solidFill>
              </a:rPr>
              <a:t>It often heralds exacerbation of systemic disease </a:t>
            </a:r>
          </a:p>
          <a:p>
            <a:pPr eaLnBrk="1" hangingPunct="1">
              <a:defRPr/>
            </a:pPr>
            <a:r>
              <a:rPr lang="en-US" altLang="en-US" sz="2200" dirty="0">
                <a:solidFill>
                  <a:schemeClr val="bg1">
                    <a:lumMod val="75000"/>
                  </a:schemeClr>
                </a:solidFill>
              </a:rPr>
              <a:t>The treatment goal is to stop K melting through 3 maneuvers:</a:t>
            </a:r>
          </a:p>
          <a:p>
            <a:pPr lvl="1" eaLnBrk="1" hangingPunct="1">
              <a:buFont typeface="Wingdings" panose="05000000000000000000" pitchFamily="2" charset="2"/>
              <a:buNone/>
              <a:defRPr/>
            </a:pPr>
            <a:r>
              <a:rPr lang="en-US" altLang="en-US" sz="2000" dirty="0">
                <a:solidFill>
                  <a:schemeClr val="bg1">
                    <a:lumMod val="75000"/>
                  </a:schemeClr>
                </a:solidFill>
              </a:rPr>
              <a:t>1) Improve wetting</a:t>
            </a:r>
          </a:p>
          <a:p>
            <a:pPr lvl="1" eaLnBrk="1" hangingPunct="1">
              <a:buFont typeface="Wingdings" panose="05000000000000000000" pitchFamily="2" charset="2"/>
              <a:buNone/>
              <a:defRPr/>
            </a:pPr>
            <a:r>
              <a:rPr lang="en-US" altLang="en-US" sz="2000" dirty="0">
                <a:solidFill>
                  <a:schemeClr val="bg1">
                    <a:lumMod val="75000"/>
                  </a:schemeClr>
                </a:solidFill>
              </a:rPr>
              <a:t>2) Promote re-epithelialization via lubes, BCL, patching, </a:t>
            </a:r>
            <a:r>
              <a:rPr lang="en-US" altLang="en-US" sz="2000" b="1" dirty="0">
                <a:solidFill>
                  <a:srgbClr val="0000FF"/>
                </a:solidFill>
              </a:rPr>
              <a:t>glue</a:t>
            </a:r>
          </a:p>
          <a:p>
            <a:pPr lvl="2" eaLnBrk="1" hangingPunct="1">
              <a:defRPr/>
            </a:pPr>
            <a:r>
              <a:rPr lang="en-US" altLang="en-US" sz="1800" dirty="0">
                <a:solidFill>
                  <a:schemeClr val="bg1"/>
                </a:solidFill>
              </a:rPr>
              <a:t>You should also consider stopping topical steroids, which can delay re-epithelialization. As a general rule: If the cornea is significantly thinned, avoid topical steroids.</a:t>
            </a:r>
          </a:p>
          <a:p>
            <a:pPr lvl="1" eaLnBrk="1" hangingPunct="1">
              <a:buFont typeface="Wingdings" panose="05000000000000000000" pitchFamily="2" charset="2"/>
              <a:buNone/>
              <a:defRPr/>
            </a:pPr>
            <a:r>
              <a:rPr lang="en-US" altLang="en-US" sz="2000" dirty="0">
                <a:solidFill>
                  <a:schemeClr val="bg1">
                    <a:lumMod val="75000"/>
                  </a:schemeClr>
                </a:solidFill>
              </a:rPr>
              <a:t>3) Suppress systemic inflammation </a:t>
            </a:r>
          </a:p>
          <a:p>
            <a:pPr eaLnBrk="1" hangingPunct="1">
              <a:defRPr/>
            </a:pPr>
            <a:endParaRPr lang="en-US" altLang="en-US" sz="2400" dirty="0"/>
          </a:p>
        </p:txBody>
      </p:sp>
      <p:sp>
        <p:nvSpPr>
          <p:cNvPr id="39948"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54560DE-521C-4D6B-BEE7-02D2FB8838F3}" type="slidenum">
              <a:rPr lang="en-US" altLang="en-US" sz="1000" smtClean="0"/>
              <a:pPr>
                <a:spcBef>
                  <a:spcPct val="0"/>
                </a:spcBef>
                <a:buClrTx/>
                <a:buSzTx/>
                <a:buFontTx/>
                <a:buNone/>
              </a:pPr>
              <a:t>79</a:t>
            </a:fld>
            <a:endParaRPr lang="en-US" altLang="en-US" sz="1000"/>
          </a:p>
        </p:txBody>
      </p:sp>
      <p:sp>
        <p:nvSpPr>
          <p:cNvPr id="15" name="Rectangle 14"/>
          <p:cNvSpPr/>
          <p:nvPr/>
        </p:nvSpPr>
        <p:spPr>
          <a:xfrm>
            <a:off x="990600" y="3657600"/>
            <a:ext cx="457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9950" name="TextBox 2"/>
          <p:cNvSpPr txBox="1">
            <a:spLocks noChangeArrowheads="1"/>
          </p:cNvSpPr>
          <p:nvPr/>
        </p:nvSpPr>
        <p:spPr bwMode="auto">
          <a:xfrm>
            <a:off x="582613" y="3657600"/>
            <a:ext cx="8027987" cy="157003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a:solidFill>
                  <a:srgbClr val="0000FF"/>
                </a:solidFill>
              </a:rPr>
              <a:t>What specific sort of glue is being referred to here?</a:t>
            </a:r>
          </a:p>
          <a:p>
            <a:pPr eaLnBrk="1" hangingPunct="1">
              <a:spcBef>
                <a:spcPct val="0"/>
              </a:spcBef>
              <a:buClrTx/>
              <a:buSzTx/>
              <a:buFontTx/>
              <a:buNone/>
            </a:pPr>
            <a:r>
              <a:rPr lang="en-US" altLang="en-US" sz="1600">
                <a:solidFill>
                  <a:srgbClr val="0000FF"/>
                </a:solidFill>
              </a:rPr>
              <a:t>Cyanoacrylate adhesive</a:t>
            </a:r>
          </a:p>
          <a:p>
            <a:pPr eaLnBrk="1" hangingPunct="1">
              <a:spcBef>
                <a:spcPct val="0"/>
              </a:spcBef>
              <a:buClrTx/>
              <a:buSzTx/>
              <a:buFontTx/>
              <a:buNone/>
            </a:pPr>
            <a:endParaRPr lang="en-US" altLang="en-US" sz="1600">
              <a:solidFill>
                <a:srgbClr val="0000FF"/>
              </a:solidFill>
            </a:endParaRPr>
          </a:p>
          <a:p>
            <a:pPr eaLnBrk="1" hangingPunct="1">
              <a:spcBef>
                <a:spcPct val="0"/>
              </a:spcBef>
              <a:buClrTx/>
              <a:buSzTx/>
              <a:buFontTx/>
              <a:buNone/>
            </a:pPr>
            <a:r>
              <a:rPr lang="en-US" altLang="en-US" sz="1600" i="1">
                <a:solidFill>
                  <a:srgbClr val="0000FF"/>
                </a:solidFill>
              </a:rPr>
              <a:t>How does glue assist in PUK healing?</a:t>
            </a:r>
          </a:p>
          <a:p>
            <a:pPr eaLnBrk="1" hangingPunct="1">
              <a:spcBef>
                <a:spcPct val="0"/>
              </a:spcBef>
              <a:buClrTx/>
              <a:buSzTx/>
              <a:buFontTx/>
              <a:buNone/>
            </a:pPr>
            <a:r>
              <a:rPr lang="en-US" altLang="en-US" sz="1600" i="1">
                <a:solidFill>
                  <a:srgbClr val="0000FF"/>
                </a:solidFill>
              </a:rPr>
              <a:t>1) </a:t>
            </a:r>
            <a:r>
              <a:rPr lang="en-US" altLang="en-US" sz="1600">
                <a:solidFill>
                  <a:srgbClr val="0000FF"/>
                </a:solidFill>
              </a:rPr>
              <a:t>It provides tectonic stability, thereby reducing the risk of perforation</a:t>
            </a:r>
          </a:p>
          <a:p>
            <a:pPr eaLnBrk="1" hangingPunct="1">
              <a:spcBef>
                <a:spcPct val="0"/>
              </a:spcBef>
              <a:buClrTx/>
              <a:buSzTx/>
              <a:buFontTx/>
              <a:buNone/>
            </a:pPr>
            <a:r>
              <a:rPr lang="en-US" altLang="en-US" sz="1600" i="1">
                <a:solidFill>
                  <a:srgbClr val="0000FF"/>
                </a:solidFill>
              </a:rPr>
              <a:t>2) </a:t>
            </a:r>
            <a:r>
              <a:rPr lang="en-US" altLang="en-US" sz="1600">
                <a:solidFill>
                  <a:srgbClr val="0000FF"/>
                </a:solidFill>
              </a:rPr>
              <a:t>It acts as a barrier preventing PMNs from reaching (and destroying) corneal stroma </a:t>
            </a:r>
          </a:p>
        </p:txBody>
      </p:sp>
      <p:sp>
        <p:nvSpPr>
          <p:cNvPr id="2" name="Oval 1"/>
          <p:cNvSpPr/>
          <p:nvPr/>
        </p:nvSpPr>
        <p:spPr>
          <a:xfrm>
            <a:off x="6934200" y="3162300"/>
            <a:ext cx="762000" cy="5715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Text Box 4">
            <a:extLst>
              <a:ext uri="{FF2B5EF4-FFF2-40B4-BE49-F238E27FC236}">
                <a16:creationId xmlns:a16="http://schemas.microsoft.com/office/drawing/2014/main" id="{B835B468-FFD8-4FDF-97B8-18591EE591BB}"/>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8195"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8196"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8197" name="Rectangle 4"/>
          <p:cNvSpPr>
            <a:spLocks noGrp="1" noChangeArrowheads="1"/>
          </p:cNvSpPr>
          <p:nvPr>
            <p:ph type="title"/>
          </p:nvPr>
        </p:nvSpPr>
        <p:spPr>
          <a:xfrm>
            <a:off x="457200" y="122238"/>
            <a:ext cx="7543800" cy="792162"/>
          </a:xfrm>
        </p:spPr>
        <p:txBody>
          <a:bodyPr/>
          <a:lstStyle/>
          <a:p>
            <a:pPr eaLnBrk="1" hangingPunct="1"/>
            <a:r>
              <a:rPr lang="en-US" altLang="en-US"/>
              <a:t>Q</a:t>
            </a:r>
          </a:p>
        </p:txBody>
      </p:sp>
      <p:sp>
        <p:nvSpPr>
          <p:cNvPr id="8198" name="Rectangle 5"/>
          <p:cNvSpPr>
            <a:spLocks noGrp="1" noChangeArrowheads="1"/>
          </p:cNvSpPr>
          <p:nvPr>
            <p:ph type="body" idx="1"/>
          </p:nvPr>
        </p:nvSpPr>
        <p:spPr>
          <a:xfrm>
            <a:off x="304800" y="1676400"/>
            <a:ext cx="8534400" cy="4876800"/>
          </a:xfrm>
        </p:spPr>
        <p:txBody>
          <a:bodyPr/>
          <a:lstStyle/>
          <a:p>
            <a:pPr eaLnBrk="1" hangingPunct="1"/>
            <a:r>
              <a:rPr lang="en-US" altLang="en-US" sz="2200" dirty="0">
                <a:solidFill>
                  <a:schemeClr val="bg1">
                    <a:lumMod val="75000"/>
                  </a:schemeClr>
                </a:solidFill>
              </a:rPr>
              <a:t>Autoimmune PUK is usually unilateral and sectoral                         </a:t>
            </a:r>
          </a:p>
          <a:p>
            <a:pPr eaLnBrk="1" hangingPunct="1"/>
            <a:r>
              <a:rPr lang="en-US" altLang="en-US" sz="2200" dirty="0">
                <a:solidFill>
                  <a:schemeClr val="bg1">
                    <a:lumMod val="75000"/>
                  </a:schemeClr>
                </a:solidFill>
              </a:rPr>
              <a:t>It often heralds exacerbation of </a:t>
            </a:r>
            <a:r>
              <a:rPr lang="en-US" altLang="en-US" sz="2200" b="1" dirty="0"/>
              <a:t>systemic disease </a:t>
            </a:r>
          </a:p>
        </p:txBody>
      </p:sp>
      <p:sp>
        <p:nvSpPr>
          <p:cNvPr id="8200"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D59C21A-07DF-4F63-8260-0CCC26BBF000}" type="slidenum">
              <a:rPr lang="en-US" altLang="en-US" sz="1000" smtClean="0"/>
              <a:pPr>
                <a:spcBef>
                  <a:spcPct val="0"/>
                </a:spcBef>
                <a:buClrTx/>
                <a:buSzTx/>
                <a:buFontTx/>
                <a:buNone/>
              </a:pPr>
              <a:t>8</a:t>
            </a:fld>
            <a:endParaRPr lang="en-US" altLang="en-US" sz="1000"/>
          </a:p>
        </p:txBody>
      </p:sp>
      <p:sp>
        <p:nvSpPr>
          <p:cNvPr id="8201" name="TextBox 1"/>
          <p:cNvSpPr txBox="1">
            <a:spLocks noChangeArrowheads="1"/>
          </p:cNvSpPr>
          <p:nvPr/>
        </p:nvSpPr>
        <p:spPr bwMode="auto">
          <a:xfrm>
            <a:off x="228600" y="2895600"/>
            <a:ext cx="8683596" cy="338554"/>
          </a:xfrm>
          <a:prstGeom prst="rect">
            <a:avLst/>
          </a:prstGeom>
          <a:noFill/>
          <a:ln>
            <a:noFill/>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With which connective-tissue diseases (CTDs) and/or </a:t>
            </a:r>
            <a:r>
              <a:rPr lang="en-US" altLang="en-US" sz="1600" i="1" dirty="0" err="1">
                <a:solidFill>
                  <a:srgbClr val="0000FF"/>
                </a:solidFill>
              </a:rPr>
              <a:t>vasculitides</a:t>
            </a:r>
            <a:r>
              <a:rPr lang="en-US" altLang="en-US" sz="1600" i="1" dirty="0">
                <a:solidFill>
                  <a:srgbClr val="0000FF"/>
                </a:solidFill>
              </a:rPr>
              <a:t> has PUK been associated?</a:t>
            </a:r>
          </a:p>
        </p:txBody>
      </p:sp>
      <p:sp>
        <p:nvSpPr>
          <p:cNvPr id="2" name="Text Box 4">
            <a:extLst>
              <a:ext uri="{FF2B5EF4-FFF2-40B4-BE49-F238E27FC236}">
                <a16:creationId xmlns:a16="http://schemas.microsoft.com/office/drawing/2014/main" id="{A311E9FE-D748-4EDF-8CCB-F0AC1E80FCC6}"/>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3" name="TextBox 2">
            <a:extLst>
              <a:ext uri="{FF2B5EF4-FFF2-40B4-BE49-F238E27FC236}">
                <a16:creationId xmlns:a16="http://schemas.microsoft.com/office/drawing/2014/main" id="{F4E2A9E0-4932-45FA-8B0D-E79E45D9628B}"/>
              </a:ext>
            </a:extLst>
          </p:cNvPr>
          <p:cNvSpPr txBox="1"/>
          <p:nvPr/>
        </p:nvSpPr>
        <p:spPr>
          <a:xfrm>
            <a:off x="2313038" y="1524000"/>
            <a:ext cx="6194324" cy="584775"/>
          </a:xfrm>
          <a:prstGeom prst="rect">
            <a:avLst/>
          </a:prstGeom>
          <a:solidFill>
            <a:schemeClr val="accent5">
              <a:lumMod val="75000"/>
            </a:schemeClr>
          </a:solidFill>
        </p:spPr>
        <p:txBody>
          <a:bodyPr wrap="none" rtlCol="0">
            <a:spAutoFit/>
          </a:bodyPr>
          <a:lstStyle/>
          <a:p>
            <a:r>
              <a:rPr lang="en-US" sz="1600" i="1" dirty="0">
                <a:solidFill>
                  <a:schemeClr val="bg1">
                    <a:lumMod val="50000"/>
                  </a:schemeClr>
                </a:solidFill>
              </a:rPr>
              <a:t>With what general category of autoimmune </a:t>
            </a:r>
            <a:r>
              <a:rPr lang="en-US" sz="1600" i="1" dirty="0" err="1">
                <a:solidFill>
                  <a:schemeClr val="bg1">
                    <a:lumMod val="50000"/>
                  </a:schemeClr>
                </a:solidFill>
              </a:rPr>
              <a:t>dz</a:t>
            </a:r>
            <a:r>
              <a:rPr lang="en-US" sz="1600" i="1" dirty="0">
                <a:solidFill>
                  <a:schemeClr val="bg1">
                    <a:lumMod val="50000"/>
                  </a:schemeClr>
                </a:solidFill>
              </a:rPr>
              <a:t> is PUK associated?</a:t>
            </a:r>
          </a:p>
          <a:p>
            <a:r>
              <a:rPr lang="en-US" sz="1600" dirty="0">
                <a:solidFill>
                  <a:schemeClr val="bg1">
                    <a:lumMod val="50000"/>
                  </a:schemeClr>
                </a:solidFill>
              </a:rPr>
              <a:t>Connective-tissue </a:t>
            </a:r>
            <a:r>
              <a:rPr lang="en-US" sz="1600" dirty="0" err="1">
                <a:solidFill>
                  <a:schemeClr val="bg1">
                    <a:lumMod val="50000"/>
                  </a:schemeClr>
                </a:solidFill>
              </a:rPr>
              <a:t>dz</a:t>
            </a:r>
            <a:r>
              <a:rPr lang="en-US" sz="1600" dirty="0">
                <a:solidFill>
                  <a:schemeClr val="bg1">
                    <a:lumMod val="50000"/>
                  </a:schemeClr>
                </a:solidFill>
              </a:rPr>
              <a:t>, especially </a:t>
            </a:r>
            <a:r>
              <a:rPr lang="en-US" sz="1600" dirty="0" err="1">
                <a:solidFill>
                  <a:schemeClr val="bg1">
                    <a:lumMod val="50000"/>
                  </a:schemeClr>
                </a:solidFill>
              </a:rPr>
              <a:t>vasculitides</a:t>
            </a:r>
            <a:endParaRPr lang="en-US" sz="1600" dirty="0">
              <a:solidFill>
                <a:schemeClr val="bg1">
                  <a:lumMod val="50000"/>
                </a:schemeClr>
              </a:solidFill>
            </a:endParaRPr>
          </a:p>
        </p:txBody>
      </p:sp>
    </p:spTree>
    <p:extLst>
      <p:ext uri="{BB962C8B-B14F-4D97-AF65-F5344CB8AC3E}">
        <p14:creationId xmlns:p14="http://schemas.microsoft.com/office/powerpoint/2010/main" val="400460055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3B8635-DB17-4AFC-B601-C15A6142FC7B}"/>
              </a:ext>
            </a:extLst>
          </p:cNvPr>
          <p:cNvSpPr>
            <a:spLocks noGrp="1"/>
          </p:cNvSpPr>
          <p:nvPr>
            <p:ph type="sldNum" sz="quarter" idx="12"/>
          </p:nvPr>
        </p:nvSpPr>
        <p:spPr/>
        <p:txBody>
          <a:bodyPr/>
          <a:lstStyle/>
          <a:p>
            <a:pPr>
              <a:defRPr/>
            </a:pPr>
            <a:fld id="{CEC7EAA0-63E1-4591-B2FA-3AF5449DF5B7}" type="slidenum">
              <a:rPr lang="en-US" altLang="en-US" smtClean="0"/>
              <a:pPr>
                <a:defRPr/>
              </a:pPr>
              <a:t>80</a:t>
            </a:fld>
            <a:endParaRPr lang="en-US" altLang="en-US"/>
          </a:p>
        </p:txBody>
      </p:sp>
      <p:sp>
        <p:nvSpPr>
          <p:cNvPr id="8" name="TextBox 7">
            <a:extLst>
              <a:ext uri="{FF2B5EF4-FFF2-40B4-BE49-F238E27FC236}">
                <a16:creationId xmlns:a16="http://schemas.microsoft.com/office/drawing/2014/main" id="{5CFD3978-18E5-42FE-B9D0-4DB72D3A1DEE}"/>
              </a:ext>
            </a:extLst>
          </p:cNvPr>
          <p:cNvSpPr txBox="1"/>
          <p:nvPr/>
        </p:nvSpPr>
        <p:spPr>
          <a:xfrm>
            <a:off x="3928234" y="6031468"/>
            <a:ext cx="1287533" cy="369332"/>
          </a:xfrm>
          <a:prstGeom prst="rect">
            <a:avLst/>
          </a:prstGeom>
          <a:noFill/>
        </p:spPr>
        <p:txBody>
          <a:bodyPr wrap="none" rtlCol="0">
            <a:spAutoFit/>
          </a:bodyPr>
          <a:lstStyle/>
          <a:p>
            <a:pPr algn="ctr"/>
            <a:r>
              <a:rPr lang="en-US" dirty="0"/>
              <a:t>PUK in RA</a:t>
            </a:r>
          </a:p>
        </p:txBody>
      </p:sp>
      <p:pic>
        <p:nvPicPr>
          <p:cNvPr id="3" name="Picture 2">
            <a:extLst>
              <a:ext uri="{FF2B5EF4-FFF2-40B4-BE49-F238E27FC236}">
                <a16:creationId xmlns:a16="http://schemas.microsoft.com/office/drawing/2014/main" id="{478445BD-7A1C-44C6-B5BD-5CEBDDCC5A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981200"/>
            <a:ext cx="4347727" cy="2896673"/>
          </a:xfrm>
          <a:prstGeom prst="rect">
            <a:avLst/>
          </a:prstGeom>
        </p:spPr>
      </p:pic>
      <p:pic>
        <p:nvPicPr>
          <p:cNvPr id="9" name="Picture 8">
            <a:extLst>
              <a:ext uri="{FF2B5EF4-FFF2-40B4-BE49-F238E27FC236}">
                <a16:creationId xmlns:a16="http://schemas.microsoft.com/office/drawing/2014/main" id="{00A660F6-9D87-49A2-9528-E9A92C080B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984347"/>
            <a:ext cx="4096896" cy="2898554"/>
          </a:xfrm>
          <a:prstGeom prst="rect">
            <a:avLst/>
          </a:prstGeom>
        </p:spPr>
      </p:pic>
      <p:sp>
        <p:nvSpPr>
          <p:cNvPr id="10" name="TextBox 9">
            <a:extLst>
              <a:ext uri="{FF2B5EF4-FFF2-40B4-BE49-F238E27FC236}">
                <a16:creationId xmlns:a16="http://schemas.microsoft.com/office/drawing/2014/main" id="{845F12DE-441C-4DDA-839A-2C206D3554C8}"/>
              </a:ext>
            </a:extLst>
          </p:cNvPr>
          <p:cNvSpPr txBox="1"/>
          <p:nvPr/>
        </p:nvSpPr>
        <p:spPr>
          <a:xfrm>
            <a:off x="1468496" y="4877873"/>
            <a:ext cx="1715534" cy="307777"/>
          </a:xfrm>
          <a:prstGeom prst="rect">
            <a:avLst/>
          </a:prstGeom>
          <a:noFill/>
        </p:spPr>
        <p:txBody>
          <a:bodyPr wrap="none" rtlCol="0">
            <a:spAutoFit/>
          </a:bodyPr>
          <a:lstStyle/>
          <a:p>
            <a:pPr algn="ctr"/>
            <a:r>
              <a:rPr lang="en-US" sz="1400" dirty="0"/>
              <a:t>Just prior to </a:t>
            </a:r>
            <a:r>
              <a:rPr lang="en-US" sz="1400" dirty="0" err="1"/>
              <a:t>perfing</a:t>
            </a:r>
            <a:endParaRPr lang="en-US" sz="1400" dirty="0"/>
          </a:p>
        </p:txBody>
      </p:sp>
      <p:sp>
        <p:nvSpPr>
          <p:cNvPr id="11" name="TextBox 10">
            <a:extLst>
              <a:ext uri="{FF2B5EF4-FFF2-40B4-BE49-F238E27FC236}">
                <a16:creationId xmlns:a16="http://schemas.microsoft.com/office/drawing/2014/main" id="{23AF805F-30E1-4190-BEDA-D9F6B41D3454}"/>
              </a:ext>
            </a:extLst>
          </p:cNvPr>
          <p:cNvSpPr txBox="1"/>
          <p:nvPr/>
        </p:nvSpPr>
        <p:spPr>
          <a:xfrm>
            <a:off x="5570743" y="4877872"/>
            <a:ext cx="2879314" cy="307777"/>
          </a:xfrm>
          <a:prstGeom prst="rect">
            <a:avLst/>
          </a:prstGeom>
          <a:noFill/>
        </p:spPr>
        <p:txBody>
          <a:bodyPr wrap="none" rtlCol="0">
            <a:spAutoFit/>
          </a:bodyPr>
          <a:lstStyle/>
          <a:p>
            <a:r>
              <a:rPr lang="en-US" sz="1400" dirty="0"/>
              <a:t>Same eye s/p gluing (and on IMT)</a:t>
            </a:r>
          </a:p>
        </p:txBody>
      </p:sp>
      <p:sp>
        <p:nvSpPr>
          <p:cNvPr id="2" name="Text Box 4">
            <a:extLst>
              <a:ext uri="{FF2B5EF4-FFF2-40B4-BE49-F238E27FC236}">
                <a16:creationId xmlns:a16="http://schemas.microsoft.com/office/drawing/2014/main" id="{0BF19C8A-F911-4056-931B-430B9A9AC184}"/>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Tree>
    <p:extLst>
      <p:ext uri="{BB962C8B-B14F-4D97-AF65-F5344CB8AC3E}">
        <p14:creationId xmlns:p14="http://schemas.microsoft.com/office/powerpoint/2010/main" val="372359080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
          <p:cNvSpPr>
            <a:spLocks noChangeArrowheads="1"/>
          </p:cNvSpPr>
          <p:nvPr/>
        </p:nvSpPr>
        <p:spPr bwMode="auto">
          <a:xfrm>
            <a:off x="4572000" y="3276600"/>
            <a:ext cx="3048000" cy="304800"/>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40963"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40964"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40965" name="Rectangle 4"/>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40966" name="Rectangle 5"/>
          <p:cNvSpPr>
            <a:spLocks noChangeArrowheads="1"/>
          </p:cNvSpPr>
          <p:nvPr/>
        </p:nvSpPr>
        <p:spPr bwMode="auto">
          <a:xfrm>
            <a:off x="1981200" y="2895600"/>
            <a:ext cx="9144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0967" name="Rectangle 6"/>
          <p:cNvSpPr>
            <a:spLocks noChangeArrowheads="1"/>
          </p:cNvSpPr>
          <p:nvPr/>
        </p:nvSpPr>
        <p:spPr bwMode="auto">
          <a:xfrm>
            <a:off x="1981200" y="3276600"/>
            <a:ext cx="2133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0968" name="Rectangle 10"/>
          <p:cNvSpPr>
            <a:spLocks noChangeArrowheads="1"/>
          </p:cNvSpPr>
          <p:nvPr/>
        </p:nvSpPr>
        <p:spPr bwMode="auto">
          <a:xfrm>
            <a:off x="2133600" y="4495800"/>
            <a:ext cx="25146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0969" name="Rectangle 11"/>
          <p:cNvSpPr>
            <a:spLocks noGrp="1" noChangeArrowheads="1"/>
          </p:cNvSpPr>
          <p:nvPr>
            <p:ph type="title"/>
          </p:nvPr>
        </p:nvSpPr>
        <p:spPr>
          <a:xfrm>
            <a:off x="457200" y="122238"/>
            <a:ext cx="7543800" cy="792162"/>
          </a:xfrm>
        </p:spPr>
        <p:txBody>
          <a:bodyPr/>
          <a:lstStyle/>
          <a:p>
            <a:pPr eaLnBrk="1" hangingPunct="1"/>
            <a:r>
              <a:rPr lang="en-US" altLang="en-US"/>
              <a:t>Q</a:t>
            </a:r>
          </a:p>
        </p:txBody>
      </p:sp>
      <p:sp>
        <p:nvSpPr>
          <p:cNvPr id="11274" name="Rectangle 12"/>
          <p:cNvSpPr>
            <a:spLocks noGrp="1" noChangeArrowheads="1"/>
          </p:cNvSpPr>
          <p:nvPr>
            <p:ph type="body" idx="1"/>
          </p:nvPr>
        </p:nvSpPr>
        <p:spPr>
          <a:xfrm>
            <a:off x="304800" y="1676400"/>
            <a:ext cx="8534400" cy="4876800"/>
          </a:xfrm>
        </p:spPr>
        <p:txBody>
          <a:bodyPr/>
          <a:lstStyle/>
          <a:p>
            <a:pPr eaLnBrk="1" hangingPunct="1">
              <a:defRPr/>
            </a:pPr>
            <a:r>
              <a:rPr lang="en-US" altLang="en-US" sz="2200" dirty="0">
                <a:solidFill>
                  <a:schemeClr val="bg1">
                    <a:lumMod val="75000"/>
                  </a:schemeClr>
                </a:solidFill>
              </a:rPr>
              <a:t>Autoimmune PUK is usually unilateral and </a:t>
            </a:r>
            <a:r>
              <a:rPr lang="en-US" altLang="en-US" sz="2200" dirty="0" err="1">
                <a:solidFill>
                  <a:schemeClr val="bg1">
                    <a:lumMod val="75000"/>
                  </a:schemeClr>
                </a:solidFill>
              </a:rPr>
              <a:t>sectoral</a:t>
            </a:r>
            <a:r>
              <a:rPr lang="en-US" altLang="en-US" sz="2200" dirty="0">
                <a:solidFill>
                  <a:schemeClr val="bg1">
                    <a:lumMod val="75000"/>
                  </a:schemeClr>
                </a:solidFill>
              </a:rPr>
              <a:t>                         </a:t>
            </a:r>
          </a:p>
          <a:p>
            <a:pPr eaLnBrk="1" hangingPunct="1">
              <a:defRPr/>
            </a:pPr>
            <a:r>
              <a:rPr lang="en-US" altLang="en-US" sz="2200" dirty="0">
                <a:solidFill>
                  <a:schemeClr val="bg1">
                    <a:lumMod val="75000"/>
                  </a:schemeClr>
                </a:solidFill>
              </a:rPr>
              <a:t>It often heralds exacerbation of systemic disease </a:t>
            </a:r>
          </a:p>
          <a:p>
            <a:pPr eaLnBrk="1" hangingPunct="1">
              <a:defRPr/>
            </a:pPr>
            <a:r>
              <a:rPr lang="en-US" altLang="en-US" sz="2200" dirty="0">
                <a:solidFill>
                  <a:schemeClr val="bg1">
                    <a:lumMod val="75000"/>
                  </a:schemeClr>
                </a:solidFill>
              </a:rPr>
              <a:t>The treatment goal is to stop K melting through 3 maneuvers:</a:t>
            </a:r>
          </a:p>
          <a:p>
            <a:pPr lvl="1" eaLnBrk="1" hangingPunct="1">
              <a:buFont typeface="Wingdings" panose="05000000000000000000" pitchFamily="2" charset="2"/>
              <a:buNone/>
              <a:defRPr/>
            </a:pPr>
            <a:r>
              <a:rPr lang="en-US" altLang="en-US" sz="2000" dirty="0">
                <a:solidFill>
                  <a:schemeClr val="bg1">
                    <a:lumMod val="75000"/>
                  </a:schemeClr>
                </a:solidFill>
              </a:rPr>
              <a:t>1) Improve wetting</a:t>
            </a:r>
          </a:p>
          <a:p>
            <a:pPr lvl="1" eaLnBrk="1" hangingPunct="1">
              <a:buFont typeface="Wingdings" panose="05000000000000000000" pitchFamily="2" charset="2"/>
              <a:buNone/>
              <a:defRPr/>
            </a:pPr>
            <a:r>
              <a:rPr lang="en-US" altLang="en-US" sz="2000" dirty="0">
                <a:solidFill>
                  <a:schemeClr val="bg1">
                    <a:lumMod val="75000"/>
                  </a:schemeClr>
                </a:solidFill>
              </a:rPr>
              <a:t>2) Promote re-epithelialization via lubes, BCL, patching, </a:t>
            </a:r>
            <a:r>
              <a:rPr lang="en-US" altLang="en-US" sz="2000" b="1" dirty="0">
                <a:solidFill>
                  <a:srgbClr val="0000FF"/>
                </a:solidFill>
              </a:rPr>
              <a:t>glue</a:t>
            </a:r>
          </a:p>
          <a:p>
            <a:pPr lvl="2" eaLnBrk="1" hangingPunct="1">
              <a:defRPr/>
            </a:pPr>
            <a:r>
              <a:rPr lang="en-US" altLang="en-US" sz="1800" dirty="0">
                <a:solidFill>
                  <a:schemeClr val="bg1"/>
                </a:solidFill>
              </a:rPr>
              <a:t>You should also consider stopping topical steroids, which can delay re-epithelialization. As a general rule: If the cornea is significantly thinned, avoid topical steroids.</a:t>
            </a:r>
          </a:p>
          <a:p>
            <a:pPr lvl="1" eaLnBrk="1" hangingPunct="1">
              <a:buFont typeface="Wingdings" panose="05000000000000000000" pitchFamily="2" charset="2"/>
              <a:buNone/>
              <a:defRPr/>
            </a:pPr>
            <a:r>
              <a:rPr lang="en-US" altLang="en-US" sz="2000" dirty="0">
                <a:solidFill>
                  <a:schemeClr val="bg1">
                    <a:lumMod val="75000"/>
                  </a:schemeClr>
                </a:solidFill>
              </a:rPr>
              <a:t>3) Suppress systemic inflammation </a:t>
            </a:r>
          </a:p>
          <a:p>
            <a:pPr eaLnBrk="1" hangingPunct="1">
              <a:defRPr/>
            </a:pPr>
            <a:endParaRPr lang="en-US" altLang="en-US" sz="2400" dirty="0"/>
          </a:p>
        </p:txBody>
      </p:sp>
      <p:sp>
        <p:nvSpPr>
          <p:cNvPr id="4097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C588A44-8DAA-4664-B035-7ED9B9DFCE7E}" type="slidenum">
              <a:rPr lang="en-US" altLang="en-US" sz="1000" smtClean="0"/>
              <a:pPr>
                <a:spcBef>
                  <a:spcPct val="0"/>
                </a:spcBef>
                <a:buClrTx/>
                <a:buSzTx/>
                <a:buFontTx/>
                <a:buNone/>
              </a:pPr>
              <a:t>81</a:t>
            </a:fld>
            <a:endParaRPr lang="en-US" altLang="en-US" sz="1000"/>
          </a:p>
        </p:txBody>
      </p:sp>
      <p:sp>
        <p:nvSpPr>
          <p:cNvPr id="15" name="Rectangle 14"/>
          <p:cNvSpPr/>
          <p:nvPr/>
        </p:nvSpPr>
        <p:spPr>
          <a:xfrm>
            <a:off x="990600" y="3657600"/>
            <a:ext cx="457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TextBox 2"/>
          <p:cNvSpPr txBox="1"/>
          <p:nvPr/>
        </p:nvSpPr>
        <p:spPr>
          <a:xfrm>
            <a:off x="582613" y="3657600"/>
            <a:ext cx="8027987" cy="1570038"/>
          </a:xfrm>
          <a:prstGeom prst="rect">
            <a:avLst/>
          </a:prstGeom>
          <a:solidFill>
            <a:srgbClr val="FFC000"/>
          </a:solidFill>
        </p:spPr>
        <p:txBody>
          <a:bodyPr wrap="none">
            <a:spAutoFit/>
          </a:bodyPr>
          <a:lstStyle/>
          <a:p>
            <a:pPr eaLnBrk="1" hangingPunct="1">
              <a:defRPr/>
            </a:pPr>
            <a:r>
              <a:rPr lang="en-US" sz="1600" i="1" dirty="0">
                <a:solidFill>
                  <a:schemeClr val="bg1">
                    <a:lumMod val="65000"/>
                  </a:schemeClr>
                </a:solidFill>
                <a:latin typeface="Arial" charset="0"/>
              </a:rPr>
              <a:t>What specific sort of glue is being referred to here?</a:t>
            </a:r>
          </a:p>
          <a:p>
            <a:pPr eaLnBrk="1" hangingPunct="1">
              <a:defRPr/>
            </a:pPr>
            <a:r>
              <a:rPr lang="en-US" sz="1600" b="1" dirty="0">
                <a:solidFill>
                  <a:srgbClr val="0000FF"/>
                </a:solidFill>
                <a:latin typeface="Arial" charset="0"/>
              </a:rPr>
              <a:t>Cyanoacrylate adhesive</a:t>
            </a:r>
            <a:endParaRPr lang="en-US" sz="1600" b="1" dirty="0">
              <a:solidFill>
                <a:schemeClr val="bg1">
                  <a:lumMod val="65000"/>
                </a:schemeClr>
              </a:solidFill>
              <a:latin typeface="Arial" charset="0"/>
            </a:endParaRPr>
          </a:p>
          <a:p>
            <a:pPr eaLnBrk="1" hangingPunct="1">
              <a:defRPr/>
            </a:pPr>
            <a:endParaRPr lang="en-US" sz="1600" dirty="0">
              <a:solidFill>
                <a:schemeClr val="bg1">
                  <a:lumMod val="65000"/>
                </a:schemeClr>
              </a:solidFill>
              <a:latin typeface="Arial" charset="0"/>
            </a:endParaRPr>
          </a:p>
          <a:p>
            <a:pPr eaLnBrk="1" hangingPunct="1">
              <a:defRPr/>
            </a:pPr>
            <a:r>
              <a:rPr lang="en-US" sz="1600" i="1" dirty="0">
                <a:solidFill>
                  <a:schemeClr val="bg1">
                    <a:lumMod val="65000"/>
                  </a:schemeClr>
                </a:solidFill>
                <a:latin typeface="Arial" charset="0"/>
              </a:rPr>
              <a:t>How does glue assist in PUK healing?</a:t>
            </a:r>
          </a:p>
          <a:p>
            <a:pPr eaLnBrk="1" hangingPunct="1">
              <a:defRPr/>
            </a:pPr>
            <a:r>
              <a:rPr lang="en-US" sz="1600" i="1" dirty="0">
                <a:solidFill>
                  <a:schemeClr val="bg1">
                    <a:lumMod val="65000"/>
                  </a:schemeClr>
                </a:solidFill>
                <a:latin typeface="Arial" charset="0"/>
              </a:rPr>
              <a:t>1) </a:t>
            </a:r>
            <a:r>
              <a:rPr lang="en-US" sz="1600" dirty="0">
                <a:solidFill>
                  <a:schemeClr val="bg1">
                    <a:lumMod val="65000"/>
                  </a:schemeClr>
                </a:solidFill>
                <a:latin typeface="Arial" charset="0"/>
              </a:rPr>
              <a:t>It provides tectonic stability, thereby reducing the risk of perforation</a:t>
            </a:r>
          </a:p>
          <a:p>
            <a:pPr eaLnBrk="1" hangingPunct="1">
              <a:defRPr/>
            </a:pPr>
            <a:r>
              <a:rPr lang="en-US" sz="1600" i="1" dirty="0">
                <a:solidFill>
                  <a:schemeClr val="bg1">
                    <a:lumMod val="65000"/>
                  </a:schemeClr>
                </a:solidFill>
                <a:latin typeface="Arial" charset="0"/>
              </a:rPr>
              <a:t>2) </a:t>
            </a:r>
            <a:r>
              <a:rPr lang="en-US" sz="1600" dirty="0">
                <a:solidFill>
                  <a:schemeClr val="bg1">
                    <a:lumMod val="65000"/>
                  </a:schemeClr>
                </a:solidFill>
                <a:latin typeface="Arial" charset="0"/>
              </a:rPr>
              <a:t>It acts as a barrier preventing PMNs from reaching (and destroying) corneal </a:t>
            </a:r>
            <a:r>
              <a:rPr lang="en-US" sz="1600" dirty="0" err="1">
                <a:solidFill>
                  <a:schemeClr val="bg1">
                    <a:lumMod val="65000"/>
                  </a:schemeClr>
                </a:solidFill>
                <a:latin typeface="Arial" charset="0"/>
              </a:rPr>
              <a:t>stroma</a:t>
            </a:r>
            <a:r>
              <a:rPr lang="en-US" sz="1600" dirty="0">
                <a:solidFill>
                  <a:schemeClr val="bg1">
                    <a:lumMod val="65000"/>
                  </a:schemeClr>
                </a:solidFill>
                <a:latin typeface="Arial" charset="0"/>
              </a:rPr>
              <a:t> </a:t>
            </a:r>
          </a:p>
        </p:txBody>
      </p:sp>
      <p:sp>
        <p:nvSpPr>
          <p:cNvPr id="40975" name="TextBox 3"/>
          <p:cNvSpPr txBox="1">
            <a:spLocks noChangeArrowheads="1"/>
          </p:cNvSpPr>
          <p:nvPr/>
        </p:nvSpPr>
        <p:spPr bwMode="auto">
          <a:xfrm>
            <a:off x="568325" y="5313363"/>
            <a:ext cx="8042275" cy="52387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Use of cyanoacrylate adhesive mandates that what other therapeutic maneuver be applied as well?</a:t>
            </a:r>
          </a:p>
          <a:p>
            <a:pPr eaLnBrk="1" hangingPunct="1">
              <a:spcBef>
                <a:spcPct val="0"/>
              </a:spcBef>
              <a:buClrTx/>
              <a:buSzTx/>
              <a:buFontTx/>
              <a:buNone/>
            </a:pPr>
            <a:r>
              <a:rPr lang="en-US" altLang="en-US" sz="1400" dirty="0">
                <a:solidFill>
                  <a:srgbClr val="00B0F0"/>
                </a:solidFill>
              </a:rPr>
              <a:t>A BCL must be placed over the glued cornea </a:t>
            </a:r>
          </a:p>
        </p:txBody>
      </p:sp>
      <p:sp>
        <p:nvSpPr>
          <p:cNvPr id="2" name="Oval 1"/>
          <p:cNvSpPr/>
          <p:nvPr/>
        </p:nvSpPr>
        <p:spPr>
          <a:xfrm>
            <a:off x="6934200" y="3162300"/>
            <a:ext cx="762000" cy="5715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 name="Text Box 4">
            <a:extLst>
              <a:ext uri="{FF2B5EF4-FFF2-40B4-BE49-F238E27FC236}">
                <a16:creationId xmlns:a16="http://schemas.microsoft.com/office/drawing/2014/main" id="{FC18D668-8A5B-4A25-801A-2772691EF3EA}"/>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
          <p:cNvSpPr>
            <a:spLocks noChangeArrowheads="1"/>
          </p:cNvSpPr>
          <p:nvPr/>
        </p:nvSpPr>
        <p:spPr bwMode="auto">
          <a:xfrm>
            <a:off x="4572000" y="3276600"/>
            <a:ext cx="3048000" cy="304800"/>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41987"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41988"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41989" name="Rectangle 4"/>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41990" name="Rectangle 5"/>
          <p:cNvSpPr>
            <a:spLocks noChangeArrowheads="1"/>
          </p:cNvSpPr>
          <p:nvPr/>
        </p:nvSpPr>
        <p:spPr bwMode="auto">
          <a:xfrm>
            <a:off x="1981200" y="2895600"/>
            <a:ext cx="9144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1991" name="Rectangle 6"/>
          <p:cNvSpPr>
            <a:spLocks noChangeArrowheads="1"/>
          </p:cNvSpPr>
          <p:nvPr/>
        </p:nvSpPr>
        <p:spPr bwMode="auto">
          <a:xfrm>
            <a:off x="1981200" y="3276600"/>
            <a:ext cx="2133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1992" name="Rectangle 10"/>
          <p:cNvSpPr>
            <a:spLocks noChangeArrowheads="1"/>
          </p:cNvSpPr>
          <p:nvPr/>
        </p:nvSpPr>
        <p:spPr bwMode="auto">
          <a:xfrm>
            <a:off x="2133600" y="4495800"/>
            <a:ext cx="25146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1993" name="Rectangle 11"/>
          <p:cNvSpPr>
            <a:spLocks noGrp="1" noChangeArrowheads="1"/>
          </p:cNvSpPr>
          <p:nvPr>
            <p:ph type="title"/>
          </p:nvPr>
        </p:nvSpPr>
        <p:spPr>
          <a:xfrm>
            <a:off x="457200" y="122238"/>
            <a:ext cx="7543800" cy="792162"/>
          </a:xfrm>
        </p:spPr>
        <p:txBody>
          <a:bodyPr/>
          <a:lstStyle/>
          <a:p>
            <a:pPr eaLnBrk="1" hangingPunct="1"/>
            <a:r>
              <a:rPr lang="en-US" altLang="en-US"/>
              <a:t>A</a:t>
            </a:r>
          </a:p>
        </p:txBody>
      </p:sp>
      <p:sp>
        <p:nvSpPr>
          <p:cNvPr id="11274" name="Rectangle 12"/>
          <p:cNvSpPr>
            <a:spLocks noGrp="1" noChangeArrowheads="1"/>
          </p:cNvSpPr>
          <p:nvPr>
            <p:ph type="body" idx="1"/>
          </p:nvPr>
        </p:nvSpPr>
        <p:spPr>
          <a:xfrm>
            <a:off x="304800" y="1676400"/>
            <a:ext cx="8534400" cy="4876800"/>
          </a:xfrm>
        </p:spPr>
        <p:txBody>
          <a:bodyPr/>
          <a:lstStyle/>
          <a:p>
            <a:pPr eaLnBrk="1" hangingPunct="1">
              <a:defRPr/>
            </a:pPr>
            <a:r>
              <a:rPr lang="en-US" altLang="en-US" sz="2200" dirty="0">
                <a:solidFill>
                  <a:schemeClr val="bg1">
                    <a:lumMod val="75000"/>
                  </a:schemeClr>
                </a:solidFill>
              </a:rPr>
              <a:t>Autoimmune PUK is usually unilateral and </a:t>
            </a:r>
            <a:r>
              <a:rPr lang="en-US" altLang="en-US" sz="2200" dirty="0" err="1">
                <a:solidFill>
                  <a:schemeClr val="bg1">
                    <a:lumMod val="75000"/>
                  </a:schemeClr>
                </a:solidFill>
              </a:rPr>
              <a:t>sectoral</a:t>
            </a:r>
            <a:r>
              <a:rPr lang="en-US" altLang="en-US" sz="2200" dirty="0">
                <a:solidFill>
                  <a:schemeClr val="bg1">
                    <a:lumMod val="75000"/>
                  </a:schemeClr>
                </a:solidFill>
              </a:rPr>
              <a:t>                         </a:t>
            </a:r>
          </a:p>
          <a:p>
            <a:pPr eaLnBrk="1" hangingPunct="1">
              <a:defRPr/>
            </a:pPr>
            <a:r>
              <a:rPr lang="en-US" altLang="en-US" sz="2200" dirty="0">
                <a:solidFill>
                  <a:schemeClr val="bg1">
                    <a:lumMod val="75000"/>
                  </a:schemeClr>
                </a:solidFill>
              </a:rPr>
              <a:t>It often heralds exacerbation of systemic disease </a:t>
            </a:r>
          </a:p>
          <a:p>
            <a:pPr eaLnBrk="1" hangingPunct="1">
              <a:defRPr/>
            </a:pPr>
            <a:r>
              <a:rPr lang="en-US" altLang="en-US" sz="2200" dirty="0">
                <a:solidFill>
                  <a:schemeClr val="bg1">
                    <a:lumMod val="75000"/>
                  </a:schemeClr>
                </a:solidFill>
              </a:rPr>
              <a:t>The treatment goal is to stop K melting through 3 maneuvers:</a:t>
            </a:r>
          </a:p>
          <a:p>
            <a:pPr lvl="1" eaLnBrk="1" hangingPunct="1">
              <a:buFont typeface="Wingdings" panose="05000000000000000000" pitchFamily="2" charset="2"/>
              <a:buNone/>
              <a:defRPr/>
            </a:pPr>
            <a:r>
              <a:rPr lang="en-US" altLang="en-US" sz="2000" dirty="0">
                <a:solidFill>
                  <a:schemeClr val="bg1">
                    <a:lumMod val="75000"/>
                  </a:schemeClr>
                </a:solidFill>
              </a:rPr>
              <a:t>1) Improve wetting</a:t>
            </a:r>
          </a:p>
          <a:p>
            <a:pPr lvl="1" eaLnBrk="1" hangingPunct="1">
              <a:buFont typeface="Wingdings" panose="05000000000000000000" pitchFamily="2" charset="2"/>
              <a:buNone/>
              <a:defRPr/>
            </a:pPr>
            <a:r>
              <a:rPr lang="en-US" altLang="en-US" sz="2000" dirty="0">
                <a:solidFill>
                  <a:schemeClr val="bg1">
                    <a:lumMod val="75000"/>
                  </a:schemeClr>
                </a:solidFill>
              </a:rPr>
              <a:t>2) Promote re-epithelialization via lubes, </a:t>
            </a:r>
            <a:r>
              <a:rPr lang="en-US" altLang="en-US" sz="2000" b="1" dirty="0">
                <a:solidFill>
                  <a:srgbClr val="0000FF"/>
                </a:solidFill>
              </a:rPr>
              <a:t>BCL</a:t>
            </a:r>
            <a:r>
              <a:rPr lang="en-US" altLang="en-US" sz="2000" dirty="0">
                <a:solidFill>
                  <a:schemeClr val="bg1">
                    <a:lumMod val="75000"/>
                  </a:schemeClr>
                </a:solidFill>
              </a:rPr>
              <a:t>, patching, </a:t>
            </a:r>
            <a:r>
              <a:rPr lang="en-US" altLang="en-US" sz="2000" b="1" dirty="0">
                <a:solidFill>
                  <a:srgbClr val="0000FF"/>
                </a:solidFill>
              </a:rPr>
              <a:t>glue</a:t>
            </a:r>
          </a:p>
          <a:p>
            <a:pPr lvl="2" eaLnBrk="1" hangingPunct="1">
              <a:defRPr/>
            </a:pPr>
            <a:r>
              <a:rPr lang="en-US" altLang="en-US" sz="1800" dirty="0">
                <a:solidFill>
                  <a:schemeClr val="bg1"/>
                </a:solidFill>
              </a:rPr>
              <a:t>You should also consider stopping topical steroids, which can delay re-epithelialization. As a general rule: If the cornea is significantly thinned, avoid topical steroids.</a:t>
            </a:r>
          </a:p>
          <a:p>
            <a:pPr lvl="1" eaLnBrk="1" hangingPunct="1">
              <a:buFont typeface="Wingdings" panose="05000000000000000000" pitchFamily="2" charset="2"/>
              <a:buNone/>
              <a:defRPr/>
            </a:pPr>
            <a:r>
              <a:rPr lang="en-US" altLang="en-US" sz="2000" dirty="0">
                <a:solidFill>
                  <a:schemeClr val="bg1">
                    <a:lumMod val="75000"/>
                  </a:schemeClr>
                </a:solidFill>
              </a:rPr>
              <a:t>3) Suppress systemic inflammation </a:t>
            </a:r>
          </a:p>
          <a:p>
            <a:pPr eaLnBrk="1" hangingPunct="1">
              <a:defRPr/>
            </a:pPr>
            <a:endParaRPr lang="en-US" altLang="en-US" sz="2400" dirty="0"/>
          </a:p>
        </p:txBody>
      </p:sp>
      <p:sp>
        <p:nvSpPr>
          <p:cNvPr id="4199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8102ED1-FA3C-401F-9F0F-EA5040F3362C}" type="slidenum">
              <a:rPr lang="en-US" altLang="en-US" sz="1000" smtClean="0"/>
              <a:pPr>
                <a:spcBef>
                  <a:spcPct val="0"/>
                </a:spcBef>
                <a:buClrTx/>
                <a:buSzTx/>
                <a:buFontTx/>
                <a:buNone/>
              </a:pPr>
              <a:t>82</a:t>
            </a:fld>
            <a:endParaRPr lang="en-US" altLang="en-US" sz="1000"/>
          </a:p>
        </p:txBody>
      </p:sp>
      <p:sp>
        <p:nvSpPr>
          <p:cNvPr id="15" name="Rectangle 14"/>
          <p:cNvSpPr/>
          <p:nvPr/>
        </p:nvSpPr>
        <p:spPr>
          <a:xfrm>
            <a:off x="990600" y="3657600"/>
            <a:ext cx="457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1999" name="TextBox 3"/>
          <p:cNvSpPr txBox="1">
            <a:spLocks noChangeArrowheads="1"/>
          </p:cNvSpPr>
          <p:nvPr/>
        </p:nvSpPr>
        <p:spPr bwMode="auto">
          <a:xfrm>
            <a:off x="568325" y="5313363"/>
            <a:ext cx="8042275" cy="52387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Use of cyanoacrylate adhesive mandates that what other therapeutic maneuver be applied as well?</a:t>
            </a:r>
          </a:p>
          <a:p>
            <a:pPr eaLnBrk="1" hangingPunct="1">
              <a:spcBef>
                <a:spcPct val="0"/>
              </a:spcBef>
              <a:buClrTx/>
              <a:buSzTx/>
              <a:buFontTx/>
              <a:buNone/>
            </a:pPr>
            <a:r>
              <a:rPr lang="en-US" altLang="en-US" sz="1400">
                <a:solidFill>
                  <a:srgbClr val="0000FF"/>
                </a:solidFill>
              </a:rPr>
              <a:t>A BCL must be placed over the glued cornea </a:t>
            </a:r>
          </a:p>
        </p:txBody>
      </p:sp>
      <p:sp>
        <p:nvSpPr>
          <p:cNvPr id="5" name="Text Box 4">
            <a:extLst>
              <a:ext uri="{FF2B5EF4-FFF2-40B4-BE49-F238E27FC236}">
                <a16:creationId xmlns:a16="http://schemas.microsoft.com/office/drawing/2014/main" id="{3F2B2CA9-6453-4665-A6DA-04979C7470BB}"/>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6" name="TextBox 5">
            <a:extLst>
              <a:ext uri="{FF2B5EF4-FFF2-40B4-BE49-F238E27FC236}">
                <a16:creationId xmlns:a16="http://schemas.microsoft.com/office/drawing/2014/main" id="{D48FB7A3-DC28-A676-44FF-FE5628AC4F56}"/>
              </a:ext>
            </a:extLst>
          </p:cNvPr>
          <p:cNvSpPr txBox="1"/>
          <p:nvPr/>
        </p:nvSpPr>
        <p:spPr>
          <a:xfrm>
            <a:off x="582613" y="3657600"/>
            <a:ext cx="8027987" cy="1570038"/>
          </a:xfrm>
          <a:prstGeom prst="rect">
            <a:avLst/>
          </a:prstGeom>
          <a:solidFill>
            <a:srgbClr val="FFC000"/>
          </a:solidFill>
        </p:spPr>
        <p:txBody>
          <a:bodyPr wrap="none">
            <a:spAutoFit/>
          </a:bodyPr>
          <a:lstStyle/>
          <a:p>
            <a:pPr eaLnBrk="1" hangingPunct="1">
              <a:defRPr/>
            </a:pPr>
            <a:r>
              <a:rPr lang="en-US" sz="1600" i="1" dirty="0">
                <a:solidFill>
                  <a:schemeClr val="bg1">
                    <a:lumMod val="65000"/>
                  </a:schemeClr>
                </a:solidFill>
                <a:latin typeface="Arial" charset="0"/>
              </a:rPr>
              <a:t>What specific sort of glue is being referred to here?</a:t>
            </a:r>
          </a:p>
          <a:p>
            <a:pPr eaLnBrk="1" hangingPunct="1">
              <a:defRPr/>
            </a:pPr>
            <a:r>
              <a:rPr lang="en-US" sz="1600" b="1" dirty="0">
                <a:solidFill>
                  <a:srgbClr val="0000FF"/>
                </a:solidFill>
                <a:latin typeface="Arial" charset="0"/>
              </a:rPr>
              <a:t>Cyanoacrylate adhesive</a:t>
            </a:r>
            <a:endParaRPr lang="en-US" sz="1600" b="1" dirty="0">
              <a:solidFill>
                <a:schemeClr val="bg1">
                  <a:lumMod val="65000"/>
                </a:schemeClr>
              </a:solidFill>
              <a:latin typeface="Arial" charset="0"/>
            </a:endParaRPr>
          </a:p>
          <a:p>
            <a:pPr eaLnBrk="1" hangingPunct="1">
              <a:defRPr/>
            </a:pPr>
            <a:endParaRPr lang="en-US" sz="1600" dirty="0">
              <a:solidFill>
                <a:schemeClr val="bg1">
                  <a:lumMod val="65000"/>
                </a:schemeClr>
              </a:solidFill>
              <a:latin typeface="Arial" charset="0"/>
            </a:endParaRPr>
          </a:p>
          <a:p>
            <a:pPr eaLnBrk="1" hangingPunct="1">
              <a:defRPr/>
            </a:pPr>
            <a:r>
              <a:rPr lang="en-US" sz="1600" i="1" dirty="0">
                <a:solidFill>
                  <a:schemeClr val="bg1">
                    <a:lumMod val="65000"/>
                  </a:schemeClr>
                </a:solidFill>
                <a:latin typeface="Arial" charset="0"/>
              </a:rPr>
              <a:t>How does glue assist in PUK healing?</a:t>
            </a:r>
          </a:p>
          <a:p>
            <a:pPr eaLnBrk="1" hangingPunct="1">
              <a:defRPr/>
            </a:pPr>
            <a:r>
              <a:rPr lang="en-US" sz="1600" i="1" dirty="0">
                <a:solidFill>
                  <a:schemeClr val="bg1">
                    <a:lumMod val="65000"/>
                  </a:schemeClr>
                </a:solidFill>
                <a:latin typeface="Arial" charset="0"/>
              </a:rPr>
              <a:t>1) </a:t>
            </a:r>
            <a:r>
              <a:rPr lang="en-US" sz="1600" dirty="0">
                <a:solidFill>
                  <a:schemeClr val="bg1">
                    <a:lumMod val="65000"/>
                  </a:schemeClr>
                </a:solidFill>
                <a:latin typeface="Arial" charset="0"/>
              </a:rPr>
              <a:t>It provides tectonic stability, thereby reducing the risk of perforation</a:t>
            </a:r>
          </a:p>
          <a:p>
            <a:pPr eaLnBrk="1" hangingPunct="1">
              <a:defRPr/>
            </a:pPr>
            <a:r>
              <a:rPr lang="en-US" sz="1600" i="1" dirty="0">
                <a:solidFill>
                  <a:schemeClr val="bg1">
                    <a:lumMod val="65000"/>
                  </a:schemeClr>
                </a:solidFill>
                <a:latin typeface="Arial" charset="0"/>
              </a:rPr>
              <a:t>2) </a:t>
            </a:r>
            <a:r>
              <a:rPr lang="en-US" sz="1600" dirty="0">
                <a:solidFill>
                  <a:schemeClr val="bg1">
                    <a:lumMod val="65000"/>
                  </a:schemeClr>
                </a:solidFill>
                <a:latin typeface="Arial" charset="0"/>
              </a:rPr>
              <a:t>It acts as a barrier preventing PMNs from reaching (and destroying) corneal </a:t>
            </a:r>
            <a:r>
              <a:rPr lang="en-US" sz="1600" dirty="0" err="1">
                <a:solidFill>
                  <a:schemeClr val="bg1">
                    <a:lumMod val="65000"/>
                  </a:schemeClr>
                </a:solidFill>
                <a:latin typeface="Arial" charset="0"/>
              </a:rPr>
              <a:t>stroma</a:t>
            </a:r>
            <a:r>
              <a:rPr lang="en-US" sz="1600" dirty="0">
                <a:solidFill>
                  <a:schemeClr val="bg1">
                    <a:lumMod val="65000"/>
                  </a:schemeClr>
                </a:solidFill>
                <a:latin typeface="Arial" charset="0"/>
              </a:rPr>
              <a:t> </a:t>
            </a:r>
          </a:p>
        </p:txBody>
      </p:sp>
      <p:sp>
        <p:nvSpPr>
          <p:cNvPr id="2" name="Oval 1"/>
          <p:cNvSpPr/>
          <p:nvPr/>
        </p:nvSpPr>
        <p:spPr>
          <a:xfrm>
            <a:off x="6934200" y="3162300"/>
            <a:ext cx="838200" cy="5715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 name="Oval 3">
            <a:extLst>
              <a:ext uri="{FF2B5EF4-FFF2-40B4-BE49-F238E27FC236}">
                <a16:creationId xmlns:a16="http://schemas.microsoft.com/office/drawing/2014/main" id="{A34F0211-F72A-4EBD-BC78-479F399AA3BB}"/>
              </a:ext>
            </a:extLst>
          </p:cNvPr>
          <p:cNvSpPr/>
          <p:nvPr/>
        </p:nvSpPr>
        <p:spPr>
          <a:xfrm>
            <a:off x="5257800" y="3200400"/>
            <a:ext cx="685800" cy="51020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
          <p:cNvSpPr>
            <a:spLocks noChangeArrowheads="1"/>
          </p:cNvSpPr>
          <p:nvPr/>
        </p:nvSpPr>
        <p:spPr bwMode="auto">
          <a:xfrm>
            <a:off x="4572000" y="3276600"/>
            <a:ext cx="3048000" cy="304800"/>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43011"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43012"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43013" name="Rectangle 4"/>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43014" name="Rectangle 5"/>
          <p:cNvSpPr>
            <a:spLocks noChangeArrowheads="1"/>
          </p:cNvSpPr>
          <p:nvPr/>
        </p:nvSpPr>
        <p:spPr bwMode="auto">
          <a:xfrm>
            <a:off x="1981200" y="2895600"/>
            <a:ext cx="9144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3015" name="Rectangle 6"/>
          <p:cNvSpPr>
            <a:spLocks noChangeArrowheads="1"/>
          </p:cNvSpPr>
          <p:nvPr/>
        </p:nvSpPr>
        <p:spPr bwMode="auto">
          <a:xfrm>
            <a:off x="1981200" y="3276600"/>
            <a:ext cx="2133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3016" name="Rectangle 10"/>
          <p:cNvSpPr>
            <a:spLocks noChangeArrowheads="1"/>
          </p:cNvSpPr>
          <p:nvPr/>
        </p:nvSpPr>
        <p:spPr bwMode="auto">
          <a:xfrm>
            <a:off x="2133600" y="4495800"/>
            <a:ext cx="25146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3017" name="Rectangle 11"/>
          <p:cNvSpPr>
            <a:spLocks noGrp="1" noChangeArrowheads="1"/>
          </p:cNvSpPr>
          <p:nvPr>
            <p:ph type="title"/>
          </p:nvPr>
        </p:nvSpPr>
        <p:spPr>
          <a:xfrm>
            <a:off x="457200" y="122238"/>
            <a:ext cx="7543800" cy="792162"/>
          </a:xfrm>
        </p:spPr>
        <p:txBody>
          <a:bodyPr/>
          <a:lstStyle/>
          <a:p>
            <a:pPr eaLnBrk="1" hangingPunct="1"/>
            <a:r>
              <a:rPr lang="en-US" altLang="en-US"/>
              <a:t>Q</a:t>
            </a:r>
          </a:p>
        </p:txBody>
      </p:sp>
      <p:sp>
        <p:nvSpPr>
          <p:cNvPr id="11274" name="Rectangle 12"/>
          <p:cNvSpPr>
            <a:spLocks noGrp="1" noChangeArrowheads="1"/>
          </p:cNvSpPr>
          <p:nvPr>
            <p:ph type="body" idx="1"/>
          </p:nvPr>
        </p:nvSpPr>
        <p:spPr>
          <a:xfrm>
            <a:off x="304800" y="1676400"/>
            <a:ext cx="8534400" cy="4876800"/>
          </a:xfrm>
        </p:spPr>
        <p:txBody>
          <a:bodyPr/>
          <a:lstStyle/>
          <a:p>
            <a:pPr eaLnBrk="1" hangingPunct="1">
              <a:defRPr/>
            </a:pPr>
            <a:r>
              <a:rPr lang="en-US" altLang="en-US" sz="2200" dirty="0">
                <a:solidFill>
                  <a:schemeClr val="bg1">
                    <a:lumMod val="75000"/>
                  </a:schemeClr>
                </a:solidFill>
              </a:rPr>
              <a:t>Autoimmune PUK is usually unilateral and </a:t>
            </a:r>
            <a:r>
              <a:rPr lang="en-US" altLang="en-US" sz="2200" dirty="0" err="1">
                <a:solidFill>
                  <a:schemeClr val="bg1">
                    <a:lumMod val="75000"/>
                  </a:schemeClr>
                </a:solidFill>
              </a:rPr>
              <a:t>sectoral</a:t>
            </a:r>
            <a:r>
              <a:rPr lang="en-US" altLang="en-US" sz="2200" dirty="0">
                <a:solidFill>
                  <a:schemeClr val="bg1">
                    <a:lumMod val="75000"/>
                  </a:schemeClr>
                </a:solidFill>
              </a:rPr>
              <a:t>                         </a:t>
            </a:r>
          </a:p>
          <a:p>
            <a:pPr eaLnBrk="1" hangingPunct="1">
              <a:defRPr/>
            </a:pPr>
            <a:r>
              <a:rPr lang="en-US" altLang="en-US" sz="2200" dirty="0">
                <a:solidFill>
                  <a:schemeClr val="bg1">
                    <a:lumMod val="75000"/>
                  </a:schemeClr>
                </a:solidFill>
              </a:rPr>
              <a:t>It often heralds exacerbation of systemic disease </a:t>
            </a:r>
          </a:p>
          <a:p>
            <a:pPr eaLnBrk="1" hangingPunct="1">
              <a:defRPr/>
            </a:pPr>
            <a:r>
              <a:rPr lang="en-US" altLang="en-US" sz="2200" dirty="0">
                <a:solidFill>
                  <a:schemeClr val="bg1">
                    <a:lumMod val="75000"/>
                  </a:schemeClr>
                </a:solidFill>
              </a:rPr>
              <a:t>The treatment goal is to stop K melting through 3 maneuvers:</a:t>
            </a:r>
          </a:p>
          <a:p>
            <a:pPr lvl="1" eaLnBrk="1" hangingPunct="1">
              <a:buFont typeface="Wingdings" panose="05000000000000000000" pitchFamily="2" charset="2"/>
              <a:buNone/>
              <a:defRPr/>
            </a:pPr>
            <a:r>
              <a:rPr lang="en-US" altLang="en-US" sz="2000" dirty="0">
                <a:solidFill>
                  <a:schemeClr val="bg1">
                    <a:lumMod val="75000"/>
                  </a:schemeClr>
                </a:solidFill>
              </a:rPr>
              <a:t>1) Improve wetting</a:t>
            </a:r>
          </a:p>
          <a:p>
            <a:pPr lvl="1" eaLnBrk="1" hangingPunct="1">
              <a:buFont typeface="Wingdings" panose="05000000000000000000" pitchFamily="2" charset="2"/>
              <a:buNone/>
              <a:defRPr/>
            </a:pPr>
            <a:r>
              <a:rPr lang="en-US" altLang="en-US" sz="2000" dirty="0">
                <a:solidFill>
                  <a:schemeClr val="bg1">
                    <a:lumMod val="75000"/>
                  </a:schemeClr>
                </a:solidFill>
              </a:rPr>
              <a:t>2) Promote re-epithelialization via lubes, </a:t>
            </a:r>
            <a:r>
              <a:rPr lang="en-US" altLang="en-US" sz="2000" b="1" dirty="0">
                <a:solidFill>
                  <a:srgbClr val="0000FF"/>
                </a:solidFill>
              </a:rPr>
              <a:t>BCL</a:t>
            </a:r>
            <a:r>
              <a:rPr lang="en-US" altLang="en-US" sz="2000" dirty="0">
                <a:solidFill>
                  <a:schemeClr val="bg1">
                    <a:lumMod val="75000"/>
                  </a:schemeClr>
                </a:solidFill>
              </a:rPr>
              <a:t>, patching, </a:t>
            </a:r>
            <a:r>
              <a:rPr lang="en-US" altLang="en-US" sz="2000" b="1" dirty="0">
                <a:solidFill>
                  <a:srgbClr val="0000FF"/>
                </a:solidFill>
              </a:rPr>
              <a:t>glue</a:t>
            </a:r>
          </a:p>
          <a:p>
            <a:pPr lvl="2" eaLnBrk="1" hangingPunct="1">
              <a:defRPr/>
            </a:pPr>
            <a:r>
              <a:rPr lang="en-US" altLang="en-US" sz="1800" dirty="0">
                <a:solidFill>
                  <a:schemeClr val="bg1"/>
                </a:solidFill>
              </a:rPr>
              <a:t>You should also consider stopping topical steroids, which can delay re-epithelialization. As a general rule: If the cornea is significantly thinned, avoid topical steroids.</a:t>
            </a:r>
          </a:p>
          <a:p>
            <a:pPr lvl="1" eaLnBrk="1" hangingPunct="1">
              <a:buFont typeface="Wingdings" panose="05000000000000000000" pitchFamily="2" charset="2"/>
              <a:buNone/>
              <a:defRPr/>
            </a:pPr>
            <a:r>
              <a:rPr lang="en-US" altLang="en-US" sz="2000" dirty="0">
                <a:solidFill>
                  <a:schemeClr val="bg1">
                    <a:lumMod val="75000"/>
                  </a:schemeClr>
                </a:solidFill>
              </a:rPr>
              <a:t>3) Suppress systemic inflammation </a:t>
            </a:r>
          </a:p>
          <a:p>
            <a:pPr eaLnBrk="1" hangingPunct="1">
              <a:defRPr/>
            </a:pPr>
            <a:endParaRPr lang="en-US" altLang="en-US" sz="2400" dirty="0"/>
          </a:p>
        </p:txBody>
      </p:sp>
      <p:sp>
        <p:nvSpPr>
          <p:cNvPr id="43020"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6401115-4371-4782-9F3F-1E10A48B9BC4}" type="slidenum">
              <a:rPr lang="en-US" altLang="en-US" sz="1000" smtClean="0"/>
              <a:pPr>
                <a:spcBef>
                  <a:spcPct val="0"/>
                </a:spcBef>
                <a:buClrTx/>
                <a:buSzTx/>
                <a:buFontTx/>
                <a:buNone/>
              </a:pPr>
              <a:t>83</a:t>
            </a:fld>
            <a:endParaRPr lang="en-US" altLang="en-US" sz="1000"/>
          </a:p>
        </p:txBody>
      </p:sp>
      <p:sp>
        <p:nvSpPr>
          <p:cNvPr id="15" name="Rectangle 14"/>
          <p:cNvSpPr/>
          <p:nvPr/>
        </p:nvSpPr>
        <p:spPr>
          <a:xfrm>
            <a:off x="990600" y="3657600"/>
            <a:ext cx="457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TextBox 2"/>
          <p:cNvSpPr txBox="1"/>
          <p:nvPr/>
        </p:nvSpPr>
        <p:spPr>
          <a:xfrm>
            <a:off x="582613" y="3657600"/>
            <a:ext cx="8027987" cy="1570038"/>
          </a:xfrm>
          <a:prstGeom prst="rect">
            <a:avLst/>
          </a:prstGeom>
          <a:solidFill>
            <a:srgbClr val="FFC000"/>
          </a:solidFill>
        </p:spPr>
        <p:txBody>
          <a:bodyPr wrap="none">
            <a:spAutoFit/>
          </a:bodyPr>
          <a:lstStyle/>
          <a:p>
            <a:pPr eaLnBrk="1" hangingPunct="1">
              <a:defRPr/>
            </a:pPr>
            <a:r>
              <a:rPr lang="en-US" sz="1600" i="1" dirty="0">
                <a:solidFill>
                  <a:schemeClr val="bg1">
                    <a:lumMod val="65000"/>
                  </a:schemeClr>
                </a:solidFill>
                <a:latin typeface="Arial" charset="0"/>
              </a:rPr>
              <a:t>What specific sort of glue is being referred to here?</a:t>
            </a:r>
          </a:p>
          <a:p>
            <a:pPr eaLnBrk="1" hangingPunct="1">
              <a:defRPr/>
            </a:pPr>
            <a:r>
              <a:rPr lang="en-US" sz="1600" b="1" dirty="0">
                <a:solidFill>
                  <a:srgbClr val="0000FF"/>
                </a:solidFill>
                <a:latin typeface="Arial" charset="0"/>
              </a:rPr>
              <a:t>Cyanoacrylate adhesive</a:t>
            </a:r>
            <a:endParaRPr lang="en-US" sz="1600" b="1" dirty="0">
              <a:solidFill>
                <a:schemeClr val="bg1">
                  <a:lumMod val="65000"/>
                </a:schemeClr>
              </a:solidFill>
              <a:latin typeface="Arial" charset="0"/>
            </a:endParaRPr>
          </a:p>
          <a:p>
            <a:pPr eaLnBrk="1" hangingPunct="1">
              <a:defRPr/>
            </a:pPr>
            <a:endParaRPr lang="en-US" sz="1600" dirty="0">
              <a:solidFill>
                <a:schemeClr val="bg1">
                  <a:lumMod val="65000"/>
                </a:schemeClr>
              </a:solidFill>
              <a:latin typeface="Arial" charset="0"/>
            </a:endParaRPr>
          </a:p>
          <a:p>
            <a:pPr eaLnBrk="1" hangingPunct="1">
              <a:defRPr/>
            </a:pPr>
            <a:r>
              <a:rPr lang="en-US" sz="1600" i="1" dirty="0">
                <a:solidFill>
                  <a:schemeClr val="bg1">
                    <a:lumMod val="65000"/>
                  </a:schemeClr>
                </a:solidFill>
                <a:latin typeface="Arial" charset="0"/>
              </a:rPr>
              <a:t>How does glue assist in PUK healing?</a:t>
            </a:r>
          </a:p>
          <a:p>
            <a:pPr eaLnBrk="1" hangingPunct="1">
              <a:defRPr/>
            </a:pPr>
            <a:r>
              <a:rPr lang="en-US" sz="1600" i="1" dirty="0">
                <a:solidFill>
                  <a:schemeClr val="bg1">
                    <a:lumMod val="65000"/>
                  </a:schemeClr>
                </a:solidFill>
                <a:latin typeface="Arial" charset="0"/>
              </a:rPr>
              <a:t>1) </a:t>
            </a:r>
            <a:r>
              <a:rPr lang="en-US" sz="1600" dirty="0">
                <a:solidFill>
                  <a:schemeClr val="bg1">
                    <a:lumMod val="65000"/>
                  </a:schemeClr>
                </a:solidFill>
                <a:latin typeface="Arial" charset="0"/>
              </a:rPr>
              <a:t>It provides tectonic stability, thereby reducing the risk of perforation</a:t>
            </a:r>
          </a:p>
          <a:p>
            <a:pPr eaLnBrk="1" hangingPunct="1">
              <a:defRPr/>
            </a:pPr>
            <a:r>
              <a:rPr lang="en-US" sz="1600" i="1" dirty="0">
                <a:solidFill>
                  <a:schemeClr val="bg1">
                    <a:lumMod val="65000"/>
                  </a:schemeClr>
                </a:solidFill>
                <a:latin typeface="Arial" charset="0"/>
              </a:rPr>
              <a:t>2) </a:t>
            </a:r>
            <a:r>
              <a:rPr lang="en-US" sz="1600" dirty="0">
                <a:solidFill>
                  <a:schemeClr val="bg1">
                    <a:lumMod val="65000"/>
                  </a:schemeClr>
                </a:solidFill>
                <a:latin typeface="Arial" charset="0"/>
              </a:rPr>
              <a:t>It acts as a barrier preventing PMNs from reaching (and destroying) corneal </a:t>
            </a:r>
            <a:r>
              <a:rPr lang="en-US" sz="1600" dirty="0" err="1">
                <a:solidFill>
                  <a:schemeClr val="bg1">
                    <a:lumMod val="65000"/>
                  </a:schemeClr>
                </a:solidFill>
                <a:latin typeface="Arial" charset="0"/>
              </a:rPr>
              <a:t>stroma</a:t>
            </a:r>
            <a:r>
              <a:rPr lang="en-US" sz="1600" dirty="0">
                <a:solidFill>
                  <a:schemeClr val="bg1">
                    <a:lumMod val="65000"/>
                  </a:schemeClr>
                </a:solidFill>
                <a:latin typeface="Arial" charset="0"/>
              </a:rPr>
              <a:t> </a:t>
            </a:r>
          </a:p>
        </p:txBody>
      </p:sp>
      <p:sp>
        <p:nvSpPr>
          <p:cNvPr id="4" name="TextBox 3"/>
          <p:cNvSpPr txBox="1"/>
          <p:nvPr/>
        </p:nvSpPr>
        <p:spPr>
          <a:xfrm>
            <a:off x="568325" y="5313363"/>
            <a:ext cx="8042275" cy="523875"/>
          </a:xfrm>
          <a:prstGeom prst="rect">
            <a:avLst/>
          </a:prstGeom>
          <a:solidFill>
            <a:srgbClr val="00B0F0"/>
          </a:solidFill>
        </p:spPr>
        <p:txBody>
          <a:bodyPr wrap="none">
            <a:spAutoFit/>
          </a:bodyPr>
          <a:lstStyle/>
          <a:p>
            <a:pPr eaLnBrk="1" hangingPunct="1">
              <a:defRPr/>
            </a:pPr>
            <a:r>
              <a:rPr lang="en-US" sz="1400" i="1" dirty="0">
                <a:solidFill>
                  <a:schemeClr val="bg1">
                    <a:lumMod val="50000"/>
                  </a:schemeClr>
                </a:solidFill>
                <a:latin typeface="Arial" charset="0"/>
              </a:rPr>
              <a:t>Use of cyanoacrylate adhesive mandates that what other therapeutic maneuver be applied as well?</a:t>
            </a:r>
          </a:p>
          <a:p>
            <a:pPr eaLnBrk="1" hangingPunct="1">
              <a:defRPr/>
            </a:pPr>
            <a:r>
              <a:rPr lang="en-US" sz="1400" b="1" dirty="0">
                <a:solidFill>
                  <a:srgbClr val="0000FF"/>
                </a:solidFill>
                <a:latin typeface="Arial" charset="0"/>
              </a:rPr>
              <a:t>A BCL must be placed over the glued cornea </a:t>
            </a:r>
          </a:p>
        </p:txBody>
      </p:sp>
      <p:sp>
        <p:nvSpPr>
          <p:cNvPr id="2" name="Oval 1"/>
          <p:cNvSpPr/>
          <p:nvPr/>
        </p:nvSpPr>
        <p:spPr>
          <a:xfrm>
            <a:off x="6934200" y="3162300"/>
            <a:ext cx="838200" cy="5715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Oval 4">
            <a:extLst>
              <a:ext uri="{FF2B5EF4-FFF2-40B4-BE49-F238E27FC236}">
                <a16:creationId xmlns:a16="http://schemas.microsoft.com/office/drawing/2014/main" id="{0D1D4379-4142-4633-8C60-3E2869A232AE}"/>
              </a:ext>
            </a:extLst>
          </p:cNvPr>
          <p:cNvSpPr/>
          <p:nvPr/>
        </p:nvSpPr>
        <p:spPr>
          <a:xfrm>
            <a:off x="5257800" y="3200400"/>
            <a:ext cx="685800" cy="51020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TextBox 4">
            <a:extLst>
              <a:ext uri="{FF2B5EF4-FFF2-40B4-BE49-F238E27FC236}">
                <a16:creationId xmlns:a16="http://schemas.microsoft.com/office/drawing/2014/main" id="{85DEF11C-A3AA-4ED8-B835-B6F8EAA69B8C}"/>
              </a:ext>
            </a:extLst>
          </p:cNvPr>
          <p:cNvSpPr txBox="1">
            <a:spLocks noChangeArrowheads="1"/>
          </p:cNvSpPr>
          <p:nvPr/>
        </p:nvSpPr>
        <p:spPr bwMode="auto">
          <a:xfrm>
            <a:off x="137150" y="5867400"/>
            <a:ext cx="8930650" cy="52322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Use of a BCL mandates that what other therapeutic maneuver be applied as well?</a:t>
            </a:r>
            <a:endParaRPr lang="en-US" altLang="en-US" sz="1400" i="1" dirty="0">
              <a:solidFill>
                <a:srgbClr val="FFFF00"/>
              </a:solidFill>
            </a:endParaRPr>
          </a:p>
          <a:p>
            <a:pPr eaLnBrk="1" hangingPunct="1">
              <a:spcBef>
                <a:spcPct val="0"/>
              </a:spcBef>
              <a:buClrTx/>
              <a:buSzTx/>
              <a:buFontTx/>
              <a:buNone/>
            </a:pPr>
            <a:r>
              <a:rPr lang="en-US" altLang="en-US" sz="1400" dirty="0">
                <a:solidFill>
                  <a:srgbClr val="FFFF00"/>
                </a:solidFill>
              </a:rPr>
              <a:t>An antibiotic drop should be used to </a:t>
            </a:r>
            <a:r>
              <a:rPr lang="en-US" altLang="en-US" sz="1400" dirty="0" err="1">
                <a:solidFill>
                  <a:srgbClr val="FFFF00"/>
                </a:solidFill>
              </a:rPr>
              <a:t>prophylax</a:t>
            </a:r>
            <a:r>
              <a:rPr lang="en-US" altLang="en-US" sz="1400" dirty="0">
                <a:solidFill>
                  <a:srgbClr val="FFFF00"/>
                </a:solidFill>
              </a:rPr>
              <a:t> against the possibility of a BCL-induced bacterial superinfection</a:t>
            </a:r>
          </a:p>
        </p:txBody>
      </p:sp>
      <p:sp>
        <p:nvSpPr>
          <p:cNvPr id="7" name="Text Box 4">
            <a:extLst>
              <a:ext uri="{FF2B5EF4-FFF2-40B4-BE49-F238E27FC236}">
                <a16:creationId xmlns:a16="http://schemas.microsoft.com/office/drawing/2014/main" id="{5A6897F1-6C9D-42D2-A612-EBC5A76F78D0}"/>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
          <p:cNvSpPr>
            <a:spLocks noChangeArrowheads="1"/>
          </p:cNvSpPr>
          <p:nvPr/>
        </p:nvSpPr>
        <p:spPr bwMode="auto">
          <a:xfrm>
            <a:off x="4572000" y="3276600"/>
            <a:ext cx="3048000" cy="304800"/>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44035"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44036"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44037" name="Rectangle 4"/>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44038" name="Rectangle 5"/>
          <p:cNvSpPr>
            <a:spLocks noChangeArrowheads="1"/>
          </p:cNvSpPr>
          <p:nvPr/>
        </p:nvSpPr>
        <p:spPr bwMode="auto">
          <a:xfrm>
            <a:off x="1981200" y="2895600"/>
            <a:ext cx="9144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4039" name="Rectangle 6"/>
          <p:cNvSpPr>
            <a:spLocks noChangeArrowheads="1"/>
          </p:cNvSpPr>
          <p:nvPr/>
        </p:nvSpPr>
        <p:spPr bwMode="auto">
          <a:xfrm>
            <a:off x="1981200" y="3276600"/>
            <a:ext cx="2133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4040" name="Rectangle 10"/>
          <p:cNvSpPr>
            <a:spLocks noChangeArrowheads="1"/>
          </p:cNvSpPr>
          <p:nvPr/>
        </p:nvSpPr>
        <p:spPr bwMode="auto">
          <a:xfrm>
            <a:off x="2133600" y="4495800"/>
            <a:ext cx="25146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4041" name="Rectangle 11"/>
          <p:cNvSpPr>
            <a:spLocks noGrp="1" noChangeArrowheads="1"/>
          </p:cNvSpPr>
          <p:nvPr>
            <p:ph type="title"/>
          </p:nvPr>
        </p:nvSpPr>
        <p:spPr>
          <a:xfrm>
            <a:off x="457200" y="122238"/>
            <a:ext cx="7543800" cy="792162"/>
          </a:xfrm>
        </p:spPr>
        <p:txBody>
          <a:bodyPr/>
          <a:lstStyle/>
          <a:p>
            <a:pPr eaLnBrk="1" hangingPunct="1"/>
            <a:r>
              <a:rPr lang="en-US" altLang="en-US"/>
              <a:t>A</a:t>
            </a:r>
          </a:p>
        </p:txBody>
      </p:sp>
      <p:sp>
        <p:nvSpPr>
          <p:cNvPr id="11274" name="Rectangle 12"/>
          <p:cNvSpPr>
            <a:spLocks noGrp="1" noChangeArrowheads="1"/>
          </p:cNvSpPr>
          <p:nvPr>
            <p:ph type="body" idx="1"/>
          </p:nvPr>
        </p:nvSpPr>
        <p:spPr>
          <a:xfrm>
            <a:off x="304800" y="1676400"/>
            <a:ext cx="8534400" cy="4876800"/>
          </a:xfrm>
        </p:spPr>
        <p:txBody>
          <a:bodyPr/>
          <a:lstStyle/>
          <a:p>
            <a:pPr eaLnBrk="1" hangingPunct="1">
              <a:defRPr/>
            </a:pPr>
            <a:r>
              <a:rPr lang="en-US" altLang="en-US" sz="2200" dirty="0">
                <a:solidFill>
                  <a:schemeClr val="bg1">
                    <a:lumMod val="75000"/>
                  </a:schemeClr>
                </a:solidFill>
              </a:rPr>
              <a:t>Autoimmune PUK is usually unilateral and </a:t>
            </a:r>
            <a:r>
              <a:rPr lang="en-US" altLang="en-US" sz="2200" dirty="0" err="1">
                <a:solidFill>
                  <a:schemeClr val="bg1">
                    <a:lumMod val="75000"/>
                  </a:schemeClr>
                </a:solidFill>
              </a:rPr>
              <a:t>sectoral</a:t>
            </a:r>
            <a:r>
              <a:rPr lang="en-US" altLang="en-US" sz="2200" dirty="0">
                <a:solidFill>
                  <a:schemeClr val="bg1">
                    <a:lumMod val="75000"/>
                  </a:schemeClr>
                </a:solidFill>
              </a:rPr>
              <a:t>                         </a:t>
            </a:r>
          </a:p>
          <a:p>
            <a:pPr eaLnBrk="1" hangingPunct="1">
              <a:defRPr/>
            </a:pPr>
            <a:r>
              <a:rPr lang="en-US" altLang="en-US" sz="2200" dirty="0">
                <a:solidFill>
                  <a:schemeClr val="bg1">
                    <a:lumMod val="75000"/>
                  </a:schemeClr>
                </a:solidFill>
              </a:rPr>
              <a:t>It often heralds exacerbation of systemic disease </a:t>
            </a:r>
          </a:p>
          <a:p>
            <a:pPr eaLnBrk="1" hangingPunct="1">
              <a:defRPr/>
            </a:pPr>
            <a:r>
              <a:rPr lang="en-US" altLang="en-US" sz="2200" dirty="0">
                <a:solidFill>
                  <a:schemeClr val="bg1">
                    <a:lumMod val="75000"/>
                  </a:schemeClr>
                </a:solidFill>
              </a:rPr>
              <a:t>The treatment goal is to stop K melting through 3 maneuvers:</a:t>
            </a:r>
          </a:p>
          <a:p>
            <a:pPr lvl="1" eaLnBrk="1" hangingPunct="1">
              <a:buFont typeface="Wingdings" panose="05000000000000000000" pitchFamily="2" charset="2"/>
              <a:buNone/>
              <a:defRPr/>
            </a:pPr>
            <a:r>
              <a:rPr lang="en-US" altLang="en-US" sz="2000" dirty="0">
                <a:solidFill>
                  <a:schemeClr val="bg1">
                    <a:lumMod val="75000"/>
                  </a:schemeClr>
                </a:solidFill>
              </a:rPr>
              <a:t>1) Improve wetting</a:t>
            </a:r>
          </a:p>
          <a:p>
            <a:pPr lvl="1" eaLnBrk="1" hangingPunct="1">
              <a:buFont typeface="Wingdings" panose="05000000000000000000" pitchFamily="2" charset="2"/>
              <a:buNone/>
              <a:defRPr/>
            </a:pPr>
            <a:r>
              <a:rPr lang="en-US" altLang="en-US" sz="2000" dirty="0">
                <a:solidFill>
                  <a:schemeClr val="bg1">
                    <a:lumMod val="75000"/>
                  </a:schemeClr>
                </a:solidFill>
              </a:rPr>
              <a:t>2) Promote re-epithelialization via lubes, </a:t>
            </a:r>
            <a:r>
              <a:rPr lang="en-US" altLang="en-US" sz="2000" b="1" dirty="0">
                <a:solidFill>
                  <a:srgbClr val="0000FF"/>
                </a:solidFill>
              </a:rPr>
              <a:t>BCL</a:t>
            </a:r>
            <a:r>
              <a:rPr lang="en-US" altLang="en-US" sz="2000" dirty="0">
                <a:solidFill>
                  <a:schemeClr val="bg1">
                    <a:lumMod val="75000"/>
                  </a:schemeClr>
                </a:solidFill>
              </a:rPr>
              <a:t>, patching, </a:t>
            </a:r>
            <a:r>
              <a:rPr lang="en-US" altLang="en-US" sz="2000" b="1" dirty="0">
                <a:solidFill>
                  <a:srgbClr val="0000FF"/>
                </a:solidFill>
              </a:rPr>
              <a:t>glue</a:t>
            </a:r>
          </a:p>
          <a:p>
            <a:pPr lvl="2" eaLnBrk="1" hangingPunct="1">
              <a:defRPr/>
            </a:pPr>
            <a:r>
              <a:rPr lang="en-US" altLang="en-US" sz="1800" dirty="0">
                <a:solidFill>
                  <a:schemeClr val="bg1"/>
                </a:solidFill>
              </a:rPr>
              <a:t>You should also consider stopping topical steroids, which can delay re-epithelialization. As a general rule: If the cornea is significantly thinned, avoid topical steroids.</a:t>
            </a:r>
          </a:p>
          <a:p>
            <a:pPr lvl="1" eaLnBrk="1" hangingPunct="1">
              <a:buFont typeface="Wingdings" panose="05000000000000000000" pitchFamily="2" charset="2"/>
              <a:buNone/>
              <a:defRPr/>
            </a:pPr>
            <a:r>
              <a:rPr lang="en-US" altLang="en-US" sz="2000" dirty="0">
                <a:solidFill>
                  <a:schemeClr val="bg1">
                    <a:lumMod val="75000"/>
                  </a:schemeClr>
                </a:solidFill>
              </a:rPr>
              <a:t>3) Suppress systemic inflammation </a:t>
            </a:r>
          </a:p>
          <a:p>
            <a:pPr eaLnBrk="1" hangingPunct="1">
              <a:defRPr/>
            </a:pPr>
            <a:endParaRPr lang="en-US" altLang="en-US" sz="2400" dirty="0"/>
          </a:p>
        </p:txBody>
      </p:sp>
      <p:sp>
        <p:nvSpPr>
          <p:cNvPr id="44044"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15F760A-112C-48B3-8E5F-9EE3F3EEC811}" type="slidenum">
              <a:rPr lang="en-US" altLang="en-US" sz="1000" smtClean="0"/>
              <a:pPr>
                <a:spcBef>
                  <a:spcPct val="0"/>
                </a:spcBef>
                <a:buClrTx/>
                <a:buSzTx/>
                <a:buFontTx/>
                <a:buNone/>
              </a:pPr>
              <a:t>84</a:t>
            </a:fld>
            <a:endParaRPr lang="en-US" altLang="en-US" sz="1000"/>
          </a:p>
        </p:txBody>
      </p:sp>
      <p:sp>
        <p:nvSpPr>
          <p:cNvPr id="15" name="Rectangle 14"/>
          <p:cNvSpPr/>
          <p:nvPr/>
        </p:nvSpPr>
        <p:spPr>
          <a:xfrm>
            <a:off x="990600" y="3657600"/>
            <a:ext cx="457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TextBox 2"/>
          <p:cNvSpPr txBox="1"/>
          <p:nvPr/>
        </p:nvSpPr>
        <p:spPr>
          <a:xfrm>
            <a:off x="582613" y="3657600"/>
            <a:ext cx="8027987" cy="1570038"/>
          </a:xfrm>
          <a:prstGeom prst="rect">
            <a:avLst/>
          </a:prstGeom>
          <a:solidFill>
            <a:srgbClr val="FFC000"/>
          </a:solidFill>
        </p:spPr>
        <p:txBody>
          <a:bodyPr wrap="none">
            <a:spAutoFit/>
          </a:bodyPr>
          <a:lstStyle/>
          <a:p>
            <a:pPr eaLnBrk="1" hangingPunct="1">
              <a:defRPr/>
            </a:pPr>
            <a:r>
              <a:rPr lang="en-US" sz="1600" i="1" dirty="0">
                <a:solidFill>
                  <a:schemeClr val="bg1">
                    <a:lumMod val="65000"/>
                  </a:schemeClr>
                </a:solidFill>
                <a:latin typeface="Arial" charset="0"/>
              </a:rPr>
              <a:t>What specific sort of glue is being referred to here?</a:t>
            </a:r>
          </a:p>
          <a:p>
            <a:pPr eaLnBrk="1" hangingPunct="1">
              <a:defRPr/>
            </a:pPr>
            <a:r>
              <a:rPr lang="en-US" sz="1600" b="1" dirty="0">
                <a:solidFill>
                  <a:srgbClr val="0000FF"/>
                </a:solidFill>
                <a:latin typeface="Arial" charset="0"/>
              </a:rPr>
              <a:t>Cyanoacrylate adhesive</a:t>
            </a:r>
            <a:endParaRPr lang="en-US" sz="1600" b="1" dirty="0">
              <a:solidFill>
                <a:schemeClr val="bg1">
                  <a:lumMod val="65000"/>
                </a:schemeClr>
              </a:solidFill>
              <a:latin typeface="Arial" charset="0"/>
            </a:endParaRPr>
          </a:p>
          <a:p>
            <a:pPr eaLnBrk="1" hangingPunct="1">
              <a:defRPr/>
            </a:pPr>
            <a:endParaRPr lang="en-US" sz="1600" dirty="0">
              <a:solidFill>
                <a:schemeClr val="bg1">
                  <a:lumMod val="65000"/>
                </a:schemeClr>
              </a:solidFill>
              <a:latin typeface="Arial" charset="0"/>
            </a:endParaRPr>
          </a:p>
          <a:p>
            <a:pPr eaLnBrk="1" hangingPunct="1">
              <a:defRPr/>
            </a:pPr>
            <a:r>
              <a:rPr lang="en-US" sz="1600" i="1" dirty="0">
                <a:solidFill>
                  <a:schemeClr val="bg1">
                    <a:lumMod val="65000"/>
                  </a:schemeClr>
                </a:solidFill>
                <a:latin typeface="Arial" charset="0"/>
              </a:rPr>
              <a:t>How does glue assist in PUK healing?</a:t>
            </a:r>
          </a:p>
          <a:p>
            <a:pPr eaLnBrk="1" hangingPunct="1">
              <a:defRPr/>
            </a:pPr>
            <a:r>
              <a:rPr lang="en-US" sz="1600" i="1" dirty="0">
                <a:solidFill>
                  <a:schemeClr val="bg1">
                    <a:lumMod val="65000"/>
                  </a:schemeClr>
                </a:solidFill>
                <a:latin typeface="Arial" charset="0"/>
              </a:rPr>
              <a:t>1) </a:t>
            </a:r>
            <a:r>
              <a:rPr lang="en-US" sz="1600" dirty="0">
                <a:solidFill>
                  <a:schemeClr val="bg1">
                    <a:lumMod val="65000"/>
                  </a:schemeClr>
                </a:solidFill>
                <a:latin typeface="Arial" charset="0"/>
              </a:rPr>
              <a:t>It provides tectonic stability, thereby reducing the risk of perforation</a:t>
            </a:r>
          </a:p>
          <a:p>
            <a:pPr eaLnBrk="1" hangingPunct="1">
              <a:defRPr/>
            </a:pPr>
            <a:r>
              <a:rPr lang="en-US" sz="1600" i="1" dirty="0">
                <a:solidFill>
                  <a:schemeClr val="bg1">
                    <a:lumMod val="65000"/>
                  </a:schemeClr>
                </a:solidFill>
                <a:latin typeface="Arial" charset="0"/>
              </a:rPr>
              <a:t>2) </a:t>
            </a:r>
            <a:r>
              <a:rPr lang="en-US" sz="1600" dirty="0">
                <a:solidFill>
                  <a:schemeClr val="bg1">
                    <a:lumMod val="65000"/>
                  </a:schemeClr>
                </a:solidFill>
                <a:latin typeface="Arial" charset="0"/>
              </a:rPr>
              <a:t>It acts as a barrier preventing PMNs from reaching (and destroying) corneal </a:t>
            </a:r>
            <a:r>
              <a:rPr lang="en-US" sz="1600" dirty="0" err="1">
                <a:solidFill>
                  <a:schemeClr val="bg1">
                    <a:lumMod val="65000"/>
                  </a:schemeClr>
                </a:solidFill>
                <a:latin typeface="Arial" charset="0"/>
              </a:rPr>
              <a:t>stroma</a:t>
            </a:r>
            <a:r>
              <a:rPr lang="en-US" sz="1600" dirty="0">
                <a:solidFill>
                  <a:schemeClr val="bg1">
                    <a:lumMod val="65000"/>
                  </a:schemeClr>
                </a:solidFill>
                <a:latin typeface="Arial" charset="0"/>
              </a:rPr>
              <a:t> </a:t>
            </a:r>
          </a:p>
        </p:txBody>
      </p:sp>
      <p:sp>
        <p:nvSpPr>
          <p:cNvPr id="4" name="TextBox 3"/>
          <p:cNvSpPr txBox="1"/>
          <p:nvPr/>
        </p:nvSpPr>
        <p:spPr>
          <a:xfrm>
            <a:off x="568325" y="5313363"/>
            <a:ext cx="8042275" cy="523875"/>
          </a:xfrm>
          <a:prstGeom prst="rect">
            <a:avLst/>
          </a:prstGeom>
          <a:solidFill>
            <a:srgbClr val="00B0F0"/>
          </a:solidFill>
        </p:spPr>
        <p:txBody>
          <a:bodyPr wrap="none">
            <a:spAutoFit/>
          </a:bodyPr>
          <a:lstStyle/>
          <a:p>
            <a:pPr eaLnBrk="1" hangingPunct="1">
              <a:defRPr/>
            </a:pPr>
            <a:r>
              <a:rPr lang="en-US" sz="1400" i="1" dirty="0">
                <a:solidFill>
                  <a:schemeClr val="bg1">
                    <a:lumMod val="50000"/>
                  </a:schemeClr>
                </a:solidFill>
                <a:latin typeface="Arial" charset="0"/>
              </a:rPr>
              <a:t>Use of cyanoacrylate adhesive mandates that what other therapeutic maneuver be applied as well?</a:t>
            </a:r>
          </a:p>
          <a:p>
            <a:pPr eaLnBrk="1" hangingPunct="1">
              <a:defRPr/>
            </a:pPr>
            <a:r>
              <a:rPr lang="en-US" sz="1400" b="1" dirty="0">
                <a:solidFill>
                  <a:srgbClr val="0000FF"/>
                </a:solidFill>
                <a:latin typeface="Arial" charset="0"/>
              </a:rPr>
              <a:t>A BCL must be placed over the glued cornea </a:t>
            </a:r>
          </a:p>
        </p:txBody>
      </p:sp>
      <p:sp>
        <p:nvSpPr>
          <p:cNvPr id="44048" name="TextBox 4"/>
          <p:cNvSpPr txBox="1">
            <a:spLocks noChangeArrowheads="1"/>
          </p:cNvSpPr>
          <p:nvPr/>
        </p:nvSpPr>
        <p:spPr bwMode="auto">
          <a:xfrm>
            <a:off x="137150" y="5867400"/>
            <a:ext cx="8930650" cy="52322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Use of a BCL mandates that what other therapeutic maneuver be applied as well?</a:t>
            </a:r>
          </a:p>
          <a:p>
            <a:pPr eaLnBrk="1" hangingPunct="1">
              <a:spcBef>
                <a:spcPct val="0"/>
              </a:spcBef>
              <a:buClrTx/>
              <a:buSzTx/>
              <a:buFontTx/>
              <a:buNone/>
            </a:pPr>
            <a:r>
              <a:rPr lang="en-US" altLang="en-US" sz="1400">
                <a:solidFill>
                  <a:srgbClr val="0000FF"/>
                </a:solidFill>
              </a:rPr>
              <a:t>An antibiotic drop should be used to prophylax against the possibility of a BCL-induced bacterial superinfection</a:t>
            </a:r>
          </a:p>
        </p:txBody>
      </p:sp>
      <p:sp>
        <p:nvSpPr>
          <p:cNvPr id="2" name="Oval 1"/>
          <p:cNvSpPr/>
          <p:nvPr/>
        </p:nvSpPr>
        <p:spPr>
          <a:xfrm>
            <a:off x="6934200" y="3162300"/>
            <a:ext cx="838200" cy="5715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Oval 4">
            <a:extLst>
              <a:ext uri="{FF2B5EF4-FFF2-40B4-BE49-F238E27FC236}">
                <a16:creationId xmlns:a16="http://schemas.microsoft.com/office/drawing/2014/main" id="{C2498767-EF71-49BE-8B35-040466FB015E}"/>
              </a:ext>
            </a:extLst>
          </p:cNvPr>
          <p:cNvSpPr/>
          <p:nvPr/>
        </p:nvSpPr>
        <p:spPr>
          <a:xfrm>
            <a:off x="5257800" y="3200400"/>
            <a:ext cx="685800" cy="51020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Text Box 4">
            <a:extLst>
              <a:ext uri="{FF2B5EF4-FFF2-40B4-BE49-F238E27FC236}">
                <a16:creationId xmlns:a16="http://schemas.microsoft.com/office/drawing/2014/main" id="{0E75EB3D-152D-42FB-8987-36039EE397C0}"/>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
          <p:cNvSpPr>
            <a:spLocks noChangeArrowheads="1"/>
          </p:cNvSpPr>
          <p:nvPr/>
        </p:nvSpPr>
        <p:spPr bwMode="auto">
          <a:xfrm>
            <a:off x="4572000" y="3276600"/>
            <a:ext cx="3048000" cy="304800"/>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45059"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45060"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45061" name="Rectangle 4"/>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45062" name="Rectangle 5"/>
          <p:cNvSpPr>
            <a:spLocks noChangeArrowheads="1"/>
          </p:cNvSpPr>
          <p:nvPr/>
        </p:nvSpPr>
        <p:spPr bwMode="auto">
          <a:xfrm>
            <a:off x="1981200" y="2895600"/>
            <a:ext cx="9144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5063" name="Rectangle 6"/>
          <p:cNvSpPr>
            <a:spLocks noChangeArrowheads="1"/>
          </p:cNvSpPr>
          <p:nvPr/>
        </p:nvSpPr>
        <p:spPr bwMode="auto">
          <a:xfrm>
            <a:off x="1981200" y="3276600"/>
            <a:ext cx="2133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5064" name="Rectangle 10"/>
          <p:cNvSpPr>
            <a:spLocks noChangeArrowheads="1"/>
          </p:cNvSpPr>
          <p:nvPr/>
        </p:nvSpPr>
        <p:spPr bwMode="auto">
          <a:xfrm>
            <a:off x="2133600" y="4495800"/>
            <a:ext cx="25146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5065" name="Rectangle 11"/>
          <p:cNvSpPr>
            <a:spLocks noGrp="1" noChangeArrowheads="1"/>
          </p:cNvSpPr>
          <p:nvPr>
            <p:ph type="title"/>
          </p:nvPr>
        </p:nvSpPr>
        <p:spPr>
          <a:xfrm>
            <a:off x="457200" y="122238"/>
            <a:ext cx="7543800" cy="792162"/>
          </a:xfrm>
        </p:spPr>
        <p:txBody>
          <a:bodyPr/>
          <a:lstStyle/>
          <a:p>
            <a:pPr eaLnBrk="1" hangingPunct="1"/>
            <a:r>
              <a:rPr lang="en-US" altLang="en-US"/>
              <a:t>Q</a:t>
            </a:r>
          </a:p>
        </p:txBody>
      </p:sp>
      <p:sp>
        <p:nvSpPr>
          <p:cNvPr id="11274" name="Rectangle 12"/>
          <p:cNvSpPr>
            <a:spLocks noGrp="1" noChangeArrowheads="1"/>
          </p:cNvSpPr>
          <p:nvPr>
            <p:ph type="body" idx="1"/>
          </p:nvPr>
        </p:nvSpPr>
        <p:spPr>
          <a:xfrm>
            <a:off x="304800" y="1676400"/>
            <a:ext cx="8534400" cy="4876800"/>
          </a:xfrm>
        </p:spPr>
        <p:txBody>
          <a:bodyPr/>
          <a:lstStyle/>
          <a:p>
            <a:pPr eaLnBrk="1" hangingPunct="1">
              <a:defRPr/>
            </a:pPr>
            <a:r>
              <a:rPr lang="en-US" altLang="en-US" sz="2200" dirty="0">
                <a:solidFill>
                  <a:schemeClr val="bg1">
                    <a:lumMod val="75000"/>
                  </a:schemeClr>
                </a:solidFill>
              </a:rPr>
              <a:t>Autoimmune PUK is usually unilateral and </a:t>
            </a:r>
            <a:r>
              <a:rPr lang="en-US" altLang="en-US" sz="2200" dirty="0" err="1">
                <a:solidFill>
                  <a:schemeClr val="bg1">
                    <a:lumMod val="75000"/>
                  </a:schemeClr>
                </a:solidFill>
              </a:rPr>
              <a:t>sectoral</a:t>
            </a:r>
            <a:r>
              <a:rPr lang="en-US" altLang="en-US" sz="2200" dirty="0">
                <a:solidFill>
                  <a:schemeClr val="bg1">
                    <a:lumMod val="75000"/>
                  </a:schemeClr>
                </a:solidFill>
              </a:rPr>
              <a:t>                         </a:t>
            </a:r>
          </a:p>
          <a:p>
            <a:pPr eaLnBrk="1" hangingPunct="1">
              <a:defRPr/>
            </a:pPr>
            <a:r>
              <a:rPr lang="en-US" altLang="en-US" sz="2200" dirty="0">
                <a:solidFill>
                  <a:schemeClr val="bg1">
                    <a:lumMod val="75000"/>
                  </a:schemeClr>
                </a:solidFill>
              </a:rPr>
              <a:t>It often heralds exacerbation of systemic disease </a:t>
            </a:r>
          </a:p>
          <a:p>
            <a:pPr eaLnBrk="1" hangingPunct="1">
              <a:defRPr/>
            </a:pPr>
            <a:r>
              <a:rPr lang="en-US" altLang="en-US" sz="2200" dirty="0">
                <a:solidFill>
                  <a:schemeClr val="bg1">
                    <a:lumMod val="75000"/>
                  </a:schemeClr>
                </a:solidFill>
              </a:rPr>
              <a:t>The treatment goal is to stop K melting through 3 maneuvers:</a:t>
            </a:r>
          </a:p>
          <a:p>
            <a:pPr lvl="1" eaLnBrk="1" hangingPunct="1">
              <a:buFont typeface="Wingdings" panose="05000000000000000000" pitchFamily="2" charset="2"/>
              <a:buNone/>
              <a:defRPr/>
            </a:pPr>
            <a:r>
              <a:rPr lang="en-US" altLang="en-US" sz="2000" dirty="0">
                <a:solidFill>
                  <a:schemeClr val="bg1">
                    <a:lumMod val="75000"/>
                  </a:schemeClr>
                </a:solidFill>
              </a:rPr>
              <a:t>1) Improve wetting</a:t>
            </a:r>
          </a:p>
          <a:p>
            <a:pPr lvl="1" eaLnBrk="1" hangingPunct="1">
              <a:buFont typeface="Wingdings" panose="05000000000000000000" pitchFamily="2" charset="2"/>
              <a:buNone/>
              <a:defRPr/>
            </a:pPr>
            <a:r>
              <a:rPr lang="en-US" altLang="en-US" sz="2000" dirty="0">
                <a:solidFill>
                  <a:schemeClr val="bg1">
                    <a:lumMod val="75000"/>
                  </a:schemeClr>
                </a:solidFill>
              </a:rPr>
              <a:t>2) Promote re-epithelialization via lubes, </a:t>
            </a:r>
            <a:r>
              <a:rPr lang="en-US" altLang="en-US" sz="2000" b="1" dirty="0">
                <a:solidFill>
                  <a:srgbClr val="0000FF"/>
                </a:solidFill>
              </a:rPr>
              <a:t>BCL</a:t>
            </a:r>
            <a:r>
              <a:rPr lang="en-US" altLang="en-US" sz="2000" dirty="0">
                <a:solidFill>
                  <a:schemeClr val="bg1">
                    <a:lumMod val="75000"/>
                  </a:schemeClr>
                </a:solidFill>
              </a:rPr>
              <a:t>, patching, </a:t>
            </a:r>
            <a:r>
              <a:rPr lang="en-US" altLang="en-US" sz="2000" b="1" dirty="0">
                <a:solidFill>
                  <a:srgbClr val="0000FF"/>
                </a:solidFill>
              </a:rPr>
              <a:t>glue</a:t>
            </a:r>
          </a:p>
          <a:p>
            <a:pPr lvl="2" eaLnBrk="1" hangingPunct="1">
              <a:defRPr/>
            </a:pPr>
            <a:r>
              <a:rPr lang="en-US" altLang="en-US" sz="1800" dirty="0">
                <a:solidFill>
                  <a:schemeClr val="bg1"/>
                </a:solidFill>
              </a:rPr>
              <a:t>You should also consider stopping topical steroids, which can delay re-epithelialization. As a general rule: If the cornea is significantly thinned, avoid topical steroids.</a:t>
            </a:r>
          </a:p>
          <a:p>
            <a:pPr lvl="1" eaLnBrk="1" hangingPunct="1">
              <a:buFont typeface="Wingdings" panose="05000000000000000000" pitchFamily="2" charset="2"/>
              <a:buNone/>
              <a:defRPr/>
            </a:pPr>
            <a:r>
              <a:rPr lang="en-US" altLang="en-US" sz="2000" dirty="0">
                <a:solidFill>
                  <a:schemeClr val="bg1">
                    <a:lumMod val="75000"/>
                  </a:schemeClr>
                </a:solidFill>
              </a:rPr>
              <a:t>3) Suppress systemic inflammation </a:t>
            </a:r>
          </a:p>
          <a:p>
            <a:pPr eaLnBrk="1" hangingPunct="1">
              <a:defRPr/>
            </a:pPr>
            <a:endParaRPr lang="en-US" altLang="en-US" sz="2400" dirty="0"/>
          </a:p>
        </p:txBody>
      </p:sp>
      <p:sp>
        <p:nvSpPr>
          <p:cNvPr id="45068"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A90538B-001A-4C99-816C-0244D44BCD12}" type="slidenum">
              <a:rPr lang="en-US" altLang="en-US" sz="1000" smtClean="0"/>
              <a:pPr>
                <a:spcBef>
                  <a:spcPct val="0"/>
                </a:spcBef>
                <a:buClrTx/>
                <a:buSzTx/>
                <a:buFontTx/>
                <a:buNone/>
              </a:pPr>
              <a:t>85</a:t>
            </a:fld>
            <a:endParaRPr lang="en-US" altLang="en-US" sz="1000"/>
          </a:p>
        </p:txBody>
      </p:sp>
      <p:sp>
        <p:nvSpPr>
          <p:cNvPr id="15" name="Rectangle 14"/>
          <p:cNvSpPr/>
          <p:nvPr/>
        </p:nvSpPr>
        <p:spPr>
          <a:xfrm>
            <a:off x="990600" y="3657600"/>
            <a:ext cx="457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TextBox 2"/>
          <p:cNvSpPr txBox="1"/>
          <p:nvPr/>
        </p:nvSpPr>
        <p:spPr>
          <a:xfrm>
            <a:off x="582613" y="3657600"/>
            <a:ext cx="8027987" cy="1570038"/>
          </a:xfrm>
          <a:prstGeom prst="rect">
            <a:avLst/>
          </a:prstGeom>
          <a:solidFill>
            <a:srgbClr val="FFC000"/>
          </a:solidFill>
        </p:spPr>
        <p:txBody>
          <a:bodyPr wrap="none">
            <a:spAutoFit/>
          </a:bodyPr>
          <a:lstStyle/>
          <a:p>
            <a:pPr eaLnBrk="1" hangingPunct="1">
              <a:defRPr/>
            </a:pPr>
            <a:r>
              <a:rPr lang="en-US" sz="1600" i="1" dirty="0">
                <a:solidFill>
                  <a:schemeClr val="bg1">
                    <a:lumMod val="65000"/>
                  </a:schemeClr>
                </a:solidFill>
                <a:latin typeface="Arial" charset="0"/>
              </a:rPr>
              <a:t>What specific sort of glue is being referred to here?</a:t>
            </a:r>
          </a:p>
          <a:p>
            <a:pPr eaLnBrk="1" hangingPunct="1">
              <a:defRPr/>
            </a:pPr>
            <a:r>
              <a:rPr lang="en-US" sz="1600" b="1" dirty="0">
                <a:solidFill>
                  <a:srgbClr val="0000FF"/>
                </a:solidFill>
                <a:latin typeface="Arial" charset="0"/>
              </a:rPr>
              <a:t>Cyanoacrylate adhesive</a:t>
            </a:r>
            <a:endParaRPr lang="en-US" sz="1600" b="1" dirty="0">
              <a:solidFill>
                <a:schemeClr val="bg1">
                  <a:lumMod val="65000"/>
                </a:schemeClr>
              </a:solidFill>
              <a:latin typeface="Arial" charset="0"/>
            </a:endParaRPr>
          </a:p>
          <a:p>
            <a:pPr eaLnBrk="1" hangingPunct="1">
              <a:defRPr/>
            </a:pPr>
            <a:endParaRPr lang="en-US" sz="1600" dirty="0">
              <a:solidFill>
                <a:schemeClr val="bg1">
                  <a:lumMod val="65000"/>
                </a:schemeClr>
              </a:solidFill>
              <a:latin typeface="Arial" charset="0"/>
            </a:endParaRPr>
          </a:p>
          <a:p>
            <a:pPr eaLnBrk="1" hangingPunct="1">
              <a:defRPr/>
            </a:pPr>
            <a:r>
              <a:rPr lang="en-US" sz="1600" i="1" dirty="0">
                <a:solidFill>
                  <a:schemeClr val="bg1">
                    <a:lumMod val="65000"/>
                  </a:schemeClr>
                </a:solidFill>
                <a:latin typeface="Arial" charset="0"/>
              </a:rPr>
              <a:t>How does glue assist in PUK healing?</a:t>
            </a:r>
          </a:p>
          <a:p>
            <a:pPr eaLnBrk="1" hangingPunct="1">
              <a:defRPr/>
            </a:pPr>
            <a:r>
              <a:rPr lang="en-US" sz="1600" i="1" dirty="0">
                <a:solidFill>
                  <a:schemeClr val="bg1">
                    <a:lumMod val="65000"/>
                  </a:schemeClr>
                </a:solidFill>
                <a:latin typeface="Arial" charset="0"/>
              </a:rPr>
              <a:t>1) </a:t>
            </a:r>
            <a:r>
              <a:rPr lang="en-US" sz="1600" dirty="0">
                <a:solidFill>
                  <a:schemeClr val="bg1">
                    <a:lumMod val="65000"/>
                  </a:schemeClr>
                </a:solidFill>
                <a:latin typeface="Arial" charset="0"/>
              </a:rPr>
              <a:t>It provides tectonic stability, thereby reducing the risk of perforation</a:t>
            </a:r>
          </a:p>
          <a:p>
            <a:pPr eaLnBrk="1" hangingPunct="1">
              <a:defRPr/>
            </a:pPr>
            <a:r>
              <a:rPr lang="en-US" sz="1600" i="1" dirty="0">
                <a:solidFill>
                  <a:schemeClr val="bg1">
                    <a:lumMod val="65000"/>
                  </a:schemeClr>
                </a:solidFill>
                <a:latin typeface="Arial" charset="0"/>
              </a:rPr>
              <a:t>2) </a:t>
            </a:r>
            <a:r>
              <a:rPr lang="en-US" sz="1600" dirty="0">
                <a:solidFill>
                  <a:schemeClr val="bg1">
                    <a:lumMod val="65000"/>
                  </a:schemeClr>
                </a:solidFill>
                <a:latin typeface="Arial" charset="0"/>
              </a:rPr>
              <a:t>It acts as a barrier preventing PMNs from reaching (and destroying) corneal </a:t>
            </a:r>
            <a:r>
              <a:rPr lang="en-US" sz="1600" dirty="0" err="1">
                <a:solidFill>
                  <a:schemeClr val="bg1">
                    <a:lumMod val="65000"/>
                  </a:schemeClr>
                </a:solidFill>
                <a:latin typeface="Arial" charset="0"/>
              </a:rPr>
              <a:t>stroma</a:t>
            </a:r>
            <a:r>
              <a:rPr lang="en-US" sz="1600" dirty="0">
                <a:solidFill>
                  <a:schemeClr val="bg1">
                    <a:lumMod val="65000"/>
                  </a:schemeClr>
                </a:solidFill>
                <a:latin typeface="Arial" charset="0"/>
              </a:rPr>
              <a:t> </a:t>
            </a:r>
          </a:p>
        </p:txBody>
      </p:sp>
      <p:sp>
        <p:nvSpPr>
          <p:cNvPr id="4" name="TextBox 3"/>
          <p:cNvSpPr txBox="1"/>
          <p:nvPr/>
        </p:nvSpPr>
        <p:spPr>
          <a:xfrm>
            <a:off x="568325" y="5313363"/>
            <a:ext cx="8042275" cy="523875"/>
          </a:xfrm>
          <a:prstGeom prst="rect">
            <a:avLst/>
          </a:prstGeom>
          <a:solidFill>
            <a:srgbClr val="00B0F0"/>
          </a:solidFill>
        </p:spPr>
        <p:txBody>
          <a:bodyPr wrap="none">
            <a:spAutoFit/>
          </a:bodyPr>
          <a:lstStyle/>
          <a:p>
            <a:pPr eaLnBrk="1" hangingPunct="1">
              <a:defRPr/>
            </a:pPr>
            <a:r>
              <a:rPr lang="en-US" sz="1400" i="1" dirty="0">
                <a:solidFill>
                  <a:schemeClr val="bg1">
                    <a:lumMod val="50000"/>
                  </a:schemeClr>
                </a:solidFill>
                <a:latin typeface="Arial" charset="0"/>
              </a:rPr>
              <a:t>Use of cyanoacrylate adhesive mandates that what other therapeutic maneuver be applied as well?</a:t>
            </a:r>
          </a:p>
          <a:p>
            <a:pPr eaLnBrk="1" hangingPunct="1">
              <a:defRPr/>
            </a:pPr>
            <a:r>
              <a:rPr lang="en-US" sz="1400" b="1" dirty="0">
                <a:solidFill>
                  <a:srgbClr val="0000FF"/>
                </a:solidFill>
                <a:latin typeface="Arial" charset="0"/>
              </a:rPr>
              <a:t>A BCL must be placed over the glued cornea </a:t>
            </a:r>
          </a:p>
        </p:txBody>
      </p:sp>
      <p:sp>
        <p:nvSpPr>
          <p:cNvPr id="45073" name="TextBox 5"/>
          <p:cNvSpPr txBox="1">
            <a:spLocks noChangeArrowheads="1"/>
          </p:cNvSpPr>
          <p:nvPr/>
        </p:nvSpPr>
        <p:spPr bwMode="auto">
          <a:xfrm>
            <a:off x="568325" y="6446838"/>
            <a:ext cx="8013732" cy="307777"/>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bacteria species must you be certain is adequately covered by the antibiotic? </a:t>
            </a:r>
            <a:r>
              <a:rPr lang="en-US" altLang="en-US" sz="1400" b="1" dirty="0">
                <a:solidFill>
                  <a:srgbClr val="92D050"/>
                </a:solidFill>
              </a:rPr>
              <a:t>Pseudomonas</a:t>
            </a:r>
          </a:p>
        </p:txBody>
      </p:sp>
      <p:sp>
        <p:nvSpPr>
          <p:cNvPr id="2" name="Oval 1"/>
          <p:cNvSpPr/>
          <p:nvPr/>
        </p:nvSpPr>
        <p:spPr>
          <a:xfrm>
            <a:off x="6934200" y="3162300"/>
            <a:ext cx="838200" cy="5715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Oval 5">
            <a:extLst>
              <a:ext uri="{FF2B5EF4-FFF2-40B4-BE49-F238E27FC236}">
                <a16:creationId xmlns:a16="http://schemas.microsoft.com/office/drawing/2014/main" id="{F5A9CCBF-197C-4B26-8B43-5C59EDAB7F08}"/>
              </a:ext>
            </a:extLst>
          </p:cNvPr>
          <p:cNvSpPr/>
          <p:nvPr/>
        </p:nvSpPr>
        <p:spPr>
          <a:xfrm>
            <a:off x="5257800" y="3200400"/>
            <a:ext cx="685800" cy="51020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TextBox 4">
            <a:extLst>
              <a:ext uri="{FF2B5EF4-FFF2-40B4-BE49-F238E27FC236}">
                <a16:creationId xmlns:a16="http://schemas.microsoft.com/office/drawing/2014/main" id="{583735F6-7B3C-4836-B8E2-97428EB159D3}"/>
              </a:ext>
            </a:extLst>
          </p:cNvPr>
          <p:cNvSpPr txBox="1">
            <a:spLocks noChangeArrowheads="1"/>
          </p:cNvSpPr>
          <p:nvPr/>
        </p:nvSpPr>
        <p:spPr bwMode="auto">
          <a:xfrm>
            <a:off x="137150" y="5867400"/>
            <a:ext cx="9106980" cy="52322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lumMod val="65000"/>
                  </a:schemeClr>
                </a:solidFill>
              </a:rPr>
              <a:t>Use of a BCL mandates that what other therapeutic maneuver be applied as well?</a:t>
            </a:r>
          </a:p>
          <a:p>
            <a:pPr eaLnBrk="1" hangingPunct="1">
              <a:spcBef>
                <a:spcPct val="0"/>
              </a:spcBef>
              <a:buClrTx/>
              <a:buSzTx/>
              <a:buFontTx/>
              <a:buNone/>
            </a:pPr>
            <a:r>
              <a:rPr lang="en-US" altLang="en-US" sz="1400" dirty="0">
                <a:solidFill>
                  <a:schemeClr val="bg1">
                    <a:lumMod val="65000"/>
                  </a:schemeClr>
                </a:solidFill>
              </a:rPr>
              <a:t>An antibiotic drop should be used to </a:t>
            </a:r>
            <a:r>
              <a:rPr lang="en-US" altLang="en-US" sz="1400" dirty="0" err="1">
                <a:solidFill>
                  <a:schemeClr val="bg1">
                    <a:lumMod val="65000"/>
                  </a:schemeClr>
                </a:solidFill>
              </a:rPr>
              <a:t>prophylax</a:t>
            </a:r>
            <a:r>
              <a:rPr lang="en-US" altLang="en-US" sz="1400" dirty="0">
                <a:solidFill>
                  <a:schemeClr val="bg1">
                    <a:lumMod val="65000"/>
                  </a:schemeClr>
                </a:solidFill>
              </a:rPr>
              <a:t> against the possibility of a BCL-induced </a:t>
            </a:r>
            <a:r>
              <a:rPr lang="en-US" altLang="en-US" sz="1400" b="1" dirty="0">
                <a:solidFill>
                  <a:srgbClr val="0000FF"/>
                </a:solidFill>
              </a:rPr>
              <a:t>bacterial superinfection</a:t>
            </a:r>
          </a:p>
        </p:txBody>
      </p:sp>
      <p:sp>
        <p:nvSpPr>
          <p:cNvPr id="8" name="Text Box 4">
            <a:extLst>
              <a:ext uri="{FF2B5EF4-FFF2-40B4-BE49-F238E27FC236}">
                <a16:creationId xmlns:a16="http://schemas.microsoft.com/office/drawing/2014/main" id="{27DC7E40-D155-4348-B904-B929043E5448}"/>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
          <p:cNvSpPr>
            <a:spLocks noChangeArrowheads="1"/>
          </p:cNvSpPr>
          <p:nvPr/>
        </p:nvSpPr>
        <p:spPr bwMode="auto">
          <a:xfrm>
            <a:off x="4572000" y="3276600"/>
            <a:ext cx="3048000" cy="304800"/>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46083"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46084"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46085" name="Rectangle 4"/>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46086" name="Rectangle 5"/>
          <p:cNvSpPr>
            <a:spLocks noChangeArrowheads="1"/>
          </p:cNvSpPr>
          <p:nvPr/>
        </p:nvSpPr>
        <p:spPr bwMode="auto">
          <a:xfrm>
            <a:off x="1981200" y="2895600"/>
            <a:ext cx="9144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6087" name="Rectangle 6"/>
          <p:cNvSpPr>
            <a:spLocks noChangeArrowheads="1"/>
          </p:cNvSpPr>
          <p:nvPr/>
        </p:nvSpPr>
        <p:spPr bwMode="auto">
          <a:xfrm>
            <a:off x="1981200" y="3276600"/>
            <a:ext cx="2133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6088" name="Rectangle 10"/>
          <p:cNvSpPr>
            <a:spLocks noChangeArrowheads="1"/>
          </p:cNvSpPr>
          <p:nvPr/>
        </p:nvSpPr>
        <p:spPr bwMode="auto">
          <a:xfrm>
            <a:off x="2133600" y="4495800"/>
            <a:ext cx="25146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6089" name="Rectangle 11"/>
          <p:cNvSpPr>
            <a:spLocks noGrp="1" noChangeArrowheads="1"/>
          </p:cNvSpPr>
          <p:nvPr>
            <p:ph type="title"/>
          </p:nvPr>
        </p:nvSpPr>
        <p:spPr>
          <a:xfrm>
            <a:off x="457200" y="122238"/>
            <a:ext cx="7543800" cy="792162"/>
          </a:xfrm>
        </p:spPr>
        <p:txBody>
          <a:bodyPr/>
          <a:lstStyle/>
          <a:p>
            <a:pPr eaLnBrk="1" hangingPunct="1"/>
            <a:r>
              <a:rPr lang="en-US" altLang="en-US"/>
              <a:t>A</a:t>
            </a:r>
          </a:p>
        </p:txBody>
      </p:sp>
      <p:sp>
        <p:nvSpPr>
          <p:cNvPr id="11274" name="Rectangle 12"/>
          <p:cNvSpPr>
            <a:spLocks noGrp="1" noChangeArrowheads="1"/>
          </p:cNvSpPr>
          <p:nvPr>
            <p:ph type="body" idx="1"/>
          </p:nvPr>
        </p:nvSpPr>
        <p:spPr>
          <a:xfrm>
            <a:off x="304800" y="1676400"/>
            <a:ext cx="8534400" cy="4876800"/>
          </a:xfrm>
        </p:spPr>
        <p:txBody>
          <a:bodyPr/>
          <a:lstStyle/>
          <a:p>
            <a:pPr eaLnBrk="1" hangingPunct="1">
              <a:defRPr/>
            </a:pPr>
            <a:r>
              <a:rPr lang="en-US" altLang="en-US" sz="2200" dirty="0">
                <a:solidFill>
                  <a:schemeClr val="bg1">
                    <a:lumMod val="75000"/>
                  </a:schemeClr>
                </a:solidFill>
              </a:rPr>
              <a:t>Autoimmune PUK is usually unilateral and </a:t>
            </a:r>
            <a:r>
              <a:rPr lang="en-US" altLang="en-US" sz="2200" dirty="0" err="1">
                <a:solidFill>
                  <a:schemeClr val="bg1">
                    <a:lumMod val="75000"/>
                  </a:schemeClr>
                </a:solidFill>
              </a:rPr>
              <a:t>sectoral</a:t>
            </a:r>
            <a:r>
              <a:rPr lang="en-US" altLang="en-US" sz="2200" dirty="0">
                <a:solidFill>
                  <a:schemeClr val="bg1">
                    <a:lumMod val="75000"/>
                  </a:schemeClr>
                </a:solidFill>
              </a:rPr>
              <a:t>                         </a:t>
            </a:r>
          </a:p>
          <a:p>
            <a:pPr eaLnBrk="1" hangingPunct="1">
              <a:defRPr/>
            </a:pPr>
            <a:r>
              <a:rPr lang="en-US" altLang="en-US" sz="2200" dirty="0">
                <a:solidFill>
                  <a:schemeClr val="bg1">
                    <a:lumMod val="75000"/>
                  </a:schemeClr>
                </a:solidFill>
              </a:rPr>
              <a:t>It often heralds exacerbation of systemic disease </a:t>
            </a:r>
          </a:p>
          <a:p>
            <a:pPr eaLnBrk="1" hangingPunct="1">
              <a:defRPr/>
            </a:pPr>
            <a:r>
              <a:rPr lang="en-US" altLang="en-US" sz="2200" dirty="0">
                <a:solidFill>
                  <a:schemeClr val="bg1">
                    <a:lumMod val="75000"/>
                  </a:schemeClr>
                </a:solidFill>
              </a:rPr>
              <a:t>The treatment goal is to stop K melting through 3 maneuvers:</a:t>
            </a:r>
          </a:p>
          <a:p>
            <a:pPr lvl="1" eaLnBrk="1" hangingPunct="1">
              <a:buFont typeface="Wingdings" panose="05000000000000000000" pitchFamily="2" charset="2"/>
              <a:buNone/>
              <a:defRPr/>
            </a:pPr>
            <a:r>
              <a:rPr lang="en-US" altLang="en-US" sz="2000" dirty="0">
                <a:solidFill>
                  <a:schemeClr val="bg1">
                    <a:lumMod val="75000"/>
                  </a:schemeClr>
                </a:solidFill>
              </a:rPr>
              <a:t>1) Improve wetting</a:t>
            </a:r>
          </a:p>
          <a:p>
            <a:pPr lvl="1" eaLnBrk="1" hangingPunct="1">
              <a:buFont typeface="Wingdings" panose="05000000000000000000" pitchFamily="2" charset="2"/>
              <a:buNone/>
              <a:defRPr/>
            </a:pPr>
            <a:r>
              <a:rPr lang="en-US" altLang="en-US" sz="2000" dirty="0">
                <a:solidFill>
                  <a:schemeClr val="bg1">
                    <a:lumMod val="75000"/>
                  </a:schemeClr>
                </a:solidFill>
              </a:rPr>
              <a:t>2) Promote re-epithelialization via lubes, </a:t>
            </a:r>
            <a:r>
              <a:rPr lang="en-US" altLang="en-US" sz="2000" b="1" dirty="0">
                <a:solidFill>
                  <a:srgbClr val="0000FF"/>
                </a:solidFill>
              </a:rPr>
              <a:t>BCL</a:t>
            </a:r>
            <a:r>
              <a:rPr lang="en-US" altLang="en-US" sz="2000" dirty="0">
                <a:solidFill>
                  <a:schemeClr val="bg1">
                    <a:lumMod val="75000"/>
                  </a:schemeClr>
                </a:solidFill>
              </a:rPr>
              <a:t>, patching, </a:t>
            </a:r>
            <a:r>
              <a:rPr lang="en-US" altLang="en-US" sz="2000" b="1" dirty="0">
                <a:solidFill>
                  <a:srgbClr val="0000FF"/>
                </a:solidFill>
              </a:rPr>
              <a:t>glue</a:t>
            </a:r>
          </a:p>
          <a:p>
            <a:pPr lvl="2" eaLnBrk="1" hangingPunct="1">
              <a:defRPr/>
            </a:pPr>
            <a:r>
              <a:rPr lang="en-US" altLang="en-US" sz="1800" dirty="0">
                <a:solidFill>
                  <a:schemeClr val="bg1"/>
                </a:solidFill>
              </a:rPr>
              <a:t>You should also consider stopping topical steroids, which can delay re-epithelialization. As a general rule: If the cornea is significantly thinned, avoid topical steroids.</a:t>
            </a:r>
          </a:p>
          <a:p>
            <a:pPr lvl="1" eaLnBrk="1" hangingPunct="1">
              <a:buFont typeface="Wingdings" panose="05000000000000000000" pitchFamily="2" charset="2"/>
              <a:buNone/>
              <a:defRPr/>
            </a:pPr>
            <a:r>
              <a:rPr lang="en-US" altLang="en-US" sz="2000" dirty="0">
                <a:solidFill>
                  <a:schemeClr val="bg1">
                    <a:lumMod val="75000"/>
                  </a:schemeClr>
                </a:solidFill>
              </a:rPr>
              <a:t>3) Suppress systemic inflammation </a:t>
            </a:r>
          </a:p>
          <a:p>
            <a:pPr eaLnBrk="1" hangingPunct="1">
              <a:defRPr/>
            </a:pPr>
            <a:endParaRPr lang="en-US" altLang="en-US" sz="2400" dirty="0"/>
          </a:p>
        </p:txBody>
      </p:sp>
      <p:sp>
        <p:nvSpPr>
          <p:cNvPr id="4609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3F6D2F5-1914-403D-A375-E549780F295A}" type="slidenum">
              <a:rPr lang="en-US" altLang="en-US" sz="1000" smtClean="0"/>
              <a:pPr>
                <a:spcBef>
                  <a:spcPct val="0"/>
                </a:spcBef>
                <a:buClrTx/>
                <a:buSzTx/>
                <a:buFontTx/>
                <a:buNone/>
              </a:pPr>
              <a:t>86</a:t>
            </a:fld>
            <a:endParaRPr lang="en-US" altLang="en-US" sz="1000"/>
          </a:p>
        </p:txBody>
      </p:sp>
      <p:sp>
        <p:nvSpPr>
          <p:cNvPr id="15" name="Rectangle 14"/>
          <p:cNvSpPr/>
          <p:nvPr/>
        </p:nvSpPr>
        <p:spPr>
          <a:xfrm>
            <a:off x="990600" y="3657600"/>
            <a:ext cx="457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TextBox 2"/>
          <p:cNvSpPr txBox="1"/>
          <p:nvPr/>
        </p:nvSpPr>
        <p:spPr>
          <a:xfrm>
            <a:off x="582613" y="3657600"/>
            <a:ext cx="8027987" cy="1570038"/>
          </a:xfrm>
          <a:prstGeom prst="rect">
            <a:avLst/>
          </a:prstGeom>
          <a:solidFill>
            <a:srgbClr val="FFC000"/>
          </a:solidFill>
        </p:spPr>
        <p:txBody>
          <a:bodyPr wrap="none">
            <a:spAutoFit/>
          </a:bodyPr>
          <a:lstStyle/>
          <a:p>
            <a:pPr eaLnBrk="1" hangingPunct="1">
              <a:defRPr/>
            </a:pPr>
            <a:r>
              <a:rPr lang="en-US" sz="1600" i="1" dirty="0">
                <a:solidFill>
                  <a:schemeClr val="bg1">
                    <a:lumMod val="65000"/>
                  </a:schemeClr>
                </a:solidFill>
                <a:latin typeface="Arial" charset="0"/>
              </a:rPr>
              <a:t>What specific sort of glue is being referred to here?</a:t>
            </a:r>
          </a:p>
          <a:p>
            <a:pPr eaLnBrk="1" hangingPunct="1">
              <a:defRPr/>
            </a:pPr>
            <a:r>
              <a:rPr lang="en-US" sz="1600" b="1" dirty="0">
                <a:solidFill>
                  <a:srgbClr val="0000FF"/>
                </a:solidFill>
                <a:latin typeface="Arial" charset="0"/>
              </a:rPr>
              <a:t>Cyanoacrylate adhesive</a:t>
            </a:r>
            <a:endParaRPr lang="en-US" sz="1600" b="1" dirty="0">
              <a:solidFill>
                <a:schemeClr val="bg1">
                  <a:lumMod val="65000"/>
                </a:schemeClr>
              </a:solidFill>
              <a:latin typeface="Arial" charset="0"/>
            </a:endParaRPr>
          </a:p>
          <a:p>
            <a:pPr eaLnBrk="1" hangingPunct="1">
              <a:defRPr/>
            </a:pPr>
            <a:endParaRPr lang="en-US" sz="1600" dirty="0">
              <a:solidFill>
                <a:schemeClr val="bg1">
                  <a:lumMod val="65000"/>
                </a:schemeClr>
              </a:solidFill>
              <a:latin typeface="Arial" charset="0"/>
            </a:endParaRPr>
          </a:p>
          <a:p>
            <a:pPr eaLnBrk="1" hangingPunct="1">
              <a:defRPr/>
            </a:pPr>
            <a:r>
              <a:rPr lang="en-US" sz="1600" i="1" dirty="0">
                <a:solidFill>
                  <a:schemeClr val="bg1">
                    <a:lumMod val="65000"/>
                  </a:schemeClr>
                </a:solidFill>
                <a:latin typeface="Arial" charset="0"/>
              </a:rPr>
              <a:t>How does glue assist in PUK healing?</a:t>
            </a:r>
          </a:p>
          <a:p>
            <a:pPr eaLnBrk="1" hangingPunct="1">
              <a:defRPr/>
            </a:pPr>
            <a:r>
              <a:rPr lang="en-US" sz="1600" i="1" dirty="0">
                <a:solidFill>
                  <a:schemeClr val="bg1">
                    <a:lumMod val="65000"/>
                  </a:schemeClr>
                </a:solidFill>
                <a:latin typeface="Arial" charset="0"/>
              </a:rPr>
              <a:t>1) </a:t>
            </a:r>
            <a:r>
              <a:rPr lang="en-US" sz="1600" dirty="0">
                <a:solidFill>
                  <a:schemeClr val="bg1">
                    <a:lumMod val="65000"/>
                  </a:schemeClr>
                </a:solidFill>
                <a:latin typeface="Arial" charset="0"/>
              </a:rPr>
              <a:t>It provides tectonic stability, thereby reducing the risk of perforation</a:t>
            </a:r>
          </a:p>
          <a:p>
            <a:pPr eaLnBrk="1" hangingPunct="1">
              <a:defRPr/>
            </a:pPr>
            <a:r>
              <a:rPr lang="en-US" sz="1600" i="1" dirty="0">
                <a:solidFill>
                  <a:schemeClr val="bg1">
                    <a:lumMod val="65000"/>
                  </a:schemeClr>
                </a:solidFill>
                <a:latin typeface="Arial" charset="0"/>
              </a:rPr>
              <a:t>2) </a:t>
            </a:r>
            <a:r>
              <a:rPr lang="en-US" sz="1600" dirty="0">
                <a:solidFill>
                  <a:schemeClr val="bg1">
                    <a:lumMod val="65000"/>
                  </a:schemeClr>
                </a:solidFill>
                <a:latin typeface="Arial" charset="0"/>
              </a:rPr>
              <a:t>It acts as a barrier preventing PMNs from reaching (and destroying) corneal stroma </a:t>
            </a:r>
          </a:p>
        </p:txBody>
      </p:sp>
      <p:sp>
        <p:nvSpPr>
          <p:cNvPr id="4" name="TextBox 3"/>
          <p:cNvSpPr txBox="1"/>
          <p:nvPr/>
        </p:nvSpPr>
        <p:spPr>
          <a:xfrm>
            <a:off x="568325" y="5313363"/>
            <a:ext cx="8042275" cy="523875"/>
          </a:xfrm>
          <a:prstGeom prst="rect">
            <a:avLst/>
          </a:prstGeom>
          <a:solidFill>
            <a:srgbClr val="00B0F0"/>
          </a:solidFill>
        </p:spPr>
        <p:txBody>
          <a:bodyPr wrap="none">
            <a:spAutoFit/>
          </a:bodyPr>
          <a:lstStyle/>
          <a:p>
            <a:pPr eaLnBrk="1" hangingPunct="1">
              <a:defRPr/>
            </a:pPr>
            <a:r>
              <a:rPr lang="en-US" sz="1400" i="1" dirty="0">
                <a:solidFill>
                  <a:schemeClr val="bg1">
                    <a:lumMod val="50000"/>
                  </a:schemeClr>
                </a:solidFill>
                <a:latin typeface="Arial" charset="0"/>
              </a:rPr>
              <a:t>Use of cyanoacrylate adhesive mandates that what other therapeutic maneuver be applied as well?</a:t>
            </a:r>
          </a:p>
          <a:p>
            <a:pPr eaLnBrk="1" hangingPunct="1">
              <a:defRPr/>
            </a:pPr>
            <a:r>
              <a:rPr lang="en-US" sz="1400" b="1" dirty="0">
                <a:solidFill>
                  <a:srgbClr val="0000FF"/>
                </a:solidFill>
                <a:latin typeface="Arial" charset="0"/>
              </a:rPr>
              <a:t>A BCL must be placed over the glued cornea </a:t>
            </a:r>
          </a:p>
        </p:txBody>
      </p:sp>
      <p:sp>
        <p:nvSpPr>
          <p:cNvPr id="46097" name="TextBox 5"/>
          <p:cNvSpPr txBox="1">
            <a:spLocks noChangeArrowheads="1"/>
          </p:cNvSpPr>
          <p:nvPr/>
        </p:nvSpPr>
        <p:spPr bwMode="auto">
          <a:xfrm>
            <a:off x="568325" y="6446838"/>
            <a:ext cx="8013732" cy="307777"/>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bacteria species must you be certain is adequately covered by the antibiotic? </a:t>
            </a:r>
            <a:r>
              <a:rPr lang="en-US" altLang="en-US" sz="1400" b="1" dirty="0">
                <a:solidFill>
                  <a:srgbClr val="0000FF"/>
                </a:solidFill>
              </a:rPr>
              <a:t>Pseudomonas</a:t>
            </a:r>
          </a:p>
        </p:txBody>
      </p:sp>
      <p:sp>
        <p:nvSpPr>
          <p:cNvPr id="2" name="Oval 1"/>
          <p:cNvSpPr/>
          <p:nvPr/>
        </p:nvSpPr>
        <p:spPr>
          <a:xfrm>
            <a:off x="6934200" y="3162300"/>
            <a:ext cx="838200" cy="5715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Oval 5">
            <a:extLst>
              <a:ext uri="{FF2B5EF4-FFF2-40B4-BE49-F238E27FC236}">
                <a16:creationId xmlns:a16="http://schemas.microsoft.com/office/drawing/2014/main" id="{B6333342-E24F-4FD2-9560-4E63FE984FEC}"/>
              </a:ext>
            </a:extLst>
          </p:cNvPr>
          <p:cNvSpPr/>
          <p:nvPr/>
        </p:nvSpPr>
        <p:spPr>
          <a:xfrm>
            <a:off x="5257800" y="3200400"/>
            <a:ext cx="685800" cy="51020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TextBox 4">
            <a:extLst>
              <a:ext uri="{FF2B5EF4-FFF2-40B4-BE49-F238E27FC236}">
                <a16:creationId xmlns:a16="http://schemas.microsoft.com/office/drawing/2014/main" id="{C1A12024-DAA0-45A8-8AA0-73CCBE53B962}"/>
              </a:ext>
            </a:extLst>
          </p:cNvPr>
          <p:cNvSpPr txBox="1">
            <a:spLocks noChangeArrowheads="1"/>
          </p:cNvSpPr>
          <p:nvPr/>
        </p:nvSpPr>
        <p:spPr bwMode="auto">
          <a:xfrm>
            <a:off x="137150" y="5867400"/>
            <a:ext cx="9106980" cy="52322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lumMod val="65000"/>
                  </a:schemeClr>
                </a:solidFill>
              </a:rPr>
              <a:t>Use of a BCL mandates that what other therapeutic maneuver be applied as well?</a:t>
            </a:r>
          </a:p>
          <a:p>
            <a:pPr eaLnBrk="1" hangingPunct="1">
              <a:spcBef>
                <a:spcPct val="0"/>
              </a:spcBef>
              <a:buClrTx/>
              <a:buSzTx/>
              <a:buFontTx/>
              <a:buNone/>
            </a:pPr>
            <a:r>
              <a:rPr lang="en-US" altLang="en-US" sz="1400" dirty="0">
                <a:solidFill>
                  <a:schemeClr val="bg1">
                    <a:lumMod val="65000"/>
                  </a:schemeClr>
                </a:solidFill>
              </a:rPr>
              <a:t>An antibiotic drop should be used to </a:t>
            </a:r>
            <a:r>
              <a:rPr lang="en-US" altLang="en-US" sz="1400" dirty="0" err="1">
                <a:solidFill>
                  <a:schemeClr val="bg1">
                    <a:lumMod val="65000"/>
                  </a:schemeClr>
                </a:solidFill>
              </a:rPr>
              <a:t>prophylax</a:t>
            </a:r>
            <a:r>
              <a:rPr lang="en-US" altLang="en-US" sz="1400" dirty="0">
                <a:solidFill>
                  <a:schemeClr val="bg1">
                    <a:lumMod val="65000"/>
                  </a:schemeClr>
                </a:solidFill>
              </a:rPr>
              <a:t> against the possibility of a BCL-induced </a:t>
            </a:r>
            <a:r>
              <a:rPr lang="en-US" altLang="en-US" sz="1400" b="1" dirty="0">
                <a:solidFill>
                  <a:srgbClr val="0000FF"/>
                </a:solidFill>
              </a:rPr>
              <a:t>bacterial superinfection</a:t>
            </a:r>
          </a:p>
        </p:txBody>
      </p:sp>
      <p:sp>
        <p:nvSpPr>
          <p:cNvPr id="8" name="Text Box 4">
            <a:extLst>
              <a:ext uri="{FF2B5EF4-FFF2-40B4-BE49-F238E27FC236}">
                <a16:creationId xmlns:a16="http://schemas.microsoft.com/office/drawing/2014/main" id="{04774974-C208-48B0-8E0B-3ED54D7BE57F}"/>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
          <p:cNvSpPr>
            <a:spLocks noChangeArrowheads="1"/>
          </p:cNvSpPr>
          <p:nvPr/>
        </p:nvSpPr>
        <p:spPr bwMode="auto">
          <a:xfrm>
            <a:off x="4572000" y="3276600"/>
            <a:ext cx="3048000" cy="304800"/>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47107" name="Rectangle 5"/>
          <p:cNvSpPr>
            <a:spLocks noChangeArrowheads="1"/>
          </p:cNvSpPr>
          <p:nvPr/>
        </p:nvSpPr>
        <p:spPr bwMode="auto">
          <a:xfrm>
            <a:off x="1981200" y="2895600"/>
            <a:ext cx="914400" cy="381000"/>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7108" name="Rectangle 6"/>
          <p:cNvSpPr>
            <a:spLocks noChangeArrowheads="1"/>
          </p:cNvSpPr>
          <p:nvPr/>
        </p:nvSpPr>
        <p:spPr bwMode="auto">
          <a:xfrm>
            <a:off x="1981200" y="3276600"/>
            <a:ext cx="2133600" cy="304800"/>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7109" name="Rectangle 10"/>
          <p:cNvSpPr>
            <a:spLocks noChangeArrowheads="1"/>
          </p:cNvSpPr>
          <p:nvPr/>
        </p:nvSpPr>
        <p:spPr bwMode="auto">
          <a:xfrm>
            <a:off x="2133600" y="4495800"/>
            <a:ext cx="2514600" cy="381000"/>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7110"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47111"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47112" name="Rectangle 4"/>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47113" name="Rectangle 11"/>
          <p:cNvSpPr>
            <a:spLocks noGrp="1" noChangeArrowheads="1"/>
          </p:cNvSpPr>
          <p:nvPr>
            <p:ph type="title"/>
          </p:nvPr>
        </p:nvSpPr>
        <p:spPr>
          <a:xfrm>
            <a:off x="457200" y="122238"/>
            <a:ext cx="7543800" cy="792162"/>
          </a:xfrm>
        </p:spPr>
        <p:txBody>
          <a:bodyPr/>
          <a:lstStyle/>
          <a:p>
            <a:pPr eaLnBrk="1" hangingPunct="1"/>
            <a:r>
              <a:rPr lang="en-US" altLang="en-US"/>
              <a:t>Q</a:t>
            </a:r>
          </a:p>
        </p:txBody>
      </p:sp>
      <p:sp>
        <p:nvSpPr>
          <p:cNvPr id="47114" name="Rectangle 12"/>
          <p:cNvSpPr>
            <a:spLocks noGrp="1" noChangeArrowheads="1"/>
          </p:cNvSpPr>
          <p:nvPr>
            <p:ph type="body" idx="1"/>
          </p:nvPr>
        </p:nvSpPr>
        <p:spPr>
          <a:xfrm>
            <a:off x="304800" y="1676400"/>
            <a:ext cx="8534400" cy="4876800"/>
          </a:xfrm>
        </p:spPr>
        <p:txBody>
          <a:bodyPr/>
          <a:lstStyle/>
          <a:p>
            <a:pPr eaLnBrk="1" hangingPunct="1"/>
            <a:r>
              <a:rPr lang="en-US" altLang="en-US" sz="2200" dirty="0">
                <a:solidFill>
                  <a:schemeClr val="bg1">
                    <a:lumMod val="75000"/>
                  </a:schemeClr>
                </a:solidFill>
              </a:rPr>
              <a:t>Autoimmune PUK is usually unilateral and sectoral                         </a:t>
            </a:r>
          </a:p>
          <a:p>
            <a:pPr eaLnBrk="1" hangingPunct="1"/>
            <a:r>
              <a:rPr lang="en-US" altLang="en-US" sz="2200" dirty="0">
                <a:solidFill>
                  <a:schemeClr val="bg1">
                    <a:lumMod val="75000"/>
                  </a:schemeClr>
                </a:solidFill>
              </a:rPr>
              <a:t>It often heralds exacerbation of systemic disease </a:t>
            </a:r>
          </a:p>
          <a:p>
            <a:pPr eaLnBrk="1" hangingPunct="1"/>
            <a:r>
              <a:rPr lang="en-US" altLang="en-US" sz="2200" dirty="0">
                <a:solidFill>
                  <a:schemeClr val="bg1">
                    <a:lumMod val="75000"/>
                  </a:schemeClr>
                </a:solidFill>
              </a:rPr>
              <a:t>The treatment goal is to stop K melting through 3 maneuvers:</a:t>
            </a:r>
          </a:p>
          <a:p>
            <a:pPr lvl="1" eaLnBrk="1" hangingPunct="1">
              <a:buFont typeface="Wingdings" panose="05000000000000000000" pitchFamily="2" charset="2"/>
              <a:buNone/>
            </a:pPr>
            <a:r>
              <a:rPr lang="en-US" altLang="en-US" sz="2000" dirty="0">
                <a:solidFill>
                  <a:schemeClr val="bg1">
                    <a:lumMod val="75000"/>
                  </a:schemeClr>
                </a:solidFill>
              </a:rPr>
              <a:t>1) Improve wetting</a:t>
            </a:r>
          </a:p>
          <a:p>
            <a:pPr lvl="1" eaLnBrk="1" hangingPunct="1">
              <a:buFont typeface="Wingdings" panose="05000000000000000000" pitchFamily="2" charset="2"/>
              <a:buNone/>
            </a:pPr>
            <a:r>
              <a:rPr lang="en-US" altLang="en-US" sz="2000" dirty="0">
                <a:solidFill>
                  <a:schemeClr val="bg1">
                    <a:lumMod val="75000"/>
                  </a:schemeClr>
                </a:solidFill>
              </a:rPr>
              <a:t>2) Promote re-epithelialization via lubes, BCL, patching, glue</a:t>
            </a:r>
          </a:p>
          <a:p>
            <a:pPr lvl="2" eaLnBrk="1" hangingPunct="1"/>
            <a:r>
              <a:rPr lang="en-US" altLang="en-US" sz="1800" dirty="0"/>
              <a:t>You should also consider stopping </a:t>
            </a:r>
            <a:r>
              <a:rPr lang="en-US" altLang="en-US" sz="1800" dirty="0">
                <a:solidFill>
                  <a:srgbClr val="0000FF"/>
                </a:solidFill>
              </a:rPr>
              <a:t>topical steroids</a:t>
            </a:r>
            <a:r>
              <a:rPr lang="en-US" altLang="en-US" sz="1800" dirty="0"/>
              <a:t>, which can delay re-epithelialization. As a general rule: If the cornea is significantly thinned, avoid </a:t>
            </a:r>
            <a:r>
              <a:rPr lang="en-US" altLang="en-US" sz="1800" dirty="0">
                <a:solidFill>
                  <a:srgbClr val="0000FF"/>
                </a:solidFill>
              </a:rPr>
              <a:t>topical steroids.</a:t>
            </a:r>
            <a:endParaRPr lang="en-US" altLang="en-US" sz="1800" dirty="0">
              <a:solidFill>
                <a:schemeClr val="bg1">
                  <a:lumMod val="75000"/>
                </a:schemeClr>
              </a:solidFill>
            </a:endParaRPr>
          </a:p>
          <a:p>
            <a:pPr lvl="1" eaLnBrk="1" hangingPunct="1">
              <a:buFont typeface="Wingdings" panose="05000000000000000000" pitchFamily="2" charset="2"/>
              <a:buNone/>
            </a:pPr>
            <a:r>
              <a:rPr lang="en-US" altLang="en-US" sz="2000" dirty="0">
                <a:solidFill>
                  <a:schemeClr val="bg1">
                    <a:lumMod val="75000"/>
                  </a:schemeClr>
                </a:solidFill>
              </a:rPr>
              <a:t>3) Suppress systemic inflammation </a:t>
            </a:r>
          </a:p>
          <a:p>
            <a:pPr eaLnBrk="1" hangingPunct="1"/>
            <a:endParaRPr lang="en-US" altLang="en-US" sz="2400" dirty="0"/>
          </a:p>
        </p:txBody>
      </p:sp>
      <p:sp>
        <p:nvSpPr>
          <p:cNvPr id="4711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35D0EEA-8457-478A-89EF-2949C3681D5D}" type="slidenum">
              <a:rPr lang="en-US" altLang="en-US" sz="1000" smtClean="0"/>
              <a:pPr>
                <a:spcBef>
                  <a:spcPct val="0"/>
                </a:spcBef>
                <a:buClrTx/>
                <a:buSzTx/>
                <a:buFontTx/>
                <a:buNone/>
              </a:pPr>
              <a:t>87</a:t>
            </a:fld>
            <a:endParaRPr lang="en-US" altLang="en-US" sz="1000"/>
          </a:p>
        </p:txBody>
      </p:sp>
      <p:sp>
        <p:nvSpPr>
          <p:cNvPr id="47117" name="Rectangle 11"/>
          <p:cNvSpPr>
            <a:spLocks noChangeArrowheads="1"/>
          </p:cNvSpPr>
          <p:nvPr/>
        </p:nvSpPr>
        <p:spPr bwMode="auto">
          <a:xfrm>
            <a:off x="4876800" y="3581400"/>
            <a:ext cx="1600200" cy="3048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800"/>
              <a:t>common ocular drug</a:t>
            </a:r>
          </a:p>
        </p:txBody>
      </p:sp>
      <p:sp>
        <p:nvSpPr>
          <p:cNvPr id="47118" name="Rectangle 12"/>
          <p:cNvSpPr>
            <a:spLocks noChangeArrowheads="1"/>
          </p:cNvSpPr>
          <p:nvPr/>
        </p:nvSpPr>
        <p:spPr bwMode="auto">
          <a:xfrm>
            <a:off x="1981200" y="4191000"/>
            <a:ext cx="1524000" cy="3048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800"/>
              <a:t>same drug</a:t>
            </a:r>
          </a:p>
        </p:txBody>
      </p:sp>
      <p:sp>
        <p:nvSpPr>
          <p:cNvPr id="2" name="Text Box 4">
            <a:extLst>
              <a:ext uri="{FF2B5EF4-FFF2-40B4-BE49-F238E27FC236}">
                <a16:creationId xmlns:a16="http://schemas.microsoft.com/office/drawing/2014/main" id="{936E3B31-B333-4481-BD79-99268A389C24}"/>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
          <p:cNvSpPr>
            <a:spLocks noChangeArrowheads="1"/>
          </p:cNvSpPr>
          <p:nvPr/>
        </p:nvSpPr>
        <p:spPr bwMode="auto">
          <a:xfrm>
            <a:off x="4572000" y="3276600"/>
            <a:ext cx="3048000" cy="304800"/>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48131" name="Rectangle 11"/>
          <p:cNvSpPr>
            <a:spLocks noChangeArrowheads="1"/>
          </p:cNvSpPr>
          <p:nvPr/>
        </p:nvSpPr>
        <p:spPr bwMode="auto">
          <a:xfrm>
            <a:off x="4876800" y="3581400"/>
            <a:ext cx="1600200" cy="304800"/>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48132" name="Rectangle 12"/>
          <p:cNvSpPr>
            <a:spLocks noChangeArrowheads="1"/>
          </p:cNvSpPr>
          <p:nvPr/>
        </p:nvSpPr>
        <p:spPr bwMode="auto">
          <a:xfrm>
            <a:off x="1981200" y="4191000"/>
            <a:ext cx="1524000" cy="304800"/>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48133"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48134"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48135" name="Rectangle 4"/>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48136" name="Rectangle 5"/>
          <p:cNvSpPr>
            <a:spLocks noChangeArrowheads="1"/>
          </p:cNvSpPr>
          <p:nvPr/>
        </p:nvSpPr>
        <p:spPr bwMode="auto">
          <a:xfrm>
            <a:off x="1981200" y="2895600"/>
            <a:ext cx="9144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8137" name="Rectangle 6"/>
          <p:cNvSpPr>
            <a:spLocks noChangeArrowheads="1"/>
          </p:cNvSpPr>
          <p:nvPr/>
        </p:nvSpPr>
        <p:spPr bwMode="auto">
          <a:xfrm>
            <a:off x="1981200" y="3276600"/>
            <a:ext cx="2133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8138" name="Rectangle 10"/>
          <p:cNvSpPr>
            <a:spLocks noChangeArrowheads="1"/>
          </p:cNvSpPr>
          <p:nvPr/>
        </p:nvSpPr>
        <p:spPr bwMode="auto">
          <a:xfrm>
            <a:off x="2133600" y="4495800"/>
            <a:ext cx="25146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8139" name="Rectangle 11"/>
          <p:cNvSpPr>
            <a:spLocks noGrp="1" noChangeArrowheads="1"/>
          </p:cNvSpPr>
          <p:nvPr>
            <p:ph type="title"/>
          </p:nvPr>
        </p:nvSpPr>
        <p:spPr>
          <a:xfrm>
            <a:off x="457200" y="122238"/>
            <a:ext cx="7543800" cy="792162"/>
          </a:xfrm>
        </p:spPr>
        <p:txBody>
          <a:bodyPr/>
          <a:lstStyle/>
          <a:p>
            <a:pPr eaLnBrk="1" hangingPunct="1"/>
            <a:r>
              <a:rPr lang="en-US" altLang="en-US"/>
              <a:t>A</a:t>
            </a:r>
          </a:p>
        </p:txBody>
      </p:sp>
      <p:sp>
        <p:nvSpPr>
          <p:cNvPr id="48140" name="Rectangle 12"/>
          <p:cNvSpPr>
            <a:spLocks noGrp="1" noChangeArrowheads="1"/>
          </p:cNvSpPr>
          <p:nvPr>
            <p:ph type="body" idx="1"/>
          </p:nvPr>
        </p:nvSpPr>
        <p:spPr>
          <a:xfrm>
            <a:off x="304800" y="1676400"/>
            <a:ext cx="8534400" cy="4876800"/>
          </a:xfrm>
        </p:spPr>
        <p:txBody>
          <a:bodyPr/>
          <a:lstStyle/>
          <a:p>
            <a:pPr eaLnBrk="1" hangingPunct="1"/>
            <a:r>
              <a:rPr lang="en-US" altLang="en-US" sz="2200" dirty="0">
                <a:solidFill>
                  <a:schemeClr val="bg1">
                    <a:lumMod val="75000"/>
                  </a:schemeClr>
                </a:solidFill>
              </a:rPr>
              <a:t>Autoimmune PUK is usually unilateral and sectoral                         </a:t>
            </a:r>
          </a:p>
          <a:p>
            <a:pPr eaLnBrk="1" hangingPunct="1"/>
            <a:r>
              <a:rPr lang="en-US" altLang="en-US" sz="2200" dirty="0">
                <a:solidFill>
                  <a:schemeClr val="bg1">
                    <a:lumMod val="75000"/>
                  </a:schemeClr>
                </a:solidFill>
              </a:rPr>
              <a:t>It often heralds exacerbation of systemic disease </a:t>
            </a:r>
          </a:p>
          <a:p>
            <a:pPr eaLnBrk="1" hangingPunct="1"/>
            <a:r>
              <a:rPr lang="en-US" altLang="en-US" sz="2200" dirty="0">
                <a:solidFill>
                  <a:schemeClr val="bg1">
                    <a:lumMod val="75000"/>
                  </a:schemeClr>
                </a:solidFill>
              </a:rPr>
              <a:t>The treatment goal is to stop K melting through 3 maneuvers:</a:t>
            </a:r>
          </a:p>
          <a:p>
            <a:pPr lvl="1" eaLnBrk="1" hangingPunct="1">
              <a:buFont typeface="Wingdings" panose="05000000000000000000" pitchFamily="2" charset="2"/>
              <a:buNone/>
            </a:pPr>
            <a:r>
              <a:rPr lang="en-US" altLang="en-US" sz="2000" dirty="0">
                <a:solidFill>
                  <a:schemeClr val="bg1">
                    <a:lumMod val="75000"/>
                  </a:schemeClr>
                </a:solidFill>
              </a:rPr>
              <a:t>1) Improve wetting</a:t>
            </a:r>
          </a:p>
          <a:p>
            <a:pPr lvl="1" eaLnBrk="1" hangingPunct="1">
              <a:buFont typeface="Wingdings" panose="05000000000000000000" pitchFamily="2" charset="2"/>
              <a:buNone/>
            </a:pPr>
            <a:r>
              <a:rPr lang="en-US" altLang="en-US" sz="2000" dirty="0">
                <a:solidFill>
                  <a:schemeClr val="bg1">
                    <a:lumMod val="75000"/>
                  </a:schemeClr>
                </a:solidFill>
              </a:rPr>
              <a:t>2) Promote re-epithelialization via lubes, BCL, patching, glue</a:t>
            </a:r>
          </a:p>
          <a:p>
            <a:pPr lvl="2" eaLnBrk="1" hangingPunct="1"/>
            <a:r>
              <a:rPr lang="en-US" altLang="en-US" sz="1800" dirty="0"/>
              <a:t>You should also consider stopping </a:t>
            </a:r>
            <a:r>
              <a:rPr lang="en-US" altLang="en-US" sz="1800" dirty="0">
                <a:solidFill>
                  <a:srgbClr val="0000FF"/>
                </a:solidFill>
              </a:rPr>
              <a:t>topical steroids</a:t>
            </a:r>
            <a:r>
              <a:rPr lang="en-US" altLang="en-US" sz="1800" dirty="0"/>
              <a:t>, which can delay re-epithelialization. As a general rule: If the cornea is significantly thinned, avoid </a:t>
            </a:r>
            <a:r>
              <a:rPr lang="en-US" altLang="en-US" sz="1800" dirty="0">
                <a:solidFill>
                  <a:srgbClr val="0000FF"/>
                </a:solidFill>
              </a:rPr>
              <a:t>topical steroids</a:t>
            </a:r>
            <a:r>
              <a:rPr lang="en-US" altLang="en-US" sz="1800" dirty="0"/>
              <a:t>.</a:t>
            </a:r>
            <a:endParaRPr lang="en-US" altLang="en-US" sz="1800" dirty="0">
              <a:solidFill>
                <a:schemeClr val="bg1">
                  <a:lumMod val="75000"/>
                </a:schemeClr>
              </a:solidFill>
            </a:endParaRPr>
          </a:p>
          <a:p>
            <a:pPr lvl="1" eaLnBrk="1" hangingPunct="1">
              <a:buFont typeface="Wingdings" panose="05000000000000000000" pitchFamily="2" charset="2"/>
              <a:buNone/>
            </a:pPr>
            <a:r>
              <a:rPr lang="en-US" altLang="en-US" sz="2000" dirty="0">
                <a:solidFill>
                  <a:schemeClr val="bg1">
                    <a:lumMod val="75000"/>
                  </a:schemeClr>
                </a:solidFill>
              </a:rPr>
              <a:t>3) Suppress systemic inflammation</a:t>
            </a:r>
          </a:p>
          <a:p>
            <a:pPr eaLnBrk="1" hangingPunct="1"/>
            <a:endParaRPr lang="en-US" altLang="en-US" sz="2400" dirty="0"/>
          </a:p>
        </p:txBody>
      </p:sp>
      <p:sp>
        <p:nvSpPr>
          <p:cNvPr id="4814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652672B-F4A8-4114-899B-B19D1154B176}" type="slidenum">
              <a:rPr lang="en-US" altLang="en-US" sz="1000" smtClean="0"/>
              <a:pPr>
                <a:spcBef>
                  <a:spcPct val="0"/>
                </a:spcBef>
                <a:buClrTx/>
                <a:buSzTx/>
                <a:buFontTx/>
                <a:buNone/>
              </a:pPr>
              <a:t>88</a:t>
            </a:fld>
            <a:endParaRPr lang="en-US" altLang="en-US" sz="1000"/>
          </a:p>
        </p:txBody>
      </p:sp>
      <p:sp>
        <p:nvSpPr>
          <p:cNvPr id="2" name="Text Box 4">
            <a:extLst>
              <a:ext uri="{FF2B5EF4-FFF2-40B4-BE49-F238E27FC236}">
                <a16:creationId xmlns:a16="http://schemas.microsoft.com/office/drawing/2014/main" id="{04C1502D-1CA9-4CE3-848C-0FFD4AA51E97}"/>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
          <p:cNvSpPr>
            <a:spLocks noChangeArrowheads="1"/>
          </p:cNvSpPr>
          <p:nvPr/>
        </p:nvSpPr>
        <p:spPr bwMode="auto">
          <a:xfrm>
            <a:off x="4572000" y="3276600"/>
            <a:ext cx="3048000" cy="304800"/>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49155"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49156"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49157" name="Rectangle 4"/>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49158" name="Rectangle 5"/>
          <p:cNvSpPr>
            <a:spLocks noChangeArrowheads="1"/>
          </p:cNvSpPr>
          <p:nvPr/>
        </p:nvSpPr>
        <p:spPr bwMode="auto">
          <a:xfrm>
            <a:off x="1981200" y="2895600"/>
            <a:ext cx="9144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9159" name="Rectangle 6"/>
          <p:cNvSpPr>
            <a:spLocks noChangeArrowheads="1"/>
          </p:cNvSpPr>
          <p:nvPr/>
        </p:nvSpPr>
        <p:spPr bwMode="auto">
          <a:xfrm>
            <a:off x="1981200" y="3276600"/>
            <a:ext cx="2133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9160" name="Rectangle 8"/>
          <p:cNvSpPr>
            <a:spLocks noChangeArrowheads="1"/>
          </p:cNvSpPr>
          <p:nvPr/>
        </p:nvSpPr>
        <p:spPr bwMode="auto">
          <a:xfrm>
            <a:off x="4876800" y="3581400"/>
            <a:ext cx="1600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49161" name="Rectangle 10"/>
          <p:cNvSpPr>
            <a:spLocks noChangeArrowheads="1"/>
          </p:cNvSpPr>
          <p:nvPr/>
        </p:nvSpPr>
        <p:spPr bwMode="auto">
          <a:xfrm>
            <a:off x="2133600" y="4495800"/>
            <a:ext cx="25146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9162" name="Rectangle 11"/>
          <p:cNvSpPr>
            <a:spLocks noGrp="1" noChangeArrowheads="1"/>
          </p:cNvSpPr>
          <p:nvPr>
            <p:ph type="title"/>
          </p:nvPr>
        </p:nvSpPr>
        <p:spPr>
          <a:xfrm>
            <a:off x="457200" y="122238"/>
            <a:ext cx="7543800" cy="792162"/>
          </a:xfrm>
        </p:spPr>
        <p:txBody>
          <a:bodyPr/>
          <a:lstStyle/>
          <a:p>
            <a:pPr eaLnBrk="1" hangingPunct="1"/>
            <a:r>
              <a:rPr lang="en-US" altLang="en-US"/>
              <a:t>Q</a:t>
            </a:r>
          </a:p>
        </p:txBody>
      </p:sp>
      <p:sp>
        <p:nvSpPr>
          <p:cNvPr id="49163" name="Rectangle 12"/>
          <p:cNvSpPr>
            <a:spLocks noGrp="1" noChangeArrowheads="1"/>
          </p:cNvSpPr>
          <p:nvPr>
            <p:ph type="body" idx="1"/>
          </p:nvPr>
        </p:nvSpPr>
        <p:spPr>
          <a:xfrm>
            <a:off x="304800" y="1676400"/>
            <a:ext cx="8534400" cy="4876800"/>
          </a:xfrm>
        </p:spPr>
        <p:txBody>
          <a:bodyPr/>
          <a:lstStyle/>
          <a:p>
            <a:pPr eaLnBrk="1" hangingPunct="1"/>
            <a:r>
              <a:rPr lang="en-US" altLang="en-US" sz="2200" dirty="0">
                <a:solidFill>
                  <a:schemeClr val="bg1">
                    <a:lumMod val="75000"/>
                  </a:schemeClr>
                </a:solidFill>
              </a:rPr>
              <a:t>Autoimmune PUK is usually unilateral and sectoral                         </a:t>
            </a:r>
          </a:p>
          <a:p>
            <a:pPr eaLnBrk="1" hangingPunct="1"/>
            <a:r>
              <a:rPr lang="en-US" altLang="en-US" sz="2200" dirty="0">
                <a:solidFill>
                  <a:schemeClr val="bg1">
                    <a:lumMod val="75000"/>
                  </a:schemeClr>
                </a:solidFill>
              </a:rPr>
              <a:t>It often heralds exacerbation of systemic disease </a:t>
            </a:r>
          </a:p>
          <a:p>
            <a:pPr eaLnBrk="1" hangingPunct="1"/>
            <a:r>
              <a:rPr lang="en-US" altLang="en-US" sz="2200" dirty="0">
                <a:solidFill>
                  <a:schemeClr val="bg1">
                    <a:lumMod val="75000"/>
                  </a:schemeClr>
                </a:solidFill>
              </a:rPr>
              <a:t>The treatment goal is to stop K melting through 3 maneuvers:</a:t>
            </a:r>
          </a:p>
          <a:p>
            <a:pPr lvl="1" eaLnBrk="1" hangingPunct="1">
              <a:buFont typeface="Wingdings" panose="05000000000000000000" pitchFamily="2" charset="2"/>
              <a:buNone/>
            </a:pPr>
            <a:r>
              <a:rPr lang="en-US" altLang="en-US" sz="2000" dirty="0">
                <a:solidFill>
                  <a:schemeClr val="bg1">
                    <a:lumMod val="75000"/>
                  </a:schemeClr>
                </a:solidFill>
              </a:rPr>
              <a:t>1) Improve wetting</a:t>
            </a:r>
          </a:p>
          <a:p>
            <a:pPr lvl="1" eaLnBrk="1" hangingPunct="1">
              <a:buFont typeface="Wingdings" panose="05000000000000000000" pitchFamily="2" charset="2"/>
              <a:buNone/>
            </a:pPr>
            <a:r>
              <a:rPr lang="en-US" altLang="en-US" sz="2000" dirty="0">
                <a:solidFill>
                  <a:schemeClr val="bg1">
                    <a:lumMod val="75000"/>
                  </a:schemeClr>
                </a:solidFill>
              </a:rPr>
              <a:t>2) Promote re-epithelialization via lubes, BCL, patching, glue</a:t>
            </a:r>
          </a:p>
          <a:p>
            <a:pPr lvl="2" eaLnBrk="1" hangingPunct="1"/>
            <a:r>
              <a:rPr lang="en-US" altLang="en-US" sz="1800" dirty="0">
                <a:solidFill>
                  <a:schemeClr val="bg1">
                    <a:lumMod val="75000"/>
                  </a:schemeClr>
                </a:solidFill>
              </a:rPr>
              <a:t>You should also consider stopping topical steroids, which can delay re-epithelialization. As a general rule: If the cornea is significantly thinned, avoid topical steroids.</a:t>
            </a:r>
          </a:p>
          <a:p>
            <a:pPr lvl="1" eaLnBrk="1" hangingPunct="1">
              <a:buFont typeface="Wingdings" panose="05000000000000000000" pitchFamily="2" charset="2"/>
              <a:buNone/>
            </a:pPr>
            <a:r>
              <a:rPr lang="en-US" altLang="en-US" sz="2000" dirty="0">
                <a:solidFill>
                  <a:schemeClr val="bg1">
                    <a:lumMod val="75000"/>
                  </a:schemeClr>
                </a:solidFill>
              </a:rPr>
              <a:t>3) Suppress systemic inflammation </a:t>
            </a:r>
          </a:p>
          <a:p>
            <a:pPr lvl="1" eaLnBrk="1" hangingPunct="1">
              <a:buFont typeface="Wingdings" panose="05000000000000000000" pitchFamily="2" charset="2"/>
              <a:buNone/>
            </a:pPr>
            <a:r>
              <a:rPr lang="en-US" altLang="en-US" sz="2000" b="1" dirty="0">
                <a:solidFill>
                  <a:srgbClr val="0000FF"/>
                </a:solidFill>
                <a:latin typeface="Segoe Script" panose="020B0504020000000003" pitchFamily="34" charset="0"/>
              </a:rPr>
              <a:t>4) </a:t>
            </a:r>
            <a:r>
              <a:rPr lang="en-US" altLang="en-US" sz="2000" b="1" dirty="0" err="1">
                <a:solidFill>
                  <a:srgbClr val="0000FF"/>
                </a:solidFill>
                <a:latin typeface="Segoe Script" panose="020B0504020000000003" pitchFamily="34" charset="0"/>
              </a:rPr>
              <a:t>Conj</a:t>
            </a:r>
            <a:r>
              <a:rPr lang="en-US" altLang="en-US" sz="2000" b="1" dirty="0">
                <a:solidFill>
                  <a:srgbClr val="0000FF"/>
                </a:solidFill>
                <a:latin typeface="Segoe Script" panose="020B0504020000000003" pitchFamily="34" charset="0"/>
              </a:rPr>
              <a:t> flap over the peripheral defect? </a:t>
            </a:r>
          </a:p>
          <a:p>
            <a:pPr eaLnBrk="1" hangingPunct="1"/>
            <a:endParaRPr lang="en-US" altLang="en-US" sz="2400" dirty="0">
              <a:solidFill>
                <a:srgbClr val="B2B2B2"/>
              </a:solidFill>
            </a:endParaRPr>
          </a:p>
        </p:txBody>
      </p:sp>
      <p:sp>
        <p:nvSpPr>
          <p:cNvPr id="4916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0D44705-026C-4F6C-98B9-050D2EED5893}" type="slidenum">
              <a:rPr lang="en-US" altLang="en-US" sz="1000" smtClean="0"/>
              <a:pPr>
                <a:spcBef>
                  <a:spcPct val="0"/>
                </a:spcBef>
                <a:buClrTx/>
                <a:buSzTx/>
                <a:buFontTx/>
                <a:buNone/>
              </a:pPr>
              <a:t>89</a:t>
            </a:fld>
            <a:endParaRPr lang="en-US" altLang="en-US" sz="1000"/>
          </a:p>
        </p:txBody>
      </p:sp>
      <p:sp>
        <p:nvSpPr>
          <p:cNvPr id="2" name="Text Box 14">
            <a:extLst>
              <a:ext uri="{FF2B5EF4-FFF2-40B4-BE49-F238E27FC236}">
                <a16:creationId xmlns:a16="http://schemas.microsoft.com/office/drawing/2014/main" id="{854B320B-962E-4056-9D08-2A000E3D5AD1}"/>
              </a:ext>
            </a:extLst>
          </p:cNvPr>
          <p:cNvSpPr txBox="1">
            <a:spLocks noChangeArrowheads="1"/>
          </p:cNvSpPr>
          <p:nvPr/>
        </p:nvSpPr>
        <p:spPr bwMode="auto">
          <a:xfrm>
            <a:off x="914400" y="5287963"/>
            <a:ext cx="7359650" cy="307777"/>
          </a:xfrm>
          <a:prstGeom prst="rect">
            <a:avLst/>
          </a:prstGeom>
          <a:noFill/>
          <a:ln>
            <a:noFill/>
          </a:ln>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t>What about using a </a:t>
            </a:r>
            <a:r>
              <a:rPr lang="en-US" altLang="en-US" sz="1400" i="1" dirty="0" err="1"/>
              <a:t>conj</a:t>
            </a:r>
            <a:r>
              <a:rPr lang="en-US" altLang="en-US" sz="1400" i="1" dirty="0"/>
              <a:t> flap to cover the peripheral defect?</a:t>
            </a:r>
            <a:endParaRPr lang="en-US" altLang="en-US" sz="1400" dirty="0"/>
          </a:p>
        </p:txBody>
      </p:sp>
      <p:sp>
        <p:nvSpPr>
          <p:cNvPr id="3" name="Text Box 4">
            <a:extLst>
              <a:ext uri="{FF2B5EF4-FFF2-40B4-BE49-F238E27FC236}">
                <a16:creationId xmlns:a16="http://schemas.microsoft.com/office/drawing/2014/main" id="{DE0B1606-5F56-4427-A21E-1D56AD309AC5}"/>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9219"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9220"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a:p>
        </p:txBody>
      </p:sp>
      <p:sp>
        <p:nvSpPr>
          <p:cNvPr id="9221" name="Rectangle 4"/>
          <p:cNvSpPr>
            <a:spLocks noGrp="1" noChangeArrowheads="1"/>
          </p:cNvSpPr>
          <p:nvPr>
            <p:ph type="title"/>
          </p:nvPr>
        </p:nvSpPr>
        <p:spPr>
          <a:xfrm>
            <a:off x="457200" y="122238"/>
            <a:ext cx="7543800" cy="792162"/>
          </a:xfrm>
        </p:spPr>
        <p:txBody>
          <a:bodyPr/>
          <a:lstStyle/>
          <a:p>
            <a:pPr eaLnBrk="1" hangingPunct="1"/>
            <a:r>
              <a:rPr lang="en-US" altLang="en-US"/>
              <a:t>A</a:t>
            </a:r>
          </a:p>
        </p:txBody>
      </p:sp>
      <p:sp>
        <p:nvSpPr>
          <p:cNvPr id="9222" name="Rectangle 5"/>
          <p:cNvSpPr>
            <a:spLocks noGrp="1" noChangeArrowheads="1"/>
          </p:cNvSpPr>
          <p:nvPr>
            <p:ph type="body" idx="1"/>
          </p:nvPr>
        </p:nvSpPr>
        <p:spPr>
          <a:xfrm>
            <a:off x="304800" y="1676400"/>
            <a:ext cx="8534400" cy="4876800"/>
          </a:xfrm>
        </p:spPr>
        <p:txBody>
          <a:bodyPr/>
          <a:lstStyle/>
          <a:p>
            <a:pPr eaLnBrk="1" hangingPunct="1"/>
            <a:r>
              <a:rPr lang="en-US" altLang="en-US" sz="2200" dirty="0">
                <a:solidFill>
                  <a:schemeClr val="bg1">
                    <a:lumMod val="75000"/>
                  </a:schemeClr>
                </a:solidFill>
              </a:rPr>
              <a:t>Autoimmune PUK is usually unilateral and sectoral                         </a:t>
            </a:r>
          </a:p>
          <a:p>
            <a:pPr eaLnBrk="1" hangingPunct="1"/>
            <a:r>
              <a:rPr lang="en-US" altLang="en-US" sz="2200" dirty="0">
                <a:solidFill>
                  <a:schemeClr val="bg1">
                    <a:lumMod val="75000"/>
                  </a:schemeClr>
                </a:solidFill>
              </a:rPr>
              <a:t>It often heralds exacerbation of </a:t>
            </a:r>
            <a:r>
              <a:rPr lang="en-US" altLang="en-US" sz="2200" b="1" dirty="0"/>
              <a:t>systemic disease </a:t>
            </a:r>
          </a:p>
        </p:txBody>
      </p:sp>
      <p:sp>
        <p:nvSpPr>
          <p:cNvPr id="9224"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9E6BADD-E792-4DBA-B2C8-3FCEC47E6F12}" type="slidenum">
              <a:rPr lang="en-US" altLang="en-US" sz="1000" smtClean="0"/>
              <a:pPr>
                <a:spcBef>
                  <a:spcPct val="0"/>
                </a:spcBef>
                <a:buClrTx/>
                <a:buSzTx/>
                <a:buFontTx/>
                <a:buNone/>
              </a:pPr>
              <a:t>9</a:t>
            </a:fld>
            <a:endParaRPr lang="en-US" altLang="en-US" sz="1000"/>
          </a:p>
        </p:txBody>
      </p:sp>
      <p:sp>
        <p:nvSpPr>
          <p:cNvPr id="9225" name="TextBox 1"/>
          <p:cNvSpPr txBox="1">
            <a:spLocks noChangeArrowheads="1"/>
          </p:cNvSpPr>
          <p:nvPr/>
        </p:nvSpPr>
        <p:spPr bwMode="auto">
          <a:xfrm>
            <a:off x="228600" y="2895600"/>
            <a:ext cx="8683596" cy="584775"/>
          </a:xfrm>
          <a:prstGeom prst="rect">
            <a:avLst/>
          </a:prstGeom>
          <a:noFill/>
          <a:ln>
            <a:noFill/>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With which connective-tissue diseases (CTDs) and/or </a:t>
            </a:r>
            <a:r>
              <a:rPr lang="en-US" altLang="en-US" sz="1600" i="1" dirty="0" err="1">
                <a:solidFill>
                  <a:srgbClr val="0000FF"/>
                </a:solidFill>
              </a:rPr>
              <a:t>vasculitides</a:t>
            </a:r>
            <a:r>
              <a:rPr lang="en-US" altLang="en-US" sz="1600" i="1" dirty="0">
                <a:solidFill>
                  <a:srgbClr val="0000FF"/>
                </a:solidFill>
              </a:rPr>
              <a:t> has PUK been associated?</a:t>
            </a:r>
          </a:p>
          <a:p>
            <a:pPr eaLnBrk="1" hangingPunct="1">
              <a:spcBef>
                <a:spcPct val="0"/>
              </a:spcBef>
              <a:buClrTx/>
              <a:buSzTx/>
              <a:buFontTx/>
              <a:buNone/>
            </a:pPr>
            <a:r>
              <a:rPr lang="en-US" altLang="en-US" sz="1600" dirty="0">
                <a:solidFill>
                  <a:srgbClr val="0000FF"/>
                </a:solidFill>
              </a:rPr>
              <a:t>Pretty much all of them</a:t>
            </a:r>
            <a:endParaRPr lang="en-US" altLang="en-US" sz="1600" dirty="0">
              <a:solidFill>
                <a:srgbClr val="FFFF00"/>
              </a:solidFill>
            </a:endParaRPr>
          </a:p>
        </p:txBody>
      </p:sp>
      <p:sp>
        <p:nvSpPr>
          <p:cNvPr id="2" name="Text Box 4">
            <a:extLst>
              <a:ext uri="{FF2B5EF4-FFF2-40B4-BE49-F238E27FC236}">
                <a16:creationId xmlns:a16="http://schemas.microsoft.com/office/drawing/2014/main" id="{1779E3CA-67E2-4642-B487-FB096EDDB888}"/>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
        <p:nvSpPr>
          <p:cNvPr id="3" name="TextBox 2">
            <a:extLst>
              <a:ext uri="{FF2B5EF4-FFF2-40B4-BE49-F238E27FC236}">
                <a16:creationId xmlns:a16="http://schemas.microsoft.com/office/drawing/2014/main" id="{38EFF1A6-B69F-4E58-B64D-E3CDD8F50D0B}"/>
              </a:ext>
            </a:extLst>
          </p:cNvPr>
          <p:cNvSpPr txBox="1"/>
          <p:nvPr/>
        </p:nvSpPr>
        <p:spPr>
          <a:xfrm>
            <a:off x="2313038" y="1524000"/>
            <a:ext cx="6194324" cy="584775"/>
          </a:xfrm>
          <a:prstGeom prst="rect">
            <a:avLst/>
          </a:prstGeom>
          <a:solidFill>
            <a:schemeClr val="accent5">
              <a:lumMod val="75000"/>
            </a:schemeClr>
          </a:solidFill>
        </p:spPr>
        <p:txBody>
          <a:bodyPr wrap="none" rtlCol="0">
            <a:spAutoFit/>
          </a:bodyPr>
          <a:lstStyle/>
          <a:p>
            <a:r>
              <a:rPr lang="en-US" sz="1600" i="1" dirty="0">
                <a:solidFill>
                  <a:schemeClr val="bg1">
                    <a:lumMod val="50000"/>
                  </a:schemeClr>
                </a:solidFill>
              </a:rPr>
              <a:t>With what general category of autoimmune </a:t>
            </a:r>
            <a:r>
              <a:rPr lang="en-US" sz="1600" i="1" dirty="0" err="1">
                <a:solidFill>
                  <a:schemeClr val="bg1">
                    <a:lumMod val="50000"/>
                  </a:schemeClr>
                </a:solidFill>
              </a:rPr>
              <a:t>dz</a:t>
            </a:r>
            <a:r>
              <a:rPr lang="en-US" sz="1600" i="1" dirty="0">
                <a:solidFill>
                  <a:schemeClr val="bg1">
                    <a:lumMod val="50000"/>
                  </a:schemeClr>
                </a:solidFill>
              </a:rPr>
              <a:t> is PUK associated?</a:t>
            </a:r>
          </a:p>
          <a:p>
            <a:r>
              <a:rPr lang="en-US" sz="1600" dirty="0">
                <a:solidFill>
                  <a:schemeClr val="bg1">
                    <a:lumMod val="50000"/>
                  </a:schemeClr>
                </a:solidFill>
              </a:rPr>
              <a:t>Connective-tissue </a:t>
            </a:r>
            <a:r>
              <a:rPr lang="en-US" sz="1600" dirty="0" err="1">
                <a:solidFill>
                  <a:schemeClr val="bg1">
                    <a:lumMod val="50000"/>
                  </a:schemeClr>
                </a:solidFill>
              </a:rPr>
              <a:t>dz</a:t>
            </a:r>
            <a:r>
              <a:rPr lang="en-US" sz="1600" dirty="0">
                <a:solidFill>
                  <a:schemeClr val="bg1">
                    <a:lumMod val="50000"/>
                  </a:schemeClr>
                </a:solidFill>
              </a:rPr>
              <a:t>, especially </a:t>
            </a:r>
            <a:r>
              <a:rPr lang="en-US" sz="1600" dirty="0" err="1">
                <a:solidFill>
                  <a:schemeClr val="bg1">
                    <a:lumMod val="50000"/>
                  </a:schemeClr>
                </a:solidFill>
              </a:rPr>
              <a:t>vasculitides</a:t>
            </a:r>
            <a:endParaRPr lang="en-US" sz="1600" dirty="0">
              <a:solidFill>
                <a:schemeClr val="bg1">
                  <a:lumMod val="50000"/>
                </a:schemeClr>
              </a:solidFil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
          <p:cNvSpPr>
            <a:spLocks noChangeArrowheads="1"/>
          </p:cNvSpPr>
          <p:nvPr/>
        </p:nvSpPr>
        <p:spPr bwMode="auto">
          <a:xfrm>
            <a:off x="4572000" y="3276600"/>
            <a:ext cx="3048000" cy="304800"/>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50179"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50180"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50181" name="Rectangle 4"/>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50182" name="Rectangle 5"/>
          <p:cNvSpPr>
            <a:spLocks noChangeArrowheads="1"/>
          </p:cNvSpPr>
          <p:nvPr/>
        </p:nvSpPr>
        <p:spPr bwMode="auto">
          <a:xfrm>
            <a:off x="1981200" y="2895600"/>
            <a:ext cx="9144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0183" name="Rectangle 6"/>
          <p:cNvSpPr>
            <a:spLocks noChangeArrowheads="1"/>
          </p:cNvSpPr>
          <p:nvPr/>
        </p:nvSpPr>
        <p:spPr bwMode="auto">
          <a:xfrm>
            <a:off x="1981200" y="3276600"/>
            <a:ext cx="2133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0184" name="Rectangle 8"/>
          <p:cNvSpPr>
            <a:spLocks noChangeArrowheads="1"/>
          </p:cNvSpPr>
          <p:nvPr/>
        </p:nvSpPr>
        <p:spPr bwMode="auto">
          <a:xfrm>
            <a:off x="4876800" y="3581400"/>
            <a:ext cx="1600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50185" name="Rectangle 10"/>
          <p:cNvSpPr>
            <a:spLocks noChangeArrowheads="1"/>
          </p:cNvSpPr>
          <p:nvPr/>
        </p:nvSpPr>
        <p:spPr bwMode="auto">
          <a:xfrm>
            <a:off x="2133600" y="4495800"/>
            <a:ext cx="25146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0186" name="Rectangle 11"/>
          <p:cNvSpPr>
            <a:spLocks noGrp="1" noChangeArrowheads="1"/>
          </p:cNvSpPr>
          <p:nvPr>
            <p:ph type="title"/>
          </p:nvPr>
        </p:nvSpPr>
        <p:spPr>
          <a:xfrm>
            <a:off x="457200" y="122238"/>
            <a:ext cx="7543800" cy="792162"/>
          </a:xfrm>
        </p:spPr>
        <p:txBody>
          <a:bodyPr/>
          <a:lstStyle/>
          <a:p>
            <a:pPr eaLnBrk="1" hangingPunct="1"/>
            <a:r>
              <a:rPr lang="en-US" altLang="en-US"/>
              <a:t>A</a:t>
            </a:r>
          </a:p>
        </p:txBody>
      </p:sp>
      <p:sp>
        <p:nvSpPr>
          <p:cNvPr id="50187" name="Rectangle 12"/>
          <p:cNvSpPr>
            <a:spLocks noGrp="1" noChangeArrowheads="1"/>
          </p:cNvSpPr>
          <p:nvPr>
            <p:ph type="body" idx="1"/>
          </p:nvPr>
        </p:nvSpPr>
        <p:spPr>
          <a:xfrm>
            <a:off x="304800" y="1676400"/>
            <a:ext cx="8534400" cy="4876800"/>
          </a:xfrm>
        </p:spPr>
        <p:txBody>
          <a:bodyPr/>
          <a:lstStyle/>
          <a:p>
            <a:pPr eaLnBrk="1" hangingPunct="1"/>
            <a:r>
              <a:rPr lang="en-US" altLang="en-US" sz="2200" dirty="0">
                <a:solidFill>
                  <a:schemeClr val="bg1">
                    <a:lumMod val="75000"/>
                  </a:schemeClr>
                </a:solidFill>
              </a:rPr>
              <a:t>Autoimmune PUK is usually unilateral and sectoral                         </a:t>
            </a:r>
          </a:p>
          <a:p>
            <a:pPr eaLnBrk="1" hangingPunct="1"/>
            <a:r>
              <a:rPr lang="en-US" altLang="en-US" sz="2200" dirty="0">
                <a:solidFill>
                  <a:schemeClr val="bg1">
                    <a:lumMod val="75000"/>
                  </a:schemeClr>
                </a:solidFill>
              </a:rPr>
              <a:t>It often heralds exacerbation of systemic disease </a:t>
            </a:r>
          </a:p>
          <a:p>
            <a:pPr eaLnBrk="1" hangingPunct="1"/>
            <a:r>
              <a:rPr lang="en-US" altLang="en-US" sz="2200" dirty="0">
                <a:solidFill>
                  <a:schemeClr val="bg1">
                    <a:lumMod val="75000"/>
                  </a:schemeClr>
                </a:solidFill>
              </a:rPr>
              <a:t>The treatment goal is to stop K melting through 3 maneuvers:</a:t>
            </a:r>
          </a:p>
          <a:p>
            <a:pPr lvl="1" eaLnBrk="1" hangingPunct="1">
              <a:buFont typeface="Wingdings" panose="05000000000000000000" pitchFamily="2" charset="2"/>
              <a:buNone/>
            </a:pPr>
            <a:r>
              <a:rPr lang="en-US" altLang="en-US" sz="2000" dirty="0">
                <a:solidFill>
                  <a:schemeClr val="bg1">
                    <a:lumMod val="75000"/>
                  </a:schemeClr>
                </a:solidFill>
              </a:rPr>
              <a:t>1) Improve wetting</a:t>
            </a:r>
          </a:p>
          <a:p>
            <a:pPr lvl="1" eaLnBrk="1" hangingPunct="1">
              <a:buFont typeface="Wingdings" panose="05000000000000000000" pitchFamily="2" charset="2"/>
              <a:buNone/>
            </a:pPr>
            <a:r>
              <a:rPr lang="en-US" altLang="en-US" sz="2000" dirty="0">
                <a:solidFill>
                  <a:schemeClr val="bg1">
                    <a:lumMod val="75000"/>
                  </a:schemeClr>
                </a:solidFill>
              </a:rPr>
              <a:t>2) Promote re-epithelialization via lubes, BCL, patching, glue</a:t>
            </a:r>
          </a:p>
          <a:p>
            <a:pPr lvl="2" eaLnBrk="1" hangingPunct="1"/>
            <a:r>
              <a:rPr lang="en-US" altLang="en-US" sz="1800" dirty="0">
                <a:solidFill>
                  <a:schemeClr val="bg1">
                    <a:lumMod val="75000"/>
                  </a:schemeClr>
                </a:solidFill>
              </a:rPr>
              <a:t>You should also consider stopping topical steroids, which can delay re-epithelialization. As a general rule: If the cornea is significantly thinned, avoid topical steroids.</a:t>
            </a:r>
          </a:p>
          <a:p>
            <a:pPr lvl="1" eaLnBrk="1" hangingPunct="1">
              <a:buFont typeface="Wingdings" panose="05000000000000000000" pitchFamily="2" charset="2"/>
              <a:buNone/>
            </a:pPr>
            <a:r>
              <a:rPr lang="en-US" altLang="en-US" sz="2000" dirty="0">
                <a:solidFill>
                  <a:schemeClr val="bg1">
                    <a:lumMod val="75000"/>
                  </a:schemeClr>
                </a:solidFill>
              </a:rPr>
              <a:t>3) Suppress systemic inflammation </a:t>
            </a:r>
          </a:p>
          <a:p>
            <a:pPr lvl="1" eaLnBrk="1" hangingPunct="1">
              <a:buFont typeface="Wingdings" panose="05000000000000000000" pitchFamily="2" charset="2"/>
              <a:buNone/>
            </a:pPr>
            <a:r>
              <a:rPr lang="en-US" altLang="en-US" sz="2000" b="1" dirty="0">
                <a:solidFill>
                  <a:srgbClr val="0000FF"/>
                </a:solidFill>
                <a:latin typeface="Segoe Script" panose="020B0504020000000003" pitchFamily="34" charset="0"/>
              </a:rPr>
              <a:t>4) </a:t>
            </a:r>
            <a:r>
              <a:rPr lang="en-US" altLang="en-US" sz="2000" b="1" dirty="0" err="1">
                <a:solidFill>
                  <a:srgbClr val="0000FF"/>
                </a:solidFill>
                <a:latin typeface="Segoe Script" panose="020B0504020000000003" pitchFamily="34" charset="0"/>
              </a:rPr>
              <a:t>Conj</a:t>
            </a:r>
            <a:r>
              <a:rPr lang="en-US" altLang="en-US" sz="2000" b="1" dirty="0">
                <a:solidFill>
                  <a:srgbClr val="0000FF"/>
                </a:solidFill>
                <a:latin typeface="Segoe Script" panose="020B0504020000000003" pitchFamily="34" charset="0"/>
              </a:rPr>
              <a:t> flap over the peripheral defect? NO!</a:t>
            </a:r>
          </a:p>
          <a:p>
            <a:pPr eaLnBrk="1" hangingPunct="1"/>
            <a:endParaRPr lang="en-US" altLang="en-US" sz="2400" dirty="0">
              <a:solidFill>
                <a:srgbClr val="B2B2B2"/>
              </a:solidFill>
            </a:endParaRPr>
          </a:p>
        </p:txBody>
      </p:sp>
      <p:sp>
        <p:nvSpPr>
          <p:cNvPr id="50190"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309FA85-E2B7-4A4E-95F2-8FD4B8D73AA6}" type="slidenum">
              <a:rPr lang="en-US" altLang="en-US" sz="1000" smtClean="0"/>
              <a:pPr>
                <a:spcBef>
                  <a:spcPct val="0"/>
                </a:spcBef>
                <a:buClrTx/>
                <a:buSzTx/>
                <a:buFontTx/>
                <a:buNone/>
              </a:pPr>
              <a:t>90</a:t>
            </a:fld>
            <a:endParaRPr lang="en-US" altLang="en-US" sz="1000"/>
          </a:p>
        </p:txBody>
      </p:sp>
      <p:sp>
        <p:nvSpPr>
          <p:cNvPr id="2" name="Text Box 14">
            <a:extLst>
              <a:ext uri="{FF2B5EF4-FFF2-40B4-BE49-F238E27FC236}">
                <a16:creationId xmlns:a16="http://schemas.microsoft.com/office/drawing/2014/main" id="{3F89233B-4F96-40AA-BAFB-F4DBE4AA5774}"/>
              </a:ext>
            </a:extLst>
          </p:cNvPr>
          <p:cNvSpPr txBox="1">
            <a:spLocks noChangeArrowheads="1"/>
          </p:cNvSpPr>
          <p:nvPr/>
        </p:nvSpPr>
        <p:spPr bwMode="auto">
          <a:xfrm>
            <a:off x="914400" y="5287963"/>
            <a:ext cx="7359650" cy="738664"/>
          </a:xfrm>
          <a:prstGeom prst="rect">
            <a:avLst/>
          </a:prstGeom>
          <a:noFill/>
          <a:ln>
            <a:noFill/>
          </a:ln>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t>What about using a </a:t>
            </a:r>
            <a:r>
              <a:rPr lang="en-US" altLang="en-US" sz="1400" i="1" dirty="0" err="1"/>
              <a:t>conj</a:t>
            </a:r>
            <a:r>
              <a:rPr lang="en-US" altLang="en-US" sz="1400" i="1" dirty="0"/>
              <a:t> flap to cover the peripheral defect?</a:t>
            </a:r>
          </a:p>
          <a:p>
            <a:pPr eaLnBrk="1" hangingPunct="1">
              <a:spcBef>
                <a:spcPct val="0"/>
              </a:spcBef>
              <a:buClrTx/>
              <a:buSzTx/>
              <a:buFontTx/>
              <a:buNone/>
            </a:pPr>
            <a:r>
              <a:rPr lang="en-US" altLang="en-US" sz="1400" dirty="0" err="1"/>
              <a:t>Conj</a:t>
            </a:r>
            <a:r>
              <a:rPr lang="en-US" altLang="en-US" sz="1400" dirty="0"/>
              <a:t> flaps are contraindicated in autoimmune PUK because they bring the </a:t>
            </a:r>
            <a:r>
              <a:rPr lang="en-US" altLang="en-US" sz="1400" dirty="0" err="1"/>
              <a:t>conj</a:t>
            </a:r>
            <a:r>
              <a:rPr lang="en-US" altLang="en-US" sz="1400" dirty="0"/>
              <a:t> vasculature (and thus all those nasty blood-borne inflammatory mediators) even closer to the melt</a:t>
            </a:r>
          </a:p>
        </p:txBody>
      </p:sp>
      <p:sp>
        <p:nvSpPr>
          <p:cNvPr id="3" name="Text Box 4">
            <a:extLst>
              <a:ext uri="{FF2B5EF4-FFF2-40B4-BE49-F238E27FC236}">
                <a16:creationId xmlns:a16="http://schemas.microsoft.com/office/drawing/2014/main" id="{71EAAC19-D753-4417-979F-34DAFBA4FD9B}"/>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
          <p:cNvSpPr>
            <a:spLocks noChangeArrowheads="1"/>
          </p:cNvSpPr>
          <p:nvPr/>
        </p:nvSpPr>
        <p:spPr bwMode="auto">
          <a:xfrm>
            <a:off x="4572000" y="3276600"/>
            <a:ext cx="3048000" cy="304800"/>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51203"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51204"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51205" name="Rectangle 4"/>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51206" name="Rectangle 5"/>
          <p:cNvSpPr>
            <a:spLocks noChangeArrowheads="1"/>
          </p:cNvSpPr>
          <p:nvPr/>
        </p:nvSpPr>
        <p:spPr bwMode="auto">
          <a:xfrm>
            <a:off x="1981200" y="2895600"/>
            <a:ext cx="9144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1207" name="Rectangle 6"/>
          <p:cNvSpPr>
            <a:spLocks noChangeArrowheads="1"/>
          </p:cNvSpPr>
          <p:nvPr/>
        </p:nvSpPr>
        <p:spPr bwMode="auto">
          <a:xfrm>
            <a:off x="1981200" y="3276600"/>
            <a:ext cx="2133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1208" name="Rectangle 8"/>
          <p:cNvSpPr>
            <a:spLocks noChangeArrowheads="1"/>
          </p:cNvSpPr>
          <p:nvPr/>
        </p:nvSpPr>
        <p:spPr bwMode="auto">
          <a:xfrm>
            <a:off x="4876800" y="3581400"/>
            <a:ext cx="1600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51209" name="Rectangle 10"/>
          <p:cNvSpPr>
            <a:spLocks noChangeArrowheads="1"/>
          </p:cNvSpPr>
          <p:nvPr/>
        </p:nvSpPr>
        <p:spPr bwMode="auto">
          <a:xfrm>
            <a:off x="2133600" y="4495800"/>
            <a:ext cx="25146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1210" name="Rectangle 11"/>
          <p:cNvSpPr>
            <a:spLocks noGrp="1" noChangeArrowheads="1"/>
          </p:cNvSpPr>
          <p:nvPr>
            <p:ph type="title"/>
          </p:nvPr>
        </p:nvSpPr>
        <p:spPr>
          <a:xfrm>
            <a:off x="457200" y="122238"/>
            <a:ext cx="7543800" cy="792162"/>
          </a:xfrm>
        </p:spPr>
        <p:txBody>
          <a:bodyPr/>
          <a:lstStyle/>
          <a:p>
            <a:pPr eaLnBrk="1" hangingPunct="1"/>
            <a:r>
              <a:rPr lang="en-US" altLang="en-US"/>
              <a:t>Q</a:t>
            </a:r>
          </a:p>
        </p:txBody>
      </p:sp>
      <p:sp>
        <p:nvSpPr>
          <p:cNvPr id="51211" name="Rectangle 12"/>
          <p:cNvSpPr>
            <a:spLocks noGrp="1" noChangeArrowheads="1"/>
          </p:cNvSpPr>
          <p:nvPr>
            <p:ph type="body" idx="1"/>
          </p:nvPr>
        </p:nvSpPr>
        <p:spPr>
          <a:xfrm>
            <a:off x="304800" y="1676400"/>
            <a:ext cx="8534400" cy="4876800"/>
          </a:xfrm>
        </p:spPr>
        <p:txBody>
          <a:bodyPr/>
          <a:lstStyle/>
          <a:p>
            <a:pPr eaLnBrk="1" hangingPunct="1"/>
            <a:r>
              <a:rPr lang="en-US" altLang="en-US" sz="2200" dirty="0">
                <a:solidFill>
                  <a:schemeClr val="bg1">
                    <a:lumMod val="75000"/>
                  </a:schemeClr>
                </a:solidFill>
              </a:rPr>
              <a:t>Autoimmune PUK is usually unilateral and sectoral                         </a:t>
            </a:r>
          </a:p>
          <a:p>
            <a:pPr eaLnBrk="1" hangingPunct="1"/>
            <a:r>
              <a:rPr lang="en-US" altLang="en-US" sz="2200" dirty="0">
                <a:solidFill>
                  <a:schemeClr val="bg1">
                    <a:lumMod val="75000"/>
                  </a:schemeClr>
                </a:solidFill>
              </a:rPr>
              <a:t>It often heralds exacerbation of systemic disease </a:t>
            </a:r>
          </a:p>
          <a:p>
            <a:pPr eaLnBrk="1" hangingPunct="1"/>
            <a:r>
              <a:rPr lang="en-US" altLang="en-US" sz="2200" dirty="0">
                <a:solidFill>
                  <a:schemeClr val="bg1">
                    <a:lumMod val="75000"/>
                  </a:schemeClr>
                </a:solidFill>
              </a:rPr>
              <a:t>The treatment goal is to stop K melting through 3 maneuvers:</a:t>
            </a:r>
          </a:p>
          <a:p>
            <a:pPr lvl="1" eaLnBrk="1" hangingPunct="1">
              <a:buFont typeface="Wingdings" panose="05000000000000000000" pitchFamily="2" charset="2"/>
              <a:buNone/>
            </a:pPr>
            <a:r>
              <a:rPr lang="en-US" altLang="en-US" sz="2000" dirty="0">
                <a:solidFill>
                  <a:schemeClr val="bg1">
                    <a:lumMod val="75000"/>
                  </a:schemeClr>
                </a:solidFill>
              </a:rPr>
              <a:t>1) Improve wetting</a:t>
            </a:r>
          </a:p>
          <a:p>
            <a:pPr lvl="1" eaLnBrk="1" hangingPunct="1">
              <a:buFont typeface="Wingdings" panose="05000000000000000000" pitchFamily="2" charset="2"/>
              <a:buNone/>
            </a:pPr>
            <a:r>
              <a:rPr lang="en-US" altLang="en-US" sz="2000" dirty="0">
                <a:solidFill>
                  <a:schemeClr val="bg1">
                    <a:lumMod val="75000"/>
                  </a:schemeClr>
                </a:solidFill>
              </a:rPr>
              <a:t>2) Promote re-epithelialization via lubes, BCL, patching, glue</a:t>
            </a:r>
          </a:p>
          <a:p>
            <a:pPr lvl="2" eaLnBrk="1" hangingPunct="1"/>
            <a:r>
              <a:rPr lang="en-US" altLang="en-US" sz="1800" dirty="0">
                <a:solidFill>
                  <a:schemeClr val="bg1">
                    <a:lumMod val="75000"/>
                  </a:schemeClr>
                </a:solidFill>
              </a:rPr>
              <a:t>You should also consider stopping topical steroids, which can delay re-epithelialization. As a general rule: If the cornea is significantly thinned, avoid topical steroids.</a:t>
            </a:r>
          </a:p>
          <a:p>
            <a:pPr lvl="1" eaLnBrk="1" hangingPunct="1">
              <a:buFont typeface="Wingdings" panose="05000000000000000000" pitchFamily="2" charset="2"/>
              <a:buNone/>
            </a:pPr>
            <a:r>
              <a:rPr lang="en-US" altLang="en-US" sz="2000" dirty="0">
                <a:solidFill>
                  <a:schemeClr val="bg1">
                    <a:lumMod val="75000"/>
                  </a:schemeClr>
                </a:solidFill>
              </a:rPr>
              <a:t>3) Suppress systemic inflammation </a:t>
            </a:r>
          </a:p>
          <a:p>
            <a:pPr lvl="1" eaLnBrk="1" hangingPunct="1">
              <a:buFont typeface="Wingdings" panose="05000000000000000000" pitchFamily="2" charset="2"/>
              <a:buNone/>
            </a:pPr>
            <a:r>
              <a:rPr lang="en-US" altLang="en-US" sz="2000" b="1" dirty="0">
                <a:solidFill>
                  <a:srgbClr val="0000FF"/>
                </a:solidFill>
                <a:latin typeface="Segoe Script" panose="020B0504020000000003" pitchFamily="34" charset="0"/>
              </a:rPr>
              <a:t>4) </a:t>
            </a:r>
            <a:r>
              <a:rPr lang="en-US" altLang="en-US" sz="2000" b="1" dirty="0" err="1">
                <a:solidFill>
                  <a:srgbClr val="0000FF"/>
                </a:solidFill>
                <a:latin typeface="Segoe Script" panose="020B0504020000000003" pitchFamily="34" charset="0"/>
              </a:rPr>
              <a:t>Conj</a:t>
            </a:r>
            <a:r>
              <a:rPr lang="en-US" altLang="en-US" sz="2000" b="1" dirty="0">
                <a:solidFill>
                  <a:srgbClr val="0000FF"/>
                </a:solidFill>
                <a:latin typeface="Segoe Script" panose="020B0504020000000003" pitchFamily="34" charset="0"/>
              </a:rPr>
              <a:t> flap over the peripheral defect? </a:t>
            </a:r>
            <a:r>
              <a:rPr lang="en-US" altLang="en-US" sz="2000" b="1" dirty="0">
                <a:latin typeface="Segoe Script" panose="020B0504020000000003" pitchFamily="34" charset="0"/>
              </a:rPr>
              <a:t>YES!</a:t>
            </a:r>
          </a:p>
          <a:p>
            <a:pPr eaLnBrk="1" hangingPunct="1"/>
            <a:endParaRPr lang="en-US" altLang="en-US" sz="2400" dirty="0">
              <a:solidFill>
                <a:srgbClr val="B2B2B2"/>
              </a:solidFill>
            </a:endParaRPr>
          </a:p>
        </p:txBody>
      </p:sp>
      <p:sp>
        <p:nvSpPr>
          <p:cNvPr id="51214"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B4D9FDB-586F-474A-A5EB-512BD90F07A3}" type="slidenum">
              <a:rPr lang="en-US" altLang="en-US" sz="1000" smtClean="0"/>
              <a:pPr>
                <a:spcBef>
                  <a:spcPct val="0"/>
                </a:spcBef>
                <a:buClrTx/>
                <a:buSzTx/>
                <a:buFontTx/>
                <a:buNone/>
              </a:pPr>
              <a:t>91</a:t>
            </a:fld>
            <a:endParaRPr lang="en-US" altLang="en-US" sz="1000"/>
          </a:p>
        </p:txBody>
      </p:sp>
      <p:sp>
        <p:nvSpPr>
          <p:cNvPr id="51215" name="TextBox 1"/>
          <p:cNvSpPr txBox="1">
            <a:spLocks noChangeArrowheads="1"/>
          </p:cNvSpPr>
          <p:nvPr/>
        </p:nvSpPr>
        <p:spPr bwMode="auto">
          <a:xfrm>
            <a:off x="582613" y="3971925"/>
            <a:ext cx="8131175" cy="5238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t>In what clinical scenario might a </a:t>
            </a:r>
            <a:r>
              <a:rPr lang="en-US" altLang="en-US" sz="1400" i="1" dirty="0" err="1"/>
              <a:t>conj</a:t>
            </a:r>
            <a:r>
              <a:rPr lang="en-US" altLang="en-US" sz="1400" i="1" dirty="0"/>
              <a:t> flap over a PUK defect be an appropriate treatment maneuver?</a:t>
            </a:r>
          </a:p>
          <a:p>
            <a:pPr eaLnBrk="1" hangingPunct="1">
              <a:spcBef>
                <a:spcPct val="0"/>
              </a:spcBef>
              <a:buClrTx/>
              <a:buSzTx/>
              <a:buFontTx/>
              <a:buNone/>
            </a:pPr>
            <a:r>
              <a:rPr lang="en-US" altLang="en-US" sz="1400" dirty="0">
                <a:solidFill>
                  <a:srgbClr val="FFC000"/>
                </a:solidFill>
              </a:rPr>
              <a:t>In </a:t>
            </a:r>
            <a:r>
              <a:rPr lang="en-US" altLang="en-US" sz="1400" b="1" dirty="0">
                <a:solidFill>
                  <a:srgbClr val="FFC000"/>
                </a:solidFill>
              </a:rPr>
              <a:t>infectious</a:t>
            </a:r>
            <a:r>
              <a:rPr lang="en-US" altLang="en-US" sz="1400" dirty="0">
                <a:solidFill>
                  <a:srgbClr val="FFC000"/>
                </a:solidFill>
              </a:rPr>
              <a:t> PUK, especially when the organism is fungal</a:t>
            </a:r>
          </a:p>
        </p:txBody>
      </p:sp>
      <p:sp>
        <p:nvSpPr>
          <p:cNvPr id="2" name="Text Box 14">
            <a:extLst>
              <a:ext uri="{FF2B5EF4-FFF2-40B4-BE49-F238E27FC236}">
                <a16:creationId xmlns:a16="http://schemas.microsoft.com/office/drawing/2014/main" id="{70E657EE-7936-45BB-83F8-C466D04FCBEB}"/>
              </a:ext>
            </a:extLst>
          </p:cNvPr>
          <p:cNvSpPr txBox="1">
            <a:spLocks noChangeArrowheads="1"/>
          </p:cNvSpPr>
          <p:nvPr/>
        </p:nvSpPr>
        <p:spPr bwMode="auto">
          <a:xfrm>
            <a:off x="914400" y="5287963"/>
            <a:ext cx="7359650" cy="738664"/>
          </a:xfrm>
          <a:prstGeom prst="rect">
            <a:avLst/>
          </a:prstGeom>
          <a:noFill/>
          <a:ln>
            <a:noFill/>
          </a:ln>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lumMod val="75000"/>
                  </a:schemeClr>
                </a:solidFill>
              </a:rPr>
              <a:t>What about using a </a:t>
            </a:r>
            <a:r>
              <a:rPr lang="en-US" altLang="en-US" sz="1400" i="1" dirty="0" err="1">
                <a:solidFill>
                  <a:schemeClr val="bg1">
                    <a:lumMod val="75000"/>
                  </a:schemeClr>
                </a:solidFill>
              </a:rPr>
              <a:t>conj</a:t>
            </a:r>
            <a:r>
              <a:rPr lang="en-US" altLang="en-US" sz="1400" i="1" dirty="0">
                <a:solidFill>
                  <a:schemeClr val="bg1">
                    <a:lumMod val="75000"/>
                  </a:schemeClr>
                </a:solidFill>
              </a:rPr>
              <a:t> flap to cover the peripheral defect?</a:t>
            </a:r>
          </a:p>
          <a:p>
            <a:pPr eaLnBrk="1" hangingPunct="1">
              <a:spcBef>
                <a:spcPct val="0"/>
              </a:spcBef>
              <a:buClrTx/>
              <a:buSzTx/>
              <a:buFontTx/>
              <a:buNone/>
            </a:pPr>
            <a:r>
              <a:rPr lang="en-US" altLang="en-US" sz="1400" dirty="0" err="1">
                <a:solidFill>
                  <a:schemeClr val="bg1">
                    <a:lumMod val="75000"/>
                  </a:schemeClr>
                </a:solidFill>
              </a:rPr>
              <a:t>Conj</a:t>
            </a:r>
            <a:r>
              <a:rPr lang="en-US" altLang="en-US" sz="1400" dirty="0">
                <a:solidFill>
                  <a:schemeClr val="bg1">
                    <a:lumMod val="75000"/>
                  </a:schemeClr>
                </a:solidFill>
              </a:rPr>
              <a:t> flaps are contraindicated in autoimmune PUK because they bring the </a:t>
            </a:r>
            <a:r>
              <a:rPr lang="en-US" altLang="en-US" sz="1400" dirty="0" err="1">
                <a:solidFill>
                  <a:schemeClr val="bg1">
                    <a:lumMod val="75000"/>
                  </a:schemeClr>
                </a:solidFill>
              </a:rPr>
              <a:t>conj</a:t>
            </a:r>
            <a:r>
              <a:rPr lang="en-US" altLang="en-US" sz="1400" dirty="0">
                <a:solidFill>
                  <a:schemeClr val="bg1">
                    <a:lumMod val="75000"/>
                  </a:schemeClr>
                </a:solidFill>
              </a:rPr>
              <a:t> vasculature (and thus all those nasty blood-borne inflammatory mediators) even closer to the melt</a:t>
            </a:r>
          </a:p>
        </p:txBody>
      </p:sp>
      <p:sp>
        <p:nvSpPr>
          <p:cNvPr id="3" name="Text Box 4">
            <a:extLst>
              <a:ext uri="{FF2B5EF4-FFF2-40B4-BE49-F238E27FC236}">
                <a16:creationId xmlns:a16="http://schemas.microsoft.com/office/drawing/2014/main" id="{AC65CA01-18C3-4F44-8F6A-2659D0E4F888}"/>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
          <p:cNvSpPr>
            <a:spLocks noChangeArrowheads="1"/>
          </p:cNvSpPr>
          <p:nvPr/>
        </p:nvSpPr>
        <p:spPr bwMode="auto">
          <a:xfrm>
            <a:off x="4572000" y="3276600"/>
            <a:ext cx="3048000" cy="304800"/>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52227"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52228"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52229" name="Rectangle 4"/>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52230" name="Rectangle 5"/>
          <p:cNvSpPr>
            <a:spLocks noChangeArrowheads="1"/>
          </p:cNvSpPr>
          <p:nvPr/>
        </p:nvSpPr>
        <p:spPr bwMode="auto">
          <a:xfrm>
            <a:off x="1981200" y="2895600"/>
            <a:ext cx="9144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2231" name="Rectangle 6"/>
          <p:cNvSpPr>
            <a:spLocks noChangeArrowheads="1"/>
          </p:cNvSpPr>
          <p:nvPr/>
        </p:nvSpPr>
        <p:spPr bwMode="auto">
          <a:xfrm>
            <a:off x="1981200" y="3276600"/>
            <a:ext cx="2133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2232" name="Rectangle 8"/>
          <p:cNvSpPr>
            <a:spLocks noChangeArrowheads="1"/>
          </p:cNvSpPr>
          <p:nvPr/>
        </p:nvSpPr>
        <p:spPr bwMode="auto">
          <a:xfrm>
            <a:off x="4876800" y="3581400"/>
            <a:ext cx="1600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52233" name="Rectangle 10"/>
          <p:cNvSpPr>
            <a:spLocks noChangeArrowheads="1"/>
          </p:cNvSpPr>
          <p:nvPr/>
        </p:nvSpPr>
        <p:spPr bwMode="auto">
          <a:xfrm>
            <a:off x="2133600" y="4495800"/>
            <a:ext cx="25146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2234" name="Rectangle 11"/>
          <p:cNvSpPr>
            <a:spLocks noGrp="1" noChangeArrowheads="1"/>
          </p:cNvSpPr>
          <p:nvPr>
            <p:ph type="title"/>
          </p:nvPr>
        </p:nvSpPr>
        <p:spPr>
          <a:xfrm>
            <a:off x="457200" y="122238"/>
            <a:ext cx="7543800" cy="792162"/>
          </a:xfrm>
        </p:spPr>
        <p:txBody>
          <a:bodyPr/>
          <a:lstStyle/>
          <a:p>
            <a:pPr eaLnBrk="1" hangingPunct="1"/>
            <a:r>
              <a:rPr lang="en-US" altLang="en-US"/>
              <a:t>A/Q</a:t>
            </a:r>
          </a:p>
        </p:txBody>
      </p:sp>
      <p:sp>
        <p:nvSpPr>
          <p:cNvPr id="52235" name="Rectangle 12"/>
          <p:cNvSpPr>
            <a:spLocks noGrp="1" noChangeArrowheads="1"/>
          </p:cNvSpPr>
          <p:nvPr>
            <p:ph type="body" idx="1"/>
          </p:nvPr>
        </p:nvSpPr>
        <p:spPr>
          <a:xfrm>
            <a:off x="304800" y="1676400"/>
            <a:ext cx="8534400" cy="4876800"/>
          </a:xfrm>
        </p:spPr>
        <p:txBody>
          <a:bodyPr/>
          <a:lstStyle/>
          <a:p>
            <a:pPr eaLnBrk="1" hangingPunct="1"/>
            <a:r>
              <a:rPr lang="en-US" altLang="en-US" sz="2200" dirty="0">
                <a:solidFill>
                  <a:schemeClr val="bg1">
                    <a:lumMod val="75000"/>
                  </a:schemeClr>
                </a:solidFill>
              </a:rPr>
              <a:t>Autoimmune PUK is usually unilateral and sectoral                         </a:t>
            </a:r>
          </a:p>
          <a:p>
            <a:pPr eaLnBrk="1" hangingPunct="1"/>
            <a:r>
              <a:rPr lang="en-US" altLang="en-US" sz="2200" dirty="0">
                <a:solidFill>
                  <a:schemeClr val="bg1">
                    <a:lumMod val="75000"/>
                  </a:schemeClr>
                </a:solidFill>
              </a:rPr>
              <a:t>It often heralds exacerbation of systemic disease </a:t>
            </a:r>
          </a:p>
          <a:p>
            <a:pPr eaLnBrk="1" hangingPunct="1"/>
            <a:r>
              <a:rPr lang="en-US" altLang="en-US" sz="2200" dirty="0">
                <a:solidFill>
                  <a:schemeClr val="bg1">
                    <a:lumMod val="75000"/>
                  </a:schemeClr>
                </a:solidFill>
              </a:rPr>
              <a:t>The treatment goal is to stop K melting through 3 maneuvers:</a:t>
            </a:r>
          </a:p>
          <a:p>
            <a:pPr lvl="1" eaLnBrk="1" hangingPunct="1">
              <a:buFont typeface="Wingdings" panose="05000000000000000000" pitchFamily="2" charset="2"/>
              <a:buNone/>
            </a:pPr>
            <a:r>
              <a:rPr lang="en-US" altLang="en-US" sz="2000" dirty="0">
                <a:solidFill>
                  <a:schemeClr val="bg1">
                    <a:lumMod val="75000"/>
                  </a:schemeClr>
                </a:solidFill>
              </a:rPr>
              <a:t>1) Improve wetting</a:t>
            </a:r>
          </a:p>
          <a:p>
            <a:pPr lvl="1" eaLnBrk="1" hangingPunct="1">
              <a:buFont typeface="Wingdings" panose="05000000000000000000" pitchFamily="2" charset="2"/>
              <a:buNone/>
            </a:pPr>
            <a:r>
              <a:rPr lang="en-US" altLang="en-US" sz="2000" dirty="0">
                <a:solidFill>
                  <a:schemeClr val="bg1">
                    <a:lumMod val="75000"/>
                  </a:schemeClr>
                </a:solidFill>
              </a:rPr>
              <a:t>2) Promote re-epithelialization via lubes, BCL, patching, glue</a:t>
            </a:r>
          </a:p>
          <a:p>
            <a:pPr lvl="2" eaLnBrk="1" hangingPunct="1"/>
            <a:r>
              <a:rPr lang="en-US" altLang="en-US" sz="1800" dirty="0">
                <a:solidFill>
                  <a:schemeClr val="bg1">
                    <a:lumMod val="75000"/>
                  </a:schemeClr>
                </a:solidFill>
              </a:rPr>
              <a:t>You should also consider stopping topical steroids, which can delay re-epithelialization. As a general rule: If the cornea is significantly thinned, avoid topical steroids.</a:t>
            </a:r>
          </a:p>
          <a:p>
            <a:pPr lvl="1" eaLnBrk="1" hangingPunct="1">
              <a:buFont typeface="Wingdings" panose="05000000000000000000" pitchFamily="2" charset="2"/>
              <a:buNone/>
            </a:pPr>
            <a:r>
              <a:rPr lang="en-US" altLang="en-US" sz="2000" dirty="0">
                <a:solidFill>
                  <a:schemeClr val="bg1">
                    <a:lumMod val="75000"/>
                  </a:schemeClr>
                </a:solidFill>
              </a:rPr>
              <a:t>3) Suppress systemic inflammation </a:t>
            </a:r>
          </a:p>
          <a:p>
            <a:pPr lvl="1" eaLnBrk="1" hangingPunct="1">
              <a:buFont typeface="Wingdings" panose="05000000000000000000" pitchFamily="2" charset="2"/>
              <a:buNone/>
            </a:pPr>
            <a:r>
              <a:rPr lang="en-US" altLang="en-US" sz="2000" b="1" dirty="0">
                <a:solidFill>
                  <a:srgbClr val="0000FF"/>
                </a:solidFill>
                <a:latin typeface="Segoe Script" panose="020B0504020000000003" pitchFamily="34" charset="0"/>
              </a:rPr>
              <a:t>4) </a:t>
            </a:r>
            <a:r>
              <a:rPr lang="en-US" altLang="en-US" sz="2000" b="1" dirty="0" err="1">
                <a:solidFill>
                  <a:srgbClr val="0000FF"/>
                </a:solidFill>
                <a:latin typeface="Segoe Script" panose="020B0504020000000003" pitchFamily="34" charset="0"/>
              </a:rPr>
              <a:t>Conj</a:t>
            </a:r>
            <a:r>
              <a:rPr lang="en-US" altLang="en-US" sz="2000" b="1" dirty="0">
                <a:solidFill>
                  <a:srgbClr val="0000FF"/>
                </a:solidFill>
                <a:latin typeface="Segoe Script" panose="020B0504020000000003" pitchFamily="34" charset="0"/>
              </a:rPr>
              <a:t> flap over the peripheral defect? </a:t>
            </a:r>
            <a:r>
              <a:rPr lang="en-US" altLang="en-US" sz="2000" b="1" dirty="0">
                <a:latin typeface="Segoe Script" panose="020B0504020000000003" pitchFamily="34" charset="0"/>
              </a:rPr>
              <a:t>YES!</a:t>
            </a:r>
          </a:p>
          <a:p>
            <a:pPr eaLnBrk="1" hangingPunct="1"/>
            <a:endParaRPr lang="en-US" altLang="en-US" sz="2400" dirty="0">
              <a:solidFill>
                <a:srgbClr val="B2B2B2"/>
              </a:solidFill>
            </a:endParaRPr>
          </a:p>
        </p:txBody>
      </p:sp>
      <p:sp>
        <p:nvSpPr>
          <p:cNvPr id="52238"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D745B65-AD6B-4322-8132-DFF5C2F50566}" type="slidenum">
              <a:rPr lang="en-US" altLang="en-US" sz="1000" smtClean="0"/>
              <a:pPr>
                <a:spcBef>
                  <a:spcPct val="0"/>
                </a:spcBef>
                <a:buClrTx/>
                <a:buSzTx/>
                <a:buFontTx/>
                <a:buNone/>
              </a:pPr>
              <a:t>92</a:t>
            </a:fld>
            <a:endParaRPr lang="en-US" altLang="en-US" sz="1000"/>
          </a:p>
        </p:txBody>
      </p:sp>
      <p:sp>
        <p:nvSpPr>
          <p:cNvPr id="52239" name="TextBox 1"/>
          <p:cNvSpPr txBox="1">
            <a:spLocks noChangeArrowheads="1"/>
          </p:cNvSpPr>
          <p:nvPr/>
        </p:nvSpPr>
        <p:spPr bwMode="auto">
          <a:xfrm>
            <a:off x="582613" y="3971925"/>
            <a:ext cx="8131175" cy="5238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t>In what clinical scenario might a </a:t>
            </a:r>
            <a:r>
              <a:rPr lang="en-US" altLang="en-US" sz="1400" i="1" dirty="0" err="1"/>
              <a:t>conj</a:t>
            </a:r>
            <a:r>
              <a:rPr lang="en-US" altLang="en-US" sz="1400" i="1" dirty="0"/>
              <a:t> flap over a PUK defect be an appropriate treatment maneuver?</a:t>
            </a:r>
          </a:p>
          <a:p>
            <a:pPr eaLnBrk="1" hangingPunct="1">
              <a:spcBef>
                <a:spcPct val="0"/>
              </a:spcBef>
              <a:buClrTx/>
              <a:buSzTx/>
              <a:buFontTx/>
              <a:buNone/>
            </a:pPr>
            <a:r>
              <a:rPr lang="en-US" altLang="en-US" sz="1400" dirty="0"/>
              <a:t>In </a:t>
            </a:r>
            <a:r>
              <a:rPr lang="en-US" altLang="en-US" sz="1400" b="1" dirty="0"/>
              <a:t>infectious</a:t>
            </a:r>
            <a:r>
              <a:rPr lang="en-US" altLang="en-US" sz="1400" dirty="0"/>
              <a:t> PUK, especially when the organism is fungal</a:t>
            </a:r>
          </a:p>
        </p:txBody>
      </p:sp>
      <p:sp>
        <p:nvSpPr>
          <p:cNvPr id="3" name="Rectangle 2"/>
          <p:cNvSpPr/>
          <p:nvPr/>
        </p:nvSpPr>
        <p:spPr>
          <a:xfrm>
            <a:off x="4762500" y="4233863"/>
            <a:ext cx="876300" cy="26193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800" dirty="0">
                <a:solidFill>
                  <a:schemeClr val="tx1"/>
                </a:solidFill>
              </a:rPr>
              <a:t>type of bug</a:t>
            </a:r>
          </a:p>
        </p:txBody>
      </p:sp>
      <p:sp>
        <p:nvSpPr>
          <p:cNvPr id="2" name="Text Box 14">
            <a:extLst>
              <a:ext uri="{FF2B5EF4-FFF2-40B4-BE49-F238E27FC236}">
                <a16:creationId xmlns:a16="http://schemas.microsoft.com/office/drawing/2014/main" id="{F90ACD5F-BD83-429A-B533-347916D0E91B}"/>
              </a:ext>
            </a:extLst>
          </p:cNvPr>
          <p:cNvSpPr txBox="1">
            <a:spLocks noChangeArrowheads="1"/>
          </p:cNvSpPr>
          <p:nvPr/>
        </p:nvSpPr>
        <p:spPr bwMode="auto">
          <a:xfrm>
            <a:off x="914400" y="5287963"/>
            <a:ext cx="7359650" cy="738664"/>
          </a:xfrm>
          <a:prstGeom prst="rect">
            <a:avLst/>
          </a:prstGeom>
          <a:noFill/>
          <a:ln>
            <a:noFill/>
          </a:ln>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lumMod val="75000"/>
                  </a:schemeClr>
                </a:solidFill>
              </a:rPr>
              <a:t>What about using a </a:t>
            </a:r>
            <a:r>
              <a:rPr lang="en-US" altLang="en-US" sz="1400" i="1" dirty="0" err="1">
                <a:solidFill>
                  <a:schemeClr val="bg1">
                    <a:lumMod val="75000"/>
                  </a:schemeClr>
                </a:solidFill>
              </a:rPr>
              <a:t>conj</a:t>
            </a:r>
            <a:r>
              <a:rPr lang="en-US" altLang="en-US" sz="1400" i="1" dirty="0">
                <a:solidFill>
                  <a:schemeClr val="bg1">
                    <a:lumMod val="75000"/>
                  </a:schemeClr>
                </a:solidFill>
              </a:rPr>
              <a:t> flap to cover the peripheral defect?</a:t>
            </a:r>
          </a:p>
          <a:p>
            <a:pPr eaLnBrk="1" hangingPunct="1">
              <a:spcBef>
                <a:spcPct val="0"/>
              </a:spcBef>
              <a:buClrTx/>
              <a:buSzTx/>
              <a:buFontTx/>
              <a:buNone/>
            </a:pPr>
            <a:r>
              <a:rPr lang="en-US" altLang="en-US" sz="1400" dirty="0" err="1">
                <a:solidFill>
                  <a:schemeClr val="bg1">
                    <a:lumMod val="75000"/>
                  </a:schemeClr>
                </a:solidFill>
              </a:rPr>
              <a:t>Conj</a:t>
            </a:r>
            <a:r>
              <a:rPr lang="en-US" altLang="en-US" sz="1400" dirty="0">
                <a:solidFill>
                  <a:schemeClr val="bg1">
                    <a:lumMod val="75000"/>
                  </a:schemeClr>
                </a:solidFill>
              </a:rPr>
              <a:t> flaps are contraindicated in autoimmune PUK because they bring the </a:t>
            </a:r>
            <a:r>
              <a:rPr lang="en-US" altLang="en-US" sz="1400" dirty="0" err="1">
                <a:solidFill>
                  <a:schemeClr val="bg1">
                    <a:lumMod val="75000"/>
                  </a:schemeClr>
                </a:solidFill>
              </a:rPr>
              <a:t>conj</a:t>
            </a:r>
            <a:r>
              <a:rPr lang="en-US" altLang="en-US" sz="1400" dirty="0">
                <a:solidFill>
                  <a:schemeClr val="bg1">
                    <a:lumMod val="75000"/>
                  </a:schemeClr>
                </a:solidFill>
              </a:rPr>
              <a:t> vasculature (and thus all those nasty blood-borne inflammatory mediators) even closer to the melt</a:t>
            </a:r>
          </a:p>
        </p:txBody>
      </p:sp>
      <p:sp>
        <p:nvSpPr>
          <p:cNvPr id="4" name="Text Box 4">
            <a:extLst>
              <a:ext uri="{FF2B5EF4-FFF2-40B4-BE49-F238E27FC236}">
                <a16:creationId xmlns:a16="http://schemas.microsoft.com/office/drawing/2014/main" id="{DEA5323D-F76A-40EE-8741-C959C25EF863}"/>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
          <p:cNvSpPr>
            <a:spLocks noChangeArrowheads="1"/>
          </p:cNvSpPr>
          <p:nvPr/>
        </p:nvSpPr>
        <p:spPr bwMode="auto">
          <a:xfrm>
            <a:off x="4572000" y="3276600"/>
            <a:ext cx="3048000" cy="304800"/>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53251"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53252"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53253" name="Rectangle 4"/>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53254" name="Rectangle 5"/>
          <p:cNvSpPr>
            <a:spLocks noChangeArrowheads="1"/>
          </p:cNvSpPr>
          <p:nvPr/>
        </p:nvSpPr>
        <p:spPr bwMode="auto">
          <a:xfrm>
            <a:off x="1981200" y="2895600"/>
            <a:ext cx="9144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3255" name="Rectangle 6"/>
          <p:cNvSpPr>
            <a:spLocks noChangeArrowheads="1"/>
          </p:cNvSpPr>
          <p:nvPr/>
        </p:nvSpPr>
        <p:spPr bwMode="auto">
          <a:xfrm>
            <a:off x="1981200" y="3276600"/>
            <a:ext cx="2133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3256" name="Rectangle 8"/>
          <p:cNvSpPr>
            <a:spLocks noChangeArrowheads="1"/>
          </p:cNvSpPr>
          <p:nvPr/>
        </p:nvSpPr>
        <p:spPr bwMode="auto">
          <a:xfrm>
            <a:off x="4876800" y="3581400"/>
            <a:ext cx="1600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53257" name="Rectangle 10"/>
          <p:cNvSpPr>
            <a:spLocks noChangeArrowheads="1"/>
          </p:cNvSpPr>
          <p:nvPr/>
        </p:nvSpPr>
        <p:spPr bwMode="auto">
          <a:xfrm>
            <a:off x="2133600" y="4495800"/>
            <a:ext cx="25146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3258" name="Rectangle 11"/>
          <p:cNvSpPr>
            <a:spLocks noGrp="1" noChangeArrowheads="1"/>
          </p:cNvSpPr>
          <p:nvPr>
            <p:ph type="title"/>
          </p:nvPr>
        </p:nvSpPr>
        <p:spPr>
          <a:xfrm>
            <a:off x="457200" y="122238"/>
            <a:ext cx="7543800" cy="792162"/>
          </a:xfrm>
        </p:spPr>
        <p:txBody>
          <a:bodyPr/>
          <a:lstStyle/>
          <a:p>
            <a:pPr eaLnBrk="1" hangingPunct="1"/>
            <a:r>
              <a:rPr lang="en-US" altLang="en-US"/>
              <a:t>A</a:t>
            </a:r>
          </a:p>
        </p:txBody>
      </p:sp>
      <p:sp>
        <p:nvSpPr>
          <p:cNvPr id="53259" name="Rectangle 12"/>
          <p:cNvSpPr>
            <a:spLocks noGrp="1" noChangeArrowheads="1"/>
          </p:cNvSpPr>
          <p:nvPr>
            <p:ph type="body" idx="1"/>
          </p:nvPr>
        </p:nvSpPr>
        <p:spPr>
          <a:xfrm>
            <a:off x="304800" y="1676400"/>
            <a:ext cx="8534400" cy="4876800"/>
          </a:xfrm>
        </p:spPr>
        <p:txBody>
          <a:bodyPr/>
          <a:lstStyle/>
          <a:p>
            <a:pPr eaLnBrk="1" hangingPunct="1"/>
            <a:r>
              <a:rPr lang="en-US" altLang="en-US" sz="2200" dirty="0">
                <a:solidFill>
                  <a:schemeClr val="bg1">
                    <a:lumMod val="75000"/>
                  </a:schemeClr>
                </a:solidFill>
              </a:rPr>
              <a:t>Autoimmune PUK is usually unilateral and sectoral                         </a:t>
            </a:r>
          </a:p>
          <a:p>
            <a:pPr eaLnBrk="1" hangingPunct="1"/>
            <a:r>
              <a:rPr lang="en-US" altLang="en-US" sz="2200" dirty="0">
                <a:solidFill>
                  <a:schemeClr val="bg1">
                    <a:lumMod val="75000"/>
                  </a:schemeClr>
                </a:solidFill>
              </a:rPr>
              <a:t>It often heralds exacerbation of systemic disease </a:t>
            </a:r>
          </a:p>
          <a:p>
            <a:pPr eaLnBrk="1" hangingPunct="1"/>
            <a:r>
              <a:rPr lang="en-US" altLang="en-US" sz="2200" dirty="0">
                <a:solidFill>
                  <a:schemeClr val="bg1">
                    <a:lumMod val="75000"/>
                  </a:schemeClr>
                </a:solidFill>
              </a:rPr>
              <a:t>The treatment goal is to stop K melting through 3 maneuvers:</a:t>
            </a:r>
          </a:p>
          <a:p>
            <a:pPr lvl="1" eaLnBrk="1" hangingPunct="1">
              <a:buFont typeface="Wingdings" panose="05000000000000000000" pitchFamily="2" charset="2"/>
              <a:buNone/>
            </a:pPr>
            <a:r>
              <a:rPr lang="en-US" altLang="en-US" sz="2000" dirty="0">
                <a:solidFill>
                  <a:schemeClr val="bg1">
                    <a:lumMod val="75000"/>
                  </a:schemeClr>
                </a:solidFill>
              </a:rPr>
              <a:t>1) Improve wetting</a:t>
            </a:r>
          </a:p>
          <a:p>
            <a:pPr lvl="1" eaLnBrk="1" hangingPunct="1">
              <a:buFont typeface="Wingdings" panose="05000000000000000000" pitchFamily="2" charset="2"/>
              <a:buNone/>
            </a:pPr>
            <a:r>
              <a:rPr lang="en-US" altLang="en-US" sz="2000" dirty="0">
                <a:solidFill>
                  <a:schemeClr val="bg1">
                    <a:lumMod val="75000"/>
                  </a:schemeClr>
                </a:solidFill>
              </a:rPr>
              <a:t>2) Promote re-epithelialization via lubes, BCL, patching, glue</a:t>
            </a:r>
          </a:p>
          <a:p>
            <a:pPr lvl="2" eaLnBrk="1" hangingPunct="1"/>
            <a:r>
              <a:rPr lang="en-US" altLang="en-US" sz="1800" dirty="0">
                <a:solidFill>
                  <a:schemeClr val="bg1">
                    <a:lumMod val="75000"/>
                  </a:schemeClr>
                </a:solidFill>
              </a:rPr>
              <a:t>You should also consider stopping topical steroids, which can delay re-epithelialization. As a general rule: If the cornea is significantly thinned, avoid topical steroids.</a:t>
            </a:r>
          </a:p>
          <a:p>
            <a:pPr lvl="1" eaLnBrk="1" hangingPunct="1">
              <a:buFont typeface="Wingdings" panose="05000000000000000000" pitchFamily="2" charset="2"/>
              <a:buNone/>
            </a:pPr>
            <a:r>
              <a:rPr lang="en-US" altLang="en-US" sz="2000" dirty="0">
                <a:solidFill>
                  <a:schemeClr val="bg1">
                    <a:lumMod val="75000"/>
                  </a:schemeClr>
                </a:solidFill>
              </a:rPr>
              <a:t>3) Suppress systemic inflammation </a:t>
            </a:r>
          </a:p>
          <a:p>
            <a:pPr lvl="1" eaLnBrk="1" hangingPunct="1">
              <a:buFont typeface="Wingdings" panose="05000000000000000000" pitchFamily="2" charset="2"/>
              <a:buNone/>
            </a:pPr>
            <a:r>
              <a:rPr lang="en-US" altLang="en-US" sz="2000" b="1" dirty="0">
                <a:solidFill>
                  <a:srgbClr val="0000FF"/>
                </a:solidFill>
                <a:latin typeface="Segoe Script" panose="020B0504020000000003" pitchFamily="34" charset="0"/>
              </a:rPr>
              <a:t>4) </a:t>
            </a:r>
            <a:r>
              <a:rPr lang="en-US" altLang="en-US" sz="2000" b="1" dirty="0" err="1">
                <a:solidFill>
                  <a:srgbClr val="0000FF"/>
                </a:solidFill>
                <a:latin typeface="Segoe Script" panose="020B0504020000000003" pitchFamily="34" charset="0"/>
              </a:rPr>
              <a:t>Conj</a:t>
            </a:r>
            <a:r>
              <a:rPr lang="en-US" altLang="en-US" sz="2000" b="1" dirty="0">
                <a:solidFill>
                  <a:srgbClr val="0000FF"/>
                </a:solidFill>
                <a:latin typeface="Segoe Script" panose="020B0504020000000003" pitchFamily="34" charset="0"/>
              </a:rPr>
              <a:t> flap over the peripheral defect? </a:t>
            </a:r>
            <a:r>
              <a:rPr lang="en-US" altLang="en-US" sz="2000" b="1" dirty="0">
                <a:latin typeface="Segoe Script" panose="020B0504020000000003" pitchFamily="34" charset="0"/>
              </a:rPr>
              <a:t>YES!</a:t>
            </a:r>
          </a:p>
          <a:p>
            <a:pPr eaLnBrk="1" hangingPunct="1"/>
            <a:endParaRPr lang="en-US" altLang="en-US" sz="2400" dirty="0">
              <a:solidFill>
                <a:srgbClr val="B2B2B2"/>
              </a:solidFill>
            </a:endParaRPr>
          </a:p>
        </p:txBody>
      </p:sp>
      <p:sp>
        <p:nvSpPr>
          <p:cNvPr id="5326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1BC2ED0-D6FB-42EE-AAA8-4F66CF194761}" type="slidenum">
              <a:rPr lang="en-US" altLang="en-US" sz="1000" smtClean="0"/>
              <a:pPr>
                <a:spcBef>
                  <a:spcPct val="0"/>
                </a:spcBef>
                <a:buClrTx/>
                <a:buSzTx/>
                <a:buFontTx/>
                <a:buNone/>
              </a:pPr>
              <a:t>93</a:t>
            </a:fld>
            <a:endParaRPr lang="en-US" altLang="en-US" sz="1000"/>
          </a:p>
        </p:txBody>
      </p:sp>
      <p:sp>
        <p:nvSpPr>
          <p:cNvPr id="53263" name="TextBox 1"/>
          <p:cNvSpPr txBox="1">
            <a:spLocks noChangeArrowheads="1"/>
          </p:cNvSpPr>
          <p:nvPr/>
        </p:nvSpPr>
        <p:spPr bwMode="auto">
          <a:xfrm>
            <a:off x="582613" y="3971925"/>
            <a:ext cx="8131175" cy="5238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t>In what clinical scenario might a conj flap over a PUK defect be an appropriate treatment maneuver?</a:t>
            </a:r>
          </a:p>
          <a:p>
            <a:pPr eaLnBrk="1" hangingPunct="1">
              <a:spcBef>
                <a:spcPct val="0"/>
              </a:spcBef>
              <a:buClrTx/>
              <a:buSzTx/>
              <a:buFontTx/>
              <a:buNone/>
            </a:pPr>
            <a:r>
              <a:rPr lang="en-US" altLang="en-US" sz="1400"/>
              <a:t>In </a:t>
            </a:r>
            <a:r>
              <a:rPr lang="en-US" altLang="en-US" sz="1400" b="1"/>
              <a:t>infectious</a:t>
            </a:r>
            <a:r>
              <a:rPr lang="en-US" altLang="en-US" sz="1400"/>
              <a:t> PUK, especially when the organism is </a:t>
            </a:r>
            <a:r>
              <a:rPr lang="en-US" altLang="en-US" sz="1400" b="1"/>
              <a:t>fungal</a:t>
            </a:r>
          </a:p>
        </p:txBody>
      </p:sp>
      <p:sp>
        <p:nvSpPr>
          <p:cNvPr id="2" name="Text Box 14">
            <a:extLst>
              <a:ext uri="{FF2B5EF4-FFF2-40B4-BE49-F238E27FC236}">
                <a16:creationId xmlns:a16="http://schemas.microsoft.com/office/drawing/2014/main" id="{7D05C8DE-BD64-4C8B-82CF-5997B825C628}"/>
              </a:ext>
            </a:extLst>
          </p:cNvPr>
          <p:cNvSpPr txBox="1">
            <a:spLocks noChangeArrowheads="1"/>
          </p:cNvSpPr>
          <p:nvPr/>
        </p:nvSpPr>
        <p:spPr bwMode="auto">
          <a:xfrm>
            <a:off x="914400" y="5287963"/>
            <a:ext cx="7359650" cy="738664"/>
          </a:xfrm>
          <a:prstGeom prst="rect">
            <a:avLst/>
          </a:prstGeom>
          <a:noFill/>
          <a:ln>
            <a:noFill/>
          </a:ln>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lumMod val="75000"/>
                  </a:schemeClr>
                </a:solidFill>
              </a:rPr>
              <a:t>What about using a </a:t>
            </a:r>
            <a:r>
              <a:rPr lang="en-US" altLang="en-US" sz="1400" i="1" dirty="0" err="1">
                <a:solidFill>
                  <a:schemeClr val="bg1">
                    <a:lumMod val="75000"/>
                  </a:schemeClr>
                </a:solidFill>
              </a:rPr>
              <a:t>conj</a:t>
            </a:r>
            <a:r>
              <a:rPr lang="en-US" altLang="en-US" sz="1400" i="1" dirty="0">
                <a:solidFill>
                  <a:schemeClr val="bg1">
                    <a:lumMod val="75000"/>
                  </a:schemeClr>
                </a:solidFill>
              </a:rPr>
              <a:t> flap to cover the peripheral defect?</a:t>
            </a:r>
          </a:p>
          <a:p>
            <a:pPr eaLnBrk="1" hangingPunct="1">
              <a:spcBef>
                <a:spcPct val="0"/>
              </a:spcBef>
              <a:buClrTx/>
              <a:buSzTx/>
              <a:buFontTx/>
              <a:buNone/>
            </a:pPr>
            <a:r>
              <a:rPr lang="en-US" altLang="en-US" sz="1400" dirty="0" err="1">
                <a:solidFill>
                  <a:schemeClr val="bg1">
                    <a:lumMod val="75000"/>
                  </a:schemeClr>
                </a:solidFill>
              </a:rPr>
              <a:t>Conj</a:t>
            </a:r>
            <a:r>
              <a:rPr lang="en-US" altLang="en-US" sz="1400" dirty="0">
                <a:solidFill>
                  <a:schemeClr val="bg1">
                    <a:lumMod val="75000"/>
                  </a:schemeClr>
                </a:solidFill>
              </a:rPr>
              <a:t> flaps are contraindicated in autoimmune PUK because they bring the </a:t>
            </a:r>
            <a:r>
              <a:rPr lang="en-US" altLang="en-US" sz="1400" dirty="0" err="1">
                <a:solidFill>
                  <a:schemeClr val="bg1">
                    <a:lumMod val="75000"/>
                  </a:schemeClr>
                </a:solidFill>
              </a:rPr>
              <a:t>conj</a:t>
            </a:r>
            <a:r>
              <a:rPr lang="en-US" altLang="en-US" sz="1400" dirty="0">
                <a:solidFill>
                  <a:schemeClr val="bg1">
                    <a:lumMod val="75000"/>
                  </a:schemeClr>
                </a:solidFill>
              </a:rPr>
              <a:t> vasculature (and thus all those nasty blood-borne inflammatory mediators) even closer to the melt</a:t>
            </a:r>
          </a:p>
        </p:txBody>
      </p:sp>
      <p:sp>
        <p:nvSpPr>
          <p:cNvPr id="3" name="Text Box 4">
            <a:extLst>
              <a:ext uri="{FF2B5EF4-FFF2-40B4-BE49-F238E27FC236}">
                <a16:creationId xmlns:a16="http://schemas.microsoft.com/office/drawing/2014/main" id="{D86989E3-8919-4234-AFE6-01D2E8A67F95}"/>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
          <p:cNvSpPr>
            <a:spLocks noChangeArrowheads="1"/>
          </p:cNvSpPr>
          <p:nvPr/>
        </p:nvSpPr>
        <p:spPr bwMode="auto">
          <a:xfrm>
            <a:off x="4572000" y="3276600"/>
            <a:ext cx="3048000" cy="304800"/>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54275"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54276"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54277" name="Rectangle 4"/>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54278" name="Rectangle 5"/>
          <p:cNvSpPr>
            <a:spLocks noChangeArrowheads="1"/>
          </p:cNvSpPr>
          <p:nvPr/>
        </p:nvSpPr>
        <p:spPr bwMode="auto">
          <a:xfrm>
            <a:off x="1981200" y="2895600"/>
            <a:ext cx="9144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4279" name="Rectangle 6"/>
          <p:cNvSpPr>
            <a:spLocks noChangeArrowheads="1"/>
          </p:cNvSpPr>
          <p:nvPr/>
        </p:nvSpPr>
        <p:spPr bwMode="auto">
          <a:xfrm>
            <a:off x="1981200" y="3276600"/>
            <a:ext cx="2133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4280" name="Rectangle 8"/>
          <p:cNvSpPr>
            <a:spLocks noChangeArrowheads="1"/>
          </p:cNvSpPr>
          <p:nvPr/>
        </p:nvSpPr>
        <p:spPr bwMode="auto">
          <a:xfrm>
            <a:off x="4876800" y="3581400"/>
            <a:ext cx="1600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54281" name="Rectangle 10"/>
          <p:cNvSpPr>
            <a:spLocks noChangeArrowheads="1"/>
          </p:cNvSpPr>
          <p:nvPr/>
        </p:nvSpPr>
        <p:spPr bwMode="auto">
          <a:xfrm>
            <a:off x="2133600" y="4495800"/>
            <a:ext cx="25146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4282" name="Rectangle 11"/>
          <p:cNvSpPr>
            <a:spLocks noGrp="1" noChangeArrowheads="1"/>
          </p:cNvSpPr>
          <p:nvPr>
            <p:ph type="title"/>
          </p:nvPr>
        </p:nvSpPr>
        <p:spPr>
          <a:xfrm>
            <a:off x="457200" y="122238"/>
            <a:ext cx="7543800" cy="792162"/>
          </a:xfrm>
        </p:spPr>
        <p:txBody>
          <a:bodyPr/>
          <a:lstStyle/>
          <a:p>
            <a:pPr eaLnBrk="1" hangingPunct="1"/>
            <a:r>
              <a:rPr lang="en-US" altLang="en-US"/>
              <a:t>Q</a:t>
            </a:r>
          </a:p>
        </p:txBody>
      </p:sp>
      <p:sp>
        <p:nvSpPr>
          <p:cNvPr id="54283" name="Rectangle 12"/>
          <p:cNvSpPr>
            <a:spLocks noGrp="1" noChangeArrowheads="1"/>
          </p:cNvSpPr>
          <p:nvPr>
            <p:ph type="body" idx="1"/>
          </p:nvPr>
        </p:nvSpPr>
        <p:spPr>
          <a:xfrm>
            <a:off x="304800" y="1676400"/>
            <a:ext cx="8534400" cy="4876800"/>
          </a:xfrm>
        </p:spPr>
        <p:txBody>
          <a:bodyPr/>
          <a:lstStyle/>
          <a:p>
            <a:pPr eaLnBrk="1" hangingPunct="1"/>
            <a:r>
              <a:rPr lang="en-US" altLang="en-US" sz="2200" dirty="0">
                <a:solidFill>
                  <a:schemeClr val="bg1">
                    <a:lumMod val="75000"/>
                  </a:schemeClr>
                </a:solidFill>
              </a:rPr>
              <a:t>Autoimmune PUK is usually unilateral and sectoral                         </a:t>
            </a:r>
          </a:p>
          <a:p>
            <a:pPr eaLnBrk="1" hangingPunct="1"/>
            <a:r>
              <a:rPr lang="en-US" altLang="en-US" sz="2200" dirty="0">
                <a:solidFill>
                  <a:schemeClr val="bg1">
                    <a:lumMod val="75000"/>
                  </a:schemeClr>
                </a:solidFill>
              </a:rPr>
              <a:t>It often heralds exacerbation of systemic disease </a:t>
            </a:r>
          </a:p>
          <a:p>
            <a:pPr eaLnBrk="1" hangingPunct="1"/>
            <a:r>
              <a:rPr lang="en-US" altLang="en-US" sz="2200" dirty="0">
                <a:solidFill>
                  <a:schemeClr val="bg1">
                    <a:lumMod val="75000"/>
                  </a:schemeClr>
                </a:solidFill>
              </a:rPr>
              <a:t>The treatment goal is to stop K melting through 3 maneuvers:</a:t>
            </a:r>
          </a:p>
          <a:p>
            <a:pPr lvl="1" eaLnBrk="1" hangingPunct="1">
              <a:buFont typeface="Wingdings" panose="05000000000000000000" pitchFamily="2" charset="2"/>
              <a:buNone/>
            </a:pPr>
            <a:r>
              <a:rPr lang="en-US" altLang="en-US" sz="2000" dirty="0">
                <a:solidFill>
                  <a:schemeClr val="bg1">
                    <a:lumMod val="75000"/>
                  </a:schemeClr>
                </a:solidFill>
              </a:rPr>
              <a:t>1) Improve wetting</a:t>
            </a:r>
          </a:p>
          <a:p>
            <a:pPr lvl="1" eaLnBrk="1" hangingPunct="1">
              <a:buFont typeface="Wingdings" panose="05000000000000000000" pitchFamily="2" charset="2"/>
              <a:buNone/>
            </a:pPr>
            <a:r>
              <a:rPr lang="en-US" altLang="en-US" sz="2000" dirty="0">
                <a:solidFill>
                  <a:schemeClr val="bg1">
                    <a:lumMod val="75000"/>
                  </a:schemeClr>
                </a:solidFill>
              </a:rPr>
              <a:t>2) Promote re-epithelialization via lubes, BCL, patching, glue</a:t>
            </a:r>
          </a:p>
          <a:p>
            <a:pPr lvl="2" eaLnBrk="1" hangingPunct="1"/>
            <a:r>
              <a:rPr lang="en-US" altLang="en-US" sz="1800" dirty="0">
                <a:solidFill>
                  <a:schemeClr val="bg1">
                    <a:lumMod val="75000"/>
                  </a:schemeClr>
                </a:solidFill>
              </a:rPr>
              <a:t>You should also consider stopping topical steroids, which can delay re-epithelialization. As a general rule: If the cornea is significantly thinned, avoid topical steroids.</a:t>
            </a:r>
          </a:p>
          <a:p>
            <a:pPr lvl="1" eaLnBrk="1" hangingPunct="1">
              <a:buFont typeface="Wingdings" panose="05000000000000000000" pitchFamily="2" charset="2"/>
              <a:buNone/>
            </a:pPr>
            <a:r>
              <a:rPr lang="en-US" altLang="en-US" sz="2000" dirty="0">
                <a:solidFill>
                  <a:schemeClr val="bg1">
                    <a:lumMod val="75000"/>
                  </a:schemeClr>
                </a:solidFill>
              </a:rPr>
              <a:t>3) Suppress systemic inflammation </a:t>
            </a:r>
          </a:p>
          <a:p>
            <a:pPr lvl="1" eaLnBrk="1" hangingPunct="1">
              <a:buFont typeface="Wingdings" panose="05000000000000000000" pitchFamily="2" charset="2"/>
              <a:buNone/>
            </a:pPr>
            <a:r>
              <a:rPr lang="en-US" altLang="en-US" sz="2000" b="1" dirty="0">
                <a:solidFill>
                  <a:srgbClr val="0000FF"/>
                </a:solidFill>
                <a:latin typeface="Segoe Script" panose="020B0504020000000003" pitchFamily="34" charset="0"/>
              </a:rPr>
              <a:t>4) </a:t>
            </a:r>
            <a:r>
              <a:rPr lang="en-US" altLang="en-US" sz="2000" b="1" dirty="0" err="1">
                <a:solidFill>
                  <a:srgbClr val="0000FF"/>
                </a:solidFill>
                <a:latin typeface="Segoe Script" panose="020B0504020000000003" pitchFamily="34" charset="0"/>
              </a:rPr>
              <a:t>Conj</a:t>
            </a:r>
            <a:r>
              <a:rPr lang="en-US" altLang="en-US" sz="2000" b="1" dirty="0">
                <a:solidFill>
                  <a:srgbClr val="0000FF"/>
                </a:solidFill>
                <a:latin typeface="Segoe Script" panose="020B0504020000000003" pitchFamily="34" charset="0"/>
              </a:rPr>
              <a:t> surgery:  </a:t>
            </a:r>
          </a:p>
          <a:p>
            <a:pPr eaLnBrk="1" hangingPunct="1"/>
            <a:endParaRPr lang="en-US" altLang="en-US" sz="2400" dirty="0">
              <a:solidFill>
                <a:srgbClr val="B2B2B2"/>
              </a:solidFill>
            </a:endParaRPr>
          </a:p>
        </p:txBody>
      </p:sp>
      <p:sp>
        <p:nvSpPr>
          <p:cNvPr id="542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628438E-983C-47D9-BAB4-08CCAA6D2B3B}" type="slidenum">
              <a:rPr lang="en-US" altLang="en-US" sz="1000" smtClean="0"/>
              <a:pPr>
                <a:spcBef>
                  <a:spcPct val="0"/>
                </a:spcBef>
                <a:buClrTx/>
                <a:buSzTx/>
                <a:buFontTx/>
                <a:buNone/>
              </a:pPr>
              <a:t>94</a:t>
            </a:fld>
            <a:endParaRPr lang="en-US" altLang="en-US" sz="1000"/>
          </a:p>
        </p:txBody>
      </p:sp>
      <p:sp>
        <p:nvSpPr>
          <p:cNvPr id="2" name="Text Box 14">
            <a:extLst>
              <a:ext uri="{FF2B5EF4-FFF2-40B4-BE49-F238E27FC236}">
                <a16:creationId xmlns:a16="http://schemas.microsoft.com/office/drawing/2014/main" id="{9EAD4FA0-061D-4279-B5B0-E6603787A410}"/>
              </a:ext>
            </a:extLst>
          </p:cNvPr>
          <p:cNvSpPr txBox="1">
            <a:spLocks noChangeArrowheads="1"/>
          </p:cNvSpPr>
          <p:nvPr/>
        </p:nvSpPr>
        <p:spPr bwMode="auto">
          <a:xfrm>
            <a:off x="914400" y="5287963"/>
            <a:ext cx="7359650" cy="1169551"/>
          </a:xfrm>
          <a:prstGeom prst="rect">
            <a:avLst/>
          </a:prstGeom>
          <a:noFill/>
          <a:ln>
            <a:noFill/>
          </a:ln>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t>What about using a </a:t>
            </a:r>
            <a:r>
              <a:rPr lang="en-US" altLang="en-US" sz="1400" i="1" dirty="0" err="1"/>
              <a:t>conj</a:t>
            </a:r>
            <a:r>
              <a:rPr lang="en-US" altLang="en-US" sz="1400" i="1" dirty="0"/>
              <a:t> flap to cover the peripheral defect?</a:t>
            </a:r>
          </a:p>
          <a:p>
            <a:pPr eaLnBrk="1" hangingPunct="1">
              <a:spcBef>
                <a:spcPct val="0"/>
              </a:spcBef>
              <a:buClrTx/>
              <a:buSzTx/>
              <a:buFontTx/>
              <a:buNone/>
            </a:pPr>
            <a:r>
              <a:rPr lang="en-US" altLang="en-US" sz="1400" dirty="0" err="1"/>
              <a:t>Conj</a:t>
            </a:r>
            <a:r>
              <a:rPr lang="en-US" altLang="en-US" sz="1400" dirty="0"/>
              <a:t> flaps are contraindicated in autoimmune PUK because they bring the </a:t>
            </a:r>
            <a:r>
              <a:rPr lang="en-US" altLang="en-US" sz="1400" dirty="0" err="1"/>
              <a:t>conj</a:t>
            </a:r>
            <a:r>
              <a:rPr lang="en-US" altLang="en-US" sz="1400" dirty="0"/>
              <a:t> vasculature (and thus all those nasty blood-borne inflammatory mediators) even closer to the melt</a:t>
            </a:r>
          </a:p>
          <a:p>
            <a:pPr eaLnBrk="1" hangingPunct="1">
              <a:spcBef>
                <a:spcPct val="0"/>
              </a:spcBef>
              <a:buClrTx/>
              <a:buSzTx/>
              <a:buFontTx/>
              <a:buNone/>
            </a:pPr>
            <a:endParaRPr lang="en-US" altLang="en-US" sz="1400" dirty="0"/>
          </a:p>
          <a:p>
            <a:pPr eaLnBrk="1" hangingPunct="1">
              <a:spcBef>
                <a:spcPct val="0"/>
              </a:spcBef>
              <a:buClrTx/>
              <a:buSzTx/>
              <a:buFontTx/>
              <a:buNone/>
            </a:pPr>
            <a:r>
              <a:rPr lang="en-US" altLang="en-US" sz="1400" i="1" dirty="0"/>
              <a:t>What </a:t>
            </a:r>
            <a:r>
              <a:rPr lang="en-US" altLang="en-US" sz="1400" i="1" dirty="0" err="1"/>
              <a:t>conj</a:t>
            </a:r>
            <a:r>
              <a:rPr lang="en-US" altLang="en-US" sz="1400" i="1" dirty="0"/>
              <a:t> surgery </a:t>
            </a:r>
            <a:r>
              <a:rPr lang="en-US" altLang="en-US" sz="1400" b="1" dirty="0"/>
              <a:t>is</a:t>
            </a:r>
            <a:r>
              <a:rPr lang="en-US" altLang="en-US" sz="1400" i="1" dirty="0"/>
              <a:t> very helpful in autoimmune PUK?</a:t>
            </a:r>
            <a:endParaRPr lang="en-US" altLang="en-US" sz="1400" dirty="0"/>
          </a:p>
        </p:txBody>
      </p:sp>
      <p:sp>
        <p:nvSpPr>
          <p:cNvPr id="3" name="Text Box 4">
            <a:extLst>
              <a:ext uri="{FF2B5EF4-FFF2-40B4-BE49-F238E27FC236}">
                <a16:creationId xmlns:a16="http://schemas.microsoft.com/office/drawing/2014/main" id="{4FE142A6-3C7F-4E36-858A-1C7E31B39EC6}"/>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
          <p:cNvSpPr>
            <a:spLocks noChangeArrowheads="1"/>
          </p:cNvSpPr>
          <p:nvPr/>
        </p:nvSpPr>
        <p:spPr bwMode="auto">
          <a:xfrm>
            <a:off x="4572000" y="3276600"/>
            <a:ext cx="3048000" cy="304800"/>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55299" name="Rectangle 2"/>
          <p:cNvSpPr>
            <a:spLocks noChangeArrowheads="1"/>
          </p:cNvSpPr>
          <p:nvPr/>
        </p:nvSpPr>
        <p:spPr bwMode="auto">
          <a:xfrm>
            <a:off x="41910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55300" name="Rectangle 3"/>
          <p:cNvSpPr>
            <a:spLocks noChangeArrowheads="1"/>
          </p:cNvSpPr>
          <p:nvPr/>
        </p:nvSpPr>
        <p:spPr bwMode="auto">
          <a:xfrm>
            <a:off x="5943600" y="1752600"/>
            <a:ext cx="1219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55301" name="Rectangle 4"/>
          <p:cNvSpPr>
            <a:spLocks noChangeArrowheads="1"/>
          </p:cNvSpPr>
          <p:nvPr/>
        </p:nvSpPr>
        <p:spPr bwMode="auto">
          <a:xfrm>
            <a:off x="2590800" y="2133600"/>
            <a:ext cx="1676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55302" name="Rectangle 5"/>
          <p:cNvSpPr>
            <a:spLocks noChangeArrowheads="1"/>
          </p:cNvSpPr>
          <p:nvPr/>
        </p:nvSpPr>
        <p:spPr bwMode="auto">
          <a:xfrm>
            <a:off x="1981200" y="2895600"/>
            <a:ext cx="9144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5303" name="Rectangle 6"/>
          <p:cNvSpPr>
            <a:spLocks noChangeArrowheads="1"/>
          </p:cNvSpPr>
          <p:nvPr/>
        </p:nvSpPr>
        <p:spPr bwMode="auto">
          <a:xfrm>
            <a:off x="1981200" y="3276600"/>
            <a:ext cx="2133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5304" name="Rectangle 8"/>
          <p:cNvSpPr>
            <a:spLocks noChangeArrowheads="1"/>
          </p:cNvSpPr>
          <p:nvPr/>
        </p:nvSpPr>
        <p:spPr bwMode="auto">
          <a:xfrm>
            <a:off x="4876800" y="3581400"/>
            <a:ext cx="1600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55305" name="Rectangle 10"/>
          <p:cNvSpPr>
            <a:spLocks noChangeArrowheads="1"/>
          </p:cNvSpPr>
          <p:nvPr/>
        </p:nvSpPr>
        <p:spPr bwMode="auto">
          <a:xfrm>
            <a:off x="2133600" y="4495800"/>
            <a:ext cx="25146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5306" name="Rectangle 11"/>
          <p:cNvSpPr>
            <a:spLocks noGrp="1" noChangeArrowheads="1"/>
          </p:cNvSpPr>
          <p:nvPr>
            <p:ph type="title"/>
          </p:nvPr>
        </p:nvSpPr>
        <p:spPr>
          <a:xfrm>
            <a:off x="457200" y="122238"/>
            <a:ext cx="7543800" cy="792162"/>
          </a:xfrm>
        </p:spPr>
        <p:txBody>
          <a:bodyPr/>
          <a:lstStyle/>
          <a:p>
            <a:pPr eaLnBrk="1" hangingPunct="1"/>
            <a:r>
              <a:rPr lang="en-US" altLang="en-US"/>
              <a:t>A</a:t>
            </a:r>
          </a:p>
        </p:txBody>
      </p:sp>
      <p:sp>
        <p:nvSpPr>
          <p:cNvPr id="55307" name="Rectangle 12"/>
          <p:cNvSpPr>
            <a:spLocks noGrp="1" noChangeArrowheads="1"/>
          </p:cNvSpPr>
          <p:nvPr>
            <p:ph type="body" idx="1"/>
          </p:nvPr>
        </p:nvSpPr>
        <p:spPr>
          <a:xfrm>
            <a:off x="304800" y="1676400"/>
            <a:ext cx="8534400" cy="4876800"/>
          </a:xfrm>
        </p:spPr>
        <p:txBody>
          <a:bodyPr/>
          <a:lstStyle/>
          <a:p>
            <a:pPr eaLnBrk="1" hangingPunct="1"/>
            <a:r>
              <a:rPr lang="en-US" altLang="en-US" sz="2200" dirty="0">
                <a:solidFill>
                  <a:schemeClr val="bg1">
                    <a:lumMod val="75000"/>
                  </a:schemeClr>
                </a:solidFill>
              </a:rPr>
              <a:t>Autoimmune PUK is usually unilateral and sectoral                         </a:t>
            </a:r>
          </a:p>
          <a:p>
            <a:pPr eaLnBrk="1" hangingPunct="1"/>
            <a:r>
              <a:rPr lang="en-US" altLang="en-US" sz="2200" dirty="0">
                <a:solidFill>
                  <a:schemeClr val="bg1">
                    <a:lumMod val="75000"/>
                  </a:schemeClr>
                </a:solidFill>
              </a:rPr>
              <a:t>It often heralds exacerbation of systemic disease </a:t>
            </a:r>
          </a:p>
          <a:p>
            <a:pPr eaLnBrk="1" hangingPunct="1"/>
            <a:r>
              <a:rPr lang="en-US" altLang="en-US" sz="2200" dirty="0">
                <a:solidFill>
                  <a:schemeClr val="bg1">
                    <a:lumMod val="75000"/>
                  </a:schemeClr>
                </a:solidFill>
              </a:rPr>
              <a:t>The treatment goal is to stop K melting through 3 maneuvers:</a:t>
            </a:r>
          </a:p>
          <a:p>
            <a:pPr lvl="1" eaLnBrk="1" hangingPunct="1">
              <a:buFont typeface="Wingdings" panose="05000000000000000000" pitchFamily="2" charset="2"/>
              <a:buNone/>
            </a:pPr>
            <a:r>
              <a:rPr lang="en-US" altLang="en-US" sz="2000" dirty="0">
                <a:solidFill>
                  <a:schemeClr val="bg1">
                    <a:lumMod val="75000"/>
                  </a:schemeClr>
                </a:solidFill>
              </a:rPr>
              <a:t>1) Improve wetting</a:t>
            </a:r>
          </a:p>
          <a:p>
            <a:pPr lvl="1" eaLnBrk="1" hangingPunct="1">
              <a:buFont typeface="Wingdings" panose="05000000000000000000" pitchFamily="2" charset="2"/>
              <a:buNone/>
            </a:pPr>
            <a:r>
              <a:rPr lang="en-US" altLang="en-US" sz="2000" dirty="0">
                <a:solidFill>
                  <a:schemeClr val="bg1">
                    <a:lumMod val="75000"/>
                  </a:schemeClr>
                </a:solidFill>
              </a:rPr>
              <a:t>2) Promote re-epithelialization via lubes, BCL, patching, glue</a:t>
            </a:r>
          </a:p>
          <a:p>
            <a:pPr lvl="2" eaLnBrk="1" hangingPunct="1"/>
            <a:r>
              <a:rPr lang="en-US" altLang="en-US" sz="1800" dirty="0">
                <a:solidFill>
                  <a:schemeClr val="bg1">
                    <a:lumMod val="75000"/>
                  </a:schemeClr>
                </a:solidFill>
              </a:rPr>
              <a:t>You should also consider stopping topical steroids, which can delay re-epithelialization. As a general rule: If the cornea is significantly thinned, avoid topical steroids.</a:t>
            </a:r>
          </a:p>
          <a:p>
            <a:pPr lvl="1" eaLnBrk="1" hangingPunct="1">
              <a:buFont typeface="Wingdings" panose="05000000000000000000" pitchFamily="2" charset="2"/>
              <a:buNone/>
            </a:pPr>
            <a:r>
              <a:rPr lang="en-US" altLang="en-US" sz="2000" dirty="0">
                <a:solidFill>
                  <a:schemeClr val="bg1">
                    <a:lumMod val="75000"/>
                  </a:schemeClr>
                </a:solidFill>
              </a:rPr>
              <a:t>3) Suppress systemic inflammation </a:t>
            </a:r>
          </a:p>
          <a:p>
            <a:pPr lvl="1" eaLnBrk="1" hangingPunct="1">
              <a:buFont typeface="Wingdings" panose="05000000000000000000" pitchFamily="2" charset="2"/>
              <a:buNone/>
            </a:pPr>
            <a:r>
              <a:rPr lang="en-US" altLang="en-US" sz="2000" b="1" dirty="0">
                <a:solidFill>
                  <a:srgbClr val="0000FF"/>
                </a:solidFill>
                <a:latin typeface="Segoe Script" panose="020B0504020000000003" pitchFamily="34" charset="0"/>
              </a:rPr>
              <a:t>4) </a:t>
            </a:r>
            <a:r>
              <a:rPr lang="en-US" altLang="en-US" sz="2000" b="1" dirty="0" err="1">
                <a:solidFill>
                  <a:srgbClr val="0000FF"/>
                </a:solidFill>
                <a:latin typeface="Segoe Script" panose="020B0504020000000003" pitchFamily="34" charset="0"/>
              </a:rPr>
              <a:t>Conj</a:t>
            </a:r>
            <a:r>
              <a:rPr lang="en-US" altLang="en-US" sz="2000" b="1" dirty="0">
                <a:solidFill>
                  <a:srgbClr val="0000FF"/>
                </a:solidFill>
                <a:latin typeface="Segoe Script" panose="020B0504020000000003" pitchFamily="34" charset="0"/>
              </a:rPr>
              <a:t> surgery: Sectoral </a:t>
            </a:r>
            <a:r>
              <a:rPr lang="en-US" altLang="en-US" sz="2000" b="1" dirty="0" err="1">
                <a:solidFill>
                  <a:srgbClr val="0000FF"/>
                </a:solidFill>
                <a:latin typeface="Segoe Script" panose="020B0504020000000003" pitchFamily="34" charset="0"/>
              </a:rPr>
              <a:t>conj</a:t>
            </a:r>
            <a:r>
              <a:rPr lang="en-US" altLang="en-US" sz="2000" b="1" dirty="0">
                <a:solidFill>
                  <a:srgbClr val="0000FF"/>
                </a:solidFill>
                <a:latin typeface="Segoe Script" panose="020B0504020000000003" pitchFamily="34" charset="0"/>
              </a:rPr>
              <a:t> resection </a:t>
            </a:r>
          </a:p>
          <a:p>
            <a:pPr eaLnBrk="1" hangingPunct="1"/>
            <a:endParaRPr lang="en-US" altLang="en-US" sz="2400" dirty="0">
              <a:solidFill>
                <a:srgbClr val="B2B2B2"/>
              </a:solidFill>
            </a:endParaRPr>
          </a:p>
        </p:txBody>
      </p:sp>
      <p:sp>
        <p:nvSpPr>
          <p:cNvPr id="55308" name="Text Box 14"/>
          <p:cNvSpPr txBox="1">
            <a:spLocks noChangeArrowheads="1"/>
          </p:cNvSpPr>
          <p:nvPr/>
        </p:nvSpPr>
        <p:spPr bwMode="auto">
          <a:xfrm>
            <a:off x="914400" y="5287963"/>
            <a:ext cx="7359650" cy="1384995"/>
          </a:xfrm>
          <a:prstGeom prst="rect">
            <a:avLst/>
          </a:prstGeom>
          <a:noFill/>
          <a:ln>
            <a:noFill/>
          </a:ln>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t>What about using a </a:t>
            </a:r>
            <a:r>
              <a:rPr lang="en-US" altLang="en-US" sz="1400" i="1" dirty="0" err="1"/>
              <a:t>conj</a:t>
            </a:r>
            <a:r>
              <a:rPr lang="en-US" altLang="en-US" sz="1400" i="1" dirty="0"/>
              <a:t> flap to cover the peripheral defect?</a:t>
            </a:r>
          </a:p>
          <a:p>
            <a:pPr eaLnBrk="1" hangingPunct="1">
              <a:spcBef>
                <a:spcPct val="0"/>
              </a:spcBef>
              <a:buClrTx/>
              <a:buSzTx/>
              <a:buFontTx/>
              <a:buNone/>
            </a:pPr>
            <a:r>
              <a:rPr lang="en-US" altLang="en-US" sz="1400" dirty="0" err="1"/>
              <a:t>Conj</a:t>
            </a:r>
            <a:r>
              <a:rPr lang="en-US" altLang="en-US" sz="1400" dirty="0"/>
              <a:t> flaps are contraindicated in autoimmune PUK because they bring the </a:t>
            </a:r>
            <a:r>
              <a:rPr lang="en-US" altLang="en-US" sz="1400" dirty="0" err="1"/>
              <a:t>conj</a:t>
            </a:r>
            <a:r>
              <a:rPr lang="en-US" altLang="en-US" sz="1400" dirty="0"/>
              <a:t> vasculature (and thus all those nasty blood-borne inflammatory mediators) even closer to the melt</a:t>
            </a:r>
          </a:p>
          <a:p>
            <a:pPr eaLnBrk="1" hangingPunct="1">
              <a:spcBef>
                <a:spcPct val="0"/>
              </a:spcBef>
              <a:buClrTx/>
              <a:buSzTx/>
              <a:buFontTx/>
              <a:buNone/>
            </a:pPr>
            <a:endParaRPr lang="en-US" altLang="en-US" sz="1400" dirty="0"/>
          </a:p>
          <a:p>
            <a:pPr eaLnBrk="1" hangingPunct="1">
              <a:spcBef>
                <a:spcPct val="0"/>
              </a:spcBef>
              <a:buClrTx/>
              <a:buSzTx/>
              <a:buFontTx/>
              <a:buNone/>
            </a:pPr>
            <a:r>
              <a:rPr lang="en-US" altLang="en-US" sz="1400" i="1" dirty="0"/>
              <a:t>What </a:t>
            </a:r>
            <a:r>
              <a:rPr lang="en-US" altLang="en-US" sz="1400" i="1" dirty="0" err="1"/>
              <a:t>conj</a:t>
            </a:r>
            <a:r>
              <a:rPr lang="en-US" altLang="en-US" sz="1400" i="1" dirty="0"/>
              <a:t> surgery </a:t>
            </a:r>
            <a:r>
              <a:rPr lang="en-US" altLang="en-US" sz="1400" b="1" dirty="0"/>
              <a:t>is</a:t>
            </a:r>
            <a:r>
              <a:rPr lang="en-US" altLang="en-US" sz="1400" i="1" dirty="0"/>
              <a:t> very helpful in autoimmune PUK?</a:t>
            </a:r>
          </a:p>
          <a:p>
            <a:pPr eaLnBrk="1" hangingPunct="1">
              <a:spcBef>
                <a:spcPct val="0"/>
              </a:spcBef>
              <a:buClrTx/>
              <a:buSzTx/>
              <a:buFontTx/>
              <a:buNone/>
            </a:pPr>
            <a:r>
              <a:rPr lang="en-US" altLang="en-US" sz="1400" dirty="0"/>
              <a:t>Sectoral </a:t>
            </a:r>
            <a:r>
              <a:rPr lang="en-US" altLang="en-US" sz="1400" dirty="0" err="1"/>
              <a:t>conj</a:t>
            </a:r>
            <a:r>
              <a:rPr lang="en-US" altLang="en-US" sz="1400" dirty="0"/>
              <a:t> resection (</a:t>
            </a:r>
            <a:r>
              <a:rPr lang="en-US" altLang="en-US" sz="1400" dirty="0" err="1"/>
              <a:t>ie</a:t>
            </a:r>
            <a:r>
              <a:rPr lang="en-US" altLang="en-US" sz="1400" dirty="0"/>
              <a:t>, cutting the </a:t>
            </a:r>
            <a:r>
              <a:rPr lang="en-US" altLang="en-US" sz="1400" dirty="0" err="1"/>
              <a:t>conj</a:t>
            </a:r>
            <a:r>
              <a:rPr lang="en-US" altLang="en-US" sz="1400" dirty="0"/>
              <a:t> </a:t>
            </a:r>
            <a:r>
              <a:rPr lang="en-US" altLang="en-US" sz="1400" b="1" dirty="0"/>
              <a:t>away</a:t>
            </a:r>
            <a:r>
              <a:rPr lang="en-US" altLang="en-US" sz="1400" dirty="0"/>
              <a:t> from the PUK zone) can be very effective </a:t>
            </a:r>
          </a:p>
        </p:txBody>
      </p:sp>
      <p:sp>
        <p:nvSpPr>
          <p:cNvPr id="55310"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6A138F6-0FD9-471C-9FBF-94131E570C1B}" type="slidenum">
              <a:rPr lang="en-US" altLang="en-US" sz="1000" smtClean="0"/>
              <a:pPr>
                <a:spcBef>
                  <a:spcPct val="0"/>
                </a:spcBef>
                <a:buClrTx/>
                <a:buSzTx/>
                <a:buFontTx/>
                <a:buNone/>
              </a:pPr>
              <a:t>95</a:t>
            </a:fld>
            <a:endParaRPr lang="en-US" altLang="en-US" sz="1000"/>
          </a:p>
        </p:txBody>
      </p:sp>
      <p:sp>
        <p:nvSpPr>
          <p:cNvPr id="2" name="Text Box 4">
            <a:extLst>
              <a:ext uri="{FF2B5EF4-FFF2-40B4-BE49-F238E27FC236}">
                <a16:creationId xmlns:a16="http://schemas.microsoft.com/office/drawing/2014/main" id="{1967341F-4F8D-4B2B-AC94-FEF159EE551D}"/>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1"/>
          <p:cNvSpPr>
            <a:spLocks noGrp="1" noChangeArrowheads="1"/>
          </p:cNvSpPr>
          <p:nvPr>
            <p:ph type="title"/>
          </p:nvPr>
        </p:nvSpPr>
        <p:spPr>
          <a:xfrm>
            <a:off x="457200" y="122238"/>
            <a:ext cx="7543800" cy="792162"/>
          </a:xfrm>
        </p:spPr>
        <p:txBody>
          <a:bodyPr/>
          <a:lstStyle/>
          <a:p>
            <a:pPr eaLnBrk="1" hangingPunct="1"/>
            <a:r>
              <a:rPr lang="en-US" altLang="en-US"/>
              <a:t>Q</a:t>
            </a:r>
          </a:p>
        </p:txBody>
      </p:sp>
      <p:sp>
        <p:nvSpPr>
          <p:cNvPr id="5632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83D244D-2C74-4ACC-A62E-D8AE7088EF00}" type="slidenum">
              <a:rPr lang="en-US" altLang="en-US" sz="1000" smtClean="0"/>
              <a:pPr>
                <a:spcBef>
                  <a:spcPct val="0"/>
                </a:spcBef>
                <a:buClrTx/>
                <a:buSzTx/>
                <a:buFontTx/>
                <a:buNone/>
              </a:pPr>
              <a:t>96</a:t>
            </a:fld>
            <a:endParaRPr lang="en-US" altLang="en-US" sz="1000"/>
          </a:p>
        </p:txBody>
      </p:sp>
      <p:sp>
        <p:nvSpPr>
          <p:cNvPr id="56324" name="Content Placeholder 1"/>
          <p:cNvSpPr>
            <a:spLocks noGrp="1"/>
          </p:cNvSpPr>
          <p:nvPr>
            <p:ph idx="1"/>
          </p:nvPr>
        </p:nvSpPr>
        <p:spPr>
          <a:xfrm>
            <a:off x="457200" y="1379538"/>
            <a:ext cx="8229600" cy="4411662"/>
          </a:xfrm>
        </p:spPr>
        <p:txBody>
          <a:bodyPr/>
          <a:lstStyle/>
          <a:p>
            <a:r>
              <a:rPr lang="en-US" altLang="en-US" sz="2000"/>
              <a:t>Saddle-nose deformity (2):</a:t>
            </a:r>
          </a:p>
        </p:txBody>
      </p:sp>
      <p:sp>
        <p:nvSpPr>
          <p:cNvPr id="56325" name="Text Box 4"/>
          <p:cNvSpPr txBox="1">
            <a:spLocks noChangeArrowheads="1"/>
          </p:cNvSpPr>
          <p:nvPr/>
        </p:nvSpPr>
        <p:spPr bwMode="auto">
          <a:xfrm>
            <a:off x="1295400" y="152400"/>
            <a:ext cx="6705600" cy="12095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1800" dirty="0"/>
              <a:t>For each statement, identify which of these causes of PUK is/are associated (some will more than one answer)</a:t>
            </a:r>
          </a:p>
          <a:p>
            <a:pPr eaLnBrk="1" hangingPunct="1">
              <a:spcBef>
                <a:spcPct val="0"/>
              </a:spcBef>
              <a:buClrTx/>
              <a:buSzTx/>
              <a:buFontTx/>
              <a:buNone/>
            </a:pPr>
            <a:r>
              <a:rPr lang="en-US" altLang="en-US" sz="1400" b="1" dirty="0">
                <a:solidFill>
                  <a:srgbClr val="0000FF"/>
                </a:solidFill>
              </a:rPr>
              <a:t>Polyarteritis nodosa (PAN)		Relapsing </a:t>
            </a:r>
            <a:r>
              <a:rPr lang="en-US" altLang="en-US" sz="1400" b="1" dirty="0" err="1">
                <a:solidFill>
                  <a:srgbClr val="0000FF"/>
                </a:solidFill>
              </a:rPr>
              <a:t>polychondritis</a:t>
            </a:r>
            <a:r>
              <a:rPr lang="en-US" altLang="en-US" sz="1400" b="1" dirty="0">
                <a:solidFill>
                  <a:srgbClr val="0000FF"/>
                </a:solidFill>
              </a:rPr>
              <a:t> (RP)</a:t>
            </a:r>
          </a:p>
          <a:p>
            <a:pPr eaLnBrk="1" hangingPunct="1">
              <a:spcBef>
                <a:spcPct val="0"/>
              </a:spcBef>
              <a:buClrTx/>
              <a:buSzTx/>
              <a:buFontTx/>
              <a:buNone/>
            </a:pPr>
            <a:r>
              <a:rPr lang="en-US" altLang="en-US" sz="1400" b="1" dirty="0">
                <a:solidFill>
                  <a:srgbClr val="0000FF"/>
                </a:solidFill>
              </a:rPr>
              <a:t>Rheumatoid arthritis (RA)	   Granulomatosis with polyangiitis (</a:t>
            </a:r>
            <a:r>
              <a:rPr lang="en-US" altLang="en-US" sz="1400" b="1" dirty="0" err="1">
                <a:solidFill>
                  <a:srgbClr val="0000FF"/>
                </a:solidFill>
              </a:rPr>
              <a:t>GwP</a:t>
            </a:r>
            <a:r>
              <a:rPr lang="en-US" altLang="en-US" sz="1400" b="1" dirty="0">
                <a:solidFill>
                  <a:srgbClr val="0000FF"/>
                </a:solidFill>
              </a:rPr>
              <a:t>)</a:t>
            </a:r>
          </a:p>
          <a:p>
            <a:pPr eaLnBrk="1" hangingPunct="1">
              <a:spcBef>
                <a:spcPct val="0"/>
              </a:spcBef>
              <a:buClrTx/>
              <a:buSzTx/>
              <a:buFontTx/>
              <a:buNone/>
            </a:pPr>
            <a:r>
              <a:rPr lang="en-US" altLang="en-US" sz="1400" b="1" dirty="0" err="1">
                <a:solidFill>
                  <a:srgbClr val="0000FF"/>
                </a:solidFill>
              </a:rPr>
              <a:t>Mooren’s</a:t>
            </a:r>
            <a:r>
              <a:rPr lang="en-US" altLang="en-US" sz="1400" b="1" dirty="0">
                <a:solidFill>
                  <a:srgbClr val="0000FF"/>
                </a:solidFill>
              </a:rPr>
              <a:t> ulcer (MU)			Churg-Strauss (CS)</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1"/>
          <p:cNvSpPr>
            <a:spLocks noGrp="1" noChangeArrowheads="1"/>
          </p:cNvSpPr>
          <p:nvPr>
            <p:ph type="title"/>
          </p:nvPr>
        </p:nvSpPr>
        <p:spPr>
          <a:xfrm>
            <a:off x="457200" y="122238"/>
            <a:ext cx="7543800" cy="792162"/>
          </a:xfrm>
        </p:spPr>
        <p:txBody>
          <a:bodyPr/>
          <a:lstStyle/>
          <a:p>
            <a:pPr eaLnBrk="1" hangingPunct="1"/>
            <a:r>
              <a:rPr lang="en-US" altLang="en-US"/>
              <a:t>A</a:t>
            </a:r>
          </a:p>
        </p:txBody>
      </p:sp>
      <p:sp>
        <p:nvSpPr>
          <p:cNvPr id="5734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29C24E9-9AAB-43B6-BE6A-35503A91FD47}" type="slidenum">
              <a:rPr lang="en-US" altLang="en-US" sz="1000" smtClean="0"/>
              <a:pPr>
                <a:spcBef>
                  <a:spcPct val="0"/>
                </a:spcBef>
                <a:buClrTx/>
                <a:buSzTx/>
                <a:buFontTx/>
                <a:buNone/>
              </a:pPr>
              <a:t>97</a:t>
            </a:fld>
            <a:endParaRPr lang="en-US" altLang="en-US" sz="1000"/>
          </a:p>
        </p:txBody>
      </p:sp>
      <p:sp>
        <p:nvSpPr>
          <p:cNvPr id="57348" name="Content Placeholder 1"/>
          <p:cNvSpPr>
            <a:spLocks noGrp="1"/>
          </p:cNvSpPr>
          <p:nvPr>
            <p:ph idx="1"/>
          </p:nvPr>
        </p:nvSpPr>
        <p:spPr>
          <a:xfrm>
            <a:off x="457200" y="1379538"/>
            <a:ext cx="8229600" cy="4411662"/>
          </a:xfrm>
        </p:spPr>
        <p:txBody>
          <a:bodyPr/>
          <a:lstStyle/>
          <a:p>
            <a:r>
              <a:rPr lang="en-US" altLang="en-US" sz="2000" dirty="0"/>
              <a:t>Saddle-nose deformity (2): </a:t>
            </a:r>
            <a:r>
              <a:rPr lang="en-US" altLang="en-US" sz="2000" dirty="0">
                <a:solidFill>
                  <a:srgbClr val="0000FF"/>
                </a:solidFill>
              </a:rPr>
              <a:t>RP; </a:t>
            </a:r>
            <a:r>
              <a:rPr lang="en-US" altLang="en-US" sz="2000" dirty="0" err="1">
                <a:solidFill>
                  <a:srgbClr val="0000FF"/>
                </a:solidFill>
              </a:rPr>
              <a:t>GwP</a:t>
            </a:r>
            <a:endParaRPr lang="en-US" altLang="en-US" sz="2000" dirty="0">
              <a:solidFill>
                <a:srgbClr val="0000FF"/>
              </a:solidFill>
            </a:endParaRPr>
          </a:p>
          <a:p>
            <a:endParaRPr lang="en-US" altLang="en-US" sz="2000" dirty="0"/>
          </a:p>
        </p:txBody>
      </p:sp>
      <p:sp>
        <p:nvSpPr>
          <p:cNvPr id="2" name="Text Box 4">
            <a:extLst>
              <a:ext uri="{FF2B5EF4-FFF2-40B4-BE49-F238E27FC236}">
                <a16:creationId xmlns:a16="http://schemas.microsoft.com/office/drawing/2014/main" id="{2D46EEEC-E286-4D70-9D26-2829012A4565}"/>
              </a:ext>
            </a:extLst>
          </p:cNvPr>
          <p:cNvSpPr txBox="1">
            <a:spLocks noChangeArrowheads="1"/>
          </p:cNvSpPr>
          <p:nvPr/>
        </p:nvSpPr>
        <p:spPr bwMode="auto">
          <a:xfrm>
            <a:off x="1295400" y="152400"/>
            <a:ext cx="6705600" cy="12095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1800" dirty="0"/>
              <a:t>For each statement, identify which of these causes of PUK is/are associated (some will more than one answer)</a:t>
            </a:r>
          </a:p>
          <a:p>
            <a:pPr eaLnBrk="1" hangingPunct="1">
              <a:spcBef>
                <a:spcPct val="0"/>
              </a:spcBef>
              <a:buClrTx/>
              <a:buSzTx/>
              <a:buFontTx/>
              <a:buNone/>
            </a:pPr>
            <a:r>
              <a:rPr lang="en-US" altLang="en-US" sz="1400" b="1" dirty="0">
                <a:solidFill>
                  <a:srgbClr val="0000FF"/>
                </a:solidFill>
              </a:rPr>
              <a:t>Polyarteritis nodosa (PAN)		Relapsing </a:t>
            </a:r>
            <a:r>
              <a:rPr lang="en-US" altLang="en-US" sz="1400" b="1" dirty="0" err="1">
                <a:solidFill>
                  <a:srgbClr val="0000FF"/>
                </a:solidFill>
              </a:rPr>
              <a:t>polychondritis</a:t>
            </a:r>
            <a:r>
              <a:rPr lang="en-US" altLang="en-US" sz="1400" b="1" dirty="0">
                <a:solidFill>
                  <a:srgbClr val="0000FF"/>
                </a:solidFill>
              </a:rPr>
              <a:t> (RP)</a:t>
            </a:r>
          </a:p>
          <a:p>
            <a:pPr eaLnBrk="1" hangingPunct="1">
              <a:spcBef>
                <a:spcPct val="0"/>
              </a:spcBef>
              <a:buClrTx/>
              <a:buSzTx/>
              <a:buFontTx/>
              <a:buNone/>
            </a:pPr>
            <a:r>
              <a:rPr lang="en-US" altLang="en-US" sz="1400" b="1" dirty="0">
                <a:solidFill>
                  <a:srgbClr val="0000FF"/>
                </a:solidFill>
              </a:rPr>
              <a:t>Rheumatoid arthritis (RA)	   Granulomatosis with polyangiitis (</a:t>
            </a:r>
            <a:r>
              <a:rPr lang="en-US" altLang="en-US" sz="1400" b="1" dirty="0" err="1">
                <a:solidFill>
                  <a:srgbClr val="0000FF"/>
                </a:solidFill>
              </a:rPr>
              <a:t>GwP</a:t>
            </a:r>
            <a:r>
              <a:rPr lang="en-US" altLang="en-US" sz="1400" b="1" dirty="0">
                <a:solidFill>
                  <a:srgbClr val="0000FF"/>
                </a:solidFill>
              </a:rPr>
              <a:t>)</a:t>
            </a:r>
          </a:p>
          <a:p>
            <a:pPr eaLnBrk="1" hangingPunct="1">
              <a:spcBef>
                <a:spcPct val="0"/>
              </a:spcBef>
              <a:buClrTx/>
              <a:buSzTx/>
              <a:buFontTx/>
              <a:buNone/>
            </a:pPr>
            <a:r>
              <a:rPr lang="en-US" altLang="en-US" sz="1400" b="1" dirty="0" err="1">
                <a:solidFill>
                  <a:srgbClr val="0000FF"/>
                </a:solidFill>
              </a:rPr>
              <a:t>Mooren’s</a:t>
            </a:r>
            <a:r>
              <a:rPr lang="en-US" altLang="en-US" sz="1400" b="1" dirty="0">
                <a:solidFill>
                  <a:srgbClr val="0000FF"/>
                </a:solidFill>
              </a:rPr>
              <a:t> ulcer (MU)			Churg-Strauss (CS)</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3B8635-DB17-4AFC-B601-C15A6142FC7B}"/>
              </a:ext>
            </a:extLst>
          </p:cNvPr>
          <p:cNvSpPr>
            <a:spLocks noGrp="1"/>
          </p:cNvSpPr>
          <p:nvPr>
            <p:ph type="sldNum" sz="quarter" idx="12"/>
          </p:nvPr>
        </p:nvSpPr>
        <p:spPr/>
        <p:txBody>
          <a:bodyPr/>
          <a:lstStyle/>
          <a:p>
            <a:pPr>
              <a:defRPr/>
            </a:pPr>
            <a:fld id="{CEC7EAA0-63E1-4591-B2FA-3AF5449DF5B7}" type="slidenum">
              <a:rPr lang="en-US" altLang="en-US" smtClean="0"/>
              <a:pPr>
                <a:defRPr/>
              </a:pPr>
              <a:t>98</a:t>
            </a:fld>
            <a:endParaRPr lang="en-US" altLang="en-US"/>
          </a:p>
        </p:txBody>
      </p:sp>
      <p:sp>
        <p:nvSpPr>
          <p:cNvPr id="8" name="TextBox 7">
            <a:extLst>
              <a:ext uri="{FF2B5EF4-FFF2-40B4-BE49-F238E27FC236}">
                <a16:creationId xmlns:a16="http://schemas.microsoft.com/office/drawing/2014/main" id="{5CFD3978-18E5-42FE-B9D0-4DB72D3A1DEE}"/>
              </a:ext>
            </a:extLst>
          </p:cNvPr>
          <p:cNvSpPr txBox="1"/>
          <p:nvPr/>
        </p:nvSpPr>
        <p:spPr>
          <a:xfrm>
            <a:off x="3325510" y="6031468"/>
            <a:ext cx="2492991" cy="369332"/>
          </a:xfrm>
          <a:prstGeom prst="rect">
            <a:avLst/>
          </a:prstGeom>
          <a:noFill/>
        </p:spPr>
        <p:txBody>
          <a:bodyPr wrap="none" rtlCol="0">
            <a:spAutoFit/>
          </a:bodyPr>
          <a:lstStyle/>
          <a:p>
            <a:pPr algn="ctr"/>
            <a:r>
              <a:rPr lang="en-US" dirty="0"/>
              <a:t>Saddle-nose deformity</a:t>
            </a:r>
          </a:p>
        </p:txBody>
      </p:sp>
      <p:pic>
        <p:nvPicPr>
          <p:cNvPr id="12" name="Picture 11">
            <a:extLst>
              <a:ext uri="{FF2B5EF4-FFF2-40B4-BE49-F238E27FC236}">
                <a16:creationId xmlns:a16="http://schemas.microsoft.com/office/drawing/2014/main" id="{07716955-1A95-4583-9ED3-E64310E970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7087" y="1143000"/>
            <a:ext cx="2409825" cy="4572000"/>
          </a:xfrm>
          <a:prstGeom prst="rect">
            <a:avLst/>
          </a:prstGeom>
        </p:spPr>
      </p:pic>
      <p:sp>
        <p:nvSpPr>
          <p:cNvPr id="2" name="Text Box 4">
            <a:extLst>
              <a:ext uri="{FF2B5EF4-FFF2-40B4-BE49-F238E27FC236}">
                <a16:creationId xmlns:a16="http://schemas.microsoft.com/office/drawing/2014/main" id="{7DAFAC90-AA95-499B-A556-85E7D229950E}"/>
              </a:ext>
            </a:extLst>
          </p:cNvPr>
          <p:cNvSpPr txBox="1">
            <a:spLocks noChangeArrowheads="1"/>
          </p:cNvSpPr>
          <p:nvPr/>
        </p:nvSpPr>
        <p:spPr bwMode="auto">
          <a:xfrm>
            <a:off x="3459355" y="318264"/>
            <a:ext cx="2225289"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rgbClr val="0000FF"/>
                </a:solidFill>
              </a:rPr>
              <a:t>Concerning PUK</a:t>
            </a:r>
          </a:p>
        </p:txBody>
      </p:sp>
    </p:spTree>
    <p:extLst>
      <p:ext uri="{BB962C8B-B14F-4D97-AF65-F5344CB8AC3E}">
        <p14:creationId xmlns:p14="http://schemas.microsoft.com/office/powerpoint/2010/main" val="56767715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1"/>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59395"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800909A-69E6-44F7-9E04-79A1C8396317}" type="slidenum">
              <a:rPr lang="en-US" altLang="en-US" sz="1000" smtClean="0"/>
              <a:pPr>
                <a:spcBef>
                  <a:spcPct val="0"/>
                </a:spcBef>
                <a:buClrTx/>
                <a:buSzTx/>
                <a:buFontTx/>
                <a:buNone/>
              </a:pPr>
              <a:t>99</a:t>
            </a:fld>
            <a:endParaRPr lang="en-US" altLang="en-US" sz="1000"/>
          </a:p>
        </p:txBody>
      </p:sp>
      <p:sp>
        <p:nvSpPr>
          <p:cNvPr id="59396" name="Content Placeholder 1"/>
          <p:cNvSpPr>
            <a:spLocks noGrp="1"/>
          </p:cNvSpPr>
          <p:nvPr>
            <p:ph idx="1"/>
          </p:nvPr>
        </p:nvSpPr>
        <p:spPr>
          <a:xfrm>
            <a:off x="457200" y="1379538"/>
            <a:ext cx="8229600" cy="4411662"/>
          </a:xfrm>
        </p:spPr>
        <p:txBody>
          <a:bodyPr/>
          <a:lstStyle/>
          <a:p>
            <a:r>
              <a:rPr lang="en-US" altLang="en-US" sz="2000" b="1" dirty="0"/>
              <a:t>Saddle-nose deformity </a:t>
            </a:r>
            <a:r>
              <a:rPr lang="en-US" altLang="en-US" sz="2000" dirty="0">
                <a:solidFill>
                  <a:schemeClr val="bg1">
                    <a:lumMod val="75000"/>
                  </a:schemeClr>
                </a:solidFill>
              </a:rPr>
              <a:t>(2): RP; </a:t>
            </a:r>
            <a:r>
              <a:rPr lang="en-US" altLang="en-US" sz="2000" dirty="0" err="1">
                <a:solidFill>
                  <a:schemeClr val="bg1">
                    <a:lumMod val="75000"/>
                  </a:schemeClr>
                </a:solidFill>
              </a:rPr>
              <a:t>GwP</a:t>
            </a:r>
            <a:endParaRPr lang="en-US" altLang="en-US" sz="2000" dirty="0">
              <a:solidFill>
                <a:schemeClr val="bg1">
                  <a:lumMod val="75000"/>
                </a:schemeClr>
              </a:solidFill>
            </a:endParaRPr>
          </a:p>
          <a:p>
            <a:endParaRPr lang="en-US" altLang="en-US" sz="2000" dirty="0"/>
          </a:p>
        </p:txBody>
      </p:sp>
      <p:sp>
        <p:nvSpPr>
          <p:cNvPr id="59398" name="TextBox 1"/>
          <p:cNvSpPr txBox="1">
            <a:spLocks noChangeArrowheads="1"/>
          </p:cNvSpPr>
          <p:nvPr/>
        </p:nvSpPr>
        <p:spPr bwMode="auto">
          <a:xfrm>
            <a:off x="762000" y="2057400"/>
            <a:ext cx="5410200" cy="523220"/>
          </a:xfrm>
          <a:prstGeom prst="rect">
            <a:avLst/>
          </a:prstGeom>
          <a:noFill/>
          <a:ln>
            <a:noFill/>
          </a:ln>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If a </a:t>
            </a:r>
            <a:r>
              <a:rPr lang="en-US" altLang="en-US" sz="1400" i="1" dirty="0" err="1">
                <a:solidFill>
                  <a:srgbClr val="0000FF"/>
                </a:solidFill>
              </a:rPr>
              <a:t>pt</a:t>
            </a:r>
            <a:r>
              <a:rPr lang="en-US" altLang="en-US" sz="1400" i="1" dirty="0">
                <a:solidFill>
                  <a:srgbClr val="0000FF"/>
                </a:solidFill>
              </a:rPr>
              <a:t> with a saddle nose had interstitial keratitis rather than PUK, what diagnosis should you consider? </a:t>
            </a:r>
          </a:p>
        </p:txBody>
      </p:sp>
      <p:sp>
        <p:nvSpPr>
          <p:cNvPr id="2" name="Text Box 4">
            <a:extLst>
              <a:ext uri="{FF2B5EF4-FFF2-40B4-BE49-F238E27FC236}">
                <a16:creationId xmlns:a16="http://schemas.microsoft.com/office/drawing/2014/main" id="{ED62B8E5-0C79-45D1-8591-E4BAE145A10D}"/>
              </a:ext>
            </a:extLst>
          </p:cNvPr>
          <p:cNvSpPr txBox="1">
            <a:spLocks noChangeArrowheads="1"/>
          </p:cNvSpPr>
          <p:nvPr/>
        </p:nvSpPr>
        <p:spPr bwMode="auto">
          <a:xfrm>
            <a:off x="1295400" y="152400"/>
            <a:ext cx="6705600" cy="12095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1800" dirty="0"/>
              <a:t>For each statement, identify which of these causes of PUK is/are associated (some will more than one answer)</a:t>
            </a:r>
          </a:p>
          <a:p>
            <a:pPr eaLnBrk="1" hangingPunct="1">
              <a:spcBef>
                <a:spcPct val="0"/>
              </a:spcBef>
              <a:buClrTx/>
              <a:buSzTx/>
              <a:buFontTx/>
              <a:buNone/>
            </a:pPr>
            <a:r>
              <a:rPr lang="en-US" altLang="en-US" sz="1400" b="1" dirty="0">
                <a:solidFill>
                  <a:srgbClr val="0000FF"/>
                </a:solidFill>
              </a:rPr>
              <a:t>Polyarteritis nodosa (PAN)		Relapsing </a:t>
            </a:r>
            <a:r>
              <a:rPr lang="en-US" altLang="en-US" sz="1400" b="1" dirty="0" err="1">
                <a:solidFill>
                  <a:srgbClr val="0000FF"/>
                </a:solidFill>
              </a:rPr>
              <a:t>polychondritis</a:t>
            </a:r>
            <a:r>
              <a:rPr lang="en-US" altLang="en-US" sz="1400" b="1" dirty="0">
                <a:solidFill>
                  <a:srgbClr val="0000FF"/>
                </a:solidFill>
              </a:rPr>
              <a:t> (RP)</a:t>
            </a:r>
          </a:p>
          <a:p>
            <a:pPr eaLnBrk="1" hangingPunct="1">
              <a:spcBef>
                <a:spcPct val="0"/>
              </a:spcBef>
              <a:buClrTx/>
              <a:buSzTx/>
              <a:buFontTx/>
              <a:buNone/>
            </a:pPr>
            <a:r>
              <a:rPr lang="en-US" altLang="en-US" sz="1400" b="1" dirty="0">
                <a:solidFill>
                  <a:srgbClr val="0000FF"/>
                </a:solidFill>
              </a:rPr>
              <a:t>Rheumatoid arthritis (RA)	   Granulomatosis with polyangiitis (</a:t>
            </a:r>
            <a:r>
              <a:rPr lang="en-US" altLang="en-US" sz="1400" b="1" dirty="0" err="1">
                <a:solidFill>
                  <a:srgbClr val="0000FF"/>
                </a:solidFill>
              </a:rPr>
              <a:t>GwP</a:t>
            </a:r>
            <a:r>
              <a:rPr lang="en-US" altLang="en-US" sz="1400" b="1" dirty="0">
                <a:solidFill>
                  <a:srgbClr val="0000FF"/>
                </a:solidFill>
              </a:rPr>
              <a:t>)</a:t>
            </a:r>
          </a:p>
          <a:p>
            <a:pPr eaLnBrk="1" hangingPunct="1">
              <a:spcBef>
                <a:spcPct val="0"/>
              </a:spcBef>
              <a:buClrTx/>
              <a:buSzTx/>
              <a:buFontTx/>
              <a:buNone/>
            </a:pPr>
            <a:r>
              <a:rPr lang="en-US" altLang="en-US" sz="1400" b="1" dirty="0" err="1">
                <a:solidFill>
                  <a:srgbClr val="0000FF"/>
                </a:solidFill>
              </a:rPr>
              <a:t>Mooren’s</a:t>
            </a:r>
            <a:r>
              <a:rPr lang="en-US" altLang="en-US" sz="1400" b="1" dirty="0">
                <a:solidFill>
                  <a:srgbClr val="0000FF"/>
                </a:solidFill>
              </a:rPr>
              <a:t> ulcer (MU)			Churg-Strauss (CS)</a:t>
            </a:r>
          </a:p>
        </p:txBody>
      </p:sp>
    </p:spTree>
  </p:cSld>
  <p:clrMapOvr>
    <a:masterClrMapping/>
  </p:clrMapOvr>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Template>
  <TotalTime>744</TotalTime>
  <Words>33436</Words>
  <Application>Microsoft Office PowerPoint</Application>
  <PresentationFormat>On-screen Show (4:3)</PresentationFormat>
  <Paragraphs>4348</Paragraphs>
  <Slides>228</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228</vt:i4>
      </vt:variant>
    </vt:vector>
  </HeadingPairs>
  <TitlesOfParts>
    <vt:vector size="233" baseType="lpstr">
      <vt:lpstr>Arial</vt:lpstr>
      <vt:lpstr>Calibri</vt:lpstr>
      <vt:lpstr>Segoe Script</vt:lpstr>
      <vt:lpstr>Wingdings</vt:lpstr>
      <vt:lpstr>Network</vt:lpstr>
      <vt:lpstr>Q</vt:lpstr>
      <vt:lpstr>A</vt:lpstr>
      <vt:lpstr>PowerPoint Presentation</vt:lpstr>
      <vt:lpstr>Q</vt:lpstr>
      <vt:lpstr>A</vt:lpstr>
      <vt:lpstr>Q</vt:lpstr>
      <vt:lpstr>A</vt:lpstr>
      <vt:lpstr>Q</vt:lpstr>
      <vt:lpstr>A</vt:lpstr>
      <vt:lpstr>Q</vt:lpstr>
      <vt:lpstr>A</vt:lpstr>
      <vt:lpstr>Q</vt:lpstr>
      <vt:lpstr>A</vt:lpstr>
      <vt:lpstr>Q</vt:lpstr>
      <vt:lpstr>A</vt:lpstr>
      <vt:lpstr>Q</vt:lpstr>
      <vt:lpstr>A</vt:lpstr>
      <vt:lpstr>Q</vt:lpstr>
      <vt:lpstr>A</vt:lpstr>
      <vt:lpstr>Q</vt:lpstr>
      <vt:lpstr>A</vt:lpstr>
      <vt:lpstr>PowerPoint Presentation</vt:lpstr>
      <vt:lpstr>Q</vt:lpstr>
      <vt:lpstr>A</vt:lpstr>
      <vt:lpstr>Q</vt:lpstr>
      <vt:lpstr>A</vt:lpstr>
      <vt:lpstr>PowerPoint Presentation</vt:lpstr>
      <vt:lpstr>PowerPoint Presentation</vt:lpstr>
      <vt:lpstr>Q</vt:lpstr>
      <vt:lpstr>Q/A</vt:lpstr>
      <vt:lpstr>A</vt:lpstr>
      <vt:lpstr>Q</vt:lpstr>
      <vt:lpstr>A</vt:lpstr>
      <vt:lpstr>Q</vt:lpstr>
      <vt:lpstr>A</vt:lpstr>
      <vt:lpstr>Q</vt:lpstr>
      <vt:lpstr>A</vt:lpstr>
      <vt:lpstr>Q</vt:lpstr>
      <vt:lpstr>A</vt:lpstr>
      <vt:lpstr>Q</vt:lpstr>
      <vt:lpstr>A</vt:lpstr>
      <vt:lpstr>Q</vt:lpstr>
      <vt:lpstr>A</vt:lpstr>
      <vt:lpstr>PowerPoint Presentation</vt:lpstr>
      <vt:lpstr>PowerPoint Presentation</vt:lpstr>
      <vt:lpstr>Q</vt:lpstr>
      <vt:lpstr>A</vt:lpstr>
      <vt:lpstr>Q</vt:lpstr>
      <vt:lpstr>A</vt:lpstr>
      <vt:lpstr>Q</vt:lpstr>
      <vt:lpstr>Q/A</vt:lpstr>
      <vt:lpstr>A</vt:lpstr>
      <vt:lpstr>Q</vt:lpstr>
      <vt:lpstr>A</vt:lpstr>
      <vt:lpstr>Q</vt:lpstr>
      <vt:lpstr>Q/A</vt:lpstr>
      <vt:lpstr>A</vt:lpstr>
      <vt:lpstr>Q</vt:lpstr>
      <vt:lpstr>A</vt:lpstr>
      <vt:lpstr>Q</vt:lpstr>
      <vt:lpstr>A</vt:lpstr>
      <vt:lpstr>Q</vt:lpstr>
      <vt:lpstr>A</vt:lpstr>
      <vt:lpstr>Q</vt:lpstr>
      <vt:lpstr>A</vt:lpstr>
      <vt:lpstr>Q</vt:lpstr>
      <vt:lpstr>A</vt:lpstr>
      <vt:lpstr>Q</vt:lpstr>
      <vt:lpstr>A</vt:lpstr>
      <vt:lpstr>Q</vt:lpstr>
      <vt:lpstr>A</vt:lpstr>
      <vt:lpstr>Q</vt:lpstr>
      <vt:lpstr>A</vt:lpstr>
      <vt:lpstr>Q</vt:lpstr>
      <vt:lpstr>A</vt:lpstr>
      <vt:lpstr>Q</vt:lpstr>
      <vt:lpstr>A</vt:lpstr>
      <vt:lpstr>Q</vt:lpstr>
      <vt:lpstr>A</vt:lpstr>
      <vt:lpstr>PowerPoint Presentation</vt:lpstr>
      <vt:lpstr>Q</vt:lpstr>
      <vt:lpstr>A</vt:lpstr>
      <vt:lpstr>Q</vt:lpstr>
      <vt:lpstr>A</vt:lpstr>
      <vt:lpstr>Q</vt:lpstr>
      <vt:lpstr>A</vt:lpstr>
      <vt:lpstr>Q</vt:lpstr>
      <vt:lpstr>A</vt:lpstr>
      <vt:lpstr>Q</vt:lpstr>
      <vt:lpstr>A</vt:lpstr>
      <vt:lpstr>Q</vt:lpstr>
      <vt:lpstr>A/Q</vt:lpstr>
      <vt:lpstr>A</vt:lpstr>
      <vt:lpstr>Q</vt:lpstr>
      <vt:lpstr>A</vt:lpstr>
      <vt:lpstr>Q</vt:lpstr>
      <vt:lpstr>A</vt:lpstr>
      <vt:lpstr>PowerPoint Presentation</vt:lpstr>
      <vt:lpstr>Q</vt:lpstr>
      <vt:lpstr>A</vt:lpstr>
      <vt:lpstr>Q</vt:lpstr>
      <vt:lpstr>A</vt:lpstr>
      <vt:lpstr>Q</vt:lpstr>
      <vt:lpstr>A</vt:lpstr>
      <vt:lpstr>PowerPoint Presentation</vt:lpstr>
      <vt:lpstr>Q</vt:lpstr>
      <vt:lpstr>A</vt:lpstr>
      <vt:lpstr>PowerPoint Presentation</vt:lpstr>
      <vt:lpstr>Q</vt:lpstr>
      <vt:lpstr>A/Q</vt:lpstr>
      <vt:lpstr>A/Q</vt:lpstr>
      <vt:lpstr>A</vt:lpstr>
      <vt:lpstr>Q</vt:lpstr>
      <vt:lpstr>A</vt:lpstr>
      <vt:lpstr>PowerPoint Presentation</vt:lpstr>
      <vt:lpstr>PowerPoint Presentation</vt:lpstr>
      <vt:lpstr>Q</vt:lpstr>
      <vt:lpstr>A</vt:lpstr>
      <vt:lpstr>Q</vt:lpstr>
      <vt:lpstr>A</vt:lpstr>
      <vt:lpstr>Q</vt:lpstr>
      <vt:lpstr>Q/A</vt:lpstr>
      <vt:lpstr>A</vt:lpstr>
      <vt:lpstr>A</vt:lpstr>
      <vt:lpstr>Q</vt:lpstr>
      <vt:lpstr>A</vt:lpstr>
      <vt:lpstr>Q</vt:lpstr>
      <vt:lpstr>A</vt:lpstr>
      <vt:lpstr>Q</vt:lpstr>
      <vt:lpstr>A</vt:lpstr>
      <vt:lpstr>Q</vt:lpstr>
      <vt:lpstr>A</vt:lpstr>
      <vt:lpstr>Q</vt:lpstr>
      <vt:lpstr>A</vt:lpstr>
      <vt:lpstr>Q</vt:lpstr>
      <vt:lpstr>A</vt:lpstr>
      <vt:lpstr>A</vt:lpstr>
      <vt:lpstr>A</vt:lpstr>
      <vt:lpstr>Q</vt:lpstr>
      <vt:lpstr>A</vt:lpstr>
      <vt:lpstr>Q</vt:lpstr>
      <vt:lpstr>A</vt:lpstr>
      <vt:lpstr>Q</vt:lpstr>
      <vt:lpstr>A</vt:lpstr>
      <vt:lpstr>Q</vt:lpstr>
      <vt:lpstr>A</vt:lpstr>
      <vt:lpstr>Q</vt:lpstr>
      <vt:lpstr>A</vt:lpstr>
      <vt:lpstr>Q</vt:lpstr>
      <vt:lpstr>A</vt:lpstr>
      <vt:lpstr>Q</vt:lpstr>
      <vt:lpstr>A</vt:lpstr>
      <vt:lpstr>Q</vt:lpstr>
      <vt:lpstr>A</vt:lpstr>
      <vt:lpstr>Q</vt:lpstr>
      <vt:lpstr>A</vt:lpstr>
      <vt:lpstr>Q</vt:lpstr>
      <vt:lpstr>A</vt:lpstr>
      <vt:lpstr>Q</vt:lpstr>
      <vt:lpstr>A</vt:lpstr>
      <vt:lpstr>Q</vt:lpstr>
      <vt:lpstr>A</vt:lpstr>
      <vt:lpstr>Q</vt:lpstr>
      <vt:lpstr>A</vt:lpstr>
      <vt:lpstr>Q</vt:lpstr>
      <vt:lpstr>A</vt:lpstr>
      <vt:lpstr>Q</vt:lpstr>
      <vt:lpstr>A</vt:lpstr>
      <vt:lpstr>Q</vt:lpstr>
      <vt:lpstr>Q/A</vt:lpstr>
      <vt:lpstr>A</vt:lpstr>
      <vt:lpstr>Q</vt:lpstr>
      <vt:lpstr>A</vt:lpstr>
      <vt:lpstr>Q</vt:lpstr>
      <vt:lpstr>A</vt:lpstr>
      <vt:lpstr>Q</vt:lpstr>
      <vt:lpstr>A</vt:lpstr>
      <vt:lpstr>Q</vt:lpstr>
      <vt:lpstr>Q/A</vt:lpstr>
      <vt:lpstr>A</vt:lpstr>
      <vt:lpstr>Q</vt:lpstr>
      <vt:lpstr>A</vt:lpstr>
      <vt:lpstr>Q</vt:lpstr>
      <vt:lpstr>A</vt:lpstr>
      <vt:lpstr>Q</vt:lpstr>
      <vt:lpstr>A</vt:lpstr>
      <vt:lpstr>Q</vt:lpstr>
      <vt:lpstr>Q/A</vt:lpstr>
      <vt:lpstr>A</vt:lpstr>
      <vt:lpstr>Q/A</vt:lpstr>
      <vt:lpstr>A</vt:lpstr>
      <vt:lpstr>Q</vt:lpstr>
      <vt:lpstr>Q/A</vt:lpstr>
      <vt:lpstr>A</vt:lpstr>
      <vt:lpstr>Q</vt:lpstr>
      <vt:lpstr>A</vt:lpstr>
      <vt:lpstr>Q</vt:lpstr>
      <vt:lpstr>Q/A</vt:lpstr>
      <vt:lpstr>A</vt:lpstr>
      <vt:lpstr>Q</vt:lpstr>
      <vt:lpstr>A</vt:lpstr>
      <vt:lpstr>Q</vt:lpstr>
      <vt:lpstr>A</vt:lpstr>
      <vt:lpstr>Q</vt:lpstr>
      <vt:lpstr>A</vt:lpstr>
      <vt:lpstr>Q</vt:lpstr>
      <vt:lpstr>A</vt:lpstr>
      <vt:lpstr>Q</vt:lpstr>
      <vt:lpstr>A</vt:lpstr>
      <vt:lpstr>Q</vt:lpstr>
      <vt:lpstr>A</vt:lpstr>
      <vt:lpstr>Q</vt:lpstr>
      <vt:lpstr>A</vt:lpstr>
      <vt:lpstr>PowerPoint Presentation</vt:lpstr>
      <vt:lpstr>PowerPoint Presentation</vt:lpstr>
      <vt:lpstr>PowerPoint Presentation</vt:lpstr>
      <vt:lpstr>Q</vt:lpstr>
      <vt:lpstr>A</vt:lpstr>
      <vt:lpstr>Q</vt:lpstr>
      <vt:lpstr>A</vt:lpstr>
      <vt:lpstr>Q</vt:lpstr>
      <vt:lpstr>A</vt:lpstr>
      <vt:lpstr>Q</vt:lpstr>
      <vt:lpstr>A</vt:lpstr>
      <vt:lpstr>PowerPoint Presentation</vt:lpstr>
      <vt:lpstr>PowerPoint Presentation</vt:lpstr>
      <vt:lpstr>PowerPoint Presentation</vt:lpstr>
      <vt:lpstr>PowerPoint Presentation</vt:lpstr>
    </vt:vector>
  </TitlesOfParts>
  <Company>LSU Health Sciences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dc:title>
  <dc:creator>Steven Flynn</dc:creator>
  <cp:lastModifiedBy>Steven Flynn</cp:lastModifiedBy>
  <cp:revision>100</cp:revision>
  <dcterms:created xsi:type="dcterms:W3CDTF">2008-09-16T17:41:32Z</dcterms:created>
  <dcterms:modified xsi:type="dcterms:W3CDTF">2023-01-15T01:24:18Z</dcterms:modified>
</cp:coreProperties>
</file>