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sldIdLst>
    <p:sldId id="259" r:id="rId2"/>
    <p:sldId id="277" r:id="rId3"/>
    <p:sldId id="278" r:id="rId4"/>
    <p:sldId id="261" r:id="rId5"/>
    <p:sldId id="302" r:id="rId6"/>
    <p:sldId id="303" r:id="rId7"/>
    <p:sldId id="304" r:id="rId8"/>
    <p:sldId id="305" r:id="rId9"/>
    <p:sldId id="314" r:id="rId10"/>
    <p:sldId id="31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297" r:id="rId20"/>
    <p:sldId id="316" r:id="rId21"/>
    <p:sldId id="295" r:id="rId22"/>
    <p:sldId id="317" r:id="rId23"/>
    <p:sldId id="270" r:id="rId24"/>
    <p:sldId id="260" r:id="rId25"/>
    <p:sldId id="298" r:id="rId26"/>
    <p:sldId id="299" r:id="rId27"/>
    <p:sldId id="300" r:id="rId28"/>
    <p:sldId id="301" r:id="rId29"/>
    <p:sldId id="257" r:id="rId30"/>
    <p:sldId id="271" r:id="rId31"/>
    <p:sldId id="272" r:id="rId32"/>
    <p:sldId id="273" r:id="rId33"/>
    <p:sldId id="274" r:id="rId34"/>
    <p:sldId id="275" r:id="rId35"/>
    <p:sldId id="284" r:id="rId36"/>
    <p:sldId id="288" r:id="rId37"/>
    <p:sldId id="287" r:id="rId38"/>
    <p:sldId id="290" r:id="rId39"/>
    <p:sldId id="289" r:id="rId40"/>
    <p:sldId id="291" r:id="rId41"/>
    <p:sldId id="286" r:id="rId42"/>
    <p:sldId id="276" r:id="rId43"/>
    <p:sldId id="293" r:id="rId44"/>
    <p:sldId id="292" r:id="rId45"/>
    <p:sldId id="258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660066"/>
    <a:srgbClr val="3366FF"/>
    <a:srgbClr val="0000FF"/>
    <a:srgbClr val="FFFF00"/>
    <a:srgbClr val="008000"/>
    <a:srgbClr val="CC00CC"/>
    <a:srgbClr val="FF99FF"/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25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EB9967-54AF-46BD-84AA-5EB79D1BC3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617A5-365A-4EFD-84BA-1018199CFA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0987F18-6512-4A55-908E-89F7A202403C}" type="datetimeFigureOut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94D4C49-A9F2-4621-BB7C-CAD9A826E4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05B1019-1281-47A3-A945-9CD021C8A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0ADE3-008C-40E3-85F7-76595A6CD7D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A8235-FB4A-4A46-8DF3-39C224B7A9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DA813F-136B-44EA-9402-1069663B2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0D27C797-DF2F-47CD-83FF-42A0194F0F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7F8BE978-EAB3-4932-9036-FE32514EB5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C098C0F3-7584-45C2-8DD4-D91AF81117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2F3B4B-6369-41D4-97EC-99246A15398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FB1D2014-27CF-4403-A00B-41117ABC2D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8052907F-1B37-4905-9F16-730A39A595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54AF97EB-0C30-4D94-942B-B608A7B207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E4DEEC-5B2D-4EA3-8701-58DCCDF5B9F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E3747BE0-7FA4-4670-8172-E7FD06AFCE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7AC0EE5D-F94A-4D2B-9B09-013B42BA26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2178A122-7B2C-472C-8DD2-B982F63AD8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08AF5A-D844-49E8-A730-D20311C06CA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CD9A3140-1E2D-415C-8E79-472C672854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C7609F89-2B7A-49DD-9E22-A20879B88D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F50EFE55-C64D-4B77-8C37-7485D5AC63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1930CF-3D64-4BAA-9297-9CEEDD5B919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CC423045-6292-45DB-A925-345253349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D0722FF8-1535-4836-A0C0-C8054C4463F8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6F885959-7FFB-4EE0-B4E5-66C10AF57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EDFBCEF7-79E1-40B2-AE15-E3B8AB11B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49E4FF89-4EA2-4D93-AE29-C6B361E46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3150EB0F-3CF1-457B-85BB-BCBEBE021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0ED96E38-5B80-4A1C-AA79-33053135B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77CA043A-223F-46C2-BDAB-F74B67BDF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4FAB809C-7C6B-43B9-8B8F-45DE4D7D8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B128A448-9A7D-4D09-B812-288655DDF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C3DAD505-4747-49F1-A5CE-658C3E46D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FC56AFF8-C495-451E-83AF-A1FA4A94E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4E0CD321-ACE1-4EC3-B612-9F64EFA3C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CFE8F251-3F3E-42CC-8F74-EF419D42A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1083C7B2-AE86-4E49-9E0D-5FE648722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7D29A18A-6493-4017-9878-20414296F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94F5809B-D5D5-441F-B4B8-6DFAB46B1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A60225C2-DA03-4350-8441-447A9B3DD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E6DECCA6-AA72-410F-8A44-76B1E11E2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E15DFD33-9787-4DF6-B746-A084D9213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F184BAAB-1AA1-40E7-AE0C-D004DA2C6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3FDBE597-9276-4EF9-BEA5-F5F5D33C3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86DB876B-A652-41DB-A8FB-E6DC142BF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3B6A8B13-EACB-44E7-9BCF-B44E12108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B56957F2-BAD8-4AB5-8205-9DF76D8C0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E5C3F13E-6B7D-46A9-806F-CCBE4FCD7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140351D2-2723-4735-927D-E063F5621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D6EE369A-39E4-486F-B0BE-D5E9906C5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DBBFFC40-469D-4A3E-9E37-FC62B94B7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2BB91CF5-122C-49D7-8875-9C2EB2184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7837803E-BAE8-4F38-916B-CCA2009F1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C72A6917-2A65-4ECD-ACFF-30BAA1558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BF1D49E7-6C7A-4EEE-A315-0A36A104B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168A6972-FA85-41E8-B8B1-E4A353D8DE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9F45B0E9-CF01-4680-B851-77F2936F1E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4A661201-5DA0-42EB-BE63-EBB55D7E4B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1FC93851-66D0-4DEA-8F7D-1481412E86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E3A9B-99CB-44AE-8D81-3CB7792D28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17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AA68679-F97E-4420-9592-467E8C8E9B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A45ED4-CB9F-41A0-9FA5-33285FB0E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288D21D-CFFA-4F18-A7F4-A6ECABD00D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10C8C-EB6D-4181-B158-55E6800EC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8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7C7277-F2F9-40BD-AE96-E85B2E7C2F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040335-6954-4E38-B671-C4FBCF13C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ACF26AF-44EE-4860-B908-9838732ABD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408C2-F904-47F7-9D1D-6300AA6C1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F22B50-ABDA-457C-BF7C-9ABC912C4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DE0556-B146-4700-9573-066EE3921F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5023BB8-4000-4086-8375-6B1DE48E3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9A4F4-B00D-45BD-99C8-78C7B74708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37507E-B831-4269-97B0-36B4C95ACE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4D5157-9205-4C7B-86F6-9AFBE1D3C8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1563299-5AC5-43FF-B8F3-245FF923FE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7C8EF-2B99-49B1-BC7E-BAD565A221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76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FB799-79F7-4114-97D9-A0F30FCFEA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5860FC-EFFA-48B9-B0AD-673074F73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D2723CD-9204-46CC-84CD-3FA50B4504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DF605-943E-4222-9D9E-099DE2215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70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EEC30B3-43FF-4F7E-9E47-C07CB2E008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497D47E-AC9B-4D07-9506-D0F63D3E28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32D3B5A9-7A3C-4DFF-8F8B-69452B41F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BB71D-E820-4C84-B2F5-B10378AE7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90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2AFAC9-4287-497E-BC6B-84982BFDFE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781E5FF-D7EB-4337-93DE-106CFD1BD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751F920-70DF-4B30-97A1-8166FF5E1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C968B-5F48-4A31-A3FE-647E639350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86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473F9EB-E251-4549-85F3-802C39B482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53093B1-AA82-4C69-8048-84A6C977BA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FD36D2B-BE15-48AD-B12C-89C54CE89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63900-6228-4968-9FE1-7067964376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08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8C3570-CF03-474A-843C-A4D7E93AB8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D9A324-226D-4BE5-84AB-FBEE803C32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7657ADB-A992-4517-8C3F-C62147C165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E8294-A4EE-47FA-8345-D4B56BD82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53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8CD7CF-0673-4312-B95D-8D57A40E0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6CD9E2-6F2C-4681-905E-1088E42518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A084375-8651-4D06-9458-2B578807D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F3C20-2BF0-4C34-A319-7956E966B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51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C8BCA7D1-D21F-4519-8494-C76C94E04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19345AB-C40A-4547-87F9-6C0B9F0ED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03E004A-F025-46A5-9F73-75F5D2888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78B77B67-C5B6-4B4D-A20E-857E7D4B88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1D6BF3A0-B6A8-4C64-8A7E-A346278021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E74B675B-40CB-417B-9926-2C8AA8B7A2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5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0189CCD4-8234-476A-870E-7EF66CA637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94C79826-C781-4A26-9263-B4B7466AF2D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FF365CF0-FE86-4C4B-B1F6-195CE7602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CE177452-3345-4CF7-BBE1-96F493C99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71AD106B-9CE4-4A46-A71C-AEC79EAC5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4E2C17F3-970F-41B3-9259-D9BBFE2D3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777E5557-D3AE-4E32-9405-85D7ECBD1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4B656537-2128-4526-B29E-411EE764F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06834959-E663-4C79-9237-2254B3BA5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7FC553A4-DB49-492B-B56F-6430ABD38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597E049A-5AC4-4970-B001-91916DCEB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F59645A9-E41A-43BC-A240-81189A472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DD465CA5-5B62-454D-BB29-159E043B8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85386376-56B1-46DB-8C20-A8D841FB5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EAFE0B53-B3D8-423D-BF62-A08676CFD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2E0AD34E-90A8-4F8E-897F-01B26A72D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D1FBE0A2-CAB2-4413-A2CC-40B0D16BD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6D825711-0BC9-4C26-8C1E-479B6A4CB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020584D7-5900-4E80-8761-306B35D94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8DD2B221-E827-4699-98A3-0F1D1A3E4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36F949DE-CC31-4506-BCE7-6F07FDB6A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F0920655-88E9-476D-8600-33A03E3E6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332F8772-DEAD-4D17-AF90-170C008D9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E7EF56FE-58A6-4224-A933-9BBE12B9B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DFD6C236-5B63-477D-AAEA-85FD88476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97687B46-9881-42E6-BF38-A824053B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C278B39A-01EE-485F-AF6B-061A04A5B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A13D72F6-CEBB-40E7-8E48-F34066E46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E959BA45-4A40-4944-96F7-4D704AE53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081566AB-A5AA-403E-9DCB-EB51F678B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FFA5F747-82BE-4D85-9858-61E789415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6A6B3451-3C01-49CD-BB97-12C711BB7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ECB96CF6-72C5-4D0B-BDDF-F4E77B51F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60801F0-F6AD-4D4E-8FD1-310B60B6A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CF8EB2B-4FEF-4D3C-9807-03A3AF5B6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/>
              <a:t>Childhood Glaucoma: </a:t>
            </a:r>
            <a:r>
              <a:rPr lang="en-US" sz="2600" b="1" i="1" dirty="0"/>
              <a:t>Medical</a:t>
            </a:r>
            <a:r>
              <a:rPr lang="en-US" sz="2600" b="1" dirty="0"/>
              <a:t> Treatment</a:t>
            </a:r>
          </a:p>
          <a:p>
            <a:pPr lvl="1" eaLnBrk="1" hangingPunct="1">
              <a:defRPr/>
            </a:pPr>
            <a:r>
              <a:rPr lang="en-US" sz="2200" dirty="0" err="1">
                <a:solidFill>
                  <a:srgbClr val="008000"/>
                </a:solidFill>
              </a:rPr>
              <a:t>Miotics</a:t>
            </a:r>
            <a:r>
              <a:rPr lang="en-US" sz="2200" dirty="0"/>
              <a:t>? </a:t>
            </a:r>
          </a:p>
          <a:p>
            <a:pPr lvl="2" eaLnBrk="1" hangingPunct="1">
              <a:defRPr/>
            </a:pPr>
            <a:r>
              <a:rPr lang="en-US" sz="2100" b="1" dirty="0"/>
              <a:t>No</a:t>
            </a:r>
            <a:r>
              <a:rPr lang="en-US" sz="2100" dirty="0"/>
              <a:t> in congenital (ineffective) </a:t>
            </a:r>
            <a:r>
              <a:rPr lang="en-US" sz="2200" dirty="0">
                <a:solidFill>
                  <a:schemeClr val="bg1"/>
                </a:solidFill>
              </a:rPr>
              <a:t>inconsistent)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F5B60D9-01C6-49F1-A937-6CEDB9EB9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yes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or no</a:t>
            </a:r>
          </a:p>
        </p:txBody>
      </p:sp>
      <p:sp>
        <p:nvSpPr>
          <p:cNvPr id="4101" name="Rectangle 16">
            <a:extLst>
              <a:ext uri="{FF2B5EF4-FFF2-40B4-BE49-F238E27FC236}">
                <a16:creationId xmlns:a16="http://schemas.microsoft.com/office/drawing/2014/main" id="{BA08152B-1C0A-4DFB-AB95-9F5BB6D0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why/why not</a:t>
            </a:r>
          </a:p>
        </p:txBody>
      </p:sp>
      <p:sp>
        <p:nvSpPr>
          <p:cNvPr id="4102" name="Rectangle 22">
            <a:extLst>
              <a:ext uri="{FF2B5EF4-FFF2-40B4-BE49-F238E27FC236}">
                <a16:creationId xmlns:a16="http://schemas.microsoft.com/office/drawing/2014/main" id="{0F2C24DE-10BE-4D97-84D6-5CC1FD9DF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90800"/>
            <a:ext cx="762000" cy="381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3" name="Slide Number Placeholder 1">
            <a:extLst>
              <a:ext uri="{FF2B5EF4-FFF2-40B4-BE49-F238E27FC236}">
                <a16:creationId xmlns:a16="http://schemas.microsoft.com/office/drawing/2014/main" id="{D000A1DC-4AB0-40A6-93CF-F7FC8F24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081F3B-82DF-4EE9-8596-B046AAD2D20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6A17E78-C157-4EC9-8D9E-FC9CB2BE7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1A8FCA20-312D-4346-B282-4FD211214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68" name="Rectangle 8">
            <a:extLst>
              <a:ext uri="{FF2B5EF4-FFF2-40B4-BE49-F238E27FC236}">
                <a16:creationId xmlns:a16="http://schemas.microsoft.com/office/drawing/2014/main" id="{85913A9A-2611-41F2-B4D9-D0F0AAF9B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69" name="Rectangle 12">
            <a:extLst>
              <a:ext uri="{FF2B5EF4-FFF2-40B4-BE49-F238E27FC236}">
                <a16:creationId xmlns:a16="http://schemas.microsoft.com/office/drawing/2014/main" id="{C0173ED5-0E03-463A-A943-6E16C39B3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0" name="Rectangle 13">
            <a:extLst>
              <a:ext uri="{FF2B5EF4-FFF2-40B4-BE49-F238E27FC236}">
                <a16:creationId xmlns:a16="http://schemas.microsoft.com/office/drawing/2014/main" id="{B68A72A3-EBF4-40E7-8A32-3954F30B6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1" name="Rectangle 2">
            <a:extLst>
              <a:ext uri="{FF2B5EF4-FFF2-40B4-BE49-F238E27FC236}">
                <a16:creationId xmlns:a16="http://schemas.microsoft.com/office/drawing/2014/main" id="{21521795-BC48-4C17-BE6E-B9601B89B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2" name="Rectangle 3">
            <a:extLst>
              <a:ext uri="{FF2B5EF4-FFF2-40B4-BE49-F238E27FC236}">
                <a16:creationId xmlns:a16="http://schemas.microsoft.com/office/drawing/2014/main" id="{23FAA72A-7F53-4FBB-B600-5FFEFC8DD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3" name="Rectangle 4">
            <a:extLst>
              <a:ext uri="{FF2B5EF4-FFF2-40B4-BE49-F238E27FC236}">
                <a16:creationId xmlns:a16="http://schemas.microsoft.com/office/drawing/2014/main" id="{3C37A39C-335E-4BE8-8F3F-7D6848570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4" name="Rectangle 5">
            <a:extLst>
              <a:ext uri="{FF2B5EF4-FFF2-40B4-BE49-F238E27FC236}">
                <a16:creationId xmlns:a16="http://schemas.microsoft.com/office/drawing/2014/main" id="{42564AC5-9C5C-4E15-A873-D7CCC0B9F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A</a:t>
            </a:r>
          </a:p>
        </p:txBody>
      </p:sp>
      <p:sp>
        <p:nvSpPr>
          <p:cNvPr id="11275" name="Rectangle 6">
            <a:extLst>
              <a:ext uri="{FF2B5EF4-FFF2-40B4-BE49-F238E27FC236}">
                <a16:creationId xmlns:a16="http://schemas.microsoft.com/office/drawing/2014/main" id="{9ECE3D7B-5ACB-4AC2-B0F3-D62216A59D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 dirty="0">
                <a:solidFill>
                  <a:schemeClr val="bg1">
                    <a:lumMod val="75000"/>
                  </a:schemeClr>
                </a:solidFill>
              </a:rPr>
              <a:t>Childhood Glaucoma: </a:t>
            </a:r>
            <a:r>
              <a:rPr lang="en-US" altLang="en-US" sz="2600" b="1" i="1" dirty="0">
                <a:solidFill>
                  <a:schemeClr val="bg1">
                    <a:lumMod val="75000"/>
                  </a:schemeClr>
                </a:solidFill>
              </a:rPr>
              <a:t>Medical</a:t>
            </a:r>
            <a:r>
              <a:rPr lang="en-US" altLang="en-US" sz="2600" b="1" dirty="0">
                <a:solidFill>
                  <a:schemeClr val="bg1">
                    <a:lumMod val="75000"/>
                  </a:schemeClr>
                </a:solidFill>
              </a:rPr>
              <a:t> Treatment</a:t>
            </a:r>
          </a:p>
          <a:p>
            <a:pPr lvl="1" eaLnBrk="1" hangingPunct="1"/>
            <a:r>
              <a:rPr lang="en-US" altLang="en-US" sz="2200" dirty="0" err="1">
                <a:solidFill>
                  <a:schemeClr val="bg1">
                    <a:lumMod val="75000"/>
                  </a:schemeClr>
                </a:solidFill>
              </a:rPr>
              <a:t>Miotics</a:t>
            </a:r>
            <a:r>
              <a:rPr lang="en-US" altLang="en-US" sz="2200" dirty="0">
                <a:solidFill>
                  <a:schemeClr val="bg1">
                    <a:lumMod val="75000"/>
                  </a:schemeClr>
                </a:solidFill>
              </a:rPr>
              <a:t>? </a:t>
            </a:r>
          </a:p>
          <a:p>
            <a:pPr lvl="2" eaLnBrk="1" hangingPunct="1"/>
            <a:r>
              <a:rPr lang="en-US" altLang="en-US" sz="2100" b="1" dirty="0">
                <a:solidFill>
                  <a:schemeClr val="bg1">
                    <a:lumMod val="75000"/>
                  </a:schemeClr>
                </a:solidFill>
              </a:rPr>
              <a:t>No</a:t>
            </a:r>
            <a:r>
              <a:rPr lang="en-US" altLang="en-US" sz="2100" dirty="0">
                <a:solidFill>
                  <a:schemeClr val="bg1">
                    <a:lumMod val="75000"/>
                  </a:schemeClr>
                </a:solidFill>
              </a:rPr>
              <a:t> in congenital (ineffective)</a:t>
            </a:r>
          </a:p>
          <a:p>
            <a:pPr lvl="2" eaLnBrk="1" hangingPunct="1"/>
            <a:r>
              <a:rPr lang="en-US" altLang="en-US" sz="21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r>
              <a:rPr lang="en-US" altLang="en-US" sz="2100" dirty="0">
                <a:solidFill>
                  <a:schemeClr val="bg1">
                    <a:lumMod val="75000"/>
                  </a:schemeClr>
                </a:solidFill>
              </a:rPr>
              <a:t> in JOAG</a:t>
            </a:r>
          </a:p>
          <a:p>
            <a:pPr lvl="1" eaLnBrk="1" hangingPunct="1"/>
            <a:r>
              <a:rPr lang="en-US" altLang="en-US" sz="2200" dirty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en-US" altLang="en-US" sz="2200" dirty="0">
                <a:solidFill>
                  <a:schemeClr val="bg1">
                    <a:lumMod val="75000"/>
                  </a:schemeClr>
                </a:solidFill>
              </a:rPr>
              <a:t> blockers? </a:t>
            </a:r>
            <a:r>
              <a:rPr lang="en-US" altLang="en-US" sz="22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r>
              <a:rPr lang="en-US" altLang="en-US" sz="2200" b="1" i="1" dirty="0">
                <a:solidFill>
                  <a:schemeClr val="bg1">
                    <a:lumMod val="75000"/>
                  </a:schemeClr>
                </a:solidFill>
              </a:rPr>
              <a:t>, but…</a:t>
            </a:r>
          </a:p>
          <a:p>
            <a:pPr lvl="2" eaLnBrk="1" hangingPunct="1"/>
            <a:r>
              <a:rPr lang="en-US" altLang="en-US" sz="2100" dirty="0">
                <a:solidFill>
                  <a:schemeClr val="bg1">
                    <a:lumMod val="75000"/>
                  </a:schemeClr>
                </a:solidFill>
              </a:rPr>
              <a:t>Use .25% solution (not the usual .5% formulation)</a:t>
            </a:r>
          </a:p>
          <a:p>
            <a:pPr lvl="2" eaLnBrk="1" hangingPunct="1"/>
            <a:r>
              <a:rPr lang="en-US" altLang="en-US" sz="2100" dirty="0">
                <a:solidFill>
                  <a:schemeClr val="bg1">
                    <a:lumMod val="75000"/>
                  </a:schemeClr>
                </a:solidFill>
              </a:rPr>
              <a:t>Avoid if history of bronchospasm or </a:t>
            </a:r>
            <a:r>
              <a:rPr lang="en-US" altLang="en-US" sz="2100" u="sng" dirty="0"/>
              <a:t>if the infant is </a:t>
            </a:r>
            <a:r>
              <a:rPr lang="en-US" altLang="en-US" sz="2100" u="sng" dirty="0">
                <a:solidFill>
                  <a:srgbClr val="FFFF00"/>
                </a:solidFill>
              </a:rPr>
              <a:t>very small</a:t>
            </a:r>
            <a:endParaRPr lang="en-US" altLang="en-US" sz="2200" u="sng" dirty="0">
              <a:solidFill>
                <a:schemeClr val="bg1"/>
              </a:solidFill>
            </a:endParaRPr>
          </a:p>
        </p:txBody>
      </p:sp>
      <p:sp>
        <p:nvSpPr>
          <p:cNvPr id="11276" name="Rectangle 21">
            <a:extLst>
              <a:ext uri="{FF2B5EF4-FFF2-40B4-BE49-F238E27FC236}">
                <a16:creationId xmlns:a16="http://schemas.microsoft.com/office/drawing/2014/main" id="{B27FCD0B-5521-4E0D-8CE9-BB2028A4A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733800"/>
            <a:ext cx="685800" cy="259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CAC972A-5B72-4C82-A651-F9BB81CA314F}"/>
              </a:ext>
            </a:extLst>
          </p:cNvPr>
          <p:cNvSpPr/>
          <p:nvPr/>
        </p:nvSpPr>
        <p:spPr>
          <a:xfrm>
            <a:off x="5562600" y="3048000"/>
            <a:ext cx="3352800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438256-2032-4F93-8BC1-08A4484E45F5}"/>
              </a:ext>
            </a:extLst>
          </p:cNvPr>
          <p:cNvSpPr txBox="1"/>
          <p:nvPr/>
        </p:nvSpPr>
        <p:spPr>
          <a:xfrm>
            <a:off x="1758301" y="4285028"/>
            <a:ext cx="7004700" cy="584775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On a (very) related note: </a:t>
            </a:r>
            <a:r>
              <a:rPr lang="en-US" sz="1600" dirty="0">
                <a:solidFill>
                  <a:srgbClr val="FFFF00"/>
                </a:solidFill>
                <a:latin typeface="Symbol" panose="05050102010706020507" pitchFamily="18" charset="2"/>
              </a:rPr>
              <a:t>b</a:t>
            </a:r>
            <a:r>
              <a:rPr lang="en-US" sz="1600" dirty="0">
                <a:solidFill>
                  <a:srgbClr val="FFFF00"/>
                </a:solidFill>
              </a:rPr>
              <a:t> blockers should be avoided in  nursing mothers , because their metabolites get concentrated in  breast milk</a:t>
            </a:r>
          </a:p>
        </p:txBody>
      </p:sp>
    </p:spTree>
    <p:extLst>
      <p:ext uri="{BB962C8B-B14F-4D97-AF65-F5344CB8AC3E}">
        <p14:creationId xmlns:p14="http://schemas.microsoft.com/office/powerpoint/2010/main" val="4180225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BA4013A6-7FA5-40CF-92F5-386B234A5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A0A3518-37CD-492E-95D2-500B28D0E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4812B50-5171-4493-A389-DE0EDE1A7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1F764594-BC23-4B0F-A399-0FA521E4E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279C0ABB-958D-4233-A3AE-A964C6003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66A33A10-5A5C-4F14-A280-EA3338B90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2296" name="Rectangle 7">
            <a:extLst>
              <a:ext uri="{FF2B5EF4-FFF2-40B4-BE49-F238E27FC236}">
                <a16:creationId xmlns:a16="http://schemas.microsoft.com/office/drawing/2014/main" id="{49CA4AF1-216D-4E48-9A64-AEBA3F032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CA4E55FD-AABF-4B37-B6ED-291772CFB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FB86C98E-3C96-443B-9A4A-A503FDD95C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E3F7B031-70DF-467F-A8EB-7FA67270C0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/>
              <a:t>Childhood Glaucoma: </a:t>
            </a:r>
            <a:r>
              <a:rPr lang="en-US" sz="2600" b="1" i="1" dirty="0"/>
              <a:t>Medical</a:t>
            </a:r>
            <a:r>
              <a:rPr lang="en-US" sz="2600" b="1" dirty="0"/>
              <a:t> Treatment</a:t>
            </a:r>
          </a:p>
          <a:p>
            <a:pPr lvl="1" eaLnBrk="1" hangingPunct="1">
              <a:defRPr/>
            </a:pPr>
            <a:r>
              <a:rPr lang="en-US" sz="2200" dirty="0" err="1">
                <a:solidFill>
                  <a:srgbClr val="008000"/>
                </a:solidFill>
              </a:rPr>
              <a:t>Miotics</a:t>
            </a:r>
            <a:r>
              <a:rPr lang="en-US" sz="2200" dirty="0"/>
              <a:t>? 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rgbClr val="008000"/>
                </a:solidFill>
              </a:rPr>
              <a:t>No</a:t>
            </a:r>
            <a:r>
              <a:rPr lang="en-US" sz="2100" dirty="0"/>
              <a:t> in congenital (</a:t>
            </a:r>
            <a:r>
              <a:rPr lang="en-US" sz="2100" dirty="0">
                <a:solidFill>
                  <a:srgbClr val="008000"/>
                </a:solidFill>
              </a:rPr>
              <a:t>ineffective</a:t>
            </a:r>
            <a:r>
              <a:rPr lang="en-US" sz="2100" dirty="0"/>
              <a:t>)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rgbClr val="008000"/>
                </a:solidFill>
              </a:rPr>
              <a:t>Yes</a:t>
            </a:r>
            <a:r>
              <a:rPr lang="en-US" sz="2100" dirty="0"/>
              <a:t> in JOAG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rgbClr val="FFFF00"/>
                </a:solidFill>
                <a:latin typeface="Symbol" pitchFamily="18" charset="2"/>
              </a:rPr>
              <a:t>b</a:t>
            </a:r>
            <a:r>
              <a:rPr lang="en-US" sz="2200" dirty="0">
                <a:solidFill>
                  <a:srgbClr val="FFFF00"/>
                </a:solidFill>
              </a:rPr>
              <a:t> blockers</a:t>
            </a:r>
            <a:r>
              <a:rPr lang="en-US" sz="2200" dirty="0"/>
              <a:t>? </a:t>
            </a:r>
            <a:r>
              <a:rPr lang="en-US" sz="2200" b="1" dirty="0"/>
              <a:t>Yes</a:t>
            </a:r>
            <a:r>
              <a:rPr lang="en-US" sz="2200" b="1" i="1" dirty="0"/>
              <a:t>, but…</a:t>
            </a:r>
          </a:p>
          <a:p>
            <a:pPr lvl="2" eaLnBrk="1" hangingPunct="1">
              <a:defRPr/>
            </a:pPr>
            <a:r>
              <a:rPr lang="en-US" sz="2100" dirty="0"/>
              <a:t>Use </a:t>
            </a:r>
            <a:r>
              <a:rPr lang="en-US" sz="2100" dirty="0">
                <a:solidFill>
                  <a:srgbClr val="FFFF00"/>
                </a:solidFill>
              </a:rPr>
              <a:t>.25%</a:t>
            </a:r>
            <a:r>
              <a:rPr lang="en-US" sz="2100" dirty="0"/>
              <a:t> solution (not the usual </a:t>
            </a:r>
            <a:r>
              <a:rPr lang="en-US" sz="2100" dirty="0">
                <a:solidFill>
                  <a:srgbClr val="FFFF00"/>
                </a:solidFill>
              </a:rPr>
              <a:t>.5%</a:t>
            </a:r>
            <a:r>
              <a:rPr lang="en-US" sz="2100" dirty="0"/>
              <a:t> formulation)</a:t>
            </a:r>
          </a:p>
          <a:p>
            <a:pPr lvl="2" eaLnBrk="1" hangingPunct="1">
              <a:defRPr/>
            </a:pPr>
            <a:r>
              <a:rPr lang="en-US" sz="2100" dirty="0"/>
              <a:t>Avoid if history of </a:t>
            </a:r>
            <a:r>
              <a:rPr lang="en-US" sz="2100" dirty="0">
                <a:solidFill>
                  <a:srgbClr val="FFFF00"/>
                </a:solidFill>
              </a:rPr>
              <a:t>bronchospasm</a:t>
            </a:r>
            <a:r>
              <a:rPr lang="en-US" sz="2100" dirty="0"/>
              <a:t> or if the infant is </a:t>
            </a:r>
            <a:r>
              <a:rPr lang="en-US" sz="2100" dirty="0">
                <a:solidFill>
                  <a:srgbClr val="FFFF00"/>
                </a:solidFill>
              </a:rPr>
              <a:t>very small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rgbClr val="FFCC00"/>
                </a:solidFill>
              </a:rPr>
              <a:t>CAI</a:t>
            </a:r>
            <a:r>
              <a:rPr lang="en-US" sz="2200" dirty="0"/>
              <a:t>…</a:t>
            </a:r>
          </a:p>
          <a:p>
            <a:pPr lvl="2" eaLnBrk="1" hangingPunct="1">
              <a:defRPr/>
            </a:pPr>
            <a:r>
              <a:rPr lang="en-US" sz="2100" i="1" dirty="0"/>
              <a:t>PO</a:t>
            </a:r>
            <a:r>
              <a:rPr lang="en-US" sz="2100" dirty="0"/>
              <a:t>? </a:t>
            </a:r>
            <a:r>
              <a:rPr lang="en-US" sz="2100" b="1" dirty="0"/>
              <a:t>Yes, </a:t>
            </a:r>
            <a:r>
              <a:rPr lang="en-US" sz="2100" dirty="0"/>
              <a:t>but monitor for </a:t>
            </a:r>
            <a:r>
              <a:rPr lang="en-US" sz="2100" dirty="0">
                <a:solidFill>
                  <a:srgbClr val="FFCC00"/>
                </a:solidFill>
              </a:rPr>
              <a:t>weight loss</a:t>
            </a:r>
            <a:r>
              <a:rPr lang="en-US" sz="2100" dirty="0"/>
              <a:t>, </a:t>
            </a:r>
            <a:r>
              <a:rPr lang="en-US" sz="2100" dirty="0">
                <a:solidFill>
                  <a:srgbClr val="FFCC00"/>
                </a:solidFill>
              </a:rPr>
              <a:t>lethargy</a:t>
            </a:r>
            <a:r>
              <a:rPr lang="en-US" sz="2100" dirty="0"/>
              <a:t>, and </a:t>
            </a:r>
            <a:r>
              <a:rPr lang="en-US" sz="2100" dirty="0">
                <a:solidFill>
                  <a:srgbClr val="FFCC00"/>
                </a:solidFill>
              </a:rPr>
              <a:t>acidosis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05483" name="Rectangle 14">
            <a:extLst>
              <a:ext uri="{FF2B5EF4-FFF2-40B4-BE49-F238E27FC236}">
                <a16:creationId xmlns:a16="http://schemas.microsoft.com/office/drawing/2014/main" id="{056C389C-CE75-4470-8929-C8D14457A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900">
                <a:solidFill>
                  <a:schemeClr val="bg1"/>
                </a:solidFill>
                <a:latin typeface="Arial" charset="0"/>
              </a:rPr>
              <a:t>side effect 1</a:t>
            </a:r>
          </a:p>
        </p:txBody>
      </p:sp>
      <p:sp>
        <p:nvSpPr>
          <p:cNvPr id="105484" name="Rectangle 15">
            <a:extLst>
              <a:ext uri="{FF2B5EF4-FFF2-40B4-BE49-F238E27FC236}">
                <a16:creationId xmlns:a16="http://schemas.microsoft.com/office/drawing/2014/main" id="{5B81B4B8-7D77-4BA1-A9F0-5CEEE1CC8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900">
                <a:solidFill>
                  <a:schemeClr val="bg1"/>
                </a:solidFill>
                <a:latin typeface="Arial" charset="0"/>
              </a:rPr>
              <a:t>side effect 3</a:t>
            </a:r>
          </a:p>
        </p:txBody>
      </p:sp>
      <p:sp>
        <p:nvSpPr>
          <p:cNvPr id="105485" name="Rectangle 16">
            <a:extLst>
              <a:ext uri="{FF2B5EF4-FFF2-40B4-BE49-F238E27FC236}">
                <a16:creationId xmlns:a16="http://schemas.microsoft.com/office/drawing/2014/main" id="{F073F63F-B208-48E8-AE6D-4EF745F63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900">
                <a:solidFill>
                  <a:schemeClr val="bg1"/>
                </a:solidFill>
                <a:latin typeface="Arial" charset="0"/>
              </a:rPr>
              <a:t>side effect 2</a:t>
            </a:r>
          </a:p>
        </p:txBody>
      </p:sp>
      <p:sp>
        <p:nvSpPr>
          <p:cNvPr id="12303" name="Rectangle 21">
            <a:extLst>
              <a:ext uri="{FF2B5EF4-FFF2-40B4-BE49-F238E27FC236}">
                <a16:creationId xmlns:a16="http://schemas.microsoft.com/office/drawing/2014/main" id="{E17946E0-A101-43B0-9C01-4424FA25E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4572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04" name="TextBox 1">
            <a:extLst>
              <a:ext uri="{FF2B5EF4-FFF2-40B4-BE49-F238E27FC236}">
                <a16:creationId xmlns:a16="http://schemas.microsoft.com/office/drawing/2014/main" id="{46A36A73-22E8-4FB5-B246-4795F0F70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3748088"/>
            <a:ext cx="23129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(Carbonic anhydrase inhibitors)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D7BB4A79-AC0C-43BB-BDDB-E01311669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06498" name="Rectangle 14">
            <a:extLst>
              <a:ext uri="{FF2B5EF4-FFF2-40B4-BE49-F238E27FC236}">
                <a16:creationId xmlns:a16="http://schemas.microsoft.com/office/drawing/2014/main" id="{98068097-71B7-4E50-A020-1DEB531C2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06499" name="Rectangle 15">
            <a:extLst>
              <a:ext uri="{FF2B5EF4-FFF2-40B4-BE49-F238E27FC236}">
                <a16:creationId xmlns:a16="http://schemas.microsoft.com/office/drawing/2014/main" id="{B90778EE-B5DE-4D62-A1AD-931FC467E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06500" name="Rectangle 16">
            <a:extLst>
              <a:ext uri="{FF2B5EF4-FFF2-40B4-BE49-F238E27FC236}">
                <a16:creationId xmlns:a16="http://schemas.microsoft.com/office/drawing/2014/main" id="{D09713EE-12FA-4EA1-8B11-9BE7ADDD9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3318" name="Rectangle 2">
            <a:extLst>
              <a:ext uri="{FF2B5EF4-FFF2-40B4-BE49-F238E27FC236}">
                <a16:creationId xmlns:a16="http://schemas.microsoft.com/office/drawing/2014/main" id="{7FF2E28C-BB37-45ED-A413-D4930FD47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3319" name="Rectangle 3">
            <a:extLst>
              <a:ext uri="{FF2B5EF4-FFF2-40B4-BE49-F238E27FC236}">
                <a16:creationId xmlns:a16="http://schemas.microsoft.com/office/drawing/2014/main" id="{04CF7269-0CBD-4A0E-956D-ADD3AFD58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3320" name="Rectangle 4">
            <a:extLst>
              <a:ext uri="{FF2B5EF4-FFF2-40B4-BE49-F238E27FC236}">
                <a16:creationId xmlns:a16="http://schemas.microsoft.com/office/drawing/2014/main" id="{9AAFB689-6758-40C2-B7F4-F81D71AC6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3321" name="Rectangle 5">
            <a:extLst>
              <a:ext uri="{FF2B5EF4-FFF2-40B4-BE49-F238E27FC236}">
                <a16:creationId xmlns:a16="http://schemas.microsoft.com/office/drawing/2014/main" id="{7FE46B87-AEE0-4016-8B76-C731908B6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3322" name="Rectangle 6">
            <a:extLst>
              <a:ext uri="{FF2B5EF4-FFF2-40B4-BE49-F238E27FC236}">
                <a16:creationId xmlns:a16="http://schemas.microsoft.com/office/drawing/2014/main" id="{C644D24F-587C-4815-AEDF-5E78DF213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3323" name="Rectangle 7">
            <a:extLst>
              <a:ext uri="{FF2B5EF4-FFF2-40B4-BE49-F238E27FC236}">
                <a16:creationId xmlns:a16="http://schemas.microsoft.com/office/drawing/2014/main" id="{A02B77DD-1696-406B-96C5-A818D77FB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3324" name="Rectangle 8">
            <a:extLst>
              <a:ext uri="{FF2B5EF4-FFF2-40B4-BE49-F238E27FC236}">
                <a16:creationId xmlns:a16="http://schemas.microsoft.com/office/drawing/2014/main" id="{6ADAE3D3-7837-481A-AA27-B728493C0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3325" name="Rectangle 9">
            <a:extLst>
              <a:ext uri="{FF2B5EF4-FFF2-40B4-BE49-F238E27FC236}">
                <a16:creationId xmlns:a16="http://schemas.microsoft.com/office/drawing/2014/main" id="{9CB2D180-1684-4943-9439-F482F5495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8B15BFC3-6BFB-4FBE-B879-9F78148226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/>
              <a:t>Childhood Glaucoma: </a:t>
            </a:r>
            <a:r>
              <a:rPr lang="en-US" sz="2600" b="1" i="1" dirty="0"/>
              <a:t>Medical</a:t>
            </a:r>
            <a:r>
              <a:rPr lang="en-US" sz="2600" b="1" dirty="0"/>
              <a:t> Treatment</a:t>
            </a:r>
          </a:p>
          <a:p>
            <a:pPr lvl="1" eaLnBrk="1" hangingPunct="1">
              <a:defRPr/>
            </a:pPr>
            <a:r>
              <a:rPr lang="en-US" sz="2200" dirty="0" err="1">
                <a:solidFill>
                  <a:srgbClr val="008000"/>
                </a:solidFill>
              </a:rPr>
              <a:t>Miotics</a:t>
            </a:r>
            <a:r>
              <a:rPr lang="en-US" sz="2200" dirty="0"/>
              <a:t>? 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rgbClr val="008000"/>
                </a:solidFill>
              </a:rPr>
              <a:t>No</a:t>
            </a:r>
            <a:r>
              <a:rPr lang="en-US" sz="2100" dirty="0"/>
              <a:t> in congenital (</a:t>
            </a:r>
            <a:r>
              <a:rPr lang="en-US" sz="2100" dirty="0">
                <a:solidFill>
                  <a:srgbClr val="008000"/>
                </a:solidFill>
              </a:rPr>
              <a:t>ineffective</a:t>
            </a:r>
            <a:r>
              <a:rPr lang="en-US" sz="2100" dirty="0"/>
              <a:t>)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rgbClr val="008000"/>
                </a:solidFill>
              </a:rPr>
              <a:t>Yes</a:t>
            </a:r>
            <a:r>
              <a:rPr lang="en-US" sz="2100" dirty="0"/>
              <a:t> in JOAG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rgbClr val="FFFF00"/>
                </a:solidFill>
                <a:latin typeface="Symbol" pitchFamily="18" charset="2"/>
              </a:rPr>
              <a:t>b</a:t>
            </a:r>
            <a:r>
              <a:rPr lang="en-US" sz="2200" dirty="0">
                <a:solidFill>
                  <a:srgbClr val="FFFF00"/>
                </a:solidFill>
              </a:rPr>
              <a:t> blockers</a:t>
            </a:r>
            <a:r>
              <a:rPr lang="en-US" sz="2200" dirty="0"/>
              <a:t>? </a:t>
            </a:r>
            <a:r>
              <a:rPr lang="en-US" sz="2200" b="1" dirty="0"/>
              <a:t>Yes</a:t>
            </a:r>
            <a:r>
              <a:rPr lang="en-US" sz="2200" b="1" i="1" dirty="0"/>
              <a:t>, but…</a:t>
            </a:r>
          </a:p>
          <a:p>
            <a:pPr lvl="2" eaLnBrk="1" hangingPunct="1">
              <a:defRPr/>
            </a:pPr>
            <a:r>
              <a:rPr lang="en-US" sz="2100" dirty="0"/>
              <a:t>Use </a:t>
            </a:r>
            <a:r>
              <a:rPr lang="en-US" sz="2100" dirty="0">
                <a:solidFill>
                  <a:srgbClr val="FFFF00"/>
                </a:solidFill>
              </a:rPr>
              <a:t>.25%</a:t>
            </a:r>
            <a:r>
              <a:rPr lang="en-US" sz="2100" dirty="0"/>
              <a:t> solution (not the usual </a:t>
            </a:r>
            <a:r>
              <a:rPr lang="en-US" sz="2100" dirty="0">
                <a:solidFill>
                  <a:srgbClr val="FFFF00"/>
                </a:solidFill>
              </a:rPr>
              <a:t>.5%</a:t>
            </a:r>
            <a:r>
              <a:rPr lang="en-US" sz="2100" dirty="0"/>
              <a:t> formulation)</a:t>
            </a:r>
          </a:p>
          <a:p>
            <a:pPr lvl="2" eaLnBrk="1" hangingPunct="1">
              <a:defRPr/>
            </a:pPr>
            <a:r>
              <a:rPr lang="en-US" sz="2100" dirty="0"/>
              <a:t>Avoid if history of </a:t>
            </a:r>
            <a:r>
              <a:rPr lang="en-US" sz="2100" dirty="0">
                <a:solidFill>
                  <a:srgbClr val="FFFF00"/>
                </a:solidFill>
              </a:rPr>
              <a:t>bronchospasm</a:t>
            </a:r>
            <a:r>
              <a:rPr lang="en-US" sz="2100" dirty="0"/>
              <a:t> or if the infant is </a:t>
            </a:r>
            <a:r>
              <a:rPr lang="en-US" sz="2100" dirty="0">
                <a:solidFill>
                  <a:srgbClr val="FFFF00"/>
                </a:solidFill>
              </a:rPr>
              <a:t>very small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rgbClr val="FFCC00"/>
                </a:solidFill>
              </a:rPr>
              <a:t>CAI</a:t>
            </a:r>
            <a:r>
              <a:rPr lang="en-US" sz="2200" dirty="0"/>
              <a:t>…</a:t>
            </a:r>
          </a:p>
          <a:p>
            <a:pPr lvl="2" eaLnBrk="1" hangingPunct="1">
              <a:defRPr/>
            </a:pPr>
            <a:r>
              <a:rPr lang="en-US" sz="2100" i="1" dirty="0"/>
              <a:t>PO</a:t>
            </a:r>
            <a:r>
              <a:rPr lang="en-US" sz="2100" dirty="0"/>
              <a:t>? </a:t>
            </a:r>
            <a:r>
              <a:rPr lang="en-US" sz="2100" b="1" dirty="0"/>
              <a:t>Yes, </a:t>
            </a:r>
            <a:r>
              <a:rPr lang="en-US" sz="2100" dirty="0"/>
              <a:t>but monitor for </a:t>
            </a:r>
            <a:r>
              <a:rPr lang="en-US" sz="2100" dirty="0">
                <a:solidFill>
                  <a:srgbClr val="FFCC00"/>
                </a:solidFill>
              </a:rPr>
              <a:t>weight loss</a:t>
            </a:r>
            <a:r>
              <a:rPr lang="en-US" sz="2100" dirty="0"/>
              <a:t>, </a:t>
            </a:r>
            <a:r>
              <a:rPr lang="en-US" sz="2100" dirty="0">
                <a:solidFill>
                  <a:srgbClr val="FFCC00"/>
                </a:solidFill>
              </a:rPr>
              <a:t>lethargy</a:t>
            </a:r>
            <a:r>
              <a:rPr lang="en-US" sz="2100" dirty="0"/>
              <a:t>, and </a:t>
            </a:r>
            <a:r>
              <a:rPr lang="en-US" sz="2100" dirty="0">
                <a:solidFill>
                  <a:srgbClr val="FFCC00"/>
                </a:solidFill>
              </a:rPr>
              <a:t>acidosis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3327" name="Rectangle 21">
            <a:extLst>
              <a:ext uri="{FF2B5EF4-FFF2-40B4-BE49-F238E27FC236}">
                <a16:creationId xmlns:a16="http://schemas.microsoft.com/office/drawing/2014/main" id="{6CD1FC97-714E-4855-8910-79E34521C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4572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A10042C-57B8-43A7-A0DD-2DA599B0E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07522" name="Rectangle 14">
            <a:extLst>
              <a:ext uri="{FF2B5EF4-FFF2-40B4-BE49-F238E27FC236}">
                <a16:creationId xmlns:a16="http://schemas.microsoft.com/office/drawing/2014/main" id="{B7A60CFF-267F-4D93-AE27-3495A4C0E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07523" name="Rectangle 15">
            <a:extLst>
              <a:ext uri="{FF2B5EF4-FFF2-40B4-BE49-F238E27FC236}">
                <a16:creationId xmlns:a16="http://schemas.microsoft.com/office/drawing/2014/main" id="{1095DA30-AAB3-4CA7-A242-DFA68DA6A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07524" name="Rectangle 16">
            <a:extLst>
              <a:ext uri="{FF2B5EF4-FFF2-40B4-BE49-F238E27FC236}">
                <a16:creationId xmlns:a16="http://schemas.microsoft.com/office/drawing/2014/main" id="{83D4BE37-EA80-49B2-AC4D-C192DFCF3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4342" name="Rectangle 2">
            <a:extLst>
              <a:ext uri="{FF2B5EF4-FFF2-40B4-BE49-F238E27FC236}">
                <a16:creationId xmlns:a16="http://schemas.microsoft.com/office/drawing/2014/main" id="{8580876E-6631-4B6F-86B3-1143EB4A9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4343" name="Rectangle 3">
            <a:extLst>
              <a:ext uri="{FF2B5EF4-FFF2-40B4-BE49-F238E27FC236}">
                <a16:creationId xmlns:a16="http://schemas.microsoft.com/office/drawing/2014/main" id="{21CFD0FA-7BA6-4B8A-A5B1-065D260C5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4344" name="Rectangle 4">
            <a:extLst>
              <a:ext uri="{FF2B5EF4-FFF2-40B4-BE49-F238E27FC236}">
                <a16:creationId xmlns:a16="http://schemas.microsoft.com/office/drawing/2014/main" id="{00252715-2EEA-4A05-9B12-5E172DC80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4345" name="Rectangle 5">
            <a:extLst>
              <a:ext uri="{FF2B5EF4-FFF2-40B4-BE49-F238E27FC236}">
                <a16:creationId xmlns:a16="http://schemas.microsoft.com/office/drawing/2014/main" id="{2CE528CC-93A0-4858-B57B-FA79C4B3B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4346" name="Rectangle 6">
            <a:extLst>
              <a:ext uri="{FF2B5EF4-FFF2-40B4-BE49-F238E27FC236}">
                <a16:creationId xmlns:a16="http://schemas.microsoft.com/office/drawing/2014/main" id="{1143D408-9B38-4470-B945-C7527DE78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4347" name="Rectangle 7">
            <a:extLst>
              <a:ext uri="{FF2B5EF4-FFF2-40B4-BE49-F238E27FC236}">
                <a16:creationId xmlns:a16="http://schemas.microsoft.com/office/drawing/2014/main" id="{E9E68EDC-2FCD-41D0-85D2-87F2AC4F5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4348" name="Rectangle 8">
            <a:extLst>
              <a:ext uri="{FF2B5EF4-FFF2-40B4-BE49-F238E27FC236}">
                <a16:creationId xmlns:a16="http://schemas.microsoft.com/office/drawing/2014/main" id="{10FBE3F2-70D0-4A9B-9A3D-3F26CB373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4349" name="Rectangle 9">
            <a:extLst>
              <a:ext uri="{FF2B5EF4-FFF2-40B4-BE49-F238E27FC236}">
                <a16:creationId xmlns:a16="http://schemas.microsoft.com/office/drawing/2014/main" id="{1198E96C-1915-41C5-AA41-156FD412F5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14350" name="Rectangle 10">
            <a:extLst>
              <a:ext uri="{FF2B5EF4-FFF2-40B4-BE49-F238E27FC236}">
                <a16:creationId xmlns:a16="http://schemas.microsoft.com/office/drawing/2014/main" id="{046EBBA5-157E-466B-8C01-34349A04ED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 dirty="0"/>
              <a:t>Childhood Glaucoma: </a:t>
            </a:r>
            <a:r>
              <a:rPr lang="en-US" altLang="en-US" sz="2600" b="1" i="1" dirty="0"/>
              <a:t>Medical</a:t>
            </a:r>
            <a:r>
              <a:rPr lang="en-US" altLang="en-US" sz="2600" b="1" dirty="0"/>
              <a:t> Treatment</a:t>
            </a:r>
          </a:p>
          <a:p>
            <a:pPr lvl="1" eaLnBrk="1" hangingPunct="1"/>
            <a:r>
              <a:rPr lang="en-US" altLang="en-US" sz="2200" dirty="0" err="1">
                <a:solidFill>
                  <a:srgbClr val="008000"/>
                </a:solidFill>
              </a:rPr>
              <a:t>Miotics</a:t>
            </a:r>
            <a:r>
              <a:rPr lang="en-US" altLang="en-US" sz="2200" dirty="0"/>
              <a:t>? 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No</a:t>
            </a:r>
            <a:r>
              <a:rPr lang="en-US" altLang="en-US" sz="2100" dirty="0"/>
              <a:t> in congenital (</a:t>
            </a:r>
            <a:r>
              <a:rPr lang="en-US" altLang="en-US" sz="2100" dirty="0">
                <a:solidFill>
                  <a:srgbClr val="008000"/>
                </a:solidFill>
              </a:rPr>
              <a:t>ineffective</a:t>
            </a:r>
            <a:r>
              <a:rPr lang="en-US" altLang="en-US" sz="2100" dirty="0"/>
              <a:t>)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Yes</a:t>
            </a:r>
            <a:r>
              <a:rPr lang="en-US" altLang="en-US" sz="2100" dirty="0"/>
              <a:t> in JOAG</a:t>
            </a:r>
          </a:p>
          <a:p>
            <a:pPr lvl="1" eaLnBrk="1" hangingPunct="1"/>
            <a:r>
              <a:rPr lang="en-US" altLang="en-US" sz="2200" dirty="0">
                <a:solidFill>
                  <a:srgbClr val="FFFF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200" dirty="0">
                <a:solidFill>
                  <a:srgbClr val="FFFF00"/>
                </a:solidFill>
              </a:rPr>
              <a:t> blockers</a:t>
            </a:r>
            <a:r>
              <a:rPr lang="en-US" altLang="en-US" sz="2200" dirty="0"/>
              <a:t>? </a:t>
            </a:r>
            <a:r>
              <a:rPr lang="en-US" altLang="en-US" sz="2200" b="1" dirty="0"/>
              <a:t>Yes</a:t>
            </a:r>
            <a:r>
              <a:rPr lang="en-US" altLang="en-US" sz="2200" b="1" i="1" dirty="0"/>
              <a:t>, but…</a:t>
            </a:r>
          </a:p>
          <a:p>
            <a:pPr lvl="2" eaLnBrk="1" hangingPunct="1"/>
            <a:r>
              <a:rPr lang="en-US" altLang="en-US" sz="2100" dirty="0"/>
              <a:t>Use </a:t>
            </a:r>
            <a:r>
              <a:rPr lang="en-US" altLang="en-US" sz="2100" dirty="0">
                <a:solidFill>
                  <a:srgbClr val="FFFF00"/>
                </a:solidFill>
              </a:rPr>
              <a:t>.25%</a:t>
            </a:r>
            <a:r>
              <a:rPr lang="en-US" altLang="en-US" sz="2100" dirty="0"/>
              <a:t> solution (not the usual </a:t>
            </a:r>
            <a:r>
              <a:rPr lang="en-US" altLang="en-US" sz="2100" dirty="0">
                <a:solidFill>
                  <a:srgbClr val="FFFF00"/>
                </a:solidFill>
              </a:rPr>
              <a:t>.5%</a:t>
            </a:r>
            <a:r>
              <a:rPr lang="en-US" altLang="en-US" sz="2100" dirty="0"/>
              <a:t> formulation)</a:t>
            </a:r>
          </a:p>
          <a:p>
            <a:pPr lvl="2" eaLnBrk="1" hangingPunct="1"/>
            <a:r>
              <a:rPr lang="en-US" altLang="en-US" sz="2100" dirty="0"/>
              <a:t>Avoid if history of </a:t>
            </a:r>
            <a:r>
              <a:rPr lang="en-US" altLang="en-US" sz="2100" dirty="0">
                <a:solidFill>
                  <a:srgbClr val="FFFF00"/>
                </a:solidFill>
              </a:rPr>
              <a:t>bronchospasm</a:t>
            </a:r>
            <a:r>
              <a:rPr lang="en-US" altLang="en-US" sz="2100" dirty="0"/>
              <a:t> or if the infant is </a:t>
            </a:r>
            <a:r>
              <a:rPr lang="en-US" altLang="en-US" sz="2100" dirty="0">
                <a:solidFill>
                  <a:srgbClr val="FFFF00"/>
                </a:solidFill>
              </a:rPr>
              <a:t>very small</a:t>
            </a:r>
          </a:p>
          <a:p>
            <a:pPr lvl="1" eaLnBrk="1" hangingPunct="1"/>
            <a:r>
              <a:rPr lang="en-US" altLang="en-US" sz="2200" dirty="0">
                <a:solidFill>
                  <a:srgbClr val="FFCC00"/>
                </a:solidFill>
              </a:rPr>
              <a:t>CAI</a:t>
            </a:r>
            <a:r>
              <a:rPr lang="en-US" altLang="en-US" sz="2200" dirty="0"/>
              <a:t>…</a:t>
            </a:r>
          </a:p>
          <a:p>
            <a:pPr lvl="2" eaLnBrk="1" hangingPunct="1"/>
            <a:r>
              <a:rPr lang="en-US" altLang="en-US" sz="2100" i="1" dirty="0"/>
              <a:t>PO</a:t>
            </a:r>
            <a:r>
              <a:rPr lang="en-US" altLang="en-US" sz="2100" dirty="0"/>
              <a:t>? </a:t>
            </a:r>
            <a:r>
              <a:rPr lang="en-US" altLang="en-US" sz="2100" b="1" dirty="0"/>
              <a:t>Yes, </a:t>
            </a:r>
            <a:r>
              <a:rPr lang="en-US" altLang="en-US" sz="2100" dirty="0"/>
              <a:t>but monitor for </a:t>
            </a:r>
            <a:r>
              <a:rPr lang="en-US" altLang="en-US" sz="2100" dirty="0">
                <a:solidFill>
                  <a:srgbClr val="FFCC00"/>
                </a:solidFill>
              </a:rPr>
              <a:t>weight loss</a:t>
            </a:r>
            <a:r>
              <a:rPr lang="en-US" altLang="en-US" sz="2100" dirty="0"/>
              <a:t>, </a:t>
            </a:r>
            <a:r>
              <a:rPr lang="en-US" altLang="en-US" sz="2100" dirty="0">
                <a:solidFill>
                  <a:srgbClr val="FFCC00"/>
                </a:solidFill>
              </a:rPr>
              <a:t>lethargy</a:t>
            </a:r>
            <a:r>
              <a:rPr lang="en-US" altLang="en-US" sz="2100" dirty="0"/>
              <a:t>, and </a:t>
            </a:r>
            <a:r>
              <a:rPr lang="en-US" altLang="en-US" sz="2100" dirty="0">
                <a:solidFill>
                  <a:srgbClr val="FFCC00"/>
                </a:solidFill>
              </a:rPr>
              <a:t>acidosis</a:t>
            </a:r>
          </a:p>
          <a:p>
            <a:pPr lvl="2" eaLnBrk="1" hangingPunct="1"/>
            <a:r>
              <a:rPr lang="en-US" altLang="en-US" sz="2100" i="1" dirty="0"/>
              <a:t>Topical</a:t>
            </a:r>
            <a:r>
              <a:rPr lang="en-US" altLang="en-US" sz="2100" dirty="0"/>
              <a:t>? </a:t>
            </a:r>
            <a:r>
              <a:rPr lang="en-US" altLang="en-US" sz="2100" b="1" dirty="0">
                <a:solidFill>
                  <a:srgbClr val="FFCC00"/>
                </a:solidFill>
              </a:rPr>
              <a:t>Yes</a:t>
            </a:r>
            <a:endParaRPr lang="en-US" altLang="en-US" sz="2100" dirty="0">
              <a:solidFill>
                <a:srgbClr val="FFCC00"/>
              </a:solidFill>
            </a:endParaRPr>
          </a:p>
          <a:p>
            <a:pPr lvl="1" eaLnBrk="1" hangingPunct="1"/>
            <a:r>
              <a:rPr lang="en-US" altLang="en-US" sz="2200" dirty="0">
                <a:solidFill>
                  <a:schemeClr val="bg1"/>
                </a:solidFill>
                <a:latin typeface="Symbol" panose="05050102010706020507" pitchFamily="18" charset="2"/>
              </a:rPr>
              <a:t>a/b</a:t>
            </a:r>
            <a:r>
              <a:rPr lang="en-US" altLang="en-US" sz="2200" dirty="0">
                <a:solidFill>
                  <a:schemeClr val="bg1"/>
                </a:solidFill>
              </a:rPr>
              <a:t> agonists (epinephrine/dipivefrin)? </a:t>
            </a:r>
            <a:r>
              <a:rPr lang="en-US" altLang="en-US" sz="2200" b="1" dirty="0">
                <a:solidFill>
                  <a:schemeClr val="bg1"/>
                </a:solidFill>
              </a:rPr>
              <a:t>No</a:t>
            </a:r>
            <a:r>
              <a:rPr lang="en-US" altLang="en-US" sz="2200" dirty="0">
                <a:solidFill>
                  <a:schemeClr val="bg1"/>
                </a:solidFill>
              </a:rPr>
              <a:t> (ineffective)</a:t>
            </a:r>
          </a:p>
          <a:p>
            <a:pPr lvl="1" eaLnBrk="1" hangingPunct="1"/>
            <a:r>
              <a:rPr lang="en-US" altLang="en-US" sz="2200" dirty="0">
                <a:solidFill>
                  <a:schemeClr val="bg1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2200" baseline="-25000" dirty="0">
                <a:solidFill>
                  <a:schemeClr val="bg1"/>
                </a:solidFill>
                <a:latin typeface="Symbol" panose="05050102010706020507" pitchFamily="18" charset="2"/>
              </a:rPr>
              <a:t>2</a:t>
            </a:r>
            <a:r>
              <a:rPr lang="en-US" altLang="en-US" sz="2200" dirty="0">
                <a:solidFill>
                  <a:schemeClr val="bg1"/>
                </a:solidFill>
              </a:rPr>
              <a:t> agonists? </a:t>
            </a:r>
            <a:r>
              <a:rPr lang="en-US" altLang="en-US" sz="2200" b="1" dirty="0">
                <a:solidFill>
                  <a:schemeClr val="bg1"/>
                </a:solidFill>
              </a:rPr>
              <a:t>No--</a:t>
            </a:r>
            <a:r>
              <a:rPr lang="en-US" altLang="en-US" sz="2200" dirty="0">
                <a:solidFill>
                  <a:schemeClr val="bg1"/>
                </a:solidFill>
              </a:rPr>
              <a:t>effective but has severe side effects including hypotonia and significant CNS depression</a:t>
            </a:r>
          </a:p>
          <a:p>
            <a:pPr lvl="1" eaLnBrk="1" hangingPunct="1"/>
            <a:r>
              <a:rPr lang="en-US" altLang="en-US" sz="2200" dirty="0">
                <a:solidFill>
                  <a:schemeClr val="bg1"/>
                </a:solidFill>
              </a:rPr>
              <a:t>Prostaglandin analogue? </a:t>
            </a:r>
            <a:r>
              <a:rPr lang="en-US" altLang="en-US" sz="2200" b="1" dirty="0">
                <a:solidFill>
                  <a:schemeClr val="bg1"/>
                </a:solidFill>
              </a:rPr>
              <a:t>Yes</a:t>
            </a:r>
            <a:r>
              <a:rPr lang="en-US" altLang="en-US" sz="2200" dirty="0">
                <a:solidFill>
                  <a:schemeClr val="bg1"/>
                </a:solidFill>
              </a:rPr>
              <a:t> (but effect is inconsistent)</a:t>
            </a:r>
          </a:p>
        </p:txBody>
      </p:sp>
      <p:sp>
        <p:nvSpPr>
          <p:cNvPr id="14351" name="Rectangle 21">
            <a:extLst>
              <a:ext uri="{FF2B5EF4-FFF2-40B4-BE49-F238E27FC236}">
                <a16:creationId xmlns:a16="http://schemas.microsoft.com/office/drawing/2014/main" id="{6E410BBD-F949-4EA2-951B-97B43254E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4572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7535" name="Rectangle 11">
            <a:extLst>
              <a:ext uri="{FF2B5EF4-FFF2-40B4-BE49-F238E27FC236}">
                <a16:creationId xmlns:a16="http://schemas.microsoft.com/office/drawing/2014/main" id="{4CCD17B4-5243-4973-8973-EB1901C06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533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900">
                <a:solidFill>
                  <a:schemeClr val="bg1"/>
                </a:solidFill>
                <a:latin typeface="Arial" charset="0"/>
              </a:rPr>
              <a:t>yes or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900">
                <a:solidFill>
                  <a:schemeClr val="bg1"/>
                </a:solidFill>
                <a:latin typeface="Arial" charset="0"/>
              </a:rPr>
              <a:t>no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B892FA6-884E-4241-A4F2-ACAAE35B3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08546" name="Rectangle 11">
            <a:extLst>
              <a:ext uri="{FF2B5EF4-FFF2-40B4-BE49-F238E27FC236}">
                <a16:creationId xmlns:a16="http://schemas.microsoft.com/office/drawing/2014/main" id="{9A54BF14-A802-4192-9443-BBDA8D208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533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08547" name="Rectangle 14">
            <a:extLst>
              <a:ext uri="{FF2B5EF4-FFF2-40B4-BE49-F238E27FC236}">
                <a16:creationId xmlns:a16="http://schemas.microsoft.com/office/drawing/2014/main" id="{D5E67772-EBE1-4CDC-8ECF-CAF6CCDFC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08548" name="Rectangle 15">
            <a:extLst>
              <a:ext uri="{FF2B5EF4-FFF2-40B4-BE49-F238E27FC236}">
                <a16:creationId xmlns:a16="http://schemas.microsoft.com/office/drawing/2014/main" id="{8D3EDA34-097C-44F8-AE2E-EF7A552D1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08549" name="Rectangle 16">
            <a:extLst>
              <a:ext uri="{FF2B5EF4-FFF2-40B4-BE49-F238E27FC236}">
                <a16:creationId xmlns:a16="http://schemas.microsoft.com/office/drawing/2014/main" id="{E30B55FA-26AC-4AFF-905E-A81A326E8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5367" name="Rectangle 2">
            <a:extLst>
              <a:ext uri="{FF2B5EF4-FFF2-40B4-BE49-F238E27FC236}">
                <a16:creationId xmlns:a16="http://schemas.microsoft.com/office/drawing/2014/main" id="{DBA704D7-F034-49FD-8491-E3DAB4FAE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5368" name="Rectangle 3">
            <a:extLst>
              <a:ext uri="{FF2B5EF4-FFF2-40B4-BE49-F238E27FC236}">
                <a16:creationId xmlns:a16="http://schemas.microsoft.com/office/drawing/2014/main" id="{C9F67EAD-E77C-43E7-B218-0E4353A81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5369" name="Rectangle 4">
            <a:extLst>
              <a:ext uri="{FF2B5EF4-FFF2-40B4-BE49-F238E27FC236}">
                <a16:creationId xmlns:a16="http://schemas.microsoft.com/office/drawing/2014/main" id="{87029AD0-FB06-43B8-B7E2-A2EDFD552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5370" name="Rectangle 5">
            <a:extLst>
              <a:ext uri="{FF2B5EF4-FFF2-40B4-BE49-F238E27FC236}">
                <a16:creationId xmlns:a16="http://schemas.microsoft.com/office/drawing/2014/main" id="{228D4374-0C3A-43D6-A58F-1F868824E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5371" name="Rectangle 6">
            <a:extLst>
              <a:ext uri="{FF2B5EF4-FFF2-40B4-BE49-F238E27FC236}">
                <a16:creationId xmlns:a16="http://schemas.microsoft.com/office/drawing/2014/main" id="{7E7B9FA7-A281-403E-8BBD-60143C79F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5372" name="Rectangle 7">
            <a:extLst>
              <a:ext uri="{FF2B5EF4-FFF2-40B4-BE49-F238E27FC236}">
                <a16:creationId xmlns:a16="http://schemas.microsoft.com/office/drawing/2014/main" id="{145A0757-529A-42A6-A898-46AEF24C4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5373" name="Rectangle 8">
            <a:extLst>
              <a:ext uri="{FF2B5EF4-FFF2-40B4-BE49-F238E27FC236}">
                <a16:creationId xmlns:a16="http://schemas.microsoft.com/office/drawing/2014/main" id="{B8EEFBA5-6FA4-45EB-A524-E562D4B65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5374" name="Rectangle 9">
            <a:extLst>
              <a:ext uri="{FF2B5EF4-FFF2-40B4-BE49-F238E27FC236}">
                <a16:creationId xmlns:a16="http://schemas.microsoft.com/office/drawing/2014/main" id="{460403D6-2761-48B4-A614-AE44893BC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15375" name="Rectangle 10">
            <a:extLst>
              <a:ext uri="{FF2B5EF4-FFF2-40B4-BE49-F238E27FC236}">
                <a16:creationId xmlns:a16="http://schemas.microsoft.com/office/drawing/2014/main" id="{A3E704D1-5393-4E17-BEDA-218974C4BD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/>
              <a:t>Childhood Glaucoma: </a:t>
            </a:r>
            <a:r>
              <a:rPr lang="en-US" altLang="en-US" sz="2600" b="1" i="1"/>
              <a:t>Medical</a:t>
            </a:r>
            <a:r>
              <a:rPr lang="en-US" altLang="en-US" sz="2600" b="1"/>
              <a:t> Treatment</a:t>
            </a:r>
          </a:p>
          <a:p>
            <a:pPr lvl="1" eaLnBrk="1" hangingPunct="1"/>
            <a:r>
              <a:rPr lang="en-US" altLang="en-US" sz="2200">
                <a:solidFill>
                  <a:srgbClr val="008000"/>
                </a:solidFill>
              </a:rPr>
              <a:t>Miotics</a:t>
            </a:r>
            <a:r>
              <a:rPr lang="en-US" altLang="en-US" sz="2200"/>
              <a:t>? </a:t>
            </a:r>
          </a:p>
          <a:p>
            <a:pPr lvl="2" eaLnBrk="1" hangingPunct="1"/>
            <a:r>
              <a:rPr lang="en-US" altLang="en-US" sz="2100" b="1">
                <a:solidFill>
                  <a:srgbClr val="008000"/>
                </a:solidFill>
              </a:rPr>
              <a:t>No</a:t>
            </a:r>
            <a:r>
              <a:rPr lang="en-US" altLang="en-US" sz="2100"/>
              <a:t> in congenital (</a:t>
            </a:r>
            <a:r>
              <a:rPr lang="en-US" altLang="en-US" sz="2100">
                <a:solidFill>
                  <a:srgbClr val="008000"/>
                </a:solidFill>
              </a:rPr>
              <a:t>ineffective</a:t>
            </a:r>
            <a:r>
              <a:rPr lang="en-US" altLang="en-US" sz="2100"/>
              <a:t>)</a:t>
            </a:r>
          </a:p>
          <a:p>
            <a:pPr lvl="2" eaLnBrk="1" hangingPunct="1"/>
            <a:r>
              <a:rPr lang="en-US" altLang="en-US" sz="2100" b="1">
                <a:solidFill>
                  <a:srgbClr val="008000"/>
                </a:solidFill>
              </a:rPr>
              <a:t>Yes</a:t>
            </a:r>
            <a:r>
              <a:rPr lang="en-US" altLang="en-US" sz="2100"/>
              <a:t> in JOAG</a:t>
            </a:r>
          </a:p>
          <a:p>
            <a:pPr lvl="1" eaLnBrk="1" hangingPunct="1"/>
            <a:r>
              <a:rPr lang="en-US" altLang="en-US" sz="2200">
                <a:solidFill>
                  <a:srgbClr val="FFFF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200">
                <a:solidFill>
                  <a:srgbClr val="FFFF00"/>
                </a:solidFill>
              </a:rPr>
              <a:t> blockers</a:t>
            </a:r>
            <a:r>
              <a:rPr lang="en-US" altLang="en-US" sz="2200"/>
              <a:t>? </a:t>
            </a:r>
            <a:r>
              <a:rPr lang="en-US" altLang="en-US" sz="2200" b="1"/>
              <a:t>Yes</a:t>
            </a:r>
            <a:r>
              <a:rPr lang="en-US" altLang="en-US" sz="2200" b="1" i="1"/>
              <a:t>, but…</a:t>
            </a:r>
          </a:p>
          <a:p>
            <a:pPr lvl="2" eaLnBrk="1" hangingPunct="1"/>
            <a:r>
              <a:rPr lang="en-US" altLang="en-US" sz="2100"/>
              <a:t>Use </a:t>
            </a:r>
            <a:r>
              <a:rPr lang="en-US" altLang="en-US" sz="2100">
                <a:solidFill>
                  <a:srgbClr val="FFFF00"/>
                </a:solidFill>
              </a:rPr>
              <a:t>.25%</a:t>
            </a:r>
            <a:r>
              <a:rPr lang="en-US" altLang="en-US" sz="2100"/>
              <a:t> solution (not the usual </a:t>
            </a:r>
            <a:r>
              <a:rPr lang="en-US" altLang="en-US" sz="2100">
                <a:solidFill>
                  <a:srgbClr val="FFFF00"/>
                </a:solidFill>
              </a:rPr>
              <a:t>.5%</a:t>
            </a:r>
            <a:r>
              <a:rPr lang="en-US" altLang="en-US" sz="2100"/>
              <a:t> formulation)</a:t>
            </a:r>
          </a:p>
          <a:p>
            <a:pPr lvl="2" eaLnBrk="1" hangingPunct="1"/>
            <a:r>
              <a:rPr lang="en-US" altLang="en-US" sz="2100"/>
              <a:t>Avoid if history of </a:t>
            </a:r>
            <a:r>
              <a:rPr lang="en-US" altLang="en-US" sz="2100">
                <a:solidFill>
                  <a:srgbClr val="FFFF00"/>
                </a:solidFill>
              </a:rPr>
              <a:t>bronchospasm</a:t>
            </a:r>
            <a:r>
              <a:rPr lang="en-US" altLang="en-US" sz="2100"/>
              <a:t> or if the infant is </a:t>
            </a:r>
            <a:r>
              <a:rPr lang="en-US" altLang="en-US" sz="2100">
                <a:solidFill>
                  <a:srgbClr val="FFFF00"/>
                </a:solidFill>
              </a:rPr>
              <a:t>very small</a:t>
            </a:r>
          </a:p>
          <a:p>
            <a:pPr lvl="1" eaLnBrk="1" hangingPunct="1"/>
            <a:r>
              <a:rPr lang="en-US" altLang="en-US" sz="2200">
                <a:solidFill>
                  <a:srgbClr val="FFCC00"/>
                </a:solidFill>
              </a:rPr>
              <a:t>CAI</a:t>
            </a:r>
            <a:r>
              <a:rPr lang="en-US" altLang="en-US" sz="2200"/>
              <a:t>…</a:t>
            </a:r>
          </a:p>
          <a:p>
            <a:pPr lvl="2" eaLnBrk="1" hangingPunct="1"/>
            <a:r>
              <a:rPr lang="en-US" altLang="en-US" sz="2100" i="1"/>
              <a:t>PO</a:t>
            </a:r>
            <a:r>
              <a:rPr lang="en-US" altLang="en-US" sz="2100"/>
              <a:t>? </a:t>
            </a:r>
            <a:r>
              <a:rPr lang="en-US" altLang="en-US" sz="2100" b="1"/>
              <a:t>Yes, </a:t>
            </a:r>
            <a:r>
              <a:rPr lang="en-US" altLang="en-US" sz="2100"/>
              <a:t>but monitor for </a:t>
            </a:r>
            <a:r>
              <a:rPr lang="en-US" altLang="en-US" sz="2100">
                <a:solidFill>
                  <a:srgbClr val="FFCC00"/>
                </a:solidFill>
              </a:rPr>
              <a:t>weight loss</a:t>
            </a:r>
            <a:r>
              <a:rPr lang="en-US" altLang="en-US" sz="2100"/>
              <a:t>, </a:t>
            </a:r>
            <a:r>
              <a:rPr lang="en-US" altLang="en-US" sz="2100">
                <a:solidFill>
                  <a:srgbClr val="FFCC00"/>
                </a:solidFill>
              </a:rPr>
              <a:t>lethargy</a:t>
            </a:r>
            <a:r>
              <a:rPr lang="en-US" altLang="en-US" sz="2100"/>
              <a:t>, and </a:t>
            </a:r>
            <a:r>
              <a:rPr lang="en-US" altLang="en-US" sz="2100">
                <a:solidFill>
                  <a:srgbClr val="FFCC00"/>
                </a:solidFill>
              </a:rPr>
              <a:t>acidosis</a:t>
            </a:r>
          </a:p>
          <a:p>
            <a:pPr lvl="2" eaLnBrk="1" hangingPunct="1"/>
            <a:r>
              <a:rPr lang="en-US" altLang="en-US" sz="2100" i="1"/>
              <a:t>Topical</a:t>
            </a:r>
            <a:r>
              <a:rPr lang="en-US" altLang="en-US" sz="2100"/>
              <a:t>? </a:t>
            </a:r>
            <a:r>
              <a:rPr lang="en-US" altLang="en-US" sz="2100" b="1">
                <a:solidFill>
                  <a:srgbClr val="FFCC00"/>
                </a:solidFill>
              </a:rPr>
              <a:t>Yes</a:t>
            </a:r>
            <a:endParaRPr lang="en-US" altLang="en-US" sz="2100">
              <a:solidFill>
                <a:srgbClr val="FFCC00"/>
              </a:solidFill>
            </a:endParaRPr>
          </a:p>
          <a:p>
            <a:pPr lvl="1" eaLnBrk="1" hangingPunct="1"/>
            <a:r>
              <a:rPr lang="en-US" altLang="en-US" sz="2200">
                <a:solidFill>
                  <a:schemeClr val="bg1"/>
                </a:solidFill>
                <a:latin typeface="Symbol" panose="05050102010706020507" pitchFamily="18" charset="2"/>
              </a:rPr>
              <a:t>a/b</a:t>
            </a:r>
            <a:r>
              <a:rPr lang="en-US" altLang="en-US" sz="2200">
                <a:solidFill>
                  <a:schemeClr val="bg1"/>
                </a:solidFill>
              </a:rPr>
              <a:t> agonists (epinephrine/dipivefrin)? </a:t>
            </a:r>
            <a:r>
              <a:rPr lang="en-US" altLang="en-US" sz="2200" b="1">
                <a:solidFill>
                  <a:schemeClr val="bg1"/>
                </a:solidFill>
              </a:rPr>
              <a:t>No</a:t>
            </a:r>
            <a:r>
              <a:rPr lang="en-US" altLang="en-US" sz="2200">
                <a:solidFill>
                  <a:schemeClr val="bg1"/>
                </a:solidFill>
              </a:rPr>
              <a:t> (ineffective)</a:t>
            </a:r>
          </a:p>
          <a:p>
            <a:pPr lvl="1" eaLnBrk="1" hangingPunct="1"/>
            <a:r>
              <a:rPr lang="en-US" altLang="en-US" sz="2200">
                <a:solidFill>
                  <a:schemeClr val="bg1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2200" baseline="-25000">
                <a:solidFill>
                  <a:schemeClr val="bg1"/>
                </a:solidFill>
                <a:latin typeface="Symbol" panose="05050102010706020507" pitchFamily="18" charset="2"/>
              </a:rPr>
              <a:t>2</a:t>
            </a:r>
            <a:r>
              <a:rPr lang="en-US" altLang="en-US" sz="2200">
                <a:solidFill>
                  <a:schemeClr val="bg1"/>
                </a:solidFill>
              </a:rPr>
              <a:t> agonists? </a:t>
            </a:r>
            <a:r>
              <a:rPr lang="en-US" altLang="en-US" sz="2200" b="1">
                <a:solidFill>
                  <a:schemeClr val="bg1"/>
                </a:solidFill>
              </a:rPr>
              <a:t>No--</a:t>
            </a:r>
            <a:r>
              <a:rPr lang="en-US" altLang="en-US" sz="2200">
                <a:solidFill>
                  <a:schemeClr val="bg1"/>
                </a:solidFill>
              </a:rPr>
              <a:t>effective but has severe side effects including hypotonia and significant CNS depression</a:t>
            </a:r>
          </a:p>
          <a:p>
            <a:pPr lvl="1" eaLnBrk="1" hangingPunct="1"/>
            <a:r>
              <a:rPr lang="en-US" altLang="en-US" sz="2200">
                <a:solidFill>
                  <a:schemeClr val="bg1"/>
                </a:solidFill>
              </a:rPr>
              <a:t>Prostaglandin analogue? </a:t>
            </a:r>
            <a:r>
              <a:rPr lang="en-US" altLang="en-US" sz="2200" b="1">
                <a:solidFill>
                  <a:schemeClr val="bg1"/>
                </a:solidFill>
              </a:rPr>
              <a:t>Yes</a:t>
            </a:r>
            <a:r>
              <a:rPr lang="en-US" altLang="en-US" sz="2200">
                <a:solidFill>
                  <a:schemeClr val="bg1"/>
                </a:solidFill>
              </a:rPr>
              <a:t> (but effect is inconsistent)</a:t>
            </a:r>
          </a:p>
        </p:txBody>
      </p:sp>
      <p:sp>
        <p:nvSpPr>
          <p:cNvPr id="15376" name="Rectangle 21">
            <a:extLst>
              <a:ext uri="{FF2B5EF4-FFF2-40B4-BE49-F238E27FC236}">
                <a16:creationId xmlns:a16="http://schemas.microsoft.com/office/drawing/2014/main" id="{61DA73E4-A68C-4B79-8497-2E2DD56A9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4572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DA09139-EE2B-472B-B900-E2B0039D8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F1074A2E-26E6-4F1F-9DEF-65BABEB67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533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9062A2B0-CAC9-44F1-B492-0C1247692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09572" name="Rectangle 4">
            <a:extLst>
              <a:ext uri="{FF2B5EF4-FFF2-40B4-BE49-F238E27FC236}">
                <a16:creationId xmlns:a16="http://schemas.microsoft.com/office/drawing/2014/main" id="{96AF719F-76EC-4C00-93D9-66D09C18F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08D6ECC4-4DDC-430F-BF06-C141A114D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6391" name="Rectangle 6">
            <a:extLst>
              <a:ext uri="{FF2B5EF4-FFF2-40B4-BE49-F238E27FC236}">
                <a16:creationId xmlns:a16="http://schemas.microsoft.com/office/drawing/2014/main" id="{35F9ABF2-EDC7-4A1B-AD9D-EC9DF561D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6392" name="Rectangle 7">
            <a:extLst>
              <a:ext uri="{FF2B5EF4-FFF2-40B4-BE49-F238E27FC236}">
                <a16:creationId xmlns:a16="http://schemas.microsoft.com/office/drawing/2014/main" id="{2F2967F6-7460-407B-AE71-54CD149F4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6393" name="Rectangle 8">
            <a:extLst>
              <a:ext uri="{FF2B5EF4-FFF2-40B4-BE49-F238E27FC236}">
                <a16:creationId xmlns:a16="http://schemas.microsoft.com/office/drawing/2014/main" id="{6B00696B-2C7A-4A38-B677-A42CFF1AF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6394" name="Rectangle 9">
            <a:extLst>
              <a:ext uri="{FF2B5EF4-FFF2-40B4-BE49-F238E27FC236}">
                <a16:creationId xmlns:a16="http://schemas.microsoft.com/office/drawing/2014/main" id="{4DCA4CE4-6F57-4EC0-818D-1740CCD02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6395" name="Rectangle 10">
            <a:extLst>
              <a:ext uri="{FF2B5EF4-FFF2-40B4-BE49-F238E27FC236}">
                <a16:creationId xmlns:a16="http://schemas.microsoft.com/office/drawing/2014/main" id="{A85C2690-E21B-42C7-89C4-3BA3A989E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6396" name="Rectangle 11">
            <a:extLst>
              <a:ext uri="{FF2B5EF4-FFF2-40B4-BE49-F238E27FC236}">
                <a16:creationId xmlns:a16="http://schemas.microsoft.com/office/drawing/2014/main" id="{A2AD1DD0-73BD-45A4-B840-1698BBCB5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6397" name="Rectangle 12">
            <a:extLst>
              <a:ext uri="{FF2B5EF4-FFF2-40B4-BE49-F238E27FC236}">
                <a16:creationId xmlns:a16="http://schemas.microsoft.com/office/drawing/2014/main" id="{3C3DB5DD-FE5C-46DA-81D2-291832ED9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6398" name="Rectangle 13">
            <a:extLst>
              <a:ext uri="{FF2B5EF4-FFF2-40B4-BE49-F238E27FC236}">
                <a16:creationId xmlns:a16="http://schemas.microsoft.com/office/drawing/2014/main" id="{F1E774A2-7A7D-4917-95A0-897A8B80C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16399" name="Rectangle 14">
            <a:extLst>
              <a:ext uri="{FF2B5EF4-FFF2-40B4-BE49-F238E27FC236}">
                <a16:creationId xmlns:a16="http://schemas.microsoft.com/office/drawing/2014/main" id="{97EEAFF6-11E1-444D-87FA-02FB197F92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 dirty="0"/>
              <a:t>Childhood Glaucoma: </a:t>
            </a:r>
            <a:r>
              <a:rPr lang="en-US" altLang="en-US" sz="2600" b="1" i="1" dirty="0"/>
              <a:t>Medical</a:t>
            </a:r>
            <a:r>
              <a:rPr lang="en-US" altLang="en-US" sz="2600" b="1" dirty="0"/>
              <a:t> Treatment</a:t>
            </a:r>
          </a:p>
          <a:p>
            <a:pPr lvl="1" eaLnBrk="1" hangingPunct="1"/>
            <a:r>
              <a:rPr lang="en-US" altLang="en-US" sz="2200" dirty="0" err="1">
                <a:solidFill>
                  <a:srgbClr val="008000"/>
                </a:solidFill>
              </a:rPr>
              <a:t>Miotics</a:t>
            </a:r>
            <a:r>
              <a:rPr lang="en-US" altLang="en-US" sz="2200" dirty="0"/>
              <a:t>? 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No</a:t>
            </a:r>
            <a:r>
              <a:rPr lang="en-US" altLang="en-US" sz="2100" dirty="0"/>
              <a:t> in congenital (</a:t>
            </a:r>
            <a:r>
              <a:rPr lang="en-US" altLang="en-US" sz="2100" dirty="0">
                <a:solidFill>
                  <a:srgbClr val="008000"/>
                </a:solidFill>
              </a:rPr>
              <a:t>ineffective</a:t>
            </a:r>
            <a:r>
              <a:rPr lang="en-US" altLang="en-US" sz="2100" dirty="0"/>
              <a:t>)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Yes</a:t>
            </a:r>
            <a:r>
              <a:rPr lang="en-US" altLang="en-US" sz="2100" dirty="0"/>
              <a:t> in JOAG</a:t>
            </a:r>
          </a:p>
          <a:p>
            <a:pPr lvl="1" eaLnBrk="1" hangingPunct="1"/>
            <a:r>
              <a:rPr lang="en-US" altLang="en-US" sz="2200" dirty="0">
                <a:solidFill>
                  <a:srgbClr val="FFFF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200" dirty="0">
                <a:solidFill>
                  <a:srgbClr val="FFFF00"/>
                </a:solidFill>
              </a:rPr>
              <a:t> blockers</a:t>
            </a:r>
            <a:r>
              <a:rPr lang="en-US" altLang="en-US" sz="2200" dirty="0"/>
              <a:t>? </a:t>
            </a:r>
            <a:r>
              <a:rPr lang="en-US" altLang="en-US" sz="2200" b="1" dirty="0"/>
              <a:t>Yes</a:t>
            </a:r>
            <a:r>
              <a:rPr lang="en-US" altLang="en-US" sz="2200" b="1" i="1" dirty="0"/>
              <a:t>, but…</a:t>
            </a:r>
          </a:p>
          <a:p>
            <a:pPr lvl="2" eaLnBrk="1" hangingPunct="1"/>
            <a:r>
              <a:rPr lang="en-US" altLang="en-US" sz="2100" dirty="0"/>
              <a:t>Use </a:t>
            </a:r>
            <a:r>
              <a:rPr lang="en-US" altLang="en-US" sz="2100" dirty="0">
                <a:solidFill>
                  <a:srgbClr val="FFFF00"/>
                </a:solidFill>
              </a:rPr>
              <a:t>.25%</a:t>
            </a:r>
            <a:r>
              <a:rPr lang="en-US" altLang="en-US" sz="2100" dirty="0"/>
              <a:t> solution (not the usual </a:t>
            </a:r>
            <a:r>
              <a:rPr lang="en-US" altLang="en-US" sz="2100" dirty="0">
                <a:solidFill>
                  <a:srgbClr val="FFFF00"/>
                </a:solidFill>
              </a:rPr>
              <a:t>.5%</a:t>
            </a:r>
            <a:r>
              <a:rPr lang="en-US" altLang="en-US" sz="2100" dirty="0"/>
              <a:t> formulation)</a:t>
            </a:r>
          </a:p>
          <a:p>
            <a:pPr lvl="2" eaLnBrk="1" hangingPunct="1"/>
            <a:r>
              <a:rPr lang="en-US" altLang="en-US" sz="2100" dirty="0"/>
              <a:t>Avoid if history of </a:t>
            </a:r>
            <a:r>
              <a:rPr lang="en-US" altLang="en-US" sz="2100" dirty="0">
                <a:solidFill>
                  <a:srgbClr val="FFFF00"/>
                </a:solidFill>
              </a:rPr>
              <a:t>bronchospasm</a:t>
            </a:r>
            <a:r>
              <a:rPr lang="en-US" altLang="en-US" sz="2100" dirty="0"/>
              <a:t> or if the infant is </a:t>
            </a:r>
            <a:r>
              <a:rPr lang="en-US" altLang="en-US" sz="2100" dirty="0">
                <a:solidFill>
                  <a:srgbClr val="FFFF00"/>
                </a:solidFill>
              </a:rPr>
              <a:t>very small</a:t>
            </a:r>
          </a:p>
          <a:p>
            <a:pPr lvl="1" eaLnBrk="1" hangingPunct="1"/>
            <a:r>
              <a:rPr lang="en-US" altLang="en-US" sz="2200" dirty="0">
                <a:solidFill>
                  <a:srgbClr val="FFCC00"/>
                </a:solidFill>
              </a:rPr>
              <a:t>CAI</a:t>
            </a:r>
            <a:r>
              <a:rPr lang="en-US" altLang="en-US" sz="2200" dirty="0"/>
              <a:t>…</a:t>
            </a:r>
          </a:p>
          <a:p>
            <a:pPr lvl="2" eaLnBrk="1" hangingPunct="1"/>
            <a:r>
              <a:rPr lang="en-US" altLang="en-US" sz="2100" i="1" dirty="0"/>
              <a:t>PO</a:t>
            </a:r>
            <a:r>
              <a:rPr lang="en-US" altLang="en-US" sz="2100" dirty="0"/>
              <a:t>? </a:t>
            </a:r>
            <a:r>
              <a:rPr lang="en-US" altLang="en-US" sz="2100" b="1" dirty="0"/>
              <a:t>Yes, </a:t>
            </a:r>
            <a:r>
              <a:rPr lang="en-US" altLang="en-US" sz="2100" dirty="0"/>
              <a:t>but monitor for </a:t>
            </a:r>
            <a:r>
              <a:rPr lang="en-US" altLang="en-US" sz="2100" dirty="0">
                <a:solidFill>
                  <a:srgbClr val="FFCC00"/>
                </a:solidFill>
              </a:rPr>
              <a:t>weight loss</a:t>
            </a:r>
            <a:r>
              <a:rPr lang="en-US" altLang="en-US" sz="2100" dirty="0"/>
              <a:t>, </a:t>
            </a:r>
            <a:r>
              <a:rPr lang="en-US" altLang="en-US" sz="2100" dirty="0">
                <a:solidFill>
                  <a:srgbClr val="FFCC00"/>
                </a:solidFill>
              </a:rPr>
              <a:t>lethargy</a:t>
            </a:r>
            <a:r>
              <a:rPr lang="en-US" altLang="en-US" sz="2100" dirty="0"/>
              <a:t>, and </a:t>
            </a:r>
            <a:r>
              <a:rPr lang="en-US" altLang="en-US" sz="2100" dirty="0">
                <a:solidFill>
                  <a:srgbClr val="FFCC00"/>
                </a:solidFill>
              </a:rPr>
              <a:t>acidosis</a:t>
            </a:r>
          </a:p>
          <a:p>
            <a:pPr lvl="2" eaLnBrk="1" hangingPunct="1"/>
            <a:r>
              <a:rPr lang="en-US" altLang="en-US" sz="2100" i="1" dirty="0"/>
              <a:t>Topical</a:t>
            </a:r>
            <a:r>
              <a:rPr lang="en-US" altLang="en-US" sz="2100" dirty="0"/>
              <a:t>? </a:t>
            </a:r>
            <a:r>
              <a:rPr lang="en-US" altLang="en-US" sz="2100" b="1" dirty="0">
                <a:solidFill>
                  <a:srgbClr val="FFCC00"/>
                </a:solidFill>
              </a:rPr>
              <a:t>Yes</a:t>
            </a:r>
            <a:endParaRPr lang="en-US" altLang="en-US" sz="2100" dirty="0">
              <a:solidFill>
                <a:srgbClr val="FFCC00"/>
              </a:solidFill>
            </a:endParaRPr>
          </a:p>
          <a:p>
            <a:pPr lvl="1" eaLnBrk="1" hangingPunct="1"/>
            <a:r>
              <a:rPr lang="en-US" altLang="en-US" sz="2200" dirty="0">
                <a:latin typeface="Symbol" panose="05050102010706020507" pitchFamily="18" charset="2"/>
              </a:rPr>
              <a:t>a/b</a:t>
            </a:r>
            <a:r>
              <a:rPr lang="en-US" altLang="en-US" sz="2200" dirty="0"/>
              <a:t> agonists (epinephrine/dipivefrin)? </a:t>
            </a:r>
            <a:r>
              <a:rPr lang="en-US" altLang="en-US" sz="2200" b="1" dirty="0"/>
              <a:t>No</a:t>
            </a:r>
            <a:r>
              <a:rPr lang="en-US" altLang="en-US" sz="2200" dirty="0"/>
              <a:t> (ineffective)</a:t>
            </a:r>
            <a:endParaRPr lang="en-US" altLang="en-US" sz="2200" dirty="0">
              <a:solidFill>
                <a:schemeClr val="bg1"/>
              </a:solidFill>
            </a:endParaRPr>
          </a:p>
        </p:txBody>
      </p:sp>
      <p:sp>
        <p:nvSpPr>
          <p:cNvPr id="16400" name="Rectangle 19">
            <a:extLst>
              <a:ext uri="{FF2B5EF4-FFF2-40B4-BE49-F238E27FC236}">
                <a16:creationId xmlns:a16="http://schemas.microsoft.com/office/drawing/2014/main" id="{45ADC1B4-4053-4483-880B-3BC0D694B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4572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/>
              <a:t>Yes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/>
              <a:t>or no</a:t>
            </a:r>
          </a:p>
        </p:txBody>
      </p:sp>
      <p:sp>
        <p:nvSpPr>
          <p:cNvPr id="16401" name="Rectangle 20">
            <a:extLst>
              <a:ext uri="{FF2B5EF4-FFF2-40B4-BE49-F238E27FC236}">
                <a16:creationId xmlns:a16="http://schemas.microsoft.com/office/drawing/2014/main" id="{009D9708-639E-4F98-8106-E14BB427A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12192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/>
              <a:t>Why/why not</a:t>
            </a:r>
          </a:p>
        </p:txBody>
      </p:sp>
      <p:sp>
        <p:nvSpPr>
          <p:cNvPr id="16402" name="Rectangle 21">
            <a:extLst>
              <a:ext uri="{FF2B5EF4-FFF2-40B4-BE49-F238E27FC236}">
                <a16:creationId xmlns:a16="http://schemas.microsoft.com/office/drawing/2014/main" id="{24F465B9-0BF2-4AA7-874C-5A59AE9A7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257800"/>
            <a:ext cx="3048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21A123F-5E9D-4735-ADBB-BBB944673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D25C45B1-E64F-4753-B10F-37DF70659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533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DA043B8-34D4-4D19-B666-9B6D03A9B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457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FD9C2A2D-2EDB-4238-9842-BDD23C37A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FCE5A3B6-B567-48E4-9124-9F4E18C16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84D69C64-0A41-4E4F-911D-6B0A9533D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7416" name="Rectangle 7">
            <a:extLst>
              <a:ext uri="{FF2B5EF4-FFF2-40B4-BE49-F238E27FC236}">
                <a16:creationId xmlns:a16="http://schemas.microsoft.com/office/drawing/2014/main" id="{1C90A45E-B5FD-44C0-8885-EF1FF302A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1219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17417" name="Rectangle 8">
            <a:extLst>
              <a:ext uri="{FF2B5EF4-FFF2-40B4-BE49-F238E27FC236}">
                <a16:creationId xmlns:a16="http://schemas.microsoft.com/office/drawing/2014/main" id="{9B748DAB-B469-4874-A0AB-DBFEB1730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7418" name="Rectangle 9">
            <a:extLst>
              <a:ext uri="{FF2B5EF4-FFF2-40B4-BE49-F238E27FC236}">
                <a16:creationId xmlns:a16="http://schemas.microsoft.com/office/drawing/2014/main" id="{FFC7E5C8-0F76-4D41-A6DC-B53C0005B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7419" name="Rectangle 10">
            <a:extLst>
              <a:ext uri="{FF2B5EF4-FFF2-40B4-BE49-F238E27FC236}">
                <a16:creationId xmlns:a16="http://schemas.microsoft.com/office/drawing/2014/main" id="{0528CAF3-9E29-44DA-A555-9E439BB58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7420" name="Rectangle 11">
            <a:extLst>
              <a:ext uri="{FF2B5EF4-FFF2-40B4-BE49-F238E27FC236}">
                <a16:creationId xmlns:a16="http://schemas.microsoft.com/office/drawing/2014/main" id="{31671A5A-6741-4253-9225-D1BF8B451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7421" name="Rectangle 12">
            <a:extLst>
              <a:ext uri="{FF2B5EF4-FFF2-40B4-BE49-F238E27FC236}">
                <a16:creationId xmlns:a16="http://schemas.microsoft.com/office/drawing/2014/main" id="{8B052015-52BE-4EA1-B5A5-EBDA1E59E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7422" name="Rectangle 13">
            <a:extLst>
              <a:ext uri="{FF2B5EF4-FFF2-40B4-BE49-F238E27FC236}">
                <a16:creationId xmlns:a16="http://schemas.microsoft.com/office/drawing/2014/main" id="{82145BF2-1352-4BBA-B227-5F0E283AB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7423" name="Rectangle 14">
            <a:extLst>
              <a:ext uri="{FF2B5EF4-FFF2-40B4-BE49-F238E27FC236}">
                <a16:creationId xmlns:a16="http://schemas.microsoft.com/office/drawing/2014/main" id="{F3D82F97-BE69-43DC-8F75-971A5DDB8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7424" name="Rectangle 15">
            <a:extLst>
              <a:ext uri="{FF2B5EF4-FFF2-40B4-BE49-F238E27FC236}">
                <a16:creationId xmlns:a16="http://schemas.microsoft.com/office/drawing/2014/main" id="{4B4FEC34-8147-480D-B6F4-3680A58572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17425" name="Rectangle 16">
            <a:extLst>
              <a:ext uri="{FF2B5EF4-FFF2-40B4-BE49-F238E27FC236}">
                <a16:creationId xmlns:a16="http://schemas.microsoft.com/office/drawing/2014/main" id="{0D39B0B7-61AC-4DA6-9942-8019F8F7FF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 dirty="0"/>
              <a:t>Childhood Glaucoma: </a:t>
            </a:r>
            <a:r>
              <a:rPr lang="en-US" altLang="en-US" sz="2600" b="1" i="1" dirty="0"/>
              <a:t>Medical</a:t>
            </a:r>
            <a:r>
              <a:rPr lang="en-US" altLang="en-US" sz="2600" b="1" dirty="0"/>
              <a:t> Treatment</a:t>
            </a:r>
          </a:p>
          <a:p>
            <a:pPr lvl="1" eaLnBrk="1" hangingPunct="1"/>
            <a:r>
              <a:rPr lang="en-US" altLang="en-US" sz="2200" dirty="0" err="1">
                <a:solidFill>
                  <a:srgbClr val="008000"/>
                </a:solidFill>
              </a:rPr>
              <a:t>Miotics</a:t>
            </a:r>
            <a:r>
              <a:rPr lang="en-US" altLang="en-US" sz="2200" dirty="0"/>
              <a:t>? 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No</a:t>
            </a:r>
            <a:r>
              <a:rPr lang="en-US" altLang="en-US" sz="2100" dirty="0"/>
              <a:t> in congenital (</a:t>
            </a:r>
            <a:r>
              <a:rPr lang="en-US" altLang="en-US" sz="2100" dirty="0">
                <a:solidFill>
                  <a:srgbClr val="008000"/>
                </a:solidFill>
              </a:rPr>
              <a:t>ineffective</a:t>
            </a:r>
            <a:r>
              <a:rPr lang="en-US" altLang="en-US" sz="2100" dirty="0"/>
              <a:t>)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Yes</a:t>
            </a:r>
            <a:r>
              <a:rPr lang="en-US" altLang="en-US" sz="2100" dirty="0"/>
              <a:t> in JOAG</a:t>
            </a:r>
          </a:p>
          <a:p>
            <a:pPr lvl="1" eaLnBrk="1" hangingPunct="1"/>
            <a:r>
              <a:rPr lang="en-US" altLang="en-US" sz="2200" dirty="0">
                <a:solidFill>
                  <a:srgbClr val="FFFF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200" dirty="0">
                <a:solidFill>
                  <a:srgbClr val="FFFF00"/>
                </a:solidFill>
              </a:rPr>
              <a:t> blockers</a:t>
            </a:r>
            <a:r>
              <a:rPr lang="en-US" altLang="en-US" sz="2200" dirty="0"/>
              <a:t>? </a:t>
            </a:r>
            <a:r>
              <a:rPr lang="en-US" altLang="en-US" sz="2200" b="1" dirty="0"/>
              <a:t>Yes</a:t>
            </a:r>
            <a:r>
              <a:rPr lang="en-US" altLang="en-US" sz="2200" b="1" i="1" dirty="0"/>
              <a:t>, but…</a:t>
            </a:r>
          </a:p>
          <a:p>
            <a:pPr lvl="2" eaLnBrk="1" hangingPunct="1"/>
            <a:r>
              <a:rPr lang="en-US" altLang="en-US" sz="2100" dirty="0"/>
              <a:t>Use </a:t>
            </a:r>
            <a:r>
              <a:rPr lang="en-US" altLang="en-US" sz="2100" dirty="0">
                <a:solidFill>
                  <a:srgbClr val="FFFF00"/>
                </a:solidFill>
              </a:rPr>
              <a:t>.25%</a:t>
            </a:r>
            <a:r>
              <a:rPr lang="en-US" altLang="en-US" sz="2100" dirty="0"/>
              <a:t> solution (not the usual </a:t>
            </a:r>
            <a:r>
              <a:rPr lang="en-US" altLang="en-US" sz="2100" dirty="0">
                <a:solidFill>
                  <a:srgbClr val="FFFF00"/>
                </a:solidFill>
              </a:rPr>
              <a:t>.5%</a:t>
            </a:r>
            <a:r>
              <a:rPr lang="en-US" altLang="en-US" sz="2100" dirty="0"/>
              <a:t> formulation)</a:t>
            </a:r>
          </a:p>
          <a:p>
            <a:pPr lvl="2" eaLnBrk="1" hangingPunct="1"/>
            <a:r>
              <a:rPr lang="en-US" altLang="en-US" sz="2100" dirty="0"/>
              <a:t>Avoid if history of </a:t>
            </a:r>
            <a:r>
              <a:rPr lang="en-US" altLang="en-US" sz="2100" dirty="0">
                <a:solidFill>
                  <a:srgbClr val="FFFF00"/>
                </a:solidFill>
              </a:rPr>
              <a:t>bronchospasm</a:t>
            </a:r>
            <a:r>
              <a:rPr lang="en-US" altLang="en-US" sz="2100" dirty="0"/>
              <a:t> or if the infant is </a:t>
            </a:r>
            <a:r>
              <a:rPr lang="en-US" altLang="en-US" sz="2100" dirty="0">
                <a:solidFill>
                  <a:srgbClr val="FFFF00"/>
                </a:solidFill>
              </a:rPr>
              <a:t>very small</a:t>
            </a:r>
          </a:p>
          <a:p>
            <a:pPr lvl="1" eaLnBrk="1" hangingPunct="1"/>
            <a:r>
              <a:rPr lang="en-US" altLang="en-US" sz="2200" dirty="0">
                <a:solidFill>
                  <a:srgbClr val="FFCC00"/>
                </a:solidFill>
              </a:rPr>
              <a:t>CAI</a:t>
            </a:r>
            <a:r>
              <a:rPr lang="en-US" altLang="en-US" sz="2200" dirty="0"/>
              <a:t>…</a:t>
            </a:r>
          </a:p>
          <a:p>
            <a:pPr lvl="2" eaLnBrk="1" hangingPunct="1"/>
            <a:r>
              <a:rPr lang="en-US" altLang="en-US" sz="2100" i="1" dirty="0"/>
              <a:t>PO</a:t>
            </a:r>
            <a:r>
              <a:rPr lang="en-US" altLang="en-US" sz="2100" dirty="0"/>
              <a:t>? </a:t>
            </a:r>
            <a:r>
              <a:rPr lang="en-US" altLang="en-US" sz="2100" b="1" dirty="0"/>
              <a:t>Yes, </a:t>
            </a:r>
            <a:r>
              <a:rPr lang="en-US" altLang="en-US" sz="2100" dirty="0"/>
              <a:t>but monitor for </a:t>
            </a:r>
            <a:r>
              <a:rPr lang="en-US" altLang="en-US" sz="2100" dirty="0">
                <a:solidFill>
                  <a:srgbClr val="FFCC00"/>
                </a:solidFill>
              </a:rPr>
              <a:t>weight loss</a:t>
            </a:r>
            <a:r>
              <a:rPr lang="en-US" altLang="en-US" sz="2100" dirty="0"/>
              <a:t>, </a:t>
            </a:r>
            <a:r>
              <a:rPr lang="en-US" altLang="en-US" sz="2100" dirty="0">
                <a:solidFill>
                  <a:srgbClr val="FFCC00"/>
                </a:solidFill>
              </a:rPr>
              <a:t>lethargy</a:t>
            </a:r>
            <a:r>
              <a:rPr lang="en-US" altLang="en-US" sz="2100" dirty="0"/>
              <a:t>, and </a:t>
            </a:r>
            <a:r>
              <a:rPr lang="en-US" altLang="en-US" sz="2100" dirty="0">
                <a:solidFill>
                  <a:srgbClr val="FFCC00"/>
                </a:solidFill>
              </a:rPr>
              <a:t>acidosis</a:t>
            </a:r>
          </a:p>
          <a:p>
            <a:pPr lvl="2" eaLnBrk="1" hangingPunct="1"/>
            <a:r>
              <a:rPr lang="en-US" altLang="en-US" sz="2100" i="1" dirty="0"/>
              <a:t>Topical</a:t>
            </a:r>
            <a:r>
              <a:rPr lang="en-US" altLang="en-US" sz="2100" dirty="0"/>
              <a:t>? </a:t>
            </a:r>
            <a:r>
              <a:rPr lang="en-US" altLang="en-US" sz="2100" b="1" dirty="0">
                <a:solidFill>
                  <a:srgbClr val="FFCC00"/>
                </a:solidFill>
              </a:rPr>
              <a:t>Yes</a:t>
            </a:r>
            <a:endParaRPr lang="en-US" altLang="en-US" sz="2100" dirty="0">
              <a:solidFill>
                <a:srgbClr val="FFCC00"/>
              </a:solidFill>
            </a:endParaRPr>
          </a:p>
          <a:p>
            <a:pPr lvl="1" eaLnBrk="1" hangingPunct="1"/>
            <a:r>
              <a:rPr lang="en-US" altLang="en-US" sz="2200" dirty="0">
                <a:latin typeface="Symbol" panose="05050102010706020507" pitchFamily="18" charset="2"/>
              </a:rPr>
              <a:t>a/b</a:t>
            </a:r>
            <a:r>
              <a:rPr lang="en-US" altLang="en-US" sz="2200" dirty="0"/>
              <a:t> agonists (epinephrine/dipivefrin)? </a:t>
            </a:r>
            <a:r>
              <a:rPr lang="en-US" altLang="en-US" sz="2200" b="1" dirty="0"/>
              <a:t>No</a:t>
            </a:r>
            <a:r>
              <a:rPr lang="en-US" altLang="en-US" sz="2200" dirty="0"/>
              <a:t> (ineffective)</a:t>
            </a:r>
            <a:endParaRPr lang="en-US" altLang="en-US" sz="2200" dirty="0">
              <a:solidFill>
                <a:schemeClr val="bg1"/>
              </a:solidFill>
            </a:endParaRPr>
          </a:p>
        </p:txBody>
      </p:sp>
      <p:sp>
        <p:nvSpPr>
          <p:cNvPr id="17426" name="Rectangle 21">
            <a:extLst>
              <a:ext uri="{FF2B5EF4-FFF2-40B4-BE49-F238E27FC236}">
                <a16:creationId xmlns:a16="http://schemas.microsoft.com/office/drawing/2014/main" id="{7CEC6965-5482-4A02-B6E1-251421CD2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334000"/>
            <a:ext cx="3810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6A2897D-3BE0-4ECF-AEE5-A36A45C2A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B6E17E00-691D-4A1D-82FA-88E43399E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533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3006475-A650-4C35-B754-13E982FB9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457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id="{60C8F766-2166-47C7-8CFA-28FC12433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4468A604-3DE5-4DA2-BD65-2F774B131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11622" name="Rectangle 6">
            <a:extLst>
              <a:ext uri="{FF2B5EF4-FFF2-40B4-BE49-F238E27FC236}">
                <a16:creationId xmlns:a16="http://schemas.microsoft.com/office/drawing/2014/main" id="{8E36FC0B-3502-4F23-A25E-8046B75F2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8440" name="Rectangle 7">
            <a:extLst>
              <a:ext uri="{FF2B5EF4-FFF2-40B4-BE49-F238E27FC236}">
                <a16:creationId xmlns:a16="http://schemas.microsoft.com/office/drawing/2014/main" id="{4C27444A-6709-458B-8D24-9B6BA5291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1219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18441" name="Rectangle 8">
            <a:extLst>
              <a:ext uri="{FF2B5EF4-FFF2-40B4-BE49-F238E27FC236}">
                <a16:creationId xmlns:a16="http://schemas.microsoft.com/office/drawing/2014/main" id="{7E8D8B88-C8E4-47CE-AC0A-CADC9B1FF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8442" name="Rectangle 9">
            <a:extLst>
              <a:ext uri="{FF2B5EF4-FFF2-40B4-BE49-F238E27FC236}">
                <a16:creationId xmlns:a16="http://schemas.microsoft.com/office/drawing/2014/main" id="{637FFB4D-3740-4D45-ADEB-947493355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8443" name="Rectangle 10">
            <a:extLst>
              <a:ext uri="{FF2B5EF4-FFF2-40B4-BE49-F238E27FC236}">
                <a16:creationId xmlns:a16="http://schemas.microsoft.com/office/drawing/2014/main" id="{EEF009C3-8EA2-4350-9C12-760F98FF5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8444" name="Rectangle 11">
            <a:extLst>
              <a:ext uri="{FF2B5EF4-FFF2-40B4-BE49-F238E27FC236}">
                <a16:creationId xmlns:a16="http://schemas.microsoft.com/office/drawing/2014/main" id="{BB4F3FDE-6F9E-4B5A-A22C-C9600D650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8445" name="Rectangle 12">
            <a:extLst>
              <a:ext uri="{FF2B5EF4-FFF2-40B4-BE49-F238E27FC236}">
                <a16:creationId xmlns:a16="http://schemas.microsoft.com/office/drawing/2014/main" id="{A3324822-B91C-4C8E-A76A-0F2644A86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8446" name="Rectangle 13">
            <a:extLst>
              <a:ext uri="{FF2B5EF4-FFF2-40B4-BE49-F238E27FC236}">
                <a16:creationId xmlns:a16="http://schemas.microsoft.com/office/drawing/2014/main" id="{07517AED-BAA5-4394-BA9D-820B15CE3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8447" name="Rectangle 14">
            <a:extLst>
              <a:ext uri="{FF2B5EF4-FFF2-40B4-BE49-F238E27FC236}">
                <a16:creationId xmlns:a16="http://schemas.microsoft.com/office/drawing/2014/main" id="{E8B3201D-CC5F-49AF-A410-303763DB6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8448" name="Rectangle 15">
            <a:extLst>
              <a:ext uri="{FF2B5EF4-FFF2-40B4-BE49-F238E27FC236}">
                <a16:creationId xmlns:a16="http://schemas.microsoft.com/office/drawing/2014/main" id="{DB854F23-4E43-4C99-B134-5F1E066478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18449" name="Rectangle 16">
            <a:extLst>
              <a:ext uri="{FF2B5EF4-FFF2-40B4-BE49-F238E27FC236}">
                <a16:creationId xmlns:a16="http://schemas.microsoft.com/office/drawing/2014/main" id="{30D0B73C-3E4A-4DEE-BBA1-FFB7264896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 dirty="0"/>
              <a:t>Childhood Glaucoma: </a:t>
            </a:r>
            <a:r>
              <a:rPr lang="en-US" altLang="en-US" sz="2600" b="1" i="1" dirty="0"/>
              <a:t>Medical</a:t>
            </a:r>
            <a:r>
              <a:rPr lang="en-US" altLang="en-US" sz="2600" b="1" dirty="0"/>
              <a:t> Treatment</a:t>
            </a:r>
          </a:p>
          <a:p>
            <a:pPr lvl="1" eaLnBrk="1" hangingPunct="1"/>
            <a:r>
              <a:rPr lang="en-US" altLang="en-US" sz="2200" dirty="0" err="1">
                <a:solidFill>
                  <a:srgbClr val="008000"/>
                </a:solidFill>
              </a:rPr>
              <a:t>Miotics</a:t>
            </a:r>
            <a:r>
              <a:rPr lang="en-US" altLang="en-US" sz="2200" dirty="0"/>
              <a:t>? 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No</a:t>
            </a:r>
            <a:r>
              <a:rPr lang="en-US" altLang="en-US" sz="2100" dirty="0"/>
              <a:t> in congenital (</a:t>
            </a:r>
            <a:r>
              <a:rPr lang="en-US" altLang="en-US" sz="2100" dirty="0">
                <a:solidFill>
                  <a:srgbClr val="008000"/>
                </a:solidFill>
              </a:rPr>
              <a:t>ineffective</a:t>
            </a:r>
            <a:r>
              <a:rPr lang="en-US" altLang="en-US" sz="2100" dirty="0"/>
              <a:t>)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Yes</a:t>
            </a:r>
            <a:r>
              <a:rPr lang="en-US" altLang="en-US" sz="2100" dirty="0"/>
              <a:t> in JOAG</a:t>
            </a:r>
          </a:p>
          <a:p>
            <a:pPr lvl="1" eaLnBrk="1" hangingPunct="1"/>
            <a:r>
              <a:rPr lang="en-US" altLang="en-US" sz="2200" dirty="0">
                <a:solidFill>
                  <a:srgbClr val="FFFF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200" dirty="0">
                <a:solidFill>
                  <a:srgbClr val="FFFF00"/>
                </a:solidFill>
              </a:rPr>
              <a:t> blockers</a:t>
            </a:r>
            <a:r>
              <a:rPr lang="en-US" altLang="en-US" sz="2200" dirty="0"/>
              <a:t>? </a:t>
            </a:r>
            <a:r>
              <a:rPr lang="en-US" altLang="en-US" sz="2200" b="1" dirty="0"/>
              <a:t>Yes</a:t>
            </a:r>
            <a:r>
              <a:rPr lang="en-US" altLang="en-US" sz="2200" b="1" i="1" dirty="0"/>
              <a:t>, but…</a:t>
            </a:r>
          </a:p>
          <a:p>
            <a:pPr lvl="2" eaLnBrk="1" hangingPunct="1"/>
            <a:r>
              <a:rPr lang="en-US" altLang="en-US" sz="2100" dirty="0"/>
              <a:t>Use </a:t>
            </a:r>
            <a:r>
              <a:rPr lang="en-US" altLang="en-US" sz="2100" dirty="0">
                <a:solidFill>
                  <a:srgbClr val="FFFF00"/>
                </a:solidFill>
              </a:rPr>
              <a:t>.25%</a:t>
            </a:r>
            <a:r>
              <a:rPr lang="en-US" altLang="en-US" sz="2100" dirty="0"/>
              <a:t> solution (not the usual </a:t>
            </a:r>
            <a:r>
              <a:rPr lang="en-US" altLang="en-US" sz="2100" dirty="0">
                <a:solidFill>
                  <a:srgbClr val="FFFF00"/>
                </a:solidFill>
              </a:rPr>
              <a:t>.5%</a:t>
            </a:r>
            <a:r>
              <a:rPr lang="en-US" altLang="en-US" sz="2100" dirty="0"/>
              <a:t> formulation)</a:t>
            </a:r>
          </a:p>
          <a:p>
            <a:pPr lvl="2" eaLnBrk="1" hangingPunct="1"/>
            <a:r>
              <a:rPr lang="en-US" altLang="en-US" sz="2100" dirty="0"/>
              <a:t>Avoid if history of </a:t>
            </a:r>
            <a:r>
              <a:rPr lang="en-US" altLang="en-US" sz="2100" dirty="0">
                <a:solidFill>
                  <a:srgbClr val="FFFF00"/>
                </a:solidFill>
              </a:rPr>
              <a:t>bronchospasm</a:t>
            </a:r>
            <a:r>
              <a:rPr lang="en-US" altLang="en-US" sz="2100" dirty="0"/>
              <a:t> or if the infant is </a:t>
            </a:r>
            <a:r>
              <a:rPr lang="en-US" altLang="en-US" sz="2100" dirty="0">
                <a:solidFill>
                  <a:srgbClr val="FFFF00"/>
                </a:solidFill>
              </a:rPr>
              <a:t>very small</a:t>
            </a:r>
          </a:p>
          <a:p>
            <a:pPr lvl="1" eaLnBrk="1" hangingPunct="1"/>
            <a:r>
              <a:rPr lang="en-US" altLang="en-US" sz="2200" dirty="0">
                <a:solidFill>
                  <a:srgbClr val="FFCC00"/>
                </a:solidFill>
              </a:rPr>
              <a:t>CAI</a:t>
            </a:r>
            <a:r>
              <a:rPr lang="en-US" altLang="en-US" sz="2200" dirty="0"/>
              <a:t>…</a:t>
            </a:r>
          </a:p>
          <a:p>
            <a:pPr lvl="2" eaLnBrk="1" hangingPunct="1"/>
            <a:r>
              <a:rPr lang="en-US" altLang="en-US" sz="2100" i="1" dirty="0"/>
              <a:t>PO</a:t>
            </a:r>
            <a:r>
              <a:rPr lang="en-US" altLang="en-US" sz="2100" dirty="0"/>
              <a:t>? </a:t>
            </a:r>
            <a:r>
              <a:rPr lang="en-US" altLang="en-US" sz="2100" b="1" dirty="0"/>
              <a:t>Yes, </a:t>
            </a:r>
            <a:r>
              <a:rPr lang="en-US" altLang="en-US" sz="2100" dirty="0"/>
              <a:t>but monitor for </a:t>
            </a:r>
            <a:r>
              <a:rPr lang="en-US" altLang="en-US" sz="2100" dirty="0">
                <a:solidFill>
                  <a:srgbClr val="FFCC00"/>
                </a:solidFill>
              </a:rPr>
              <a:t>weight loss</a:t>
            </a:r>
            <a:r>
              <a:rPr lang="en-US" altLang="en-US" sz="2100" dirty="0"/>
              <a:t>, </a:t>
            </a:r>
            <a:r>
              <a:rPr lang="en-US" altLang="en-US" sz="2100" dirty="0">
                <a:solidFill>
                  <a:srgbClr val="FFCC00"/>
                </a:solidFill>
              </a:rPr>
              <a:t>lethargy</a:t>
            </a:r>
            <a:r>
              <a:rPr lang="en-US" altLang="en-US" sz="2100" dirty="0"/>
              <a:t>, and </a:t>
            </a:r>
            <a:r>
              <a:rPr lang="en-US" altLang="en-US" sz="2100" dirty="0">
                <a:solidFill>
                  <a:srgbClr val="FFCC00"/>
                </a:solidFill>
              </a:rPr>
              <a:t>acidosis</a:t>
            </a:r>
          </a:p>
          <a:p>
            <a:pPr lvl="2" eaLnBrk="1" hangingPunct="1"/>
            <a:r>
              <a:rPr lang="en-US" altLang="en-US" sz="2100" i="1" dirty="0"/>
              <a:t>Topical</a:t>
            </a:r>
            <a:r>
              <a:rPr lang="en-US" altLang="en-US" sz="2100" dirty="0"/>
              <a:t>? </a:t>
            </a:r>
            <a:r>
              <a:rPr lang="en-US" altLang="en-US" sz="2100" b="1" dirty="0">
                <a:solidFill>
                  <a:srgbClr val="FFCC00"/>
                </a:solidFill>
              </a:rPr>
              <a:t>Yes</a:t>
            </a:r>
            <a:endParaRPr lang="en-US" altLang="en-US" sz="2100" dirty="0">
              <a:solidFill>
                <a:srgbClr val="FFCC00"/>
              </a:solidFill>
            </a:endParaRPr>
          </a:p>
          <a:p>
            <a:pPr lvl="1" eaLnBrk="1" hangingPunct="1"/>
            <a:r>
              <a:rPr lang="en-US" altLang="en-US" sz="2200" dirty="0">
                <a:latin typeface="Symbol" panose="05050102010706020507" pitchFamily="18" charset="2"/>
              </a:rPr>
              <a:t>a/b</a:t>
            </a:r>
            <a:r>
              <a:rPr lang="en-US" altLang="en-US" sz="2200" dirty="0"/>
              <a:t> agonists (epinephrine/dipivefrin)? </a:t>
            </a:r>
            <a:r>
              <a:rPr lang="en-US" altLang="en-US" sz="2200" b="1" dirty="0"/>
              <a:t>No</a:t>
            </a:r>
            <a:r>
              <a:rPr lang="en-US" altLang="en-US" sz="2200" dirty="0"/>
              <a:t> (ineffective)</a:t>
            </a:r>
          </a:p>
          <a:p>
            <a:pPr lvl="1" eaLnBrk="1" hangingPunct="1"/>
            <a:r>
              <a:rPr lang="en-US" altLang="en-US" sz="2200" dirty="0">
                <a:solidFill>
                  <a:srgbClr val="660066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2200" baseline="-25000" dirty="0">
                <a:solidFill>
                  <a:srgbClr val="660066"/>
                </a:solidFill>
                <a:latin typeface="Symbol" panose="05050102010706020507" pitchFamily="18" charset="2"/>
              </a:rPr>
              <a:t>2</a:t>
            </a:r>
            <a:r>
              <a:rPr lang="en-US" altLang="en-US" sz="2200" dirty="0">
                <a:solidFill>
                  <a:srgbClr val="660066"/>
                </a:solidFill>
              </a:rPr>
              <a:t> agonists</a:t>
            </a:r>
            <a:r>
              <a:rPr lang="en-US" altLang="en-US" sz="2200" dirty="0"/>
              <a:t>? </a:t>
            </a:r>
            <a:r>
              <a:rPr lang="en-US" altLang="en-US" sz="2200" b="1" dirty="0"/>
              <a:t>No--</a:t>
            </a:r>
            <a:r>
              <a:rPr lang="en-US" altLang="en-US" sz="2200" dirty="0"/>
              <a:t>effective but has severe side effects including hypotonia and significant CNS depression</a:t>
            </a:r>
            <a:endParaRPr lang="en-US" altLang="en-US" sz="2200" dirty="0">
              <a:solidFill>
                <a:schemeClr val="bg1"/>
              </a:solidFill>
            </a:endParaRPr>
          </a:p>
        </p:txBody>
      </p:sp>
      <p:sp>
        <p:nvSpPr>
          <p:cNvPr id="18450" name="Rectangle 18">
            <a:extLst>
              <a:ext uri="{FF2B5EF4-FFF2-40B4-BE49-F238E27FC236}">
                <a16:creationId xmlns:a16="http://schemas.microsoft.com/office/drawing/2014/main" id="{99B688A3-A7B6-4551-BBD5-DAED724DC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38800"/>
            <a:ext cx="20574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/>
              <a:t>abb. + word</a:t>
            </a:r>
          </a:p>
        </p:txBody>
      </p:sp>
      <p:sp>
        <p:nvSpPr>
          <p:cNvPr id="18451" name="Rectangle 19">
            <a:extLst>
              <a:ext uri="{FF2B5EF4-FFF2-40B4-BE49-F238E27FC236}">
                <a16:creationId xmlns:a16="http://schemas.microsoft.com/office/drawing/2014/main" id="{5C9443A7-083E-4C10-A8F0-8047EE178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638800"/>
            <a:ext cx="12954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52" name="Rectangle 21">
            <a:extLst>
              <a:ext uri="{FF2B5EF4-FFF2-40B4-BE49-F238E27FC236}">
                <a16:creationId xmlns:a16="http://schemas.microsoft.com/office/drawing/2014/main" id="{735162AB-6F43-412B-B2BE-56A2580BE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019800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20A60CD9-70BE-459F-9E5C-7461B99DD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9459" name="Rectangle 18">
            <a:extLst>
              <a:ext uri="{FF2B5EF4-FFF2-40B4-BE49-F238E27FC236}">
                <a16:creationId xmlns:a16="http://schemas.microsoft.com/office/drawing/2014/main" id="{64FE04E2-9892-412D-B276-3C5417117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38800"/>
            <a:ext cx="2057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19460" name="Rectangle 19">
            <a:extLst>
              <a:ext uri="{FF2B5EF4-FFF2-40B4-BE49-F238E27FC236}">
                <a16:creationId xmlns:a16="http://schemas.microsoft.com/office/drawing/2014/main" id="{AAA36E77-A55A-4860-BF8A-D8A5C231F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638800"/>
            <a:ext cx="1295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644" name="Rectangle 2">
            <a:extLst>
              <a:ext uri="{FF2B5EF4-FFF2-40B4-BE49-F238E27FC236}">
                <a16:creationId xmlns:a16="http://schemas.microsoft.com/office/drawing/2014/main" id="{9D7F410F-8D6B-496E-9013-81B181EEB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533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D0CBEA14-0828-47AD-9909-D0FF87CEA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457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112646" name="Rectangle 4">
            <a:extLst>
              <a:ext uri="{FF2B5EF4-FFF2-40B4-BE49-F238E27FC236}">
                <a16:creationId xmlns:a16="http://schemas.microsoft.com/office/drawing/2014/main" id="{BE203689-549A-4EDE-A846-4BEAFC3E8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12647" name="Rectangle 5">
            <a:extLst>
              <a:ext uri="{FF2B5EF4-FFF2-40B4-BE49-F238E27FC236}">
                <a16:creationId xmlns:a16="http://schemas.microsoft.com/office/drawing/2014/main" id="{5AA2A32E-CB24-4758-AA4B-9A4C16F5D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12648" name="Rectangle 6">
            <a:extLst>
              <a:ext uri="{FF2B5EF4-FFF2-40B4-BE49-F238E27FC236}">
                <a16:creationId xmlns:a16="http://schemas.microsoft.com/office/drawing/2014/main" id="{42E5E5D8-0750-4D3F-93B1-65BC344B6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900">
              <a:latin typeface="Arial" charset="0"/>
            </a:endParaRPr>
          </a:p>
        </p:txBody>
      </p:sp>
      <p:sp>
        <p:nvSpPr>
          <p:cNvPr id="19466" name="Rectangle 7">
            <a:extLst>
              <a:ext uri="{FF2B5EF4-FFF2-40B4-BE49-F238E27FC236}">
                <a16:creationId xmlns:a16="http://schemas.microsoft.com/office/drawing/2014/main" id="{5BDB211F-06E4-42CF-9EFA-58C1DFDD1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1219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19467" name="Rectangle 8">
            <a:extLst>
              <a:ext uri="{FF2B5EF4-FFF2-40B4-BE49-F238E27FC236}">
                <a16:creationId xmlns:a16="http://schemas.microsoft.com/office/drawing/2014/main" id="{37BA115B-5AB7-4367-97D6-327EE7A2E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9468" name="Rectangle 9">
            <a:extLst>
              <a:ext uri="{FF2B5EF4-FFF2-40B4-BE49-F238E27FC236}">
                <a16:creationId xmlns:a16="http://schemas.microsoft.com/office/drawing/2014/main" id="{46FA8162-D48A-4507-BC54-D1C65D20A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9469" name="Rectangle 10">
            <a:extLst>
              <a:ext uri="{FF2B5EF4-FFF2-40B4-BE49-F238E27FC236}">
                <a16:creationId xmlns:a16="http://schemas.microsoft.com/office/drawing/2014/main" id="{564171E0-38AE-41DB-BD8C-E7DF12C4E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9470" name="Rectangle 11">
            <a:extLst>
              <a:ext uri="{FF2B5EF4-FFF2-40B4-BE49-F238E27FC236}">
                <a16:creationId xmlns:a16="http://schemas.microsoft.com/office/drawing/2014/main" id="{5A88CEB5-078A-470D-BE27-8BE36C032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9471" name="Rectangle 12">
            <a:extLst>
              <a:ext uri="{FF2B5EF4-FFF2-40B4-BE49-F238E27FC236}">
                <a16:creationId xmlns:a16="http://schemas.microsoft.com/office/drawing/2014/main" id="{B753EF0C-0B3A-45A0-9EF5-2276E1D95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9472" name="Rectangle 13">
            <a:extLst>
              <a:ext uri="{FF2B5EF4-FFF2-40B4-BE49-F238E27FC236}">
                <a16:creationId xmlns:a16="http://schemas.microsoft.com/office/drawing/2014/main" id="{02725D4F-0023-4E9E-9581-12B55EBB9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9473" name="Rectangle 14">
            <a:extLst>
              <a:ext uri="{FF2B5EF4-FFF2-40B4-BE49-F238E27FC236}">
                <a16:creationId xmlns:a16="http://schemas.microsoft.com/office/drawing/2014/main" id="{AD79BBB8-09C1-407C-AEC5-B58A495BC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9474" name="Rectangle 15">
            <a:extLst>
              <a:ext uri="{FF2B5EF4-FFF2-40B4-BE49-F238E27FC236}">
                <a16:creationId xmlns:a16="http://schemas.microsoft.com/office/drawing/2014/main" id="{F8F6AA7A-09A6-47F4-87F2-F9FCF36D0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19475" name="Rectangle 16">
            <a:extLst>
              <a:ext uri="{FF2B5EF4-FFF2-40B4-BE49-F238E27FC236}">
                <a16:creationId xmlns:a16="http://schemas.microsoft.com/office/drawing/2014/main" id="{DB49CB68-9974-41EE-87C9-1004EFC4FF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 dirty="0"/>
              <a:t>Childhood Glaucoma: </a:t>
            </a:r>
            <a:r>
              <a:rPr lang="en-US" altLang="en-US" sz="2600" b="1" i="1" dirty="0"/>
              <a:t>Medical</a:t>
            </a:r>
            <a:r>
              <a:rPr lang="en-US" altLang="en-US" sz="2600" b="1" dirty="0"/>
              <a:t> Treatment</a:t>
            </a:r>
          </a:p>
          <a:p>
            <a:pPr lvl="1" eaLnBrk="1" hangingPunct="1"/>
            <a:r>
              <a:rPr lang="en-US" altLang="en-US" sz="2200" dirty="0" err="1">
                <a:solidFill>
                  <a:srgbClr val="008000"/>
                </a:solidFill>
              </a:rPr>
              <a:t>Miotics</a:t>
            </a:r>
            <a:r>
              <a:rPr lang="en-US" altLang="en-US" sz="2200" dirty="0"/>
              <a:t>? 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No</a:t>
            </a:r>
            <a:r>
              <a:rPr lang="en-US" altLang="en-US" sz="2100" dirty="0"/>
              <a:t> in congenital (</a:t>
            </a:r>
            <a:r>
              <a:rPr lang="en-US" altLang="en-US" sz="2100" dirty="0">
                <a:solidFill>
                  <a:srgbClr val="008000"/>
                </a:solidFill>
              </a:rPr>
              <a:t>ineffective</a:t>
            </a:r>
            <a:r>
              <a:rPr lang="en-US" altLang="en-US" sz="2100" dirty="0"/>
              <a:t>)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Yes</a:t>
            </a:r>
            <a:r>
              <a:rPr lang="en-US" altLang="en-US" sz="2100" dirty="0"/>
              <a:t> in JOAG</a:t>
            </a:r>
          </a:p>
          <a:p>
            <a:pPr lvl="1" eaLnBrk="1" hangingPunct="1"/>
            <a:r>
              <a:rPr lang="en-US" altLang="en-US" sz="2200" dirty="0">
                <a:solidFill>
                  <a:srgbClr val="FFFF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200" dirty="0">
                <a:solidFill>
                  <a:srgbClr val="FFFF00"/>
                </a:solidFill>
              </a:rPr>
              <a:t> blockers</a:t>
            </a:r>
            <a:r>
              <a:rPr lang="en-US" altLang="en-US" sz="2200" dirty="0"/>
              <a:t>? </a:t>
            </a:r>
            <a:r>
              <a:rPr lang="en-US" altLang="en-US" sz="2200" b="1" dirty="0"/>
              <a:t>Yes</a:t>
            </a:r>
            <a:r>
              <a:rPr lang="en-US" altLang="en-US" sz="2200" b="1" i="1" dirty="0"/>
              <a:t>, but…</a:t>
            </a:r>
          </a:p>
          <a:p>
            <a:pPr lvl="2" eaLnBrk="1" hangingPunct="1"/>
            <a:r>
              <a:rPr lang="en-US" altLang="en-US" sz="2100" dirty="0"/>
              <a:t>Use </a:t>
            </a:r>
            <a:r>
              <a:rPr lang="en-US" altLang="en-US" sz="2100" dirty="0">
                <a:solidFill>
                  <a:srgbClr val="FFFF00"/>
                </a:solidFill>
              </a:rPr>
              <a:t>.25%</a:t>
            </a:r>
            <a:r>
              <a:rPr lang="en-US" altLang="en-US" sz="2100" dirty="0"/>
              <a:t> solution (not the usual </a:t>
            </a:r>
            <a:r>
              <a:rPr lang="en-US" altLang="en-US" sz="2100" dirty="0">
                <a:solidFill>
                  <a:srgbClr val="FFFF00"/>
                </a:solidFill>
              </a:rPr>
              <a:t>.5%</a:t>
            </a:r>
            <a:r>
              <a:rPr lang="en-US" altLang="en-US" sz="2100" dirty="0"/>
              <a:t> formulation)</a:t>
            </a:r>
          </a:p>
          <a:p>
            <a:pPr lvl="2" eaLnBrk="1" hangingPunct="1"/>
            <a:r>
              <a:rPr lang="en-US" altLang="en-US" sz="2100" dirty="0"/>
              <a:t>Avoid if history of </a:t>
            </a:r>
            <a:r>
              <a:rPr lang="en-US" altLang="en-US" sz="2100" dirty="0">
                <a:solidFill>
                  <a:srgbClr val="FFFF00"/>
                </a:solidFill>
              </a:rPr>
              <a:t>bronchospasm</a:t>
            </a:r>
            <a:r>
              <a:rPr lang="en-US" altLang="en-US" sz="2100" dirty="0"/>
              <a:t> or if the infant is </a:t>
            </a:r>
            <a:r>
              <a:rPr lang="en-US" altLang="en-US" sz="2100" dirty="0">
                <a:solidFill>
                  <a:srgbClr val="FFFF00"/>
                </a:solidFill>
              </a:rPr>
              <a:t>very small</a:t>
            </a:r>
          </a:p>
          <a:p>
            <a:pPr lvl="1" eaLnBrk="1" hangingPunct="1"/>
            <a:r>
              <a:rPr lang="en-US" altLang="en-US" sz="2200" dirty="0">
                <a:solidFill>
                  <a:srgbClr val="FFCC00"/>
                </a:solidFill>
              </a:rPr>
              <a:t>CAI</a:t>
            </a:r>
            <a:r>
              <a:rPr lang="en-US" altLang="en-US" sz="2200" dirty="0"/>
              <a:t>…</a:t>
            </a:r>
          </a:p>
          <a:p>
            <a:pPr lvl="2" eaLnBrk="1" hangingPunct="1"/>
            <a:r>
              <a:rPr lang="en-US" altLang="en-US" sz="2100" i="1" dirty="0"/>
              <a:t>PO</a:t>
            </a:r>
            <a:r>
              <a:rPr lang="en-US" altLang="en-US" sz="2100" dirty="0"/>
              <a:t>? </a:t>
            </a:r>
            <a:r>
              <a:rPr lang="en-US" altLang="en-US" sz="2100" b="1" dirty="0"/>
              <a:t>Yes, </a:t>
            </a:r>
            <a:r>
              <a:rPr lang="en-US" altLang="en-US" sz="2100" dirty="0"/>
              <a:t>but monitor for </a:t>
            </a:r>
            <a:r>
              <a:rPr lang="en-US" altLang="en-US" sz="2100" dirty="0">
                <a:solidFill>
                  <a:srgbClr val="FFCC00"/>
                </a:solidFill>
              </a:rPr>
              <a:t>weight loss</a:t>
            </a:r>
            <a:r>
              <a:rPr lang="en-US" altLang="en-US" sz="2100" dirty="0"/>
              <a:t>, </a:t>
            </a:r>
            <a:r>
              <a:rPr lang="en-US" altLang="en-US" sz="2100" dirty="0">
                <a:solidFill>
                  <a:srgbClr val="FFCC00"/>
                </a:solidFill>
              </a:rPr>
              <a:t>lethargy</a:t>
            </a:r>
            <a:r>
              <a:rPr lang="en-US" altLang="en-US" sz="2100" dirty="0"/>
              <a:t>, and </a:t>
            </a:r>
            <a:r>
              <a:rPr lang="en-US" altLang="en-US" sz="2100" dirty="0">
                <a:solidFill>
                  <a:srgbClr val="FFCC00"/>
                </a:solidFill>
              </a:rPr>
              <a:t>acidosis</a:t>
            </a:r>
          </a:p>
          <a:p>
            <a:pPr lvl="2" eaLnBrk="1" hangingPunct="1"/>
            <a:r>
              <a:rPr lang="en-US" altLang="en-US" sz="2100" i="1" dirty="0"/>
              <a:t>Topical</a:t>
            </a:r>
            <a:r>
              <a:rPr lang="en-US" altLang="en-US" sz="2100" dirty="0"/>
              <a:t>? </a:t>
            </a:r>
            <a:r>
              <a:rPr lang="en-US" altLang="en-US" sz="2100" b="1" dirty="0">
                <a:solidFill>
                  <a:srgbClr val="FFCC00"/>
                </a:solidFill>
              </a:rPr>
              <a:t>Yes</a:t>
            </a:r>
            <a:endParaRPr lang="en-US" altLang="en-US" sz="2100" dirty="0">
              <a:solidFill>
                <a:srgbClr val="FFCC00"/>
              </a:solidFill>
            </a:endParaRPr>
          </a:p>
          <a:p>
            <a:pPr lvl="1" eaLnBrk="1" hangingPunct="1"/>
            <a:r>
              <a:rPr lang="en-US" altLang="en-US" sz="2200" dirty="0">
                <a:latin typeface="Symbol" panose="05050102010706020507" pitchFamily="18" charset="2"/>
              </a:rPr>
              <a:t>a/b</a:t>
            </a:r>
            <a:r>
              <a:rPr lang="en-US" altLang="en-US" sz="2200" dirty="0"/>
              <a:t> agonists (epinephrine/dipivefrin)? </a:t>
            </a:r>
            <a:r>
              <a:rPr lang="en-US" altLang="en-US" sz="2200" b="1" dirty="0"/>
              <a:t>No</a:t>
            </a:r>
            <a:r>
              <a:rPr lang="en-US" altLang="en-US" sz="2200" dirty="0"/>
              <a:t> (ineffective)</a:t>
            </a:r>
          </a:p>
          <a:p>
            <a:pPr lvl="1" eaLnBrk="1" hangingPunct="1"/>
            <a:r>
              <a:rPr lang="en-US" altLang="en-US" sz="2200" dirty="0">
                <a:solidFill>
                  <a:srgbClr val="660066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2200" baseline="-25000" dirty="0">
                <a:solidFill>
                  <a:srgbClr val="660066"/>
                </a:solidFill>
                <a:latin typeface="Symbol" panose="05050102010706020507" pitchFamily="18" charset="2"/>
              </a:rPr>
              <a:t>2</a:t>
            </a:r>
            <a:r>
              <a:rPr lang="en-US" altLang="en-US" sz="2200" dirty="0">
                <a:solidFill>
                  <a:srgbClr val="660066"/>
                </a:solidFill>
              </a:rPr>
              <a:t> agonists</a:t>
            </a:r>
            <a:r>
              <a:rPr lang="en-US" altLang="en-US" sz="2200" dirty="0"/>
              <a:t>? </a:t>
            </a:r>
            <a:r>
              <a:rPr lang="en-US" altLang="en-US" sz="2200" b="1" dirty="0"/>
              <a:t>No--</a:t>
            </a:r>
            <a:r>
              <a:rPr lang="en-US" altLang="en-US" sz="2200" dirty="0"/>
              <a:t>effective but has severe side effects including </a:t>
            </a:r>
            <a:r>
              <a:rPr lang="en-US" altLang="en-US" sz="2200" dirty="0">
                <a:solidFill>
                  <a:srgbClr val="660066"/>
                </a:solidFill>
              </a:rPr>
              <a:t>hypotonia</a:t>
            </a:r>
            <a:r>
              <a:rPr lang="en-US" altLang="en-US" sz="2200" dirty="0"/>
              <a:t> and significant </a:t>
            </a:r>
            <a:r>
              <a:rPr lang="en-US" altLang="en-US" sz="2200" dirty="0">
                <a:solidFill>
                  <a:srgbClr val="660066"/>
                </a:solidFill>
              </a:rPr>
              <a:t>CNS depression</a:t>
            </a:r>
            <a:r>
              <a:rPr lang="en-US" altLang="en-US" sz="2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9476" name="Rectangle 21">
            <a:extLst>
              <a:ext uri="{FF2B5EF4-FFF2-40B4-BE49-F238E27FC236}">
                <a16:creationId xmlns:a16="http://schemas.microsoft.com/office/drawing/2014/main" id="{1A71BCAE-5FF1-48D5-8D01-A3E251F50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019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ED90A75C-521A-4CCB-BBF9-6EE69B903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07" name="Rectangle 18">
            <a:extLst>
              <a:ext uri="{FF2B5EF4-FFF2-40B4-BE49-F238E27FC236}">
                <a16:creationId xmlns:a16="http://schemas.microsoft.com/office/drawing/2014/main" id="{7CAFC59D-EA2F-4BCF-8354-9926C0C6D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38800"/>
            <a:ext cx="2057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08" name="Rectangle 19">
            <a:extLst>
              <a:ext uri="{FF2B5EF4-FFF2-40B4-BE49-F238E27FC236}">
                <a16:creationId xmlns:a16="http://schemas.microsoft.com/office/drawing/2014/main" id="{2D838349-8084-473D-8C2B-12EFD59CA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638800"/>
            <a:ext cx="1295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09" name="Rectangle 2">
            <a:extLst>
              <a:ext uri="{FF2B5EF4-FFF2-40B4-BE49-F238E27FC236}">
                <a16:creationId xmlns:a16="http://schemas.microsoft.com/office/drawing/2014/main" id="{A62B548A-7B4B-42BB-86D4-8A4E05F73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5334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ED3AD48D-D682-4044-97BF-380A552CE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457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11" name="Rectangle 4">
            <a:extLst>
              <a:ext uri="{FF2B5EF4-FFF2-40B4-BE49-F238E27FC236}">
                <a16:creationId xmlns:a16="http://schemas.microsoft.com/office/drawing/2014/main" id="{3C8092E6-461D-40B5-A9DD-9CEC5AF4E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12" name="Rectangle 5">
            <a:extLst>
              <a:ext uri="{FF2B5EF4-FFF2-40B4-BE49-F238E27FC236}">
                <a16:creationId xmlns:a16="http://schemas.microsoft.com/office/drawing/2014/main" id="{8707CEBB-A6D1-43D8-9D42-7664FD5C7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13" name="Rectangle 6">
            <a:extLst>
              <a:ext uri="{FF2B5EF4-FFF2-40B4-BE49-F238E27FC236}">
                <a16:creationId xmlns:a16="http://schemas.microsoft.com/office/drawing/2014/main" id="{7AF0AF2D-3583-44B7-A876-28FC724A0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14" name="Rectangle 7">
            <a:extLst>
              <a:ext uri="{FF2B5EF4-FFF2-40B4-BE49-F238E27FC236}">
                <a16:creationId xmlns:a16="http://schemas.microsoft.com/office/drawing/2014/main" id="{63F41654-A9DF-4C61-A994-CE93C87C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1219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15" name="Rectangle 8">
            <a:extLst>
              <a:ext uri="{FF2B5EF4-FFF2-40B4-BE49-F238E27FC236}">
                <a16:creationId xmlns:a16="http://schemas.microsoft.com/office/drawing/2014/main" id="{8BF31458-8620-4B72-A06C-B963BAAF2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16" name="Rectangle 9">
            <a:extLst>
              <a:ext uri="{FF2B5EF4-FFF2-40B4-BE49-F238E27FC236}">
                <a16:creationId xmlns:a16="http://schemas.microsoft.com/office/drawing/2014/main" id="{E940B2D9-47A4-4C31-8A0E-BAB87BD9E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17" name="Rectangle 10">
            <a:extLst>
              <a:ext uri="{FF2B5EF4-FFF2-40B4-BE49-F238E27FC236}">
                <a16:creationId xmlns:a16="http://schemas.microsoft.com/office/drawing/2014/main" id="{24BBACEB-BEF7-4AA1-A3B0-C928D5786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18" name="Rectangle 11">
            <a:extLst>
              <a:ext uri="{FF2B5EF4-FFF2-40B4-BE49-F238E27FC236}">
                <a16:creationId xmlns:a16="http://schemas.microsoft.com/office/drawing/2014/main" id="{7F046765-AC65-4F64-B7F5-A572254DB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19" name="Rectangle 12">
            <a:extLst>
              <a:ext uri="{FF2B5EF4-FFF2-40B4-BE49-F238E27FC236}">
                <a16:creationId xmlns:a16="http://schemas.microsoft.com/office/drawing/2014/main" id="{C2641DFF-F9E4-45BF-88C1-4CE208D0B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20" name="Rectangle 13">
            <a:extLst>
              <a:ext uri="{FF2B5EF4-FFF2-40B4-BE49-F238E27FC236}">
                <a16:creationId xmlns:a16="http://schemas.microsoft.com/office/drawing/2014/main" id="{FF418CCE-C9BE-4EB6-8CF8-76ADE117F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21" name="Rectangle 14">
            <a:extLst>
              <a:ext uri="{FF2B5EF4-FFF2-40B4-BE49-F238E27FC236}">
                <a16:creationId xmlns:a16="http://schemas.microsoft.com/office/drawing/2014/main" id="{929E9CAF-BC35-4139-95B1-E62611B0B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22" name="Rectangle 15">
            <a:extLst>
              <a:ext uri="{FF2B5EF4-FFF2-40B4-BE49-F238E27FC236}">
                <a16:creationId xmlns:a16="http://schemas.microsoft.com/office/drawing/2014/main" id="{6423C1AE-B41E-424B-AE24-368B57B5F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Q</a:t>
            </a:r>
          </a:p>
        </p:txBody>
      </p:sp>
      <p:sp>
        <p:nvSpPr>
          <p:cNvPr id="18450" name="Rectangle 16">
            <a:extLst>
              <a:ext uri="{FF2B5EF4-FFF2-40B4-BE49-F238E27FC236}">
                <a16:creationId xmlns:a16="http://schemas.microsoft.com/office/drawing/2014/main" id="{FB78A977-5FC4-4EA2-A8F9-BC501D3E0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>
                <a:solidFill>
                  <a:schemeClr val="bg1">
                    <a:lumMod val="75000"/>
                  </a:schemeClr>
                </a:solidFill>
              </a:rPr>
              <a:t>Childhood Glaucoma: </a:t>
            </a:r>
            <a:r>
              <a:rPr lang="en-US" sz="2600" b="1" i="1" dirty="0">
                <a:solidFill>
                  <a:schemeClr val="bg1">
                    <a:lumMod val="75000"/>
                  </a:schemeClr>
                </a:solidFill>
              </a:rPr>
              <a:t>Medical</a:t>
            </a:r>
            <a:r>
              <a:rPr lang="en-US" sz="2600" b="1" dirty="0">
                <a:solidFill>
                  <a:schemeClr val="bg1">
                    <a:lumMod val="75000"/>
                  </a:schemeClr>
                </a:solidFill>
              </a:rPr>
              <a:t> Treatment</a:t>
            </a:r>
          </a:p>
          <a:p>
            <a:pPr lvl="1" eaLnBrk="1" hangingPunct="1">
              <a:defRPr/>
            </a:pPr>
            <a:r>
              <a:rPr lang="en-US" sz="2200" dirty="0" err="1">
                <a:solidFill>
                  <a:schemeClr val="bg1">
                    <a:lumMod val="75000"/>
                  </a:schemeClr>
                </a:solidFill>
              </a:rPr>
              <a:t>Miotics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? 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No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 in congenital (ineffective)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 in JOAG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blockers? 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r>
              <a:rPr lang="en-US" sz="2200" b="1" i="1" dirty="0">
                <a:solidFill>
                  <a:schemeClr val="bg1">
                    <a:lumMod val="75000"/>
                  </a:schemeClr>
                </a:solidFill>
              </a:rPr>
              <a:t>, but…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Use .25% solution (not the usual .5% formulation)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Avoid if history of bronchospasm or if the infant is very small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CAI…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>
                    <a:lumMod val="75000"/>
                  </a:schemeClr>
                </a:solidFill>
              </a:rPr>
              <a:t>PO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? </a:t>
            </a: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Yes, 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but monitor for weight loss, lethargy, and acidosis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>
                    <a:lumMod val="75000"/>
                  </a:schemeClr>
                </a:solidFill>
              </a:rPr>
              <a:t>Topical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? </a:t>
            </a: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endParaRPr lang="en-US" sz="2100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a/b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agonists (epinephrine/</a:t>
            </a:r>
            <a:r>
              <a:rPr lang="en-US" sz="2200" dirty="0" err="1">
                <a:solidFill>
                  <a:schemeClr val="bg1">
                    <a:lumMod val="75000"/>
                  </a:schemeClr>
                </a:solidFill>
              </a:rPr>
              <a:t>dipivefrin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)? 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No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(ineffective)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rgbClr val="660066"/>
                </a:solidFill>
                <a:latin typeface="Symbol" pitchFamily="18" charset="2"/>
              </a:rPr>
              <a:t>a</a:t>
            </a:r>
            <a:r>
              <a:rPr lang="en-US" sz="2200" baseline="-25000" dirty="0">
                <a:solidFill>
                  <a:srgbClr val="660066"/>
                </a:solidFill>
                <a:latin typeface="Symbol" pitchFamily="18" charset="2"/>
              </a:rPr>
              <a:t>2</a:t>
            </a:r>
            <a:r>
              <a:rPr lang="en-US" sz="2200" dirty="0">
                <a:solidFill>
                  <a:srgbClr val="660066"/>
                </a:solidFill>
              </a:rPr>
              <a:t> agonists</a:t>
            </a:r>
            <a:r>
              <a:rPr lang="en-US" sz="2200" dirty="0"/>
              <a:t>? </a:t>
            </a:r>
            <a:r>
              <a:rPr lang="en-US" sz="2200" b="1" dirty="0"/>
              <a:t>No--</a:t>
            </a:r>
            <a:r>
              <a:rPr lang="en-US" sz="2200" dirty="0"/>
              <a:t>effective but has severe side effects including </a:t>
            </a:r>
            <a:r>
              <a:rPr lang="en-US" sz="2200" dirty="0">
                <a:solidFill>
                  <a:srgbClr val="660066"/>
                </a:solidFill>
              </a:rPr>
              <a:t>hypotonia</a:t>
            </a:r>
            <a:r>
              <a:rPr lang="en-US" sz="2200" dirty="0"/>
              <a:t> and significant </a:t>
            </a:r>
            <a:r>
              <a:rPr lang="en-US" sz="2200" dirty="0">
                <a:solidFill>
                  <a:srgbClr val="660066"/>
                </a:solidFill>
              </a:rPr>
              <a:t>CNS depression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1524" name="Rectangle 21">
            <a:extLst>
              <a:ext uri="{FF2B5EF4-FFF2-40B4-BE49-F238E27FC236}">
                <a16:creationId xmlns:a16="http://schemas.microsoft.com/office/drawing/2014/main" id="{755B12D2-2C8E-427F-B45C-A1CCFBF8A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019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25" name="Slide Number Placeholder 1">
            <a:extLst>
              <a:ext uri="{FF2B5EF4-FFF2-40B4-BE49-F238E27FC236}">
                <a16:creationId xmlns:a16="http://schemas.microsoft.com/office/drawing/2014/main" id="{CB74C753-8253-40FE-AE60-0C932949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A37F60-F179-4284-BC98-53B27F903370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21526" name="TextBox 1">
            <a:extLst>
              <a:ext uri="{FF2B5EF4-FFF2-40B4-BE49-F238E27FC236}">
                <a16:creationId xmlns:a16="http://schemas.microsoft.com/office/drawing/2014/main" id="{8C49C422-7BF2-4732-BC53-7562587B6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6096000"/>
            <a:ext cx="7839075" cy="5842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660066"/>
                </a:solidFill>
              </a:rPr>
              <a:t>At what age is it safe to use </a:t>
            </a:r>
            <a:r>
              <a:rPr lang="en-US" altLang="en-US" sz="1600" i="1" dirty="0">
                <a:solidFill>
                  <a:srgbClr val="660066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1600" i="1" baseline="-25000" dirty="0">
                <a:solidFill>
                  <a:srgbClr val="660066"/>
                </a:solidFill>
              </a:rPr>
              <a:t>2</a:t>
            </a:r>
            <a:r>
              <a:rPr lang="en-US" altLang="en-US" sz="1600" i="1" dirty="0">
                <a:solidFill>
                  <a:srgbClr val="660066"/>
                </a:solidFill>
              </a:rPr>
              <a:t> agonists in the management of childhood glaucoma?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FFCC99"/>
                </a:solidFill>
              </a:rPr>
              <a:t>There is no hard-and-fast rule, but probably not before age 8 years or so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2670DC6C-534A-4C0E-A8E8-FF01A35BB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5123" name="Rectangle 16">
            <a:extLst>
              <a:ext uri="{FF2B5EF4-FFF2-40B4-BE49-F238E27FC236}">
                <a16:creationId xmlns:a16="http://schemas.microsoft.com/office/drawing/2014/main" id="{B76B5FD1-300B-443B-9342-E98DC2A19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10DCA9EB-509B-43B8-A241-A1188A086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12283CF-35F5-4908-A8AA-60527F13F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/>
              <a:t>Childhood Glaucoma: </a:t>
            </a:r>
            <a:r>
              <a:rPr lang="en-US" sz="2600" b="1" i="1" dirty="0"/>
              <a:t>Medical</a:t>
            </a:r>
            <a:r>
              <a:rPr lang="en-US" sz="2600" b="1" dirty="0"/>
              <a:t> Treatment</a:t>
            </a:r>
          </a:p>
          <a:p>
            <a:pPr lvl="1" eaLnBrk="1" hangingPunct="1">
              <a:defRPr/>
            </a:pPr>
            <a:r>
              <a:rPr lang="en-US" sz="2200" dirty="0" err="1">
                <a:solidFill>
                  <a:srgbClr val="008000"/>
                </a:solidFill>
              </a:rPr>
              <a:t>Miotics</a:t>
            </a:r>
            <a:r>
              <a:rPr lang="en-US" sz="2200" dirty="0"/>
              <a:t>? 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rgbClr val="008000"/>
                </a:solidFill>
              </a:rPr>
              <a:t>No</a:t>
            </a:r>
            <a:r>
              <a:rPr lang="en-US" sz="2100" dirty="0">
                <a:solidFill>
                  <a:srgbClr val="008000"/>
                </a:solidFill>
              </a:rPr>
              <a:t> </a:t>
            </a:r>
            <a:r>
              <a:rPr lang="en-US" sz="2100" dirty="0"/>
              <a:t>in congenital (</a:t>
            </a:r>
            <a:r>
              <a:rPr lang="en-US" sz="2100" dirty="0">
                <a:solidFill>
                  <a:srgbClr val="008000"/>
                </a:solidFill>
              </a:rPr>
              <a:t>ineffective</a:t>
            </a:r>
            <a:r>
              <a:rPr lang="en-US" sz="2100" dirty="0"/>
              <a:t>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5126" name="Rectangle 22">
            <a:extLst>
              <a:ext uri="{FF2B5EF4-FFF2-40B4-BE49-F238E27FC236}">
                <a16:creationId xmlns:a16="http://schemas.microsoft.com/office/drawing/2014/main" id="{86E10AF7-3847-4915-BBEF-48AA42349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90800"/>
            <a:ext cx="762000" cy="381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7" name="Slide Number Placeholder 1">
            <a:extLst>
              <a:ext uri="{FF2B5EF4-FFF2-40B4-BE49-F238E27FC236}">
                <a16:creationId xmlns:a16="http://schemas.microsoft.com/office/drawing/2014/main" id="{A189A134-4A63-428B-A2E7-FCA309F4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C6ECC3-CC4E-4D36-AE6D-D07B3F2A8BC6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ED90A75C-521A-4CCB-BBF9-6EE69B903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07" name="Rectangle 18">
            <a:extLst>
              <a:ext uri="{FF2B5EF4-FFF2-40B4-BE49-F238E27FC236}">
                <a16:creationId xmlns:a16="http://schemas.microsoft.com/office/drawing/2014/main" id="{7CAFC59D-EA2F-4BCF-8354-9926C0C6D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38800"/>
            <a:ext cx="2057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08" name="Rectangle 19">
            <a:extLst>
              <a:ext uri="{FF2B5EF4-FFF2-40B4-BE49-F238E27FC236}">
                <a16:creationId xmlns:a16="http://schemas.microsoft.com/office/drawing/2014/main" id="{2D838349-8084-473D-8C2B-12EFD59CA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638800"/>
            <a:ext cx="1295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09" name="Rectangle 2">
            <a:extLst>
              <a:ext uri="{FF2B5EF4-FFF2-40B4-BE49-F238E27FC236}">
                <a16:creationId xmlns:a16="http://schemas.microsoft.com/office/drawing/2014/main" id="{A62B548A-7B4B-42BB-86D4-8A4E05F73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5334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ED3AD48D-D682-4044-97BF-380A552CE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457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11" name="Rectangle 4">
            <a:extLst>
              <a:ext uri="{FF2B5EF4-FFF2-40B4-BE49-F238E27FC236}">
                <a16:creationId xmlns:a16="http://schemas.microsoft.com/office/drawing/2014/main" id="{3C8092E6-461D-40B5-A9DD-9CEC5AF4E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12" name="Rectangle 5">
            <a:extLst>
              <a:ext uri="{FF2B5EF4-FFF2-40B4-BE49-F238E27FC236}">
                <a16:creationId xmlns:a16="http://schemas.microsoft.com/office/drawing/2014/main" id="{8707CEBB-A6D1-43D8-9D42-7664FD5C7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13" name="Rectangle 6">
            <a:extLst>
              <a:ext uri="{FF2B5EF4-FFF2-40B4-BE49-F238E27FC236}">
                <a16:creationId xmlns:a16="http://schemas.microsoft.com/office/drawing/2014/main" id="{7AF0AF2D-3583-44B7-A876-28FC724A0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14" name="Rectangle 7">
            <a:extLst>
              <a:ext uri="{FF2B5EF4-FFF2-40B4-BE49-F238E27FC236}">
                <a16:creationId xmlns:a16="http://schemas.microsoft.com/office/drawing/2014/main" id="{63F41654-A9DF-4C61-A994-CE93C87C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1219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1515" name="Rectangle 8">
            <a:extLst>
              <a:ext uri="{FF2B5EF4-FFF2-40B4-BE49-F238E27FC236}">
                <a16:creationId xmlns:a16="http://schemas.microsoft.com/office/drawing/2014/main" id="{8BF31458-8620-4B72-A06C-B963BAAF2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16" name="Rectangle 9">
            <a:extLst>
              <a:ext uri="{FF2B5EF4-FFF2-40B4-BE49-F238E27FC236}">
                <a16:creationId xmlns:a16="http://schemas.microsoft.com/office/drawing/2014/main" id="{E940B2D9-47A4-4C31-8A0E-BAB87BD9E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17" name="Rectangle 10">
            <a:extLst>
              <a:ext uri="{FF2B5EF4-FFF2-40B4-BE49-F238E27FC236}">
                <a16:creationId xmlns:a16="http://schemas.microsoft.com/office/drawing/2014/main" id="{24BBACEB-BEF7-4AA1-A3B0-C928D5786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18" name="Rectangle 11">
            <a:extLst>
              <a:ext uri="{FF2B5EF4-FFF2-40B4-BE49-F238E27FC236}">
                <a16:creationId xmlns:a16="http://schemas.microsoft.com/office/drawing/2014/main" id="{7F046765-AC65-4F64-B7F5-A572254DB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19" name="Rectangle 12">
            <a:extLst>
              <a:ext uri="{FF2B5EF4-FFF2-40B4-BE49-F238E27FC236}">
                <a16:creationId xmlns:a16="http://schemas.microsoft.com/office/drawing/2014/main" id="{C2641DFF-F9E4-45BF-88C1-4CE208D0B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20" name="Rectangle 13">
            <a:extLst>
              <a:ext uri="{FF2B5EF4-FFF2-40B4-BE49-F238E27FC236}">
                <a16:creationId xmlns:a16="http://schemas.microsoft.com/office/drawing/2014/main" id="{FF418CCE-C9BE-4EB6-8CF8-76ADE117F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21" name="Rectangle 14">
            <a:extLst>
              <a:ext uri="{FF2B5EF4-FFF2-40B4-BE49-F238E27FC236}">
                <a16:creationId xmlns:a16="http://schemas.microsoft.com/office/drawing/2014/main" id="{929E9CAF-BC35-4139-95B1-E62611B0B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1522" name="Rectangle 15">
            <a:extLst>
              <a:ext uri="{FF2B5EF4-FFF2-40B4-BE49-F238E27FC236}">
                <a16:creationId xmlns:a16="http://schemas.microsoft.com/office/drawing/2014/main" id="{6423C1AE-B41E-424B-AE24-368B57B5F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A</a:t>
            </a:r>
          </a:p>
        </p:txBody>
      </p:sp>
      <p:sp>
        <p:nvSpPr>
          <p:cNvPr id="18450" name="Rectangle 16">
            <a:extLst>
              <a:ext uri="{FF2B5EF4-FFF2-40B4-BE49-F238E27FC236}">
                <a16:creationId xmlns:a16="http://schemas.microsoft.com/office/drawing/2014/main" id="{FB78A977-5FC4-4EA2-A8F9-BC501D3E0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>
                <a:solidFill>
                  <a:schemeClr val="bg1">
                    <a:lumMod val="75000"/>
                  </a:schemeClr>
                </a:solidFill>
              </a:rPr>
              <a:t>Childhood Glaucoma: </a:t>
            </a:r>
            <a:r>
              <a:rPr lang="en-US" sz="2600" b="1" i="1" dirty="0">
                <a:solidFill>
                  <a:schemeClr val="bg1">
                    <a:lumMod val="75000"/>
                  </a:schemeClr>
                </a:solidFill>
              </a:rPr>
              <a:t>Medical</a:t>
            </a:r>
            <a:r>
              <a:rPr lang="en-US" sz="2600" b="1" dirty="0">
                <a:solidFill>
                  <a:schemeClr val="bg1">
                    <a:lumMod val="75000"/>
                  </a:schemeClr>
                </a:solidFill>
              </a:rPr>
              <a:t> Treatment</a:t>
            </a:r>
          </a:p>
          <a:p>
            <a:pPr lvl="1" eaLnBrk="1" hangingPunct="1">
              <a:defRPr/>
            </a:pPr>
            <a:r>
              <a:rPr lang="en-US" sz="2200" dirty="0" err="1">
                <a:solidFill>
                  <a:schemeClr val="bg1">
                    <a:lumMod val="75000"/>
                  </a:schemeClr>
                </a:solidFill>
              </a:rPr>
              <a:t>Miotics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? 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No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 in congenital (ineffective)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 in JOAG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blockers? 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r>
              <a:rPr lang="en-US" sz="2200" b="1" i="1" dirty="0">
                <a:solidFill>
                  <a:schemeClr val="bg1">
                    <a:lumMod val="75000"/>
                  </a:schemeClr>
                </a:solidFill>
              </a:rPr>
              <a:t>, but…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Use .25% solution (not the usual .5% formulation)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Avoid if history of bronchospasm or if the infant is very small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CAI…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>
                    <a:lumMod val="75000"/>
                  </a:schemeClr>
                </a:solidFill>
              </a:rPr>
              <a:t>PO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? </a:t>
            </a: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Yes, 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but monitor for weight loss, lethargy, and acidosis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>
                    <a:lumMod val="75000"/>
                  </a:schemeClr>
                </a:solidFill>
              </a:rPr>
              <a:t>Topical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? </a:t>
            </a: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endParaRPr lang="en-US" sz="2100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a/b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agonists (epinephrine/</a:t>
            </a:r>
            <a:r>
              <a:rPr lang="en-US" sz="2200" dirty="0" err="1">
                <a:solidFill>
                  <a:schemeClr val="bg1">
                    <a:lumMod val="75000"/>
                  </a:schemeClr>
                </a:solidFill>
              </a:rPr>
              <a:t>dipivefrin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)? 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No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(ineffective)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rgbClr val="660066"/>
                </a:solidFill>
                <a:latin typeface="Symbol" pitchFamily="18" charset="2"/>
              </a:rPr>
              <a:t>a</a:t>
            </a:r>
            <a:r>
              <a:rPr lang="en-US" sz="2200" baseline="-25000" dirty="0">
                <a:solidFill>
                  <a:srgbClr val="660066"/>
                </a:solidFill>
                <a:latin typeface="Symbol" pitchFamily="18" charset="2"/>
              </a:rPr>
              <a:t>2</a:t>
            </a:r>
            <a:r>
              <a:rPr lang="en-US" sz="2200" dirty="0">
                <a:solidFill>
                  <a:srgbClr val="660066"/>
                </a:solidFill>
              </a:rPr>
              <a:t> agonists</a:t>
            </a:r>
            <a:r>
              <a:rPr lang="en-US" sz="2200" dirty="0"/>
              <a:t>? </a:t>
            </a:r>
            <a:r>
              <a:rPr lang="en-US" sz="2200" b="1" dirty="0"/>
              <a:t>No--</a:t>
            </a:r>
            <a:r>
              <a:rPr lang="en-US" sz="2200" dirty="0"/>
              <a:t>effective but has severe side effects including </a:t>
            </a:r>
            <a:r>
              <a:rPr lang="en-US" sz="2200" dirty="0">
                <a:solidFill>
                  <a:srgbClr val="660066"/>
                </a:solidFill>
              </a:rPr>
              <a:t>hypotonia</a:t>
            </a:r>
            <a:r>
              <a:rPr lang="en-US" sz="2200" dirty="0"/>
              <a:t> and significant </a:t>
            </a:r>
            <a:r>
              <a:rPr lang="en-US" sz="2200" dirty="0">
                <a:solidFill>
                  <a:srgbClr val="660066"/>
                </a:solidFill>
              </a:rPr>
              <a:t>CNS depression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1524" name="Rectangle 21">
            <a:extLst>
              <a:ext uri="{FF2B5EF4-FFF2-40B4-BE49-F238E27FC236}">
                <a16:creationId xmlns:a16="http://schemas.microsoft.com/office/drawing/2014/main" id="{755B12D2-2C8E-427F-B45C-A1CCFBF8A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019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25" name="Slide Number Placeholder 1">
            <a:extLst>
              <a:ext uri="{FF2B5EF4-FFF2-40B4-BE49-F238E27FC236}">
                <a16:creationId xmlns:a16="http://schemas.microsoft.com/office/drawing/2014/main" id="{CB74C753-8253-40FE-AE60-0C932949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A37F60-F179-4284-BC98-53B27F903370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21526" name="TextBox 1">
            <a:extLst>
              <a:ext uri="{FF2B5EF4-FFF2-40B4-BE49-F238E27FC236}">
                <a16:creationId xmlns:a16="http://schemas.microsoft.com/office/drawing/2014/main" id="{8C49C422-7BF2-4732-BC53-7562587B6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6096000"/>
            <a:ext cx="7839075" cy="58420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660066"/>
                </a:solidFill>
              </a:rPr>
              <a:t>At what age is it safe to use </a:t>
            </a:r>
            <a:r>
              <a:rPr lang="en-US" altLang="en-US" sz="1600" i="1" dirty="0">
                <a:solidFill>
                  <a:srgbClr val="660066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1600" i="1" baseline="-25000" dirty="0">
                <a:solidFill>
                  <a:srgbClr val="660066"/>
                </a:solidFill>
              </a:rPr>
              <a:t>2</a:t>
            </a:r>
            <a:r>
              <a:rPr lang="en-US" altLang="en-US" sz="1600" i="1" dirty="0">
                <a:solidFill>
                  <a:srgbClr val="660066"/>
                </a:solidFill>
              </a:rPr>
              <a:t> agonists in the management of childhood glaucoma?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660066"/>
                </a:solidFill>
              </a:rPr>
              <a:t>There is no hard-and-fast rule, but probably not before age 8 years or so</a:t>
            </a:r>
          </a:p>
        </p:txBody>
      </p:sp>
    </p:spTree>
    <p:extLst>
      <p:ext uri="{BB962C8B-B14F-4D97-AF65-F5344CB8AC3E}">
        <p14:creationId xmlns:p14="http://schemas.microsoft.com/office/powerpoint/2010/main" val="101130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61F436F-330E-40F3-A733-B6C489DEF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55" name="Rectangle 18">
            <a:extLst>
              <a:ext uri="{FF2B5EF4-FFF2-40B4-BE49-F238E27FC236}">
                <a16:creationId xmlns:a16="http://schemas.microsoft.com/office/drawing/2014/main" id="{DCE65D19-AC9E-4CC7-9949-9E2C082CC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38800"/>
            <a:ext cx="2057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56" name="Rectangle 19">
            <a:extLst>
              <a:ext uri="{FF2B5EF4-FFF2-40B4-BE49-F238E27FC236}">
                <a16:creationId xmlns:a16="http://schemas.microsoft.com/office/drawing/2014/main" id="{DDCAD5C6-A801-4892-B02D-13E6B286F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638800"/>
            <a:ext cx="1295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7" name="Rectangle 2">
            <a:extLst>
              <a:ext uri="{FF2B5EF4-FFF2-40B4-BE49-F238E27FC236}">
                <a16:creationId xmlns:a16="http://schemas.microsoft.com/office/drawing/2014/main" id="{14A1D007-88B1-4605-961F-C3FC9F819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5334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58" name="Rectangle 3">
            <a:extLst>
              <a:ext uri="{FF2B5EF4-FFF2-40B4-BE49-F238E27FC236}">
                <a16:creationId xmlns:a16="http://schemas.microsoft.com/office/drawing/2014/main" id="{40795676-A116-472D-A8E9-8DE46B880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457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59" name="Rectangle 4">
            <a:extLst>
              <a:ext uri="{FF2B5EF4-FFF2-40B4-BE49-F238E27FC236}">
                <a16:creationId xmlns:a16="http://schemas.microsoft.com/office/drawing/2014/main" id="{6587C68C-0C20-4184-B760-0281DCD04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60" name="Rectangle 5">
            <a:extLst>
              <a:ext uri="{FF2B5EF4-FFF2-40B4-BE49-F238E27FC236}">
                <a16:creationId xmlns:a16="http://schemas.microsoft.com/office/drawing/2014/main" id="{854DE438-61A7-4E17-AAF9-0301C4921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61" name="Rectangle 6">
            <a:extLst>
              <a:ext uri="{FF2B5EF4-FFF2-40B4-BE49-F238E27FC236}">
                <a16:creationId xmlns:a16="http://schemas.microsoft.com/office/drawing/2014/main" id="{268D2729-2956-4C8C-8827-DE9B67692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62" name="Rectangle 7">
            <a:extLst>
              <a:ext uri="{FF2B5EF4-FFF2-40B4-BE49-F238E27FC236}">
                <a16:creationId xmlns:a16="http://schemas.microsoft.com/office/drawing/2014/main" id="{CFC4EE70-018E-42D9-B60D-BF2EC0D70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1219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63" name="Rectangle 8">
            <a:extLst>
              <a:ext uri="{FF2B5EF4-FFF2-40B4-BE49-F238E27FC236}">
                <a16:creationId xmlns:a16="http://schemas.microsoft.com/office/drawing/2014/main" id="{C3B3BD72-1160-46B9-8714-6131033C1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64" name="Rectangle 9">
            <a:extLst>
              <a:ext uri="{FF2B5EF4-FFF2-40B4-BE49-F238E27FC236}">
                <a16:creationId xmlns:a16="http://schemas.microsoft.com/office/drawing/2014/main" id="{5E52DDE3-7805-4AFB-BE08-350AA96B6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65" name="Rectangle 10">
            <a:extLst>
              <a:ext uri="{FF2B5EF4-FFF2-40B4-BE49-F238E27FC236}">
                <a16:creationId xmlns:a16="http://schemas.microsoft.com/office/drawing/2014/main" id="{567B7B89-78FC-46D2-AE52-0F1D611F9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66" name="Rectangle 11">
            <a:extLst>
              <a:ext uri="{FF2B5EF4-FFF2-40B4-BE49-F238E27FC236}">
                <a16:creationId xmlns:a16="http://schemas.microsoft.com/office/drawing/2014/main" id="{297480A9-9FBE-47F8-9298-A17459BE5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67" name="Rectangle 12">
            <a:extLst>
              <a:ext uri="{FF2B5EF4-FFF2-40B4-BE49-F238E27FC236}">
                <a16:creationId xmlns:a16="http://schemas.microsoft.com/office/drawing/2014/main" id="{24DF1E35-80AD-4444-A392-65F8C382D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68" name="Rectangle 13">
            <a:extLst>
              <a:ext uri="{FF2B5EF4-FFF2-40B4-BE49-F238E27FC236}">
                <a16:creationId xmlns:a16="http://schemas.microsoft.com/office/drawing/2014/main" id="{C66F26E2-AEC2-4719-8AEB-A8099D93F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69" name="Rectangle 14">
            <a:extLst>
              <a:ext uri="{FF2B5EF4-FFF2-40B4-BE49-F238E27FC236}">
                <a16:creationId xmlns:a16="http://schemas.microsoft.com/office/drawing/2014/main" id="{1B14F4D7-D2AE-4A0A-A911-588501FEC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70" name="Rectangle 15">
            <a:extLst>
              <a:ext uri="{FF2B5EF4-FFF2-40B4-BE49-F238E27FC236}">
                <a16:creationId xmlns:a16="http://schemas.microsoft.com/office/drawing/2014/main" id="{5FD1D30D-0A04-4519-84B3-D177E877C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Q</a:t>
            </a:r>
          </a:p>
        </p:txBody>
      </p:sp>
      <p:sp>
        <p:nvSpPr>
          <p:cNvPr id="18450" name="Rectangle 16">
            <a:extLst>
              <a:ext uri="{FF2B5EF4-FFF2-40B4-BE49-F238E27FC236}">
                <a16:creationId xmlns:a16="http://schemas.microsoft.com/office/drawing/2014/main" id="{EC702ACA-2160-4FDD-8F56-46664EC0F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>
                <a:solidFill>
                  <a:schemeClr val="bg1">
                    <a:lumMod val="75000"/>
                  </a:schemeClr>
                </a:solidFill>
              </a:rPr>
              <a:t>Childhood Glaucoma: </a:t>
            </a:r>
            <a:r>
              <a:rPr lang="en-US" sz="2600" b="1" i="1" dirty="0">
                <a:solidFill>
                  <a:schemeClr val="bg1">
                    <a:lumMod val="75000"/>
                  </a:schemeClr>
                </a:solidFill>
              </a:rPr>
              <a:t>Medical</a:t>
            </a:r>
            <a:r>
              <a:rPr lang="en-US" sz="2600" b="1" dirty="0">
                <a:solidFill>
                  <a:schemeClr val="bg1">
                    <a:lumMod val="75000"/>
                  </a:schemeClr>
                </a:solidFill>
              </a:rPr>
              <a:t> Treatment</a:t>
            </a:r>
          </a:p>
          <a:p>
            <a:pPr lvl="1" eaLnBrk="1" hangingPunct="1">
              <a:defRPr/>
            </a:pPr>
            <a:r>
              <a:rPr lang="en-US" sz="2200" dirty="0" err="1">
                <a:solidFill>
                  <a:schemeClr val="bg1">
                    <a:lumMod val="75000"/>
                  </a:schemeClr>
                </a:solidFill>
              </a:rPr>
              <a:t>Miotics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? 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No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 in congenital (ineffective)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 in JOAG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blockers? 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r>
              <a:rPr lang="en-US" sz="2200" b="1" i="1" dirty="0">
                <a:solidFill>
                  <a:schemeClr val="bg1">
                    <a:lumMod val="75000"/>
                  </a:schemeClr>
                </a:solidFill>
              </a:rPr>
              <a:t>, but…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Use .25% solution (not the usual .5% formulation)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Avoid if history of bronchospasm or if the infant is very small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CAI…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>
                    <a:lumMod val="75000"/>
                  </a:schemeClr>
                </a:solidFill>
              </a:rPr>
              <a:t>PO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? </a:t>
            </a: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Yes, 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but monitor for weight loss, lethargy, and acidosis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>
                    <a:lumMod val="75000"/>
                  </a:schemeClr>
                </a:solidFill>
              </a:rPr>
              <a:t>Topical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? </a:t>
            </a: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endParaRPr lang="en-US" sz="2100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a/b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agonists (epinephrine/</a:t>
            </a:r>
            <a:r>
              <a:rPr lang="en-US" sz="2200" dirty="0" err="1">
                <a:solidFill>
                  <a:schemeClr val="bg1">
                    <a:lumMod val="75000"/>
                  </a:schemeClr>
                </a:solidFill>
              </a:rPr>
              <a:t>dipivefrin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)? 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No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(ineffective)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a</a:t>
            </a:r>
            <a:r>
              <a:rPr lang="en-US" sz="2200" baseline="-250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2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agonists? 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No--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effective but has severe side effects including hypotonia and </a:t>
            </a:r>
            <a:r>
              <a:rPr lang="en-US" sz="2200" dirty="0"/>
              <a:t>significant </a:t>
            </a:r>
            <a:r>
              <a:rPr lang="en-US" sz="2200" b="1" dirty="0">
                <a:solidFill>
                  <a:srgbClr val="660066"/>
                </a:solidFill>
              </a:rPr>
              <a:t>CNS depression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3572" name="Rectangle 21">
            <a:extLst>
              <a:ext uri="{FF2B5EF4-FFF2-40B4-BE49-F238E27FC236}">
                <a16:creationId xmlns:a16="http://schemas.microsoft.com/office/drawing/2014/main" id="{909FB23F-7BF0-4D9E-8360-89B5EA1A0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019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23573" name="Slide Number Placeholder 1">
            <a:extLst>
              <a:ext uri="{FF2B5EF4-FFF2-40B4-BE49-F238E27FC236}">
                <a16:creationId xmlns:a16="http://schemas.microsoft.com/office/drawing/2014/main" id="{3C9367C8-29B9-41A3-B812-ED37806F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C8FBA5-5A0D-4A37-8E88-D23604FB8F6C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146AB1-EB2A-4187-B59B-46162BE68EAD}"/>
              </a:ext>
            </a:extLst>
          </p:cNvPr>
          <p:cNvSpPr txBox="1"/>
          <p:nvPr/>
        </p:nvSpPr>
        <p:spPr>
          <a:xfrm>
            <a:off x="762000" y="6197600"/>
            <a:ext cx="8223250" cy="584200"/>
          </a:xfrm>
          <a:prstGeom prst="rect">
            <a:avLst/>
          </a:prstGeom>
          <a:solidFill>
            <a:srgbClr val="660066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FFCC99"/>
                </a:solidFill>
                <a:latin typeface="Arial" charset="0"/>
              </a:rPr>
              <a:t>What specific and dreaded manifestation of CNS depression are we worried about here?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660066"/>
                </a:solidFill>
                <a:latin typeface="Arial" charset="0"/>
              </a:rPr>
              <a:t>Apnea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1C37654-50C2-4598-9E3A-7ABE5D9E8978}"/>
              </a:ext>
            </a:extLst>
          </p:cNvPr>
          <p:cNvSpPr/>
          <p:nvPr/>
        </p:nvSpPr>
        <p:spPr>
          <a:xfrm>
            <a:off x="4038600" y="5448300"/>
            <a:ext cx="3962400" cy="723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61F436F-330E-40F3-A733-B6C489DEF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55" name="Rectangle 18">
            <a:extLst>
              <a:ext uri="{FF2B5EF4-FFF2-40B4-BE49-F238E27FC236}">
                <a16:creationId xmlns:a16="http://schemas.microsoft.com/office/drawing/2014/main" id="{DCE65D19-AC9E-4CC7-9949-9E2C082CC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38800"/>
            <a:ext cx="2057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56" name="Rectangle 19">
            <a:extLst>
              <a:ext uri="{FF2B5EF4-FFF2-40B4-BE49-F238E27FC236}">
                <a16:creationId xmlns:a16="http://schemas.microsoft.com/office/drawing/2014/main" id="{DDCAD5C6-A801-4892-B02D-13E6B286F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638800"/>
            <a:ext cx="1295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7" name="Rectangle 2">
            <a:extLst>
              <a:ext uri="{FF2B5EF4-FFF2-40B4-BE49-F238E27FC236}">
                <a16:creationId xmlns:a16="http://schemas.microsoft.com/office/drawing/2014/main" id="{14A1D007-88B1-4605-961F-C3FC9F819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5334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58" name="Rectangle 3">
            <a:extLst>
              <a:ext uri="{FF2B5EF4-FFF2-40B4-BE49-F238E27FC236}">
                <a16:creationId xmlns:a16="http://schemas.microsoft.com/office/drawing/2014/main" id="{40795676-A116-472D-A8E9-8DE46B880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457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59" name="Rectangle 4">
            <a:extLst>
              <a:ext uri="{FF2B5EF4-FFF2-40B4-BE49-F238E27FC236}">
                <a16:creationId xmlns:a16="http://schemas.microsoft.com/office/drawing/2014/main" id="{6587C68C-0C20-4184-B760-0281DCD04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60" name="Rectangle 5">
            <a:extLst>
              <a:ext uri="{FF2B5EF4-FFF2-40B4-BE49-F238E27FC236}">
                <a16:creationId xmlns:a16="http://schemas.microsoft.com/office/drawing/2014/main" id="{854DE438-61A7-4E17-AAF9-0301C4921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61" name="Rectangle 6">
            <a:extLst>
              <a:ext uri="{FF2B5EF4-FFF2-40B4-BE49-F238E27FC236}">
                <a16:creationId xmlns:a16="http://schemas.microsoft.com/office/drawing/2014/main" id="{268D2729-2956-4C8C-8827-DE9B67692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62" name="Rectangle 7">
            <a:extLst>
              <a:ext uri="{FF2B5EF4-FFF2-40B4-BE49-F238E27FC236}">
                <a16:creationId xmlns:a16="http://schemas.microsoft.com/office/drawing/2014/main" id="{CFC4EE70-018E-42D9-B60D-BF2EC0D70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1219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3563" name="Rectangle 8">
            <a:extLst>
              <a:ext uri="{FF2B5EF4-FFF2-40B4-BE49-F238E27FC236}">
                <a16:creationId xmlns:a16="http://schemas.microsoft.com/office/drawing/2014/main" id="{C3B3BD72-1160-46B9-8714-6131033C1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64" name="Rectangle 9">
            <a:extLst>
              <a:ext uri="{FF2B5EF4-FFF2-40B4-BE49-F238E27FC236}">
                <a16:creationId xmlns:a16="http://schemas.microsoft.com/office/drawing/2014/main" id="{5E52DDE3-7805-4AFB-BE08-350AA96B6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65" name="Rectangle 10">
            <a:extLst>
              <a:ext uri="{FF2B5EF4-FFF2-40B4-BE49-F238E27FC236}">
                <a16:creationId xmlns:a16="http://schemas.microsoft.com/office/drawing/2014/main" id="{567B7B89-78FC-46D2-AE52-0F1D611F9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66" name="Rectangle 11">
            <a:extLst>
              <a:ext uri="{FF2B5EF4-FFF2-40B4-BE49-F238E27FC236}">
                <a16:creationId xmlns:a16="http://schemas.microsoft.com/office/drawing/2014/main" id="{297480A9-9FBE-47F8-9298-A17459BE5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67" name="Rectangle 12">
            <a:extLst>
              <a:ext uri="{FF2B5EF4-FFF2-40B4-BE49-F238E27FC236}">
                <a16:creationId xmlns:a16="http://schemas.microsoft.com/office/drawing/2014/main" id="{24DF1E35-80AD-4444-A392-65F8C382D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68" name="Rectangle 13">
            <a:extLst>
              <a:ext uri="{FF2B5EF4-FFF2-40B4-BE49-F238E27FC236}">
                <a16:creationId xmlns:a16="http://schemas.microsoft.com/office/drawing/2014/main" id="{C66F26E2-AEC2-4719-8AEB-A8099D93F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69" name="Rectangle 14">
            <a:extLst>
              <a:ext uri="{FF2B5EF4-FFF2-40B4-BE49-F238E27FC236}">
                <a16:creationId xmlns:a16="http://schemas.microsoft.com/office/drawing/2014/main" id="{1B14F4D7-D2AE-4A0A-A911-588501FEC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3570" name="Rectangle 15">
            <a:extLst>
              <a:ext uri="{FF2B5EF4-FFF2-40B4-BE49-F238E27FC236}">
                <a16:creationId xmlns:a16="http://schemas.microsoft.com/office/drawing/2014/main" id="{5FD1D30D-0A04-4519-84B3-D177E877C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A</a:t>
            </a:r>
          </a:p>
        </p:txBody>
      </p:sp>
      <p:sp>
        <p:nvSpPr>
          <p:cNvPr id="18450" name="Rectangle 16">
            <a:extLst>
              <a:ext uri="{FF2B5EF4-FFF2-40B4-BE49-F238E27FC236}">
                <a16:creationId xmlns:a16="http://schemas.microsoft.com/office/drawing/2014/main" id="{EC702ACA-2160-4FDD-8F56-46664EC0F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>
                <a:solidFill>
                  <a:schemeClr val="bg1">
                    <a:lumMod val="75000"/>
                  </a:schemeClr>
                </a:solidFill>
              </a:rPr>
              <a:t>Childhood Glaucoma: </a:t>
            </a:r>
            <a:r>
              <a:rPr lang="en-US" sz="2600" b="1" i="1" dirty="0">
                <a:solidFill>
                  <a:schemeClr val="bg1">
                    <a:lumMod val="75000"/>
                  </a:schemeClr>
                </a:solidFill>
              </a:rPr>
              <a:t>Medical</a:t>
            </a:r>
            <a:r>
              <a:rPr lang="en-US" sz="2600" b="1" dirty="0">
                <a:solidFill>
                  <a:schemeClr val="bg1">
                    <a:lumMod val="75000"/>
                  </a:schemeClr>
                </a:solidFill>
              </a:rPr>
              <a:t> Treatment</a:t>
            </a:r>
          </a:p>
          <a:p>
            <a:pPr lvl="1" eaLnBrk="1" hangingPunct="1">
              <a:defRPr/>
            </a:pPr>
            <a:r>
              <a:rPr lang="en-US" sz="2200" dirty="0" err="1">
                <a:solidFill>
                  <a:schemeClr val="bg1">
                    <a:lumMod val="75000"/>
                  </a:schemeClr>
                </a:solidFill>
              </a:rPr>
              <a:t>Miotics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? 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No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 in congenital (ineffective)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 in JOAG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blockers? 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r>
              <a:rPr lang="en-US" sz="2200" b="1" i="1" dirty="0">
                <a:solidFill>
                  <a:schemeClr val="bg1">
                    <a:lumMod val="75000"/>
                  </a:schemeClr>
                </a:solidFill>
              </a:rPr>
              <a:t>, but…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Use .25% solution (not the usual .5% formulation)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Avoid if history of bronchospasm or if the infant is very small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CAI…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>
                    <a:lumMod val="75000"/>
                  </a:schemeClr>
                </a:solidFill>
              </a:rPr>
              <a:t>PO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? </a:t>
            </a: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Yes, 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but monitor for weight loss, lethargy, and acidosis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>
                    <a:lumMod val="75000"/>
                  </a:schemeClr>
                </a:solidFill>
              </a:rPr>
              <a:t>Topical</a:t>
            </a: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? </a:t>
            </a:r>
            <a:r>
              <a:rPr lang="en-US" sz="21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endParaRPr lang="en-US" sz="2100" dirty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a/b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agonists (epinephrine/</a:t>
            </a:r>
            <a:r>
              <a:rPr lang="en-US" sz="2200" dirty="0" err="1">
                <a:solidFill>
                  <a:schemeClr val="bg1">
                    <a:lumMod val="75000"/>
                  </a:schemeClr>
                </a:solidFill>
              </a:rPr>
              <a:t>dipivefrin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)? 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No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(ineffective)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a</a:t>
            </a:r>
            <a:r>
              <a:rPr lang="en-US" sz="2200" baseline="-250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2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agonists? 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No--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effective but has severe side effects including hypotonia and </a:t>
            </a:r>
            <a:r>
              <a:rPr lang="en-US" sz="2200" dirty="0"/>
              <a:t>significant </a:t>
            </a:r>
            <a:r>
              <a:rPr lang="en-US" sz="2200" b="1" dirty="0">
                <a:solidFill>
                  <a:srgbClr val="660066"/>
                </a:solidFill>
              </a:rPr>
              <a:t>CNS depression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3572" name="Rectangle 21">
            <a:extLst>
              <a:ext uri="{FF2B5EF4-FFF2-40B4-BE49-F238E27FC236}">
                <a16:creationId xmlns:a16="http://schemas.microsoft.com/office/drawing/2014/main" id="{909FB23F-7BF0-4D9E-8360-89B5EA1A0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019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23573" name="Slide Number Placeholder 1">
            <a:extLst>
              <a:ext uri="{FF2B5EF4-FFF2-40B4-BE49-F238E27FC236}">
                <a16:creationId xmlns:a16="http://schemas.microsoft.com/office/drawing/2014/main" id="{3C9367C8-29B9-41A3-B812-ED37806F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C8FBA5-5A0D-4A37-8E88-D23604FB8F6C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146AB1-EB2A-4187-B59B-46162BE68EAD}"/>
              </a:ext>
            </a:extLst>
          </p:cNvPr>
          <p:cNvSpPr txBox="1"/>
          <p:nvPr/>
        </p:nvSpPr>
        <p:spPr>
          <a:xfrm>
            <a:off x="762000" y="6197600"/>
            <a:ext cx="8223250" cy="584200"/>
          </a:xfrm>
          <a:prstGeom prst="rect">
            <a:avLst/>
          </a:prstGeom>
          <a:solidFill>
            <a:srgbClr val="660066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i="1" dirty="0">
                <a:solidFill>
                  <a:srgbClr val="FFCC99"/>
                </a:solidFill>
                <a:latin typeface="Arial" charset="0"/>
              </a:rPr>
              <a:t>What specific and dreaded manifestation of CNS depression are we worried about here?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FFCC99"/>
                </a:solidFill>
                <a:latin typeface="Arial" charset="0"/>
              </a:rPr>
              <a:t>Apnea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1C37654-50C2-4598-9E3A-7ABE5D9E8978}"/>
              </a:ext>
            </a:extLst>
          </p:cNvPr>
          <p:cNvSpPr/>
          <p:nvPr/>
        </p:nvSpPr>
        <p:spPr>
          <a:xfrm>
            <a:off x="4038600" y="5448300"/>
            <a:ext cx="3962400" cy="723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55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0BF8E63-FD23-41F7-8FBD-DFD4354BA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F09D799-9669-4EA4-B15C-991325707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38800"/>
            <a:ext cx="2057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E9834C8-FD78-4670-8480-6E1CC557B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638800"/>
            <a:ext cx="1295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D8E5A32F-D4B8-4332-B65E-0D8745577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5334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C4290FAA-0F28-4D56-A5D7-DCF1AF14D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457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4583" name="Rectangle 6">
            <a:extLst>
              <a:ext uri="{FF2B5EF4-FFF2-40B4-BE49-F238E27FC236}">
                <a16:creationId xmlns:a16="http://schemas.microsoft.com/office/drawing/2014/main" id="{8155CFCE-62EE-4039-9AF0-7EC37CA95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05DDDA44-B232-4D25-B854-9F7775B05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4585" name="Rectangle 8">
            <a:extLst>
              <a:ext uri="{FF2B5EF4-FFF2-40B4-BE49-F238E27FC236}">
                <a16:creationId xmlns:a16="http://schemas.microsoft.com/office/drawing/2014/main" id="{4DDCD646-79B1-49CF-9EEA-68D3ADDB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4586" name="Rectangle 9">
            <a:extLst>
              <a:ext uri="{FF2B5EF4-FFF2-40B4-BE49-F238E27FC236}">
                <a16:creationId xmlns:a16="http://schemas.microsoft.com/office/drawing/2014/main" id="{18AF86D6-5267-49B3-885D-E0BFC6E0C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1219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/>
          </a:p>
        </p:txBody>
      </p:sp>
      <p:sp>
        <p:nvSpPr>
          <p:cNvPr id="24587" name="Rectangle 10">
            <a:extLst>
              <a:ext uri="{FF2B5EF4-FFF2-40B4-BE49-F238E27FC236}">
                <a16:creationId xmlns:a16="http://schemas.microsoft.com/office/drawing/2014/main" id="{D14C8B8F-3C77-435F-A809-39CD70E7C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4588" name="Rectangle 11">
            <a:extLst>
              <a:ext uri="{FF2B5EF4-FFF2-40B4-BE49-F238E27FC236}">
                <a16:creationId xmlns:a16="http://schemas.microsoft.com/office/drawing/2014/main" id="{9E25D1C7-4ADF-4473-A4B4-08BAC4018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4589" name="Rectangle 12">
            <a:extLst>
              <a:ext uri="{FF2B5EF4-FFF2-40B4-BE49-F238E27FC236}">
                <a16:creationId xmlns:a16="http://schemas.microsoft.com/office/drawing/2014/main" id="{A2E8494A-851D-4374-8017-C94890261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4590" name="Rectangle 13">
            <a:extLst>
              <a:ext uri="{FF2B5EF4-FFF2-40B4-BE49-F238E27FC236}">
                <a16:creationId xmlns:a16="http://schemas.microsoft.com/office/drawing/2014/main" id="{0AC1E8E8-2A2D-4881-B9D7-80211C54B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4591" name="Rectangle 14">
            <a:extLst>
              <a:ext uri="{FF2B5EF4-FFF2-40B4-BE49-F238E27FC236}">
                <a16:creationId xmlns:a16="http://schemas.microsoft.com/office/drawing/2014/main" id="{DD5F9201-3814-4E46-886B-4799ECCC1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4592" name="Rectangle 15">
            <a:extLst>
              <a:ext uri="{FF2B5EF4-FFF2-40B4-BE49-F238E27FC236}">
                <a16:creationId xmlns:a16="http://schemas.microsoft.com/office/drawing/2014/main" id="{BC68C03C-3EED-4932-B906-3BC802BE5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4593" name="Rectangle 16">
            <a:extLst>
              <a:ext uri="{FF2B5EF4-FFF2-40B4-BE49-F238E27FC236}">
                <a16:creationId xmlns:a16="http://schemas.microsoft.com/office/drawing/2014/main" id="{DA9D62C8-8AE5-4F22-9977-2A0F4B77A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4594" name="Rectangle 17">
            <a:extLst>
              <a:ext uri="{FF2B5EF4-FFF2-40B4-BE49-F238E27FC236}">
                <a16:creationId xmlns:a16="http://schemas.microsoft.com/office/drawing/2014/main" id="{78978E9B-AEB6-4FA2-A28B-C0A43DB18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24595" name="Rectangle 18">
            <a:extLst>
              <a:ext uri="{FF2B5EF4-FFF2-40B4-BE49-F238E27FC236}">
                <a16:creationId xmlns:a16="http://schemas.microsoft.com/office/drawing/2014/main" id="{BE896E12-CCFB-4E0C-B5A2-6F20DADAE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 dirty="0"/>
              <a:t>Childhood Glaucoma: </a:t>
            </a:r>
            <a:r>
              <a:rPr lang="en-US" altLang="en-US" sz="2600" b="1" i="1" dirty="0"/>
              <a:t>Medical</a:t>
            </a:r>
            <a:r>
              <a:rPr lang="en-US" altLang="en-US" sz="2600" b="1" dirty="0"/>
              <a:t> Treatment</a:t>
            </a:r>
          </a:p>
          <a:p>
            <a:pPr lvl="1" eaLnBrk="1" hangingPunct="1"/>
            <a:r>
              <a:rPr lang="en-US" altLang="en-US" sz="2200" dirty="0" err="1">
                <a:solidFill>
                  <a:srgbClr val="008000"/>
                </a:solidFill>
              </a:rPr>
              <a:t>Miotics</a:t>
            </a:r>
            <a:r>
              <a:rPr lang="en-US" altLang="en-US" sz="2200" dirty="0"/>
              <a:t>? 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No</a:t>
            </a:r>
            <a:r>
              <a:rPr lang="en-US" altLang="en-US" sz="2100" dirty="0"/>
              <a:t> in congenital (</a:t>
            </a:r>
            <a:r>
              <a:rPr lang="en-US" altLang="en-US" sz="2100" dirty="0">
                <a:solidFill>
                  <a:srgbClr val="008000"/>
                </a:solidFill>
              </a:rPr>
              <a:t>ineffective</a:t>
            </a:r>
            <a:r>
              <a:rPr lang="en-US" altLang="en-US" sz="2100" dirty="0"/>
              <a:t>)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Yes</a:t>
            </a:r>
            <a:r>
              <a:rPr lang="en-US" altLang="en-US" sz="2100" dirty="0"/>
              <a:t> in JOAG</a:t>
            </a:r>
          </a:p>
          <a:p>
            <a:pPr lvl="1" eaLnBrk="1" hangingPunct="1"/>
            <a:r>
              <a:rPr lang="en-US" altLang="en-US" sz="2200" dirty="0">
                <a:solidFill>
                  <a:srgbClr val="FFFF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200" dirty="0">
                <a:solidFill>
                  <a:srgbClr val="FFFF00"/>
                </a:solidFill>
              </a:rPr>
              <a:t> blockers</a:t>
            </a:r>
            <a:r>
              <a:rPr lang="en-US" altLang="en-US" sz="2200" dirty="0"/>
              <a:t>? </a:t>
            </a:r>
            <a:r>
              <a:rPr lang="en-US" altLang="en-US" sz="2200" b="1" dirty="0"/>
              <a:t>Yes</a:t>
            </a:r>
            <a:r>
              <a:rPr lang="en-US" altLang="en-US" sz="2200" b="1" i="1" dirty="0"/>
              <a:t>, but…</a:t>
            </a:r>
          </a:p>
          <a:p>
            <a:pPr lvl="2" eaLnBrk="1" hangingPunct="1"/>
            <a:r>
              <a:rPr lang="en-US" altLang="en-US" sz="2100" dirty="0"/>
              <a:t>Use </a:t>
            </a:r>
            <a:r>
              <a:rPr lang="en-US" altLang="en-US" sz="2100" dirty="0">
                <a:solidFill>
                  <a:srgbClr val="FFFF00"/>
                </a:solidFill>
              </a:rPr>
              <a:t>.25%</a:t>
            </a:r>
            <a:r>
              <a:rPr lang="en-US" altLang="en-US" sz="2100" dirty="0"/>
              <a:t> solution (not the usual </a:t>
            </a:r>
            <a:r>
              <a:rPr lang="en-US" altLang="en-US" sz="2100" dirty="0">
                <a:solidFill>
                  <a:srgbClr val="FFFF00"/>
                </a:solidFill>
              </a:rPr>
              <a:t>.5%</a:t>
            </a:r>
            <a:r>
              <a:rPr lang="en-US" altLang="en-US" sz="2100" dirty="0"/>
              <a:t> formulation)</a:t>
            </a:r>
          </a:p>
          <a:p>
            <a:pPr lvl="2" eaLnBrk="1" hangingPunct="1"/>
            <a:r>
              <a:rPr lang="en-US" altLang="en-US" sz="2100" dirty="0"/>
              <a:t>Avoid if history of </a:t>
            </a:r>
            <a:r>
              <a:rPr lang="en-US" altLang="en-US" sz="2100" dirty="0">
                <a:solidFill>
                  <a:srgbClr val="FFFF00"/>
                </a:solidFill>
              </a:rPr>
              <a:t>bronchospasm</a:t>
            </a:r>
            <a:r>
              <a:rPr lang="en-US" altLang="en-US" sz="2100" dirty="0"/>
              <a:t> or if the infant is </a:t>
            </a:r>
            <a:r>
              <a:rPr lang="en-US" altLang="en-US" sz="2100" dirty="0">
                <a:solidFill>
                  <a:srgbClr val="FFFF00"/>
                </a:solidFill>
              </a:rPr>
              <a:t>very small</a:t>
            </a:r>
          </a:p>
          <a:p>
            <a:pPr lvl="1" eaLnBrk="1" hangingPunct="1"/>
            <a:r>
              <a:rPr lang="en-US" altLang="en-US" sz="2200" dirty="0">
                <a:solidFill>
                  <a:srgbClr val="FFCC00"/>
                </a:solidFill>
              </a:rPr>
              <a:t>CAI</a:t>
            </a:r>
            <a:r>
              <a:rPr lang="en-US" altLang="en-US" sz="2200" dirty="0"/>
              <a:t>…</a:t>
            </a:r>
          </a:p>
          <a:p>
            <a:pPr lvl="2" eaLnBrk="1" hangingPunct="1"/>
            <a:r>
              <a:rPr lang="en-US" altLang="en-US" sz="2100" i="1" dirty="0"/>
              <a:t>PO</a:t>
            </a:r>
            <a:r>
              <a:rPr lang="en-US" altLang="en-US" sz="2100" dirty="0"/>
              <a:t>? </a:t>
            </a:r>
            <a:r>
              <a:rPr lang="en-US" altLang="en-US" sz="2100" b="1" dirty="0"/>
              <a:t>Yes, </a:t>
            </a:r>
            <a:r>
              <a:rPr lang="en-US" altLang="en-US" sz="2100" dirty="0"/>
              <a:t>but monitor for </a:t>
            </a:r>
            <a:r>
              <a:rPr lang="en-US" altLang="en-US" sz="2100" dirty="0">
                <a:solidFill>
                  <a:srgbClr val="FFCC00"/>
                </a:solidFill>
              </a:rPr>
              <a:t>weight loss</a:t>
            </a:r>
            <a:r>
              <a:rPr lang="en-US" altLang="en-US" sz="2100" dirty="0"/>
              <a:t>, </a:t>
            </a:r>
            <a:r>
              <a:rPr lang="en-US" altLang="en-US" sz="2100" dirty="0">
                <a:solidFill>
                  <a:srgbClr val="FFCC00"/>
                </a:solidFill>
              </a:rPr>
              <a:t>lethargy</a:t>
            </a:r>
            <a:r>
              <a:rPr lang="en-US" altLang="en-US" sz="2100" dirty="0"/>
              <a:t>, and </a:t>
            </a:r>
            <a:r>
              <a:rPr lang="en-US" altLang="en-US" sz="2100" dirty="0">
                <a:solidFill>
                  <a:srgbClr val="FFCC00"/>
                </a:solidFill>
              </a:rPr>
              <a:t>acidosis</a:t>
            </a:r>
          </a:p>
          <a:p>
            <a:pPr lvl="2" eaLnBrk="1" hangingPunct="1"/>
            <a:r>
              <a:rPr lang="en-US" altLang="en-US" sz="2100" i="1" dirty="0"/>
              <a:t>Topical</a:t>
            </a:r>
            <a:r>
              <a:rPr lang="en-US" altLang="en-US" sz="2100" dirty="0"/>
              <a:t>? </a:t>
            </a:r>
            <a:r>
              <a:rPr lang="en-US" altLang="en-US" sz="2100" b="1" dirty="0">
                <a:solidFill>
                  <a:srgbClr val="FFCC00"/>
                </a:solidFill>
              </a:rPr>
              <a:t>Yes</a:t>
            </a:r>
            <a:endParaRPr lang="en-US" altLang="en-US" sz="2100" dirty="0">
              <a:solidFill>
                <a:srgbClr val="FFCC00"/>
              </a:solidFill>
            </a:endParaRPr>
          </a:p>
          <a:p>
            <a:pPr lvl="1" eaLnBrk="1" hangingPunct="1"/>
            <a:r>
              <a:rPr lang="en-US" altLang="en-US" sz="2200" dirty="0">
                <a:latin typeface="Symbol" panose="05050102010706020507" pitchFamily="18" charset="2"/>
              </a:rPr>
              <a:t>a/b</a:t>
            </a:r>
            <a:r>
              <a:rPr lang="en-US" altLang="en-US" sz="2200" dirty="0"/>
              <a:t> agonists (epinephrine/dipivefrin)? </a:t>
            </a:r>
            <a:r>
              <a:rPr lang="en-US" altLang="en-US" sz="2200" b="1" dirty="0"/>
              <a:t>No</a:t>
            </a:r>
            <a:r>
              <a:rPr lang="en-US" altLang="en-US" sz="2200" dirty="0"/>
              <a:t> (ineffective)</a:t>
            </a:r>
          </a:p>
          <a:p>
            <a:pPr lvl="1" eaLnBrk="1" hangingPunct="1"/>
            <a:r>
              <a:rPr lang="en-US" altLang="en-US" sz="2200" dirty="0">
                <a:solidFill>
                  <a:srgbClr val="660066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2200" baseline="-25000" dirty="0">
                <a:solidFill>
                  <a:srgbClr val="660066"/>
                </a:solidFill>
                <a:latin typeface="Symbol" panose="05050102010706020507" pitchFamily="18" charset="2"/>
              </a:rPr>
              <a:t>2</a:t>
            </a:r>
            <a:r>
              <a:rPr lang="en-US" altLang="en-US" sz="2200" dirty="0">
                <a:solidFill>
                  <a:srgbClr val="660066"/>
                </a:solidFill>
              </a:rPr>
              <a:t> agonists</a:t>
            </a:r>
            <a:r>
              <a:rPr lang="en-US" altLang="en-US" sz="2200" dirty="0"/>
              <a:t>? </a:t>
            </a:r>
            <a:r>
              <a:rPr lang="en-US" altLang="en-US" sz="2200" b="1" dirty="0"/>
              <a:t>No--</a:t>
            </a:r>
            <a:r>
              <a:rPr lang="en-US" altLang="en-US" sz="2200" dirty="0"/>
              <a:t>effective but has severe side effects including </a:t>
            </a:r>
            <a:r>
              <a:rPr lang="en-US" altLang="en-US" sz="2200" dirty="0">
                <a:solidFill>
                  <a:srgbClr val="660066"/>
                </a:solidFill>
              </a:rPr>
              <a:t>hypotonia</a:t>
            </a:r>
            <a:r>
              <a:rPr lang="en-US" altLang="en-US" sz="2200" dirty="0"/>
              <a:t> and significant </a:t>
            </a:r>
            <a:r>
              <a:rPr lang="en-US" altLang="en-US" sz="2200" dirty="0">
                <a:solidFill>
                  <a:srgbClr val="660066"/>
                </a:solidFill>
              </a:rPr>
              <a:t>CNS depression</a:t>
            </a:r>
          </a:p>
          <a:p>
            <a:pPr lvl="1" eaLnBrk="1" hangingPunct="1"/>
            <a:r>
              <a:rPr lang="en-US" altLang="en-US" sz="2200" dirty="0">
                <a:solidFill>
                  <a:srgbClr val="66FF66"/>
                </a:solidFill>
              </a:rPr>
              <a:t>Prostaglandin analogue</a:t>
            </a:r>
            <a:r>
              <a:rPr lang="en-US" altLang="en-US" sz="2200" dirty="0"/>
              <a:t>? </a:t>
            </a:r>
            <a:r>
              <a:rPr lang="en-US" altLang="en-US" sz="2200" b="1" dirty="0"/>
              <a:t>Yes</a:t>
            </a:r>
            <a:r>
              <a:rPr lang="en-US" altLang="en-US" sz="2200" dirty="0"/>
              <a:t> (but effect is inconsistent)</a:t>
            </a:r>
          </a:p>
        </p:txBody>
      </p:sp>
      <p:sp>
        <p:nvSpPr>
          <p:cNvPr id="24596" name="Rectangle 19">
            <a:extLst>
              <a:ext uri="{FF2B5EF4-FFF2-40B4-BE49-F238E27FC236}">
                <a16:creationId xmlns:a16="http://schemas.microsoft.com/office/drawing/2014/main" id="{BE7E65C6-108B-4A16-96E2-1120E6D1D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943600"/>
            <a:ext cx="5334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yes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or no</a:t>
            </a:r>
          </a:p>
        </p:txBody>
      </p:sp>
      <p:sp>
        <p:nvSpPr>
          <p:cNvPr id="24597" name="Rectangle 20">
            <a:extLst>
              <a:ext uri="{FF2B5EF4-FFF2-40B4-BE49-F238E27FC236}">
                <a16:creationId xmlns:a16="http://schemas.microsoft.com/office/drawing/2014/main" id="{D86EBF8F-EB43-4AFF-8545-0EED3BB26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943600"/>
            <a:ext cx="25908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three words</a:t>
            </a:r>
          </a:p>
        </p:txBody>
      </p:sp>
      <p:sp>
        <p:nvSpPr>
          <p:cNvPr id="24598" name="Slide Number Placeholder 1">
            <a:extLst>
              <a:ext uri="{FF2B5EF4-FFF2-40B4-BE49-F238E27FC236}">
                <a16:creationId xmlns:a16="http://schemas.microsoft.com/office/drawing/2014/main" id="{98BE9382-DC17-4764-B75D-367437C47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96D934-CA51-4E55-BD98-3FFA73FAD348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0A40815-7F8C-433E-AA14-E22802B80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8CE33F2-44E2-4F54-B28D-7E1155A7A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2AF241-A916-446D-B585-E1B491726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B21367BC-5B0B-4119-A68C-A1ADAA74F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F43BD6-CF25-4DCF-AF92-FAC8EF72A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335DA761-2CE2-4FDB-91DD-51529F783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5334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F00705DF-F016-46DA-B7B9-DA841FAB7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457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791AC3E-BFC5-45C9-B688-B68B319E4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943600"/>
            <a:ext cx="5334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44E77091-956D-4E16-ABA8-535F8C1AE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362661EB-A440-48A3-B566-6395676CC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E892FC10-C725-4CED-AA79-7F1C00B94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0"/>
            <a:ext cx="13716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1D6FC941-CFB2-4B86-9F75-332C8E725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038600"/>
            <a:ext cx="12954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25614" name="Rectangle 13">
            <a:extLst>
              <a:ext uri="{FF2B5EF4-FFF2-40B4-BE49-F238E27FC236}">
                <a16:creationId xmlns:a16="http://schemas.microsoft.com/office/drawing/2014/main" id="{A74CC512-6C58-433A-8F51-6600ED267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38600"/>
            <a:ext cx="990600" cy="381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85986C44-E46C-4AEA-A21C-0386F8563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25616" name="Rectangle 15">
            <a:extLst>
              <a:ext uri="{FF2B5EF4-FFF2-40B4-BE49-F238E27FC236}">
                <a16:creationId xmlns:a16="http://schemas.microsoft.com/office/drawing/2014/main" id="{749F50B4-9971-42A3-8766-966F7A81B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1219200" cy="381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25617" name="Rectangle 16">
            <a:extLst>
              <a:ext uri="{FF2B5EF4-FFF2-40B4-BE49-F238E27FC236}">
                <a16:creationId xmlns:a16="http://schemas.microsoft.com/office/drawing/2014/main" id="{C5537582-D297-4783-A94B-6BF819C7C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38800"/>
            <a:ext cx="2057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18" name="Rectangle 17">
            <a:extLst>
              <a:ext uri="{FF2B5EF4-FFF2-40B4-BE49-F238E27FC236}">
                <a16:creationId xmlns:a16="http://schemas.microsoft.com/office/drawing/2014/main" id="{0388A143-3205-4FCB-A58E-658CB4736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943600"/>
            <a:ext cx="25908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19" name="Rectangle 18">
            <a:extLst>
              <a:ext uri="{FF2B5EF4-FFF2-40B4-BE49-F238E27FC236}">
                <a16:creationId xmlns:a16="http://schemas.microsoft.com/office/drawing/2014/main" id="{91753B21-0ABC-45AF-8F4D-C6040407F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638800"/>
            <a:ext cx="12954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20" name="Rectangle 19">
            <a:extLst>
              <a:ext uri="{FF2B5EF4-FFF2-40B4-BE49-F238E27FC236}">
                <a16:creationId xmlns:a16="http://schemas.microsoft.com/office/drawing/2014/main" id="{F017DCB8-7E85-4C73-9EF1-B9FE6360F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25621" name="Rectangle 20">
            <a:extLst>
              <a:ext uri="{FF2B5EF4-FFF2-40B4-BE49-F238E27FC236}">
                <a16:creationId xmlns:a16="http://schemas.microsoft.com/office/drawing/2014/main" id="{C969D489-8A7C-493A-BF64-D3289780E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/>
              <a:t>Childhood Glaucoma: </a:t>
            </a:r>
            <a:r>
              <a:rPr lang="en-US" altLang="en-US" sz="2600" b="1" i="1"/>
              <a:t>Medical</a:t>
            </a:r>
            <a:r>
              <a:rPr lang="en-US" altLang="en-US" sz="2600" b="1"/>
              <a:t> Treatment</a:t>
            </a:r>
          </a:p>
          <a:p>
            <a:pPr lvl="1" eaLnBrk="1" hangingPunct="1"/>
            <a:r>
              <a:rPr lang="en-US" altLang="en-US" sz="2200">
                <a:solidFill>
                  <a:srgbClr val="008000"/>
                </a:solidFill>
              </a:rPr>
              <a:t>Miotics</a:t>
            </a:r>
            <a:r>
              <a:rPr lang="en-US" altLang="en-US" sz="2200"/>
              <a:t>? </a:t>
            </a:r>
          </a:p>
          <a:p>
            <a:pPr lvl="2" eaLnBrk="1" hangingPunct="1"/>
            <a:r>
              <a:rPr lang="en-US" altLang="en-US" sz="2100" b="1">
                <a:solidFill>
                  <a:srgbClr val="008000"/>
                </a:solidFill>
              </a:rPr>
              <a:t>No</a:t>
            </a:r>
            <a:r>
              <a:rPr lang="en-US" altLang="en-US" sz="2100"/>
              <a:t> in congenital (</a:t>
            </a:r>
            <a:r>
              <a:rPr lang="en-US" altLang="en-US" sz="2100">
                <a:solidFill>
                  <a:srgbClr val="008000"/>
                </a:solidFill>
              </a:rPr>
              <a:t>ineffective</a:t>
            </a:r>
            <a:r>
              <a:rPr lang="en-US" altLang="en-US" sz="2100"/>
              <a:t>)</a:t>
            </a:r>
          </a:p>
          <a:p>
            <a:pPr lvl="2" eaLnBrk="1" hangingPunct="1"/>
            <a:r>
              <a:rPr lang="en-US" altLang="en-US" sz="2100" b="1">
                <a:solidFill>
                  <a:srgbClr val="008000"/>
                </a:solidFill>
              </a:rPr>
              <a:t>Yes</a:t>
            </a:r>
            <a:r>
              <a:rPr lang="en-US" altLang="en-US" sz="2100"/>
              <a:t> in JOAG</a:t>
            </a:r>
          </a:p>
          <a:p>
            <a:pPr lvl="1" eaLnBrk="1" hangingPunct="1"/>
            <a:r>
              <a:rPr lang="en-US" altLang="en-US" sz="2200">
                <a:solidFill>
                  <a:srgbClr val="FFFF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200">
                <a:solidFill>
                  <a:srgbClr val="FFFF00"/>
                </a:solidFill>
              </a:rPr>
              <a:t> blockers</a:t>
            </a:r>
            <a:r>
              <a:rPr lang="en-US" altLang="en-US" sz="2200"/>
              <a:t>? </a:t>
            </a:r>
            <a:r>
              <a:rPr lang="en-US" altLang="en-US" sz="2200" b="1"/>
              <a:t>Yes</a:t>
            </a:r>
            <a:r>
              <a:rPr lang="en-US" altLang="en-US" sz="2200" b="1" i="1"/>
              <a:t>, but…</a:t>
            </a:r>
          </a:p>
          <a:p>
            <a:pPr lvl="2" eaLnBrk="1" hangingPunct="1"/>
            <a:r>
              <a:rPr lang="en-US" altLang="en-US" sz="2100"/>
              <a:t>Use </a:t>
            </a:r>
            <a:r>
              <a:rPr lang="en-US" altLang="en-US" sz="2100">
                <a:solidFill>
                  <a:srgbClr val="FFFF00"/>
                </a:solidFill>
              </a:rPr>
              <a:t>.25%</a:t>
            </a:r>
            <a:r>
              <a:rPr lang="en-US" altLang="en-US" sz="2100"/>
              <a:t> solution (not the usual </a:t>
            </a:r>
            <a:r>
              <a:rPr lang="en-US" altLang="en-US" sz="2100">
                <a:solidFill>
                  <a:srgbClr val="FFFF00"/>
                </a:solidFill>
              </a:rPr>
              <a:t>.5%</a:t>
            </a:r>
            <a:r>
              <a:rPr lang="en-US" altLang="en-US" sz="2100"/>
              <a:t> formulation)</a:t>
            </a:r>
          </a:p>
          <a:p>
            <a:pPr lvl="2" eaLnBrk="1" hangingPunct="1"/>
            <a:r>
              <a:rPr lang="en-US" altLang="en-US" sz="2100"/>
              <a:t>Avoid if history of </a:t>
            </a:r>
            <a:r>
              <a:rPr lang="en-US" altLang="en-US" sz="2100">
                <a:solidFill>
                  <a:srgbClr val="FFFF00"/>
                </a:solidFill>
              </a:rPr>
              <a:t>bronchospasm</a:t>
            </a:r>
            <a:r>
              <a:rPr lang="en-US" altLang="en-US" sz="2100"/>
              <a:t> or if the infant is </a:t>
            </a:r>
            <a:r>
              <a:rPr lang="en-US" altLang="en-US" sz="2100">
                <a:solidFill>
                  <a:srgbClr val="FFFF00"/>
                </a:solidFill>
              </a:rPr>
              <a:t>very small</a:t>
            </a:r>
          </a:p>
          <a:p>
            <a:pPr lvl="1" eaLnBrk="1" hangingPunct="1"/>
            <a:r>
              <a:rPr lang="en-US" altLang="en-US" sz="2200">
                <a:solidFill>
                  <a:srgbClr val="FFCC00"/>
                </a:solidFill>
              </a:rPr>
              <a:t>CAI</a:t>
            </a:r>
            <a:r>
              <a:rPr lang="en-US" altLang="en-US" sz="2200"/>
              <a:t>…</a:t>
            </a:r>
          </a:p>
          <a:p>
            <a:pPr lvl="2" eaLnBrk="1" hangingPunct="1"/>
            <a:r>
              <a:rPr lang="en-US" altLang="en-US" sz="2100" i="1"/>
              <a:t>PO</a:t>
            </a:r>
            <a:r>
              <a:rPr lang="en-US" altLang="en-US" sz="2100"/>
              <a:t>? </a:t>
            </a:r>
            <a:r>
              <a:rPr lang="en-US" altLang="en-US" sz="2100" b="1"/>
              <a:t>Yes, </a:t>
            </a:r>
            <a:r>
              <a:rPr lang="en-US" altLang="en-US" sz="2100"/>
              <a:t>but monitor for </a:t>
            </a:r>
            <a:r>
              <a:rPr lang="en-US" altLang="en-US" sz="2100">
                <a:solidFill>
                  <a:srgbClr val="FFCC00"/>
                </a:solidFill>
              </a:rPr>
              <a:t>weight loss</a:t>
            </a:r>
            <a:r>
              <a:rPr lang="en-US" altLang="en-US" sz="2100">
                <a:solidFill>
                  <a:srgbClr val="FF6600"/>
                </a:solidFill>
              </a:rPr>
              <a:t>, </a:t>
            </a:r>
            <a:r>
              <a:rPr lang="en-US" altLang="en-US" sz="2100">
                <a:solidFill>
                  <a:srgbClr val="FFCC00"/>
                </a:solidFill>
              </a:rPr>
              <a:t>lethargy</a:t>
            </a:r>
            <a:r>
              <a:rPr lang="en-US" altLang="en-US" sz="2100"/>
              <a:t>, and </a:t>
            </a:r>
            <a:r>
              <a:rPr lang="en-US" altLang="en-US" sz="2100">
                <a:solidFill>
                  <a:srgbClr val="FFCC00"/>
                </a:solidFill>
              </a:rPr>
              <a:t>acidosis</a:t>
            </a:r>
          </a:p>
          <a:p>
            <a:pPr lvl="2" eaLnBrk="1" hangingPunct="1"/>
            <a:r>
              <a:rPr lang="en-US" altLang="en-US" sz="2100" i="1"/>
              <a:t>Topical</a:t>
            </a:r>
            <a:r>
              <a:rPr lang="en-US" altLang="en-US" sz="2100"/>
              <a:t>? </a:t>
            </a:r>
            <a:r>
              <a:rPr lang="en-US" altLang="en-US" sz="2100" b="1">
                <a:solidFill>
                  <a:srgbClr val="FFCC00"/>
                </a:solidFill>
              </a:rPr>
              <a:t>Yes</a:t>
            </a:r>
            <a:endParaRPr lang="en-US" altLang="en-US" sz="2100">
              <a:solidFill>
                <a:srgbClr val="FFCC00"/>
              </a:solidFill>
            </a:endParaRPr>
          </a:p>
          <a:p>
            <a:pPr lvl="1" eaLnBrk="1" hangingPunct="1"/>
            <a:r>
              <a:rPr lang="en-US" altLang="en-US" sz="2200">
                <a:latin typeface="Symbol" panose="05050102010706020507" pitchFamily="18" charset="2"/>
              </a:rPr>
              <a:t>a/b</a:t>
            </a:r>
            <a:r>
              <a:rPr lang="en-US" altLang="en-US" sz="2200"/>
              <a:t> agonists (epinephrine/dipivefrin)? </a:t>
            </a:r>
            <a:r>
              <a:rPr lang="en-US" altLang="en-US" sz="2200" b="1"/>
              <a:t>No</a:t>
            </a:r>
            <a:r>
              <a:rPr lang="en-US" altLang="en-US" sz="2200"/>
              <a:t> (ineffective)</a:t>
            </a:r>
          </a:p>
          <a:p>
            <a:pPr lvl="1" eaLnBrk="1" hangingPunct="1"/>
            <a:r>
              <a:rPr lang="en-US" altLang="en-US" sz="2200">
                <a:solidFill>
                  <a:srgbClr val="660066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2200" baseline="-25000">
                <a:solidFill>
                  <a:srgbClr val="660066"/>
                </a:solidFill>
                <a:latin typeface="Symbol" panose="05050102010706020507" pitchFamily="18" charset="2"/>
              </a:rPr>
              <a:t>2</a:t>
            </a:r>
            <a:r>
              <a:rPr lang="en-US" altLang="en-US" sz="2200">
                <a:solidFill>
                  <a:srgbClr val="660066"/>
                </a:solidFill>
              </a:rPr>
              <a:t> agonists</a:t>
            </a:r>
            <a:r>
              <a:rPr lang="en-US" altLang="en-US" sz="2200"/>
              <a:t>? </a:t>
            </a:r>
            <a:r>
              <a:rPr lang="en-US" altLang="en-US" sz="2200" b="1"/>
              <a:t>No--</a:t>
            </a:r>
            <a:r>
              <a:rPr lang="en-US" altLang="en-US" sz="2200"/>
              <a:t>effective but has severe side effects including </a:t>
            </a:r>
            <a:r>
              <a:rPr lang="en-US" altLang="en-US" sz="2200">
                <a:solidFill>
                  <a:srgbClr val="660066"/>
                </a:solidFill>
              </a:rPr>
              <a:t>hypotonia</a:t>
            </a:r>
            <a:r>
              <a:rPr lang="en-US" altLang="en-US" sz="2200"/>
              <a:t> and significant </a:t>
            </a:r>
            <a:r>
              <a:rPr lang="en-US" altLang="en-US" sz="2200">
                <a:solidFill>
                  <a:srgbClr val="660066"/>
                </a:solidFill>
              </a:rPr>
              <a:t>CNS depression</a:t>
            </a:r>
          </a:p>
          <a:p>
            <a:pPr lvl="1" eaLnBrk="1" hangingPunct="1"/>
            <a:r>
              <a:rPr lang="en-US" altLang="en-US" sz="2200">
                <a:solidFill>
                  <a:srgbClr val="66FF66"/>
                </a:solidFill>
              </a:rPr>
              <a:t>Prostaglandin analogue</a:t>
            </a:r>
            <a:r>
              <a:rPr lang="en-US" altLang="en-US" sz="2200"/>
              <a:t>? </a:t>
            </a:r>
            <a:r>
              <a:rPr lang="en-US" altLang="en-US" sz="2200" b="1">
                <a:solidFill>
                  <a:srgbClr val="66FF66"/>
                </a:solidFill>
              </a:rPr>
              <a:t>Yes</a:t>
            </a:r>
            <a:r>
              <a:rPr lang="en-US" altLang="en-US" sz="2200"/>
              <a:t> (but </a:t>
            </a:r>
            <a:r>
              <a:rPr lang="en-US" altLang="en-US" sz="2200">
                <a:solidFill>
                  <a:srgbClr val="66FF66"/>
                </a:solidFill>
              </a:rPr>
              <a:t>effect is inconsistent</a:t>
            </a:r>
            <a:r>
              <a:rPr lang="en-US" altLang="en-US" sz="2200"/>
              <a:t>)</a:t>
            </a:r>
          </a:p>
        </p:txBody>
      </p:sp>
      <p:sp>
        <p:nvSpPr>
          <p:cNvPr id="25622" name="Slide Number Placeholder 1">
            <a:extLst>
              <a:ext uri="{FF2B5EF4-FFF2-40B4-BE49-F238E27FC236}">
                <a16:creationId xmlns:a16="http://schemas.microsoft.com/office/drawing/2014/main" id="{F86D30EB-1450-49B7-A016-16AB3DE15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1ED124-5605-4648-8105-FCE0F242565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9">
            <a:extLst>
              <a:ext uri="{FF2B5EF4-FFF2-40B4-BE49-F238E27FC236}">
                <a16:creationId xmlns:a16="http://schemas.microsoft.com/office/drawing/2014/main" id="{AEC82C76-FCBE-4199-9264-E3D471427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26627" name="Rectangle 20">
            <a:extLst>
              <a:ext uri="{FF2B5EF4-FFF2-40B4-BE49-F238E27FC236}">
                <a16:creationId xmlns:a16="http://schemas.microsoft.com/office/drawing/2014/main" id="{CE683707-272D-4EE7-90A9-22B9EE956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/>
              <a:t>Childhood Glaucoma: </a:t>
            </a:r>
            <a:r>
              <a:rPr lang="en-US" altLang="en-US" sz="2600" b="1" i="1"/>
              <a:t>Medical</a:t>
            </a:r>
            <a:r>
              <a:rPr lang="en-US" altLang="en-US" sz="2600" b="1"/>
              <a:t> Treatment</a:t>
            </a:r>
          </a:p>
          <a:p>
            <a:pPr lvl="1" eaLnBrk="1" hangingPunct="1"/>
            <a:r>
              <a:rPr lang="en-US" altLang="en-US" sz="2200" b="1">
                <a:solidFill>
                  <a:srgbClr val="008000"/>
                </a:solidFill>
              </a:rPr>
              <a:t>Miotics</a:t>
            </a:r>
            <a:r>
              <a:rPr lang="en-US" altLang="en-US" sz="2200" b="1"/>
              <a:t>?</a:t>
            </a:r>
            <a:r>
              <a:rPr lang="en-US" altLang="en-US" sz="2200"/>
              <a:t> </a:t>
            </a:r>
          </a:p>
          <a:p>
            <a:pPr lvl="2" eaLnBrk="1" hangingPunct="1"/>
            <a:r>
              <a:rPr lang="en-US" altLang="en-US" sz="2100" b="1">
                <a:solidFill>
                  <a:schemeClr val="bg1"/>
                </a:solidFill>
              </a:rPr>
              <a:t>No</a:t>
            </a:r>
            <a:r>
              <a:rPr lang="en-US" altLang="en-US" sz="2100">
                <a:solidFill>
                  <a:schemeClr val="bg1"/>
                </a:solidFill>
              </a:rPr>
              <a:t> in congenital (ineffective)</a:t>
            </a:r>
          </a:p>
          <a:p>
            <a:pPr lvl="2" eaLnBrk="1" hangingPunct="1"/>
            <a:r>
              <a:rPr lang="en-US" altLang="en-US" sz="2100" b="1">
                <a:solidFill>
                  <a:schemeClr val="bg1"/>
                </a:solidFill>
              </a:rPr>
              <a:t>Yes</a:t>
            </a:r>
            <a:r>
              <a:rPr lang="en-US" altLang="en-US" sz="2100">
                <a:solidFill>
                  <a:schemeClr val="bg1"/>
                </a:solidFill>
              </a:rPr>
              <a:t> in JOAG</a:t>
            </a:r>
          </a:p>
          <a:p>
            <a:pPr lvl="1" eaLnBrk="1" hangingPunct="1"/>
            <a:r>
              <a:rPr lang="en-US" altLang="en-US" sz="2200" b="1">
                <a:solidFill>
                  <a:srgbClr val="FFFF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200" b="1">
                <a:solidFill>
                  <a:srgbClr val="FFFF00"/>
                </a:solidFill>
              </a:rPr>
              <a:t> blockers</a:t>
            </a:r>
            <a:r>
              <a:rPr lang="en-US" altLang="en-US" sz="2200" b="1"/>
              <a:t>?</a:t>
            </a:r>
            <a:r>
              <a:rPr lang="en-US" altLang="en-US" sz="2200"/>
              <a:t> </a:t>
            </a:r>
            <a:r>
              <a:rPr lang="en-US" altLang="en-US" sz="2200" b="1">
                <a:solidFill>
                  <a:schemeClr val="bg1"/>
                </a:solidFill>
              </a:rPr>
              <a:t>Yes</a:t>
            </a:r>
            <a:r>
              <a:rPr lang="en-US" altLang="en-US" sz="2200" b="1" i="1">
                <a:solidFill>
                  <a:schemeClr val="bg1"/>
                </a:solidFill>
              </a:rPr>
              <a:t>, but…</a:t>
            </a:r>
          </a:p>
          <a:p>
            <a:pPr lvl="2" eaLnBrk="1" hangingPunct="1"/>
            <a:r>
              <a:rPr lang="en-US" altLang="en-US" sz="2100">
                <a:solidFill>
                  <a:schemeClr val="bg1"/>
                </a:solidFill>
              </a:rPr>
              <a:t>Use .25% solution (not the usual .5% formulation)</a:t>
            </a:r>
          </a:p>
          <a:p>
            <a:pPr lvl="2" eaLnBrk="1" hangingPunct="1"/>
            <a:r>
              <a:rPr lang="en-US" altLang="en-US" sz="2100">
                <a:solidFill>
                  <a:schemeClr val="bg1"/>
                </a:solidFill>
              </a:rPr>
              <a:t>Avoid if history of bronchospasm or if the infant is very small</a:t>
            </a:r>
          </a:p>
          <a:p>
            <a:pPr lvl="1" eaLnBrk="1" hangingPunct="1"/>
            <a:r>
              <a:rPr lang="en-US" altLang="en-US" sz="2200" b="1">
                <a:solidFill>
                  <a:srgbClr val="FFCC00"/>
                </a:solidFill>
              </a:rPr>
              <a:t>CAI</a:t>
            </a:r>
            <a:r>
              <a:rPr lang="en-US" altLang="en-US" sz="2200" b="1"/>
              <a:t>?</a:t>
            </a:r>
            <a:r>
              <a:rPr lang="en-US" altLang="en-US" sz="2200" b="1">
                <a:solidFill>
                  <a:srgbClr val="FFCC00"/>
                </a:solidFill>
              </a:rPr>
              <a:t> </a:t>
            </a:r>
            <a:r>
              <a:rPr lang="en-US" altLang="en-US" sz="2200">
                <a:solidFill>
                  <a:schemeClr val="bg1"/>
                </a:solidFill>
              </a:rPr>
              <a:t>…</a:t>
            </a:r>
          </a:p>
          <a:p>
            <a:pPr lvl="2" eaLnBrk="1" hangingPunct="1"/>
            <a:r>
              <a:rPr lang="en-US" altLang="en-US" sz="2100" i="1">
                <a:solidFill>
                  <a:schemeClr val="bg1"/>
                </a:solidFill>
              </a:rPr>
              <a:t>PO</a:t>
            </a:r>
            <a:r>
              <a:rPr lang="en-US" altLang="en-US" sz="2100">
                <a:solidFill>
                  <a:schemeClr val="bg1"/>
                </a:solidFill>
              </a:rPr>
              <a:t>? </a:t>
            </a:r>
            <a:r>
              <a:rPr lang="en-US" altLang="en-US" sz="2100" b="1">
                <a:solidFill>
                  <a:schemeClr val="bg1"/>
                </a:solidFill>
              </a:rPr>
              <a:t>Yes, </a:t>
            </a:r>
            <a:r>
              <a:rPr lang="en-US" altLang="en-US" sz="2100">
                <a:solidFill>
                  <a:schemeClr val="bg1"/>
                </a:solidFill>
              </a:rPr>
              <a:t>but monitor for weight loss, lethargy, and acidosis</a:t>
            </a:r>
          </a:p>
          <a:p>
            <a:pPr lvl="2" eaLnBrk="1" hangingPunct="1"/>
            <a:r>
              <a:rPr lang="en-US" altLang="en-US" sz="2100" i="1">
                <a:solidFill>
                  <a:schemeClr val="bg1"/>
                </a:solidFill>
              </a:rPr>
              <a:t>Topical</a:t>
            </a:r>
            <a:r>
              <a:rPr lang="en-US" altLang="en-US" sz="2100">
                <a:solidFill>
                  <a:schemeClr val="bg1"/>
                </a:solidFill>
              </a:rPr>
              <a:t>? </a:t>
            </a:r>
            <a:r>
              <a:rPr lang="en-US" altLang="en-US" sz="2100" b="1">
                <a:solidFill>
                  <a:schemeClr val="bg1"/>
                </a:solidFill>
              </a:rPr>
              <a:t>Yes</a:t>
            </a:r>
            <a:endParaRPr lang="en-US" altLang="en-US" sz="210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sz="2200" b="1">
                <a:latin typeface="Symbol" panose="05050102010706020507" pitchFamily="18" charset="2"/>
              </a:rPr>
              <a:t>a/b</a:t>
            </a:r>
            <a:r>
              <a:rPr lang="en-US" altLang="en-US" sz="2200" b="1"/>
              <a:t> agonists? </a:t>
            </a:r>
            <a:r>
              <a:rPr lang="en-US" altLang="en-US" sz="2200">
                <a:solidFill>
                  <a:schemeClr val="bg1"/>
                </a:solidFill>
              </a:rPr>
              <a:t>(epinephrine/dipivefrin)? </a:t>
            </a:r>
            <a:r>
              <a:rPr lang="en-US" altLang="en-US" sz="2200" b="1">
                <a:solidFill>
                  <a:schemeClr val="bg1"/>
                </a:solidFill>
              </a:rPr>
              <a:t>No</a:t>
            </a:r>
            <a:r>
              <a:rPr lang="en-US" altLang="en-US" sz="2200">
                <a:solidFill>
                  <a:schemeClr val="bg1"/>
                </a:solidFill>
              </a:rPr>
              <a:t> (ineffective)</a:t>
            </a:r>
          </a:p>
          <a:p>
            <a:pPr lvl="1" eaLnBrk="1" hangingPunct="1"/>
            <a:r>
              <a:rPr lang="en-US" altLang="en-US" sz="2200" b="1">
                <a:solidFill>
                  <a:srgbClr val="660066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2200" b="1" baseline="-25000">
                <a:solidFill>
                  <a:srgbClr val="660066"/>
                </a:solidFill>
                <a:latin typeface="Symbol" panose="05050102010706020507" pitchFamily="18" charset="2"/>
              </a:rPr>
              <a:t>2</a:t>
            </a:r>
            <a:r>
              <a:rPr lang="en-US" altLang="en-US" sz="2200" b="1">
                <a:solidFill>
                  <a:srgbClr val="660066"/>
                </a:solidFill>
              </a:rPr>
              <a:t> agonists</a:t>
            </a:r>
            <a:r>
              <a:rPr lang="en-US" altLang="en-US" sz="2200" b="1"/>
              <a:t>?</a:t>
            </a:r>
            <a:r>
              <a:rPr lang="en-US" altLang="en-US" sz="2200"/>
              <a:t> </a:t>
            </a:r>
            <a:r>
              <a:rPr lang="en-US" altLang="en-US" sz="2200" b="1">
                <a:solidFill>
                  <a:schemeClr val="bg1"/>
                </a:solidFill>
              </a:rPr>
              <a:t>No--</a:t>
            </a:r>
            <a:r>
              <a:rPr lang="en-US" altLang="en-US" sz="2200">
                <a:solidFill>
                  <a:schemeClr val="bg1"/>
                </a:solidFill>
              </a:rPr>
              <a:t>effective but has severe side effects including hypotonia and significant CNS depression</a:t>
            </a:r>
          </a:p>
          <a:p>
            <a:pPr lvl="1" eaLnBrk="1" hangingPunct="1"/>
            <a:r>
              <a:rPr lang="en-US" altLang="en-US" sz="2200" b="1">
                <a:solidFill>
                  <a:srgbClr val="66FF66"/>
                </a:solidFill>
              </a:rPr>
              <a:t>Prostaglandin analogue</a:t>
            </a:r>
            <a:r>
              <a:rPr lang="en-US" altLang="en-US" sz="2200" b="1"/>
              <a:t>? </a:t>
            </a:r>
            <a:r>
              <a:rPr lang="en-US" altLang="en-US" sz="2200" b="1">
                <a:solidFill>
                  <a:schemeClr val="bg1"/>
                </a:solidFill>
              </a:rPr>
              <a:t>Yes</a:t>
            </a:r>
            <a:r>
              <a:rPr lang="en-US" altLang="en-US" sz="2200">
                <a:solidFill>
                  <a:schemeClr val="bg1"/>
                </a:solidFill>
              </a:rPr>
              <a:t> (but effect is inconsistent)</a:t>
            </a:r>
          </a:p>
        </p:txBody>
      </p:sp>
      <p:sp>
        <p:nvSpPr>
          <p:cNvPr id="26628" name="Slide Number Placeholder 1">
            <a:extLst>
              <a:ext uri="{FF2B5EF4-FFF2-40B4-BE49-F238E27FC236}">
                <a16:creationId xmlns:a16="http://schemas.microsoft.com/office/drawing/2014/main" id="{5F550BA7-7D2E-4AA5-BB20-CBB1CC1A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37269D-2C95-451A-8947-23257ECD553D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6A2FFC-8130-4F1A-98E6-DF90990009E0}"/>
              </a:ext>
            </a:extLst>
          </p:cNvPr>
          <p:cNvSpPr/>
          <p:nvPr/>
        </p:nvSpPr>
        <p:spPr>
          <a:xfrm>
            <a:off x="914400" y="1752600"/>
            <a:ext cx="762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B3E503-5CE3-49E4-9C68-2DFE09770E8C}"/>
              </a:ext>
            </a:extLst>
          </p:cNvPr>
          <p:cNvSpPr/>
          <p:nvPr/>
        </p:nvSpPr>
        <p:spPr>
          <a:xfrm>
            <a:off x="1066800" y="2971800"/>
            <a:ext cx="762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5453DF-9492-4E0B-BED8-B6C58312CC80}"/>
              </a:ext>
            </a:extLst>
          </p:cNvPr>
          <p:cNvSpPr/>
          <p:nvPr/>
        </p:nvSpPr>
        <p:spPr>
          <a:xfrm>
            <a:off x="1066800" y="4191000"/>
            <a:ext cx="762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632" name="TextBox 2">
            <a:extLst>
              <a:ext uri="{FF2B5EF4-FFF2-40B4-BE49-F238E27FC236}">
                <a16:creationId xmlns:a16="http://schemas.microsoft.com/office/drawing/2014/main" id="{3C344E31-498C-477E-B63E-620631741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819400"/>
            <a:ext cx="441642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Cutting to the chase--which med should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be first-line selection in an infant or child?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CAAD5E-E684-425E-BD6A-6A8DA07C75E4}"/>
              </a:ext>
            </a:extLst>
          </p:cNvPr>
          <p:cNvSpPr/>
          <p:nvPr/>
        </p:nvSpPr>
        <p:spPr>
          <a:xfrm>
            <a:off x="1219200" y="2514600"/>
            <a:ext cx="20574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651" name="Rectangle 19">
            <a:extLst>
              <a:ext uri="{FF2B5EF4-FFF2-40B4-BE49-F238E27FC236}">
                <a16:creationId xmlns:a16="http://schemas.microsoft.com/office/drawing/2014/main" id="{1A537390-89E3-476A-BB3B-9A402AFBC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20500" name="Rectangle 20">
            <a:extLst>
              <a:ext uri="{FF2B5EF4-FFF2-40B4-BE49-F238E27FC236}">
                <a16:creationId xmlns:a16="http://schemas.microsoft.com/office/drawing/2014/main" id="{987AF48D-3DF5-4AFB-BCDA-CD35C7F27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/>
              <a:t>Childhood Glaucoma: </a:t>
            </a:r>
            <a:r>
              <a:rPr lang="en-US" sz="2600" b="1" i="1" dirty="0"/>
              <a:t>Medical</a:t>
            </a:r>
            <a:r>
              <a:rPr lang="en-US" sz="2600" b="1" dirty="0"/>
              <a:t> Treatment</a:t>
            </a:r>
          </a:p>
          <a:p>
            <a:pPr lvl="1" eaLnBrk="1" hangingPunct="1">
              <a:defRPr/>
            </a:pPr>
            <a:r>
              <a:rPr lang="en-US" sz="2200" b="1" dirty="0" err="1">
                <a:solidFill>
                  <a:schemeClr val="bg1">
                    <a:lumMod val="75000"/>
                  </a:schemeClr>
                </a:solidFill>
              </a:rPr>
              <a:t>Miotics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/>
                </a:solidFill>
              </a:rPr>
              <a:t>No</a:t>
            </a:r>
            <a:r>
              <a:rPr lang="en-US" sz="2100" dirty="0">
                <a:solidFill>
                  <a:schemeClr val="bg1"/>
                </a:solidFill>
              </a:rPr>
              <a:t> in congenital (ineffective)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/>
                </a:solidFill>
              </a:rPr>
              <a:t>Yes</a:t>
            </a:r>
            <a:r>
              <a:rPr lang="en-US" sz="2100" dirty="0">
                <a:solidFill>
                  <a:schemeClr val="bg1"/>
                </a:solidFill>
              </a:rPr>
              <a:t> in JOAG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rgbClr val="FFFF00"/>
                </a:solidFill>
                <a:latin typeface="Symbol" pitchFamily="18" charset="2"/>
              </a:rPr>
              <a:t>b</a:t>
            </a:r>
            <a:r>
              <a:rPr lang="en-US" sz="2200" b="1" dirty="0">
                <a:solidFill>
                  <a:srgbClr val="FFFF00"/>
                </a:solidFill>
              </a:rPr>
              <a:t> blockers 0.25</a:t>
            </a:r>
            <a:r>
              <a:rPr lang="en-US" sz="2200" dirty="0"/>
              <a:t> </a:t>
            </a:r>
            <a:r>
              <a:rPr lang="en-US" sz="2200" b="1" dirty="0">
                <a:solidFill>
                  <a:schemeClr val="bg1"/>
                </a:solidFill>
              </a:rPr>
              <a:t>Yes</a:t>
            </a:r>
            <a:r>
              <a:rPr lang="en-US" sz="2200" b="1" i="1" dirty="0">
                <a:solidFill>
                  <a:schemeClr val="bg1"/>
                </a:solidFill>
              </a:rPr>
              <a:t>, but…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/>
                </a:solidFill>
              </a:rPr>
              <a:t>Use .25% solution (not the usual .5% formulation)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/>
                </a:solidFill>
              </a:rPr>
              <a:t>Avoid if history of bronchospasm or if the infant is very small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CAI</a:t>
            </a:r>
            <a:r>
              <a:rPr lang="en-US" sz="2200" b="1" dirty="0">
                <a:solidFill>
                  <a:srgbClr val="FFCC00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…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/>
                </a:solidFill>
              </a:rPr>
              <a:t>PO</a:t>
            </a:r>
            <a:r>
              <a:rPr lang="en-US" sz="2100" dirty="0">
                <a:solidFill>
                  <a:schemeClr val="bg1"/>
                </a:solidFill>
              </a:rPr>
              <a:t>? </a:t>
            </a:r>
            <a:r>
              <a:rPr lang="en-US" sz="2100" b="1" dirty="0">
                <a:solidFill>
                  <a:schemeClr val="bg1"/>
                </a:solidFill>
              </a:rPr>
              <a:t>Yes, </a:t>
            </a:r>
            <a:r>
              <a:rPr lang="en-US" sz="2100" dirty="0">
                <a:solidFill>
                  <a:schemeClr val="bg1"/>
                </a:solidFill>
              </a:rPr>
              <a:t>but monitor for weight loss, lethargy, and acidosis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/>
                </a:solidFill>
              </a:rPr>
              <a:t>Topical</a:t>
            </a:r>
            <a:r>
              <a:rPr lang="en-US" sz="2100" dirty="0">
                <a:solidFill>
                  <a:schemeClr val="bg1"/>
                </a:solidFill>
              </a:rPr>
              <a:t>? </a:t>
            </a:r>
            <a:r>
              <a:rPr lang="en-US" sz="2100" b="1" dirty="0">
                <a:solidFill>
                  <a:schemeClr val="bg1"/>
                </a:solidFill>
              </a:rPr>
              <a:t>Yes</a:t>
            </a:r>
            <a:endParaRPr lang="en-US" sz="2100" dirty="0">
              <a:solidFill>
                <a:schemeClr val="bg1"/>
              </a:solidFill>
            </a:endParaRP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a/b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 agonists </a:t>
            </a:r>
            <a:r>
              <a:rPr lang="en-US" sz="2200" dirty="0">
                <a:solidFill>
                  <a:schemeClr val="bg1"/>
                </a:solidFill>
              </a:rPr>
              <a:t>(epinephrine/</a:t>
            </a:r>
            <a:r>
              <a:rPr lang="en-US" sz="2200" dirty="0" err="1">
                <a:solidFill>
                  <a:schemeClr val="bg1"/>
                </a:solidFill>
              </a:rPr>
              <a:t>dipivefrin</a:t>
            </a:r>
            <a:r>
              <a:rPr lang="en-US" sz="2200" dirty="0">
                <a:solidFill>
                  <a:schemeClr val="bg1"/>
                </a:solidFill>
              </a:rPr>
              <a:t>)? </a:t>
            </a:r>
            <a:r>
              <a:rPr lang="en-US" sz="2200" b="1" dirty="0">
                <a:solidFill>
                  <a:schemeClr val="bg1"/>
                </a:solidFill>
              </a:rPr>
              <a:t>No</a:t>
            </a:r>
            <a:r>
              <a:rPr lang="en-US" sz="2200" dirty="0">
                <a:solidFill>
                  <a:schemeClr val="bg1"/>
                </a:solidFill>
              </a:rPr>
              <a:t> (ineffective)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a</a:t>
            </a:r>
            <a:r>
              <a:rPr lang="en-US" sz="2200" b="1" baseline="-250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2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 agonists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No--</a:t>
            </a:r>
            <a:r>
              <a:rPr lang="en-US" sz="2200" dirty="0">
                <a:solidFill>
                  <a:schemeClr val="bg1"/>
                </a:solidFill>
              </a:rPr>
              <a:t>effective but has severe side effects including </a:t>
            </a:r>
            <a:r>
              <a:rPr lang="en-US" sz="2200" dirty="0" err="1">
                <a:solidFill>
                  <a:schemeClr val="bg1"/>
                </a:solidFill>
              </a:rPr>
              <a:t>hypotonia</a:t>
            </a:r>
            <a:r>
              <a:rPr lang="en-US" sz="2200" dirty="0">
                <a:solidFill>
                  <a:schemeClr val="bg1"/>
                </a:solidFill>
              </a:rPr>
              <a:t> and significant CNS depression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Prostaglandin analogue </a:t>
            </a:r>
            <a:r>
              <a:rPr lang="en-US" sz="2200" b="1" dirty="0">
                <a:solidFill>
                  <a:schemeClr val="bg1"/>
                </a:solidFill>
              </a:rPr>
              <a:t>Yes</a:t>
            </a:r>
            <a:r>
              <a:rPr lang="en-US" sz="2200" dirty="0">
                <a:solidFill>
                  <a:schemeClr val="bg1"/>
                </a:solidFill>
              </a:rPr>
              <a:t> (but effect is inconsistent)</a:t>
            </a:r>
          </a:p>
        </p:txBody>
      </p:sp>
      <p:sp>
        <p:nvSpPr>
          <p:cNvPr id="27653" name="Slide Number Placeholder 1">
            <a:extLst>
              <a:ext uri="{FF2B5EF4-FFF2-40B4-BE49-F238E27FC236}">
                <a16:creationId xmlns:a16="http://schemas.microsoft.com/office/drawing/2014/main" id="{6EE4005E-40A0-40F5-BA2C-AA66B2067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8D581B-77DD-42CA-BFAA-4481BE41DE2A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BB789E-F581-4BE0-826B-C39F1F192B36}"/>
              </a:ext>
            </a:extLst>
          </p:cNvPr>
          <p:cNvSpPr/>
          <p:nvPr/>
        </p:nvSpPr>
        <p:spPr>
          <a:xfrm>
            <a:off x="1066800" y="3048000"/>
            <a:ext cx="762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831B03-8624-4768-BB28-2EB8619FE6B7}"/>
              </a:ext>
            </a:extLst>
          </p:cNvPr>
          <p:cNvSpPr/>
          <p:nvPr/>
        </p:nvSpPr>
        <p:spPr>
          <a:xfrm>
            <a:off x="1066800" y="4191000"/>
            <a:ext cx="762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656" name="TextBox 2">
            <a:extLst>
              <a:ext uri="{FF2B5EF4-FFF2-40B4-BE49-F238E27FC236}">
                <a16:creationId xmlns:a16="http://schemas.microsoft.com/office/drawing/2014/main" id="{6EE0799B-524D-421D-872A-0EB25BCFD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819400"/>
            <a:ext cx="441642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Cutting to the chase--which med should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be first-line selection in an infant or child?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As a general rule, timolol 0.25 would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probably be the best choice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17B113-B0D4-48E7-92D2-A0901ED87313}"/>
              </a:ext>
            </a:extLst>
          </p:cNvPr>
          <p:cNvSpPr/>
          <p:nvPr/>
        </p:nvSpPr>
        <p:spPr>
          <a:xfrm>
            <a:off x="914400" y="1676400"/>
            <a:ext cx="762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D0734A-E7AF-453D-B30F-8E82B4454845}"/>
              </a:ext>
            </a:extLst>
          </p:cNvPr>
          <p:cNvSpPr/>
          <p:nvPr/>
        </p:nvSpPr>
        <p:spPr>
          <a:xfrm>
            <a:off x="1219200" y="2514600"/>
            <a:ext cx="20574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699" name="Rectangle 19">
            <a:extLst>
              <a:ext uri="{FF2B5EF4-FFF2-40B4-BE49-F238E27FC236}">
                <a16:creationId xmlns:a16="http://schemas.microsoft.com/office/drawing/2014/main" id="{9F69DF45-EF39-4EBB-875F-C958A333C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20500" name="Rectangle 20">
            <a:extLst>
              <a:ext uri="{FF2B5EF4-FFF2-40B4-BE49-F238E27FC236}">
                <a16:creationId xmlns:a16="http://schemas.microsoft.com/office/drawing/2014/main" id="{FCB987F0-ED78-48AF-8142-689A685CC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/>
              <a:t>Childhood Glaucoma: </a:t>
            </a:r>
            <a:r>
              <a:rPr lang="en-US" sz="2600" b="1" i="1" dirty="0"/>
              <a:t>Medical</a:t>
            </a:r>
            <a:r>
              <a:rPr lang="en-US" sz="2600" b="1" dirty="0"/>
              <a:t> Treatment</a:t>
            </a:r>
          </a:p>
          <a:p>
            <a:pPr lvl="1" eaLnBrk="1" hangingPunct="1">
              <a:defRPr/>
            </a:pPr>
            <a:r>
              <a:rPr lang="en-US" sz="2200" b="1" dirty="0" err="1">
                <a:solidFill>
                  <a:schemeClr val="bg1">
                    <a:lumMod val="75000"/>
                  </a:schemeClr>
                </a:solidFill>
              </a:rPr>
              <a:t>Miotics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/>
                </a:solidFill>
              </a:rPr>
              <a:t>No</a:t>
            </a:r>
            <a:r>
              <a:rPr lang="en-US" sz="2100" dirty="0">
                <a:solidFill>
                  <a:schemeClr val="bg1"/>
                </a:solidFill>
              </a:rPr>
              <a:t> in congenital (ineffective)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/>
                </a:solidFill>
              </a:rPr>
              <a:t>Yes</a:t>
            </a:r>
            <a:r>
              <a:rPr lang="en-US" sz="2100" dirty="0">
                <a:solidFill>
                  <a:schemeClr val="bg1"/>
                </a:solidFill>
              </a:rPr>
              <a:t> in JOAG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rgbClr val="FFFF00"/>
                </a:solidFill>
                <a:latin typeface="Symbol" pitchFamily="18" charset="2"/>
              </a:rPr>
              <a:t>b</a:t>
            </a:r>
            <a:r>
              <a:rPr lang="en-US" sz="2200" b="1" dirty="0">
                <a:solidFill>
                  <a:srgbClr val="FFFF00"/>
                </a:solidFill>
              </a:rPr>
              <a:t> blockers 0.25</a:t>
            </a:r>
            <a:r>
              <a:rPr lang="en-US" sz="2200" dirty="0"/>
              <a:t> </a:t>
            </a:r>
            <a:r>
              <a:rPr lang="en-US" sz="2200" b="1" dirty="0">
                <a:solidFill>
                  <a:schemeClr val="bg1"/>
                </a:solidFill>
              </a:rPr>
              <a:t>Yes</a:t>
            </a:r>
            <a:r>
              <a:rPr lang="en-US" sz="2200" b="1" i="1" dirty="0">
                <a:solidFill>
                  <a:schemeClr val="bg1"/>
                </a:solidFill>
              </a:rPr>
              <a:t>, but…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/>
                </a:solidFill>
              </a:rPr>
              <a:t>Use .25% solution (not the usual .5% formulation)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/>
                </a:solidFill>
              </a:rPr>
              <a:t>Avoid if history of bronchospasm or if the infant is very small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CAI</a:t>
            </a:r>
            <a:r>
              <a:rPr lang="en-US" sz="2200" b="1" dirty="0">
                <a:solidFill>
                  <a:srgbClr val="FFCC00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…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/>
                </a:solidFill>
              </a:rPr>
              <a:t>PO</a:t>
            </a:r>
            <a:r>
              <a:rPr lang="en-US" sz="2100" dirty="0">
                <a:solidFill>
                  <a:schemeClr val="bg1"/>
                </a:solidFill>
              </a:rPr>
              <a:t>? </a:t>
            </a:r>
            <a:r>
              <a:rPr lang="en-US" sz="2100" b="1" dirty="0">
                <a:solidFill>
                  <a:schemeClr val="bg1"/>
                </a:solidFill>
              </a:rPr>
              <a:t>Yes, </a:t>
            </a:r>
            <a:r>
              <a:rPr lang="en-US" sz="2100" dirty="0">
                <a:solidFill>
                  <a:schemeClr val="bg1"/>
                </a:solidFill>
              </a:rPr>
              <a:t>but monitor for weight loss, lethargy, and acidosis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/>
                </a:solidFill>
              </a:rPr>
              <a:t>Topical</a:t>
            </a:r>
            <a:r>
              <a:rPr lang="en-US" sz="2100" dirty="0">
                <a:solidFill>
                  <a:schemeClr val="bg1"/>
                </a:solidFill>
              </a:rPr>
              <a:t>? </a:t>
            </a:r>
            <a:r>
              <a:rPr lang="en-US" sz="2100" b="1" dirty="0">
                <a:solidFill>
                  <a:schemeClr val="bg1"/>
                </a:solidFill>
              </a:rPr>
              <a:t>Yes</a:t>
            </a:r>
            <a:endParaRPr lang="en-US" sz="2100" dirty="0">
              <a:solidFill>
                <a:schemeClr val="bg1"/>
              </a:solidFill>
            </a:endParaRP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a/b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 agonists </a:t>
            </a:r>
            <a:r>
              <a:rPr lang="en-US" sz="2200" dirty="0">
                <a:solidFill>
                  <a:schemeClr val="bg1"/>
                </a:solidFill>
              </a:rPr>
              <a:t>(epinephrine/</a:t>
            </a:r>
            <a:r>
              <a:rPr lang="en-US" sz="2200" dirty="0" err="1">
                <a:solidFill>
                  <a:schemeClr val="bg1"/>
                </a:solidFill>
              </a:rPr>
              <a:t>dipivefrin</a:t>
            </a:r>
            <a:r>
              <a:rPr lang="en-US" sz="2200" dirty="0">
                <a:solidFill>
                  <a:schemeClr val="bg1"/>
                </a:solidFill>
              </a:rPr>
              <a:t>)? </a:t>
            </a:r>
            <a:r>
              <a:rPr lang="en-US" sz="2200" b="1" dirty="0">
                <a:solidFill>
                  <a:schemeClr val="bg1"/>
                </a:solidFill>
              </a:rPr>
              <a:t>No</a:t>
            </a:r>
            <a:r>
              <a:rPr lang="en-US" sz="2200" dirty="0">
                <a:solidFill>
                  <a:schemeClr val="bg1"/>
                </a:solidFill>
              </a:rPr>
              <a:t> (ineffective)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a</a:t>
            </a:r>
            <a:r>
              <a:rPr lang="en-US" sz="2200" b="1" baseline="-250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2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 agonists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No--</a:t>
            </a:r>
            <a:r>
              <a:rPr lang="en-US" sz="2200" dirty="0">
                <a:solidFill>
                  <a:schemeClr val="bg1"/>
                </a:solidFill>
              </a:rPr>
              <a:t>effective but has severe side effects including </a:t>
            </a:r>
            <a:r>
              <a:rPr lang="en-US" sz="2200" dirty="0" err="1">
                <a:solidFill>
                  <a:schemeClr val="bg1"/>
                </a:solidFill>
              </a:rPr>
              <a:t>hypotonia</a:t>
            </a:r>
            <a:r>
              <a:rPr lang="en-US" sz="2200" dirty="0">
                <a:solidFill>
                  <a:schemeClr val="bg1"/>
                </a:solidFill>
              </a:rPr>
              <a:t> and significant CNS depression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Prostaglandin analogue </a:t>
            </a:r>
            <a:r>
              <a:rPr lang="en-US" sz="2200" b="1" dirty="0">
                <a:solidFill>
                  <a:schemeClr val="bg1"/>
                </a:solidFill>
              </a:rPr>
              <a:t>Yes</a:t>
            </a:r>
            <a:r>
              <a:rPr lang="en-US" sz="2200" dirty="0">
                <a:solidFill>
                  <a:schemeClr val="bg1"/>
                </a:solidFill>
              </a:rPr>
              <a:t> (but effect is inconsistent)</a:t>
            </a:r>
          </a:p>
        </p:txBody>
      </p:sp>
      <p:sp>
        <p:nvSpPr>
          <p:cNvPr id="29701" name="Slide Number Placeholder 1">
            <a:extLst>
              <a:ext uri="{FF2B5EF4-FFF2-40B4-BE49-F238E27FC236}">
                <a16:creationId xmlns:a16="http://schemas.microsoft.com/office/drawing/2014/main" id="{77CB7290-DB70-4203-B093-1223B357D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2989E8-11D4-494D-9DAE-9E51DDD2A67E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C95CC5-A908-4616-874A-4E843D1C8645}"/>
              </a:ext>
            </a:extLst>
          </p:cNvPr>
          <p:cNvSpPr/>
          <p:nvPr/>
        </p:nvSpPr>
        <p:spPr>
          <a:xfrm>
            <a:off x="1066800" y="3048000"/>
            <a:ext cx="762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4E55E30-C931-41C6-B948-BED467E5A812}"/>
              </a:ext>
            </a:extLst>
          </p:cNvPr>
          <p:cNvSpPr/>
          <p:nvPr/>
        </p:nvSpPr>
        <p:spPr>
          <a:xfrm>
            <a:off x="1066800" y="4191000"/>
            <a:ext cx="762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704" name="TextBox 2">
            <a:extLst>
              <a:ext uri="{FF2B5EF4-FFF2-40B4-BE49-F238E27FC236}">
                <a16:creationId xmlns:a16="http://schemas.microsoft.com/office/drawing/2014/main" id="{FE764AC9-10E4-426E-91B6-40D6A1D4B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819400"/>
            <a:ext cx="4570413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Cutting to the chase--which med should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be first-line selection in an infant or child?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As a general rule, timolol 0.25 would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probably be the best choice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FF"/>
              </a:solidFill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For what other special population does this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general rule apply?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C1BA6A-FB9E-431A-BDB2-4396D75DE395}"/>
              </a:ext>
            </a:extLst>
          </p:cNvPr>
          <p:cNvSpPr/>
          <p:nvPr/>
        </p:nvSpPr>
        <p:spPr>
          <a:xfrm>
            <a:off x="914400" y="1676400"/>
            <a:ext cx="762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C0186D-152F-4932-9359-5A6820B3B657}"/>
              </a:ext>
            </a:extLst>
          </p:cNvPr>
          <p:cNvSpPr/>
          <p:nvPr/>
        </p:nvSpPr>
        <p:spPr>
          <a:xfrm>
            <a:off x="1219200" y="2514600"/>
            <a:ext cx="20574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747" name="Rectangle 19">
            <a:extLst>
              <a:ext uri="{FF2B5EF4-FFF2-40B4-BE49-F238E27FC236}">
                <a16:creationId xmlns:a16="http://schemas.microsoft.com/office/drawing/2014/main" id="{CFDE5141-34D2-451C-81BA-22BBE47EF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20500" name="Rectangle 20">
            <a:extLst>
              <a:ext uri="{FF2B5EF4-FFF2-40B4-BE49-F238E27FC236}">
                <a16:creationId xmlns:a16="http://schemas.microsoft.com/office/drawing/2014/main" id="{D3A7C5F3-AF38-4AAB-A855-A2F45A596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/>
              <a:t>Childhood Glaucoma: </a:t>
            </a:r>
            <a:r>
              <a:rPr lang="en-US" sz="2600" b="1" i="1" dirty="0"/>
              <a:t>Medical</a:t>
            </a:r>
            <a:r>
              <a:rPr lang="en-US" sz="2600" b="1" dirty="0"/>
              <a:t> Treatment</a:t>
            </a:r>
          </a:p>
          <a:p>
            <a:pPr lvl="1" eaLnBrk="1" hangingPunct="1">
              <a:defRPr/>
            </a:pPr>
            <a:r>
              <a:rPr lang="en-US" sz="2200" b="1" dirty="0" err="1">
                <a:solidFill>
                  <a:schemeClr val="bg1">
                    <a:lumMod val="75000"/>
                  </a:schemeClr>
                </a:solidFill>
              </a:rPr>
              <a:t>Miotics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/>
                </a:solidFill>
              </a:rPr>
              <a:t>No</a:t>
            </a:r>
            <a:r>
              <a:rPr lang="en-US" sz="2100" dirty="0">
                <a:solidFill>
                  <a:schemeClr val="bg1"/>
                </a:solidFill>
              </a:rPr>
              <a:t> in congenital (ineffective)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chemeClr val="bg1"/>
                </a:solidFill>
              </a:rPr>
              <a:t>Yes</a:t>
            </a:r>
            <a:r>
              <a:rPr lang="en-US" sz="2100" dirty="0">
                <a:solidFill>
                  <a:schemeClr val="bg1"/>
                </a:solidFill>
              </a:rPr>
              <a:t> in JOAG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rgbClr val="FFFF00"/>
                </a:solidFill>
                <a:latin typeface="Symbol" pitchFamily="18" charset="2"/>
              </a:rPr>
              <a:t>b</a:t>
            </a:r>
            <a:r>
              <a:rPr lang="en-US" sz="2200" b="1" dirty="0">
                <a:solidFill>
                  <a:srgbClr val="FFFF00"/>
                </a:solidFill>
              </a:rPr>
              <a:t> blockers 0.25</a:t>
            </a:r>
            <a:r>
              <a:rPr lang="en-US" sz="2200" dirty="0"/>
              <a:t> </a:t>
            </a:r>
            <a:r>
              <a:rPr lang="en-US" sz="2200" b="1" dirty="0">
                <a:solidFill>
                  <a:schemeClr val="bg1"/>
                </a:solidFill>
              </a:rPr>
              <a:t>Yes</a:t>
            </a:r>
            <a:r>
              <a:rPr lang="en-US" sz="2200" b="1" i="1" dirty="0">
                <a:solidFill>
                  <a:schemeClr val="bg1"/>
                </a:solidFill>
              </a:rPr>
              <a:t>, but…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/>
                </a:solidFill>
              </a:rPr>
              <a:t>Use .25% solution (not the usual .5% formulation)</a:t>
            </a:r>
          </a:p>
          <a:p>
            <a:pPr lvl="2" eaLnBrk="1" hangingPunct="1">
              <a:defRPr/>
            </a:pPr>
            <a:r>
              <a:rPr lang="en-US" sz="2100" dirty="0">
                <a:solidFill>
                  <a:schemeClr val="bg1"/>
                </a:solidFill>
              </a:rPr>
              <a:t>Avoid if history of bronchospasm or if the infant is very small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CAI</a:t>
            </a:r>
            <a:r>
              <a:rPr lang="en-US" sz="2200" b="1" dirty="0">
                <a:solidFill>
                  <a:srgbClr val="FFCC00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…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/>
                </a:solidFill>
              </a:rPr>
              <a:t>PO</a:t>
            </a:r>
            <a:r>
              <a:rPr lang="en-US" sz="2100" dirty="0">
                <a:solidFill>
                  <a:schemeClr val="bg1"/>
                </a:solidFill>
              </a:rPr>
              <a:t>? </a:t>
            </a:r>
            <a:r>
              <a:rPr lang="en-US" sz="2100" b="1" dirty="0">
                <a:solidFill>
                  <a:schemeClr val="bg1"/>
                </a:solidFill>
              </a:rPr>
              <a:t>Yes, </a:t>
            </a:r>
            <a:r>
              <a:rPr lang="en-US" sz="2100" dirty="0">
                <a:solidFill>
                  <a:schemeClr val="bg1"/>
                </a:solidFill>
              </a:rPr>
              <a:t>but monitor for weight loss, lethargy, and acidosis</a:t>
            </a:r>
          </a:p>
          <a:p>
            <a:pPr lvl="2" eaLnBrk="1" hangingPunct="1">
              <a:defRPr/>
            </a:pPr>
            <a:r>
              <a:rPr lang="en-US" sz="2100" i="1" dirty="0">
                <a:solidFill>
                  <a:schemeClr val="bg1"/>
                </a:solidFill>
              </a:rPr>
              <a:t>Topical</a:t>
            </a:r>
            <a:r>
              <a:rPr lang="en-US" sz="2100" dirty="0">
                <a:solidFill>
                  <a:schemeClr val="bg1"/>
                </a:solidFill>
              </a:rPr>
              <a:t>? </a:t>
            </a:r>
            <a:r>
              <a:rPr lang="en-US" sz="2100" b="1" dirty="0">
                <a:solidFill>
                  <a:schemeClr val="bg1"/>
                </a:solidFill>
              </a:rPr>
              <a:t>Yes</a:t>
            </a:r>
            <a:endParaRPr lang="en-US" sz="2100" dirty="0">
              <a:solidFill>
                <a:schemeClr val="bg1"/>
              </a:solidFill>
            </a:endParaRP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a/b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 agonists </a:t>
            </a:r>
            <a:r>
              <a:rPr lang="en-US" sz="2200" dirty="0">
                <a:solidFill>
                  <a:schemeClr val="bg1"/>
                </a:solidFill>
              </a:rPr>
              <a:t>(epinephrine/</a:t>
            </a:r>
            <a:r>
              <a:rPr lang="en-US" sz="2200" dirty="0" err="1">
                <a:solidFill>
                  <a:schemeClr val="bg1"/>
                </a:solidFill>
              </a:rPr>
              <a:t>dipivefrin</a:t>
            </a:r>
            <a:r>
              <a:rPr lang="en-US" sz="2200" dirty="0">
                <a:solidFill>
                  <a:schemeClr val="bg1"/>
                </a:solidFill>
              </a:rPr>
              <a:t>)? </a:t>
            </a:r>
            <a:r>
              <a:rPr lang="en-US" sz="2200" b="1" dirty="0">
                <a:solidFill>
                  <a:schemeClr val="bg1"/>
                </a:solidFill>
              </a:rPr>
              <a:t>No</a:t>
            </a:r>
            <a:r>
              <a:rPr lang="en-US" sz="2200" dirty="0">
                <a:solidFill>
                  <a:schemeClr val="bg1"/>
                </a:solidFill>
              </a:rPr>
              <a:t> (ineffective)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a</a:t>
            </a:r>
            <a:r>
              <a:rPr lang="en-US" sz="2200" b="1" baseline="-25000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2</a:t>
            </a: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 agonists</a:t>
            </a:r>
            <a:r>
              <a:rPr lang="en-US" sz="2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No--</a:t>
            </a:r>
            <a:r>
              <a:rPr lang="en-US" sz="2200" dirty="0">
                <a:solidFill>
                  <a:schemeClr val="bg1"/>
                </a:solidFill>
              </a:rPr>
              <a:t>effective but has severe side effects including </a:t>
            </a:r>
            <a:r>
              <a:rPr lang="en-US" sz="2200" dirty="0" err="1">
                <a:solidFill>
                  <a:schemeClr val="bg1"/>
                </a:solidFill>
              </a:rPr>
              <a:t>hypotonia</a:t>
            </a:r>
            <a:r>
              <a:rPr lang="en-US" sz="2200" dirty="0">
                <a:solidFill>
                  <a:schemeClr val="bg1"/>
                </a:solidFill>
              </a:rPr>
              <a:t> and significant CNS depression</a:t>
            </a:r>
          </a:p>
          <a:p>
            <a:pPr lvl="1" eaLnBrk="1" hangingPunct="1">
              <a:defRPr/>
            </a:pPr>
            <a:r>
              <a:rPr lang="en-US" sz="2200" b="1" dirty="0">
                <a:solidFill>
                  <a:schemeClr val="bg1">
                    <a:lumMod val="75000"/>
                  </a:schemeClr>
                </a:solidFill>
              </a:rPr>
              <a:t>Prostaglandin analogue </a:t>
            </a:r>
            <a:r>
              <a:rPr lang="en-US" sz="2200" b="1" dirty="0">
                <a:solidFill>
                  <a:schemeClr val="bg1"/>
                </a:solidFill>
              </a:rPr>
              <a:t>Yes</a:t>
            </a:r>
            <a:r>
              <a:rPr lang="en-US" sz="2200" dirty="0">
                <a:solidFill>
                  <a:schemeClr val="bg1"/>
                </a:solidFill>
              </a:rPr>
              <a:t> (but effect is inconsistent)</a:t>
            </a:r>
          </a:p>
        </p:txBody>
      </p:sp>
      <p:sp>
        <p:nvSpPr>
          <p:cNvPr id="31749" name="Slide Number Placeholder 1">
            <a:extLst>
              <a:ext uri="{FF2B5EF4-FFF2-40B4-BE49-F238E27FC236}">
                <a16:creationId xmlns:a16="http://schemas.microsoft.com/office/drawing/2014/main" id="{CDF1F01C-D389-462B-95BA-7EA0F93F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C4AB4B-C77C-4E1D-B5C4-EE69AEC202B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15C8B5D-2CCB-447D-A212-F91C96C85694}"/>
              </a:ext>
            </a:extLst>
          </p:cNvPr>
          <p:cNvSpPr/>
          <p:nvPr/>
        </p:nvSpPr>
        <p:spPr>
          <a:xfrm>
            <a:off x="1066800" y="3048000"/>
            <a:ext cx="762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D0A541-2A17-4A45-A8A5-41B1E74763A1}"/>
              </a:ext>
            </a:extLst>
          </p:cNvPr>
          <p:cNvSpPr/>
          <p:nvPr/>
        </p:nvSpPr>
        <p:spPr>
          <a:xfrm>
            <a:off x="1066800" y="4191000"/>
            <a:ext cx="762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752" name="TextBox 2">
            <a:extLst>
              <a:ext uri="{FF2B5EF4-FFF2-40B4-BE49-F238E27FC236}">
                <a16:creationId xmlns:a16="http://schemas.microsoft.com/office/drawing/2014/main" id="{35BAF6CA-EC7A-40B5-8CCD-4E6381B17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819400"/>
            <a:ext cx="4570413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0000FF"/>
                </a:solidFill>
              </a:rPr>
              <a:t>Cutting to the chase--which med should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0000FF"/>
                </a:solidFill>
              </a:rPr>
              <a:t>be first-line selection in an infant or child?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As a general rule, timolol 0.25 would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probably be the best choice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rgbClr val="0000FF"/>
              </a:solidFill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0000FF"/>
                </a:solidFill>
              </a:rPr>
              <a:t>For what other special population does this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0000FF"/>
                </a:solidFill>
              </a:rPr>
              <a:t>general rule apply?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Pregnant (but not nursing!) women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3487B4-4993-49DD-A859-67F852A41C16}"/>
              </a:ext>
            </a:extLst>
          </p:cNvPr>
          <p:cNvSpPr/>
          <p:nvPr/>
        </p:nvSpPr>
        <p:spPr>
          <a:xfrm>
            <a:off x="914400" y="1676400"/>
            <a:ext cx="762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884FE42-5A21-44EB-902B-75F5C3109E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DA014D9-0033-4DAE-B42B-4A08771C7A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/>
              <a:t>Childhood Glaucoma: Treatment</a:t>
            </a:r>
          </a:p>
          <a:p>
            <a:pPr lvl="1" eaLnBrk="1" hangingPunct="1"/>
            <a:r>
              <a:rPr lang="en-US" altLang="en-US" i="1"/>
              <a:t>Medical </a:t>
            </a:r>
            <a:r>
              <a:rPr lang="en-US" altLang="en-US"/>
              <a:t>treatment is a stop-gap measure</a:t>
            </a:r>
          </a:p>
          <a:p>
            <a:pPr lvl="1" eaLnBrk="1" hangingPunct="1"/>
            <a:r>
              <a:rPr lang="en-US" altLang="en-US" i="1">
                <a:solidFill>
                  <a:schemeClr val="bg1"/>
                </a:solidFill>
              </a:rPr>
              <a:t>Surgical</a:t>
            </a:r>
            <a:r>
              <a:rPr lang="en-US" altLang="en-US">
                <a:solidFill>
                  <a:schemeClr val="bg1"/>
                </a:solidFill>
              </a:rPr>
              <a:t> intervention is treatment of choice for congenital glaucoma and most 1</a:t>
            </a:r>
            <a:r>
              <a:rPr lang="en-US" altLang="en-US" baseline="30000">
                <a:solidFill>
                  <a:schemeClr val="bg1"/>
                </a:solidFill>
              </a:rPr>
              <a:t>o</a:t>
            </a:r>
            <a:r>
              <a:rPr lang="en-US" altLang="en-US">
                <a:solidFill>
                  <a:schemeClr val="bg1"/>
                </a:solidFill>
              </a:rPr>
              <a:t> developmental glaucoma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Angle surgery preferred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If cornea clear:    </a:t>
            </a:r>
            <a:r>
              <a:rPr lang="en-US" altLang="en-US" i="1">
                <a:solidFill>
                  <a:schemeClr val="bg1"/>
                </a:solidFill>
              </a:rPr>
              <a:t>Goniotomy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If cornea cloudy: </a:t>
            </a:r>
            <a:r>
              <a:rPr lang="en-US" altLang="en-US" i="1">
                <a:solidFill>
                  <a:schemeClr val="bg1"/>
                </a:solidFill>
              </a:rPr>
              <a:t>Trabeculotomy</a:t>
            </a:r>
          </a:p>
          <a:p>
            <a:pPr lvl="3" eaLnBrk="1" hangingPunct="1"/>
            <a:r>
              <a:rPr lang="en-US" altLang="en-US">
                <a:solidFill>
                  <a:schemeClr val="bg1"/>
                </a:solidFill>
              </a:rPr>
              <a:t>Note: this is </a:t>
            </a:r>
            <a:r>
              <a:rPr lang="en-US" altLang="en-US" i="1">
                <a:solidFill>
                  <a:schemeClr val="bg1"/>
                </a:solidFill>
              </a:rPr>
              <a:t>not</a:t>
            </a:r>
            <a:r>
              <a:rPr lang="en-US" altLang="en-US">
                <a:solidFill>
                  <a:schemeClr val="bg1"/>
                </a:solidFill>
              </a:rPr>
              <a:t> the same as trabecul</a:t>
            </a:r>
            <a:r>
              <a:rPr lang="en-US" altLang="en-US" b="1">
                <a:solidFill>
                  <a:schemeClr val="bg1"/>
                </a:solidFill>
              </a:rPr>
              <a:t>ec</a:t>
            </a:r>
            <a:r>
              <a:rPr lang="en-US" altLang="en-US">
                <a:solidFill>
                  <a:schemeClr val="bg1"/>
                </a:solidFill>
              </a:rPr>
              <a:t>tomy</a:t>
            </a:r>
            <a:endParaRPr lang="en-US" altLang="en-US" i="1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If angle surgery fails, trab or shunt is indicated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Try angle surgery x 2 before changing tactics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CF654B4E-06FF-4335-9F92-FED175D3F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how definitive?</a:t>
            </a:r>
          </a:p>
        </p:txBody>
      </p:sp>
      <p:sp>
        <p:nvSpPr>
          <p:cNvPr id="33797" name="Rectangle 15">
            <a:extLst>
              <a:ext uri="{FF2B5EF4-FFF2-40B4-BE49-F238E27FC236}">
                <a16:creationId xmlns:a16="http://schemas.microsoft.com/office/drawing/2014/main" id="{6EF1F10A-A410-4B3B-BE28-E924CA8E9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57400"/>
            <a:ext cx="1143000" cy="381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8" name="Slide Number Placeholder 1">
            <a:extLst>
              <a:ext uri="{FF2B5EF4-FFF2-40B4-BE49-F238E27FC236}">
                <a16:creationId xmlns:a16="http://schemas.microsoft.com/office/drawing/2014/main" id="{E0508234-AFF3-45A3-9659-EBF16080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21CB6F-C72B-4B2B-9675-864FA344FC95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4ECFF628-B9A1-4594-B4FE-27B5667BC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6147" name="Rectangle 16">
            <a:extLst>
              <a:ext uri="{FF2B5EF4-FFF2-40B4-BE49-F238E27FC236}">
                <a16:creationId xmlns:a16="http://schemas.microsoft.com/office/drawing/2014/main" id="{97D840CB-1BA8-4D9B-B74A-6D84967C8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21871E22-D44D-47B9-8242-4695B8B5A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0B0B8278-A274-4863-AB42-A2C3D8178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 dirty="0"/>
              <a:t>Childhood Glaucoma: </a:t>
            </a:r>
            <a:r>
              <a:rPr lang="en-US" altLang="en-US" sz="2600" b="1" i="1" dirty="0"/>
              <a:t>Medical</a:t>
            </a:r>
            <a:r>
              <a:rPr lang="en-US" altLang="en-US" sz="2600" b="1" dirty="0"/>
              <a:t> Treatment</a:t>
            </a:r>
          </a:p>
          <a:p>
            <a:pPr lvl="1" eaLnBrk="1" hangingPunct="1"/>
            <a:r>
              <a:rPr lang="en-US" altLang="en-US" sz="2200" dirty="0" err="1">
                <a:solidFill>
                  <a:srgbClr val="008000"/>
                </a:solidFill>
              </a:rPr>
              <a:t>Miotics</a:t>
            </a:r>
            <a:r>
              <a:rPr lang="en-US" altLang="en-US" sz="2200" dirty="0"/>
              <a:t>? 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No</a:t>
            </a:r>
            <a:r>
              <a:rPr lang="en-US" altLang="en-US" sz="2100" dirty="0">
                <a:solidFill>
                  <a:srgbClr val="008000"/>
                </a:solidFill>
              </a:rPr>
              <a:t> </a:t>
            </a:r>
            <a:r>
              <a:rPr lang="en-US" altLang="en-US" sz="2100" dirty="0"/>
              <a:t>in congenital (</a:t>
            </a:r>
            <a:r>
              <a:rPr lang="en-US" altLang="en-US" sz="2100" dirty="0">
                <a:solidFill>
                  <a:srgbClr val="008000"/>
                </a:solidFill>
              </a:rPr>
              <a:t>ineffective</a:t>
            </a:r>
            <a:r>
              <a:rPr lang="en-US" altLang="en-US" sz="2100" dirty="0"/>
              <a:t>)</a:t>
            </a:r>
          </a:p>
          <a:p>
            <a:pPr lvl="2" eaLnBrk="1" hangingPunct="1"/>
            <a:r>
              <a:rPr lang="en-US" altLang="en-US" sz="2100" b="1" dirty="0"/>
              <a:t>Yes</a:t>
            </a:r>
            <a:r>
              <a:rPr lang="en-US" altLang="en-US" sz="2100" dirty="0"/>
              <a:t> in JOAG</a:t>
            </a:r>
            <a:endParaRPr lang="en-US" altLang="en-US" sz="2200" dirty="0">
              <a:solidFill>
                <a:schemeClr val="bg1"/>
              </a:solidFill>
            </a:endParaRPr>
          </a:p>
        </p:txBody>
      </p:sp>
      <p:sp>
        <p:nvSpPr>
          <p:cNvPr id="6150" name="Rectangle 7">
            <a:extLst>
              <a:ext uri="{FF2B5EF4-FFF2-40B4-BE49-F238E27FC236}">
                <a16:creationId xmlns:a16="http://schemas.microsoft.com/office/drawing/2014/main" id="{3785480A-5416-46C6-897F-310B27601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yes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or no</a:t>
            </a:r>
          </a:p>
        </p:txBody>
      </p:sp>
      <p:sp>
        <p:nvSpPr>
          <p:cNvPr id="6151" name="Rectangle 22">
            <a:extLst>
              <a:ext uri="{FF2B5EF4-FFF2-40B4-BE49-F238E27FC236}">
                <a16:creationId xmlns:a16="http://schemas.microsoft.com/office/drawing/2014/main" id="{C7D84340-B5CC-4A66-8735-820C2DC52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90800"/>
            <a:ext cx="762000" cy="381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152" name="Slide Number Placeholder 1">
            <a:extLst>
              <a:ext uri="{FF2B5EF4-FFF2-40B4-BE49-F238E27FC236}">
                <a16:creationId xmlns:a16="http://schemas.microsoft.com/office/drawing/2014/main" id="{F8E24DDA-4239-4833-93D5-55973B517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1138B7-34B7-4587-900E-C193F8B9C7C9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6153" name="TextBox 1">
            <a:extLst>
              <a:ext uri="{FF2B5EF4-FFF2-40B4-BE49-F238E27FC236}">
                <a16:creationId xmlns:a16="http://schemas.microsoft.com/office/drawing/2014/main" id="{DBBA633F-09FD-4284-993F-02E0AB4E7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2363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(Juvenile open-angle glaucoma)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>
            <a:extLst>
              <a:ext uri="{FF2B5EF4-FFF2-40B4-BE49-F238E27FC236}">
                <a16:creationId xmlns:a16="http://schemas.microsoft.com/office/drawing/2014/main" id="{FDC44404-F410-4580-AC85-0BB2657F2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CFFFE4E-7AC7-4D2C-84A5-F7342A950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6C954243-AE8D-42BA-AC17-A44818EE64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/>
              <a:t>Childhood Glaucoma: Treatment</a:t>
            </a:r>
          </a:p>
          <a:p>
            <a:pPr lvl="1" eaLnBrk="1" hangingPunct="1"/>
            <a:r>
              <a:rPr lang="en-US" altLang="en-US" i="1"/>
              <a:t>Medical </a:t>
            </a:r>
            <a:r>
              <a:rPr lang="en-US" altLang="en-US"/>
              <a:t>treatment is a </a:t>
            </a:r>
            <a:r>
              <a:rPr lang="en-US" altLang="en-US">
                <a:solidFill>
                  <a:srgbClr val="0000FF"/>
                </a:solidFill>
              </a:rPr>
              <a:t>stop-gap</a:t>
            </a:r>
            <a:r>
              <a:rPr lang="en-US" altLang="en-US"/>
              <a:t> measure</a:t>
            </a:r>
          </a:p>
          <a:p>
            <a:pPr lvl="1" eaLnBrk="1" hangingPunct="1"/>
            <a:r>
              <a:rPr lang="en-US" altLang="en-US" i="1">
                <a:solidFill>
                  <a:schemeClr val="bg1"/>
                </a:solidFill>
              </a:rPr>
              <a:t>Surgical</a:t>
            </a:r>
            <a:r>
              <a:rPr lang="en-US" altLang="en-US">
                <a:solidFill>
                  <a:schemeClr val="bg1"/>
                </a:solidFill>
              </a:rPr>
              <a:t> intervention is treatment of choice for congenital glaucoma and most 1</a:t>
            </a:r>
            <a:r>
              <a:rPr lang="en-US" altLang="en-US" baseline="30000">
                <a:solidFill>
                  <a:schemeClr val="bg1"/>
                </a:solidFill>
              </a:rPr>
              <a:t>o</a:t>
            </a:r>
            <a:r>
              <a:rPr lang="en-US" altLang="en-US">
                <a:solidFill>
                  <a:schemeClr val="bg1"/>
                </a:solidFill>
              </a:rPr>
              <a:t> developmental glaucoma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Angle surgery preferred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If cornea clear:    </a:t>
            </a:r>
            <a:r>
              <a:rPr lang="en-US" altLang="en-US" i="1">
                <a:solidFill>
                  <a:schemeClr val="bg1"/>
                </a:solidFill>
              </a:rPr>
              <a:t>Goniotomy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If cornea cloudy: </a:t>
            </a:r>
            <a:r>
              <a:rPr lang="en-US" altLang="en-US" i="1">
                <a:solidFill>
                  <a:schemeClr val="bg1"/>
                </a:solidFill>
              </a:rPr>
              <a:t>Trabeculotomy</a:t>
            </a:r>
          </a:p>
          <a:p>
            <a:pPr lvl="3" eaLnBrk="1" hangingPunct="1"/>
            <a:r>
              <a:rPr lang="en-US" altLang="en-US">
                <a:solidFill>
                  <a:schemeClr val="bg1"/>
                </a:solidFill>
              </a:rPr>
              <a:t>Note: this is </a:t>
            </a:r>
            <a:r>
              <a:rPr lang="en-US" altLang="en-US" i="1">
                <a:solidFill>
                  <a:schemeClr val="bg1"/>
                </a:solidFill>
              </a:rPr>
              <a:t>not</a:t>
            </a:r>
            <a:r>
              <a:rPr lang="en-US" altLang="en-US">
                <a:solidFill>
                  <a:schemeClr val="bg1"/>
                </a:solidFill>
              </a:rPr>
              <a:t> the same as trabecul</a:t>
            </a:r>
            <a:r>
              <a:rPr lang="en-US" altLang="en-US" b="1">
                <a:solidFill>
                  <a:schemeClr val="bg1"/>
                </a:solidFill>
              </a:rPr>
              <a:t>ec</a:t>
            </a:r>
            <a:r>
              <a:rPr lang="en-US" altLang="en-US">
                <a:solidFill>
                  <a:schemeClr val="bg1"/>
                </a:solidFill>
              </a:rPr>
              <a:t>tomy</a:t>
            </a:r>
            <a:endParaRPr lang="en-US" altLang="en-US" i="1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If angle surgery fails, trab or shunt is indicated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Try angle surgery x 2 before changing tactics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4821" name="Rectangle 15">
            <a:extLst>
              <a:ext uri="{FF2B5EF4-FFF2-40B4-BE49-F238E27FC236}">
                <a16:creationId xmlns:a16="http://schemas.microsoft.com/office/drawing/2014/main" id="{A9DF1A55-0DB1-4D05-92E4-EF6FB2A94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057400"/>
            <a:ext cx="1066800" cy="3733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2" name="Slide Number Placeholder 1">
            <a:extLst>
              <a:ext uri="{FF2B5EF4-FFF2-40B4-BE49-F238E27FC236}">
                <a16:creationId xmlns:a16="http://schemas.microsoft.com/office/drawing/2014/main" id="{08EB275B-9C9B-4C21-86C6-9FFF5D1F0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DB5AF0-0715-43A0-9193-BED8FE639856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372C9DB-9F57-46DA-B68B-E422C63C3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840563B-ED4E-4FE7-8C44-D73F6E45B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C9773A16-B07A-4BCC-A5AA-50CBAAFB1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/>
              <a:t>Childhood Glaucoma: Treatment</a:t>
            </a:r>
          </a:p>
          <a:p>
            <a:pPr lvl="1" eaLnBrk="1" hangingPunct="1"/>
            <a:r>
              <a:rPr lang="en-US" altLang="en-US" i="1"/>
              <a:t>Medical </a:t>
            </a:r>
            <a:r>
              <a:rPr lang="en-US" altLang="en-US"/>
              <a:t>treatment is a </a:t>
            </a:r>
            <a:r>
              <a:rPr lang="en-US" altLang="en-US">
                <a:solidFill>
                  <a:srgbClr val="0000FF"/>
                </a:solidFill>
              </a:rPr>
              <a:t>stop-gap</a:t>
            </a:r>
            <a:r>
              <a:rPr lang="en-US" altLang="en-US"/>
              <a:t> measure</a:t>
            </a:r>
          </a:p>
          <a:p>
            <a:pPr lvl="1" eaLnBrk="1" hangingPunct="1"/>
            <a:r>
              <a:rPr lang="en-US" altLang="en-US" i="1"/>
              <a:t>Surgical</a:t>
            </a:r>
            <a:r>
              <a:rPr lang="en-US" altLang="en-US"/>
              <a:t> intervention is treatment of choice for congenital glaucoma and most 1</a:t>
            </a:r>
            <a:r>
              <a:rPr lang="en-US" altLang="en-US" baseline="30000"/>
              <a:t>o</a:t>
            </a:r>
            <a:r>
              <a:rPr lang="en-US" altLang="en-US"/>
              <a:t> developmental glaucoma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Angle surgery preferred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If cornea clear:    </a:t>
            </a:r>
            <a:r>
              <a:rPr lang="en-US" altLang="en-US" i="1">
                <a:solidFill>
                  <a:schemeClr val="bg1"/>
                </a:solidFill>
              </a:rPr>
              <a:t>Goniotomy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If cornea cloudy: </a:t>
            </a:r>
            <a:r>
              <a:rPr lang="en-US" altLang="en-US" i="1">
                <a:solidFill>
                  <a:schemeClr val="bg1"/>
                </a:solidFill>
              </a:rPr>
              <a:t>Trabeculotomy</a:t>
            </a:r>
          </a:p>
          <a:p>
            <a:pPr lvl="3" eaLnBrk="1" hangingPunct="1"/>
            <a:r>
              <a:rPr lang="en-US" altLang="en-US">
                <a:solidFill>
                  <a:schemeClr val="bg1"/>
                </a:solidFill>
              </a:rPr>
              <a:t>Note: this is </a:t>
            </a:r>
            <a:r>
              <a:rPr lang="en-US" altLang="en-US" i="1">
                <a:solidFill>
                  <a:schemeClr val="bg1"/>
                </a:solidFill>
              </a:rPr>
              <a:t>not</a:t>
            </a:r>
            <a:r>
              <a:rPr lang="en-US" altLang="en-US">
                <a:solidFill>
                  <a:schemeClr val="bg1"/>
                </a:solidFill>
              </a:rPr>
              <a:t> the same as trabecul</a:t>
            </a:r>
            <a:r>
              <a:rPr lang="en-US" altLang="en-US" b="1">
                <a:solidFill>
                  <a:schemeClr val="bg1"/>
                </a:solidFill>
              </a:rPr>
              <a:t>ec</a:t>
            </a:r>
            <a:r>
              <a:rPr lang="en-US" altLang="en-US">
                <a:solidFill>
                  <a:schemeClr val="bg1"/>
                </a:solidFill>
              </a:rPr>
              <a:t>tomy</a:t>
            </a:r>
            <a:endParaRPr lang="en-US" altLang="en-US" i="1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If angle surgery fails, trab or shunt is indicated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Try angle surgery x 2 before changing tactics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735E6A82-16EF-48CB-8C0B-C3375EB2E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form of pediatric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glaucoma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A5BF6C94-B3A6-4483-9BED-53447421B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another form of pediatric glaucoma</a:t>
            </a:r>
          </a:p>
        </p:txBody>
      </p:sp>
      <p:sp>
        <p:nvSpPr>
          <p:cNvPr id="35847" name="Rectangle 15">
            <a:extLst>
              <a:ext uri="{FF2B5EF4-FFF2-40B4-BE49-F238E27FC236}">
                <a16:creationId xmlns:a16="http://schemas.microsoft.com/office/drawing/2014/main" id="{2B0806E8-A8EF-418E-8211-320C2019A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914400" cy="2514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8" name="Slide Number Placeholder 1">
            <a:extLst>
              <a:ext uri="{FF2B5EF4-FFF2-40B4-BE49-F238E27FC236}">
                <a16:creationId xmlns:a16="http://schemas.microsoft.com/office/drawing/2014/main" id="{BB0CA959-854C-4A7E-A868-22513CA6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C00402-222A-4989-BA86-3A41625539F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>
            <a:extLst>
              <a:ext uri="{FF2B5EF4-FFF2-40B4-BE49-F238E27FC236}">
                <a16:creationId xmlns:a16="http://schemas.microsoft.com/office/drawing/2014/main" id="{A0AC7D40-5F8F-4991-89B0-A97316020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6867" name="Rectangle 6">
            <a:extLst>
              <a:ext uri="{FF2B5EF4-FFF2-40B4-BE49-F238E27FC236}">
                <a16:creationId xmlns:a16="http://schemas.microsoft.com/office/drawing/2014/main" id="{6D09F16F-AB48-4907-95D8-185A6B1F9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0E9F454D-9427-4D28-BF01-499C68860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3F1148FA-35E5-4B16-84F7-B1B3DACC7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36870" name="Rectangle 4">
            <a:extLst>
              <a:ext uri="{FF2B5EF4-FFF2-40B4-BE49-F238E27FC236}">
                <a16:creationId xmlns:a16="http://schemas.microsoft.com/office/drawing/2014/main" id="{44A1F7EE-589A-4F8E-AA6D-82E4AE6600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/>
              <a:t>Childhood Glaucoma: Treatment</a:t>
            </a:r>
          </a:p>
          <a:p>
            <a:pPr lvl="1" eaLnBrk="1" hangingPunct="1"/>
            <a:r>
              <a:rPr lang="en-US" altLang="en-US" i="1"/>
              <a:t>Medical </a:t>
            </a:r>
            <a:r>
              <a:rPr lang="en-US" altLang="en-US"/>
              <a:t>treatment is a </a:t>
            </a:r>
            <a:r>
              <a:rPr lang="en-US" altLang="en-US">
                <a:solidFill>
                  <a:srgbClr val="0000FF"/>
                </a:solidFill>
              </a:rPr>
              <a:t>stop-gap</a:t>
            </a:r>
            <a:r>
              <a:rPr lang="en-US" altLang="en-US"/>
              <a:t> measure</a:t>
            </a:r>
          </a:p>
          <a:p>
            <a:pPr lvl="1" eaLnBrk="1" hangingPunct="1"/>
            <a:r>
              <a:rPr lang="en-US" altLang="en-US" i="1"/>
              <a:t>Surgical</a:t>
            </a:r>
            <a:r>
              <a:rPr lang="en-US" altLang="en-US"/>
              <a:t> intervention is treatment of choice for </a:t>
            </a:r>
            <a:r>
              <a:rPr lang="en-US" altLang="en-US">
                <a:solidFill>
                  <a:srgbClr val="0000FF"/>
                </a:solidFill>
              </a:rPr>
              <a:t>congenital</a:t>
            </a:r>
            <a:r>
              <a:rPr lang="en-US" altLang="en-US"/>
              <a:t> glaucoma and most </a:t>
            </a:r>
            <a:r>
              <a:rPr lang="en-US" altLang="en-US">
                <a:solidFill>
                  <a:srgbClr val="0000FF"/>
                </a:solidFill>
              </a:rPr>
              <a:t>1</a:t>
            </a:r>
            <a:r>
              <a:rPr lang="en-US" altLang="en-US" baseline="30000">
                <a:solidFill>
                  <a:srgbClr val="0000FF"/>
                </a:solidFill>
              </a:rPr>
              <a:t>o</a:t>
            </a:r>
            <a:r>
              <a:rPr lang="en-US" altLang="en-US">
                <a:solidFill>
                  <a:srgbClr val="0000FF"/>
                </a:solidFill>
              </a:rPr>
              <a:t> developmental</a:t>
            </a:r>
            <a:r>
              <a:rPr lang="en-US" altLang="en-US"/>
              <a:t> glaucoma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Angle surgery preferred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If cornea clear:    </a:t>
            </a:r>
            <a:r>
              <a:rPr lang="en-US" altLang="en-US" i="1">
                <a:solidFill>
                  <a:schemeClr val="bg1"/>
                </a:solidFill>
              </a:rPr>
              <a:t>Goniotomy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If cornea cloudy: </a:t>
            </a:r>
            <a:r>
              <a:rPr lang="en-US" altLang="en-US" i="1">
                <a:solidFill>
                  <a:schemeClr val="bg1"/>
                </a:solidFill>
              </a:rPr>
              <a:t>Trabeculotomy</a:t>
            </a:r>
          </a:p>
          <a:p>
            <a:pPr lvl="3" eaLnBrk="1" hangingPunct="1"/>
            <a:r>
              <a:rPr lang="en-US" altLang="en-US">
                <a:solidFill>
                  <a:schemeClr val="bg1"/>
                </a:solidFill>
              </a:rPr>
              <a:t>Note: this is </a:t>
            </a:r>
            <a:r>
              <a:rPr lang="en-US" altLang="en-US" i="1">
                <a:solidFill>
                  <a:schemeClr val="bg1"/>
                </a:solidFill>
              </a:rPr>
              <a:t>not</a:t>
            </a:r>
            <a:r>
              <a:rPr lang="en-US" altLang="en-US">
                <a:solidFill>
                  <a:schemeClr val="bg1"/>
                </a:solidFill>
              </a:rPr>
              <a:t> the same as trabecul</a:t>
            </a:r>
            <a:r>
              <a:rPr lang="en-US" altLang="en-US" b="1">
                <a:solidFill>
                  <a:schemeClr val="bg1"/>
                </a:solidFill>
              </a:rPr>
              <a:t>ec</a:t>
            </a:r>
            <a:r>
              <a:rPr lang="en-US" altLang="en-US">
                <a:solidFill>
                  <a:schemeClr val="bg1"/>
                </a:solidFill>
              </a:rPr>
              <a:t>tomy</a:t>
            </a:r>
            <a:endParaRPr lang="en-US" altLang="en-US" i="1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If angle surgery fails, trab or shunt is indicated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Try angle surgery x 2 before changing tactics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6871" name="Rectangle 15">
            <a:extLst>
              <a:ext uri="{FF2B5EF4-FFF2-40B4-BE49-F238E27FC236}">
                <a16:creationId xmlns:a16="http://schemas.microsoft.com/office/drawing/2014/main" id="{DDA8A8EE-B152-404F-836F-E7ED8E986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76600"/>
            <a:ext cx="9906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6872" name="Slide Number Placeholder 1">
            <a:extLst>
              <a:ext uri="{FF2B5EF4-FFF2-40B4-BE49-F238E27FC236}">
                <a16:creationId xmlns:a16="http://schemas.microsoft.com/office/drawing/2014/main" id="{59AF6920-01CE-47D5-BDF8-9D3BAF9B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D50ACB-C318-4D65-9C63-0A186455BBEC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5F6ED48-25FC-495C-A7CA-B4788499A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1DCC96B-62B5-4EA3-A5BD-07977C71B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F1C7AF0F-6B52-43E1-9F24-7F70E96FA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D4671481-56AF-408D-929D-EDD0425EB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A61AB598-2B58-42A8-B25F-02AD6BF7F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/>
              <a:t>Childhood Glaucoma: Treatment</a:t>
            </a:r>
          </a:p>
          <a:p>
            <a:pPr lvl="1" eaLnBrk="1" hangingPunct="1"/>
            <a:r>
              <a:rPr lang="en-US" altLang="en-US" i="1"/>
              <a:t>Medical </a:t>
            </a:r>
            <a:r>
              <a:rPr lang="en-US" altLang="en-US"/>
              <a:t>treatment is a </a:t>
            </a:r>
            <a:r>
              <a:rPr lang="en-US" altLang="en-US">
                <a:solidFill>
                  <a:srgbClr val="0000FF"/>
                </a:solidFill>
              </a:rPr>
              <a:t>stop-gap</a:t>
            </a:r>
            <a:r>
              <a:rPr lang="en-US" altLang="en-US"/>
              <a:t> measure</a:t>
            </a:r>
          </a:p>
          <a:p>
            <a:pPr lvl="1" eaLnBrk="1" hangingPunct="1"/>
            <a:r>
              <a:rPr lang="en-US" altLang="en-US" i="1"/>
              <a:t>Surgical</a:t>
            </a:r>
            <a:r>
              <a:rPr lang="en-US" altLang="en-US"/>
              <a:t> intervention is treatment of choice for </a:t>
            </a:r>
            <a:r>
              <a:rPr lang="en-US" altLang="en-US">
                <a:solidFill>
                  <a:srgbClr val="0000FF"/>
                </a:solidFill>
              </a:rPr>
              <a:t>congenital</a:t>
            </a:r>
            <a:r>
              <a:rPr lang="en-US" altLang="en-US"/>
              <a:t> glaucoma and most </a:t>
            </a:r>
            <a:r>
              <a:rPr lang="en-US" altLang="en-US">
                <a:solidFill>
                  <a:srgbClr val="0000FF"/>
                </a:solidFill>
              </a:rPr>
              <a:t>1</a:t>
            </a:r>
            <a:r>
              <a:rPr lang="en-US" altLang="en-US" baseline="30000">
                <a:solidFill>
                  <a:srgbClr val="0000FF"/>
                </a:solidFill>
              </a:rPr>
              <a:t>o</a:t>
            </a:r>
            <a:r>
              <a:rPr lang="en-US" altLang="en-US">
                <a:solidFill>
                  <a:srgbClr val="0000FF"/>
                </a:solidFill>
              </a:rPr>
              <a:t> developmental</a:t>
            </a:r>
            <a:r>
              <a:rPr lang="en-US" altLang="en-US"/>
              <a:t> glaucoma</a:t>
            </a:r>
          </a:p>
          <a:p>
            <a:pPr lvl="1" eaLnBrk="1" hangingPunct="1"/>
            <a:r>
              <a:rPr lang="en-US" altLang="en-US"/>
              <a:t>Angle surgery preferred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If angle surgery fails, trab or shunt is indicated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Try angle surgery x 2 before changing tactics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11AF6CAE-D053-4015-8AF0-B1460A988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457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structure</a:t>
            </a:r>
          </a:p>
        </p:txBody>
      </p:sp>
      <p:sp>
        <p:nvSpPr>
          <p:cNvPr id="37896" name="Rectangle 15">
            <a:extLst>
              <a:ext uri="{FF2B5EF4-FFF2-40B4-BE49-F238E27FC236}">
                <a16:creationId xmlns:a16="http://schemas.microsoft.com/office/drawing/2014/main" id="{C3C0792C-2670-4B5E-9FCD-67FE3C90B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953000"/>
            <a:ext cx="6858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F17323-599E-4117-8197-7C3FF70B8C28}"/>
              </a:ext>
            </a:extLst>
          </p:cNvPr>
          <p:cNvSpPr/>
          <p:nvPr/>
        </p:nvSpPr>
        <p:spPr>
          <a:xfrm>
            <a:off x="685800" y="3733800"/>
            <a:ext cx="99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7898" name="Slide Number Placeholder 2">
            <a:extLst>
              <a:ext uri="{FF2B5EF4-FFF2-40B4-BE49-F238E27FC236}">
                <a16:creationId xmlns:a16="http://schemas.microsoft.com/office/drawing/2014/main" id="{E2CEBFE2-FA92-473E-90AB-1B5B4275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790B4A-81DA-4068-89F6-6FEDDFAA1938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E12A4A1-899A-4693-A1C0-70C8F9CDA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3E884873-9BAF-4988-AA07-9EDFC618E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4B404AB-93CB-4FDB-8309-85B3CD16E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8917" name="Rectangle 4">
            <a:extLst>
              <a:ext uri="{FF2B5EF4-FFF2-40B4-BE49-F238E27FC236}">
                <a16:creationId xmlns:a16="http://schemas.microsoft.com/office/drawing/2014/main" id="{C76BCFE6-4F68-40ED-8B8C-851A1BF47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EA619EAC-79D2-41B6-A85E-B06702534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C7C0B840-0A69-43B4-98DD-EDF2D60EE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/>
              <a:t>Childhood Glaucoma: Treatment</a:t>
            </a:r>
          </a:p>
          <a:p>
            <a:pPr lvl="1" eaLnBrk="1" hangingPunct="1"/>
            <a:r>
              <a:rPr lang="en-US" altLang="en-US" i="1"/>
              <a:t>Medical </a:t>
            </a:r>
            <a:r>
              <a:rPr lang="en-US" altLang="en-US"/>
              <a:t>treatment is a </a:t>
            </a:r>
            <a:r>
              <a:rPr lang="en-US" altLang="en-US">
                <a:solidFill>
                  <a:srgbClr val="0000FF"/>
                </a:solidFill>
              </a:rPr>
              <a:t>stop-gap</a:t>
            </a:r>
            <a:r>
              <a:rPr lang="en-US" altLang="en-US"/>
              <a:t> measure</a:t>
            </a:r>
          </a:p>
          <a:p>
            <a:pPr lvl="1" eaLnBrk="1" hangingPunct="1"/>
            <a:r>
              <a:rPr lang="en-US" altLang="en-US" i="1"/>
              <a:t>Surgical</a:t>
            </a:r>
            <a:r>
              <a:rPr lang="en-US" altLang="en-US"/>
              <a:t> intervention is treatment of choice for </a:t>
            </a:r>
            <a:r>
              <a:rPr lang="en-US" altLang="en-US">
                <a:solidFill>
                  <a:srgbClr val="0000FF"/>
                </a:solidFill>
              </a:rPr>
              <a:t>congenital</a:t>
            </a:r>
            <a:r>
              <a:rPr lang="en-US" altLang="en-US"/>
              <a:t> glaucoma and most </a:t>
            </a:r>
            <a:r>
              <a:rPr lang="en-US" altLang="en-US">
                <a:solidFill>
                  <a:srgbClr val="0000FF"/>
                </a:solidFill>
              </a:rPr>
              <a:t>1</a:t>
            </a:r>
            <a:r>
              <a:rPr lang="en-US" altLang="en-US" baseline="30000">
                <a:solidFill>
                  <a:srgbClr val="0000FF"/>
                </a:solidFill>
              </a:rPr>
              <a:t>o</a:t>
            </a:r>
            <a:r>
              <a:rPr lang="en-US" altLang="en-US">
                <a:solidFill>
                  <a:srgbClr val="0000FF"/>
                </a:solidFill>
              </a:rPr>
              <a:t> developmental</a:t>
            </a:r>
            <a:r>
              <a:rPr lang="en-US" altLang="en-US"/>
              <a:t> 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Angle</a:t>
            </a:r>
            <a:r>
              <a:rPr lang="en-US" altLang="en-US"/>
              <a:t> surgery preferred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If cornea clear:    </a:t>
            </a:r>
            <a:r>
              <a:rPr lang="en-US" altLang="en-US" i="1">
                <a:solidFill>
                  <a:schemeClr val="bg1"/>
                </a:solidFill>
              </a:rPr>
              <a:t>Goniotomy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If cornea cloudy: </a:t>
            </a:r>
            <a:r>
              <a:rPr lang="en-US" altLang="en-US" i="1">
                <a:solidFill>
                  <a:schemeClr val="bg1"/>
                </a:solidFill>
              </a:rPr>
              <a:t>Trabeculotomy</a:t>
            </a:r>
          </a:p>
          <a:p>
            <a:pPr lvl="3" eaLnBrk="1" hangingPunct="1"/>
            <a:r>
              <a:rPr lang="en-US" altLang="en-US">
                <a:solidFill>
                  <a:schemeClr val="bg1"/>
                </a:solidFill>
              </a:rPr>
              <a:t>Note: this is </a:t>
            </a:r>
            <a:r>
              <a:rPr lang="en-US" altLang="en-US" i="1">
                <a:solidFill>
                  <a:schemeClr val="bg1"/>
                </a:solidFill>
              </a:rPr>
              <a:t>not</a:t>
            </a:r>
            <a:r>
              <a:rPr lang="en-US" altLang="en-US">
                <a:solidFill>
                  <a:schemeClr val="bg1"/>
                </a:solidFill>
              </a:rPr>
              <a:t> the same as trabecul</a:t>
            </a:r>
            <a:r>
              <a:rPr lang="en-US" altLang="en-US" b="1">
                <a:solidFill>
                  <a:schemeClr val="bg1"/>
                </a:solidFill>
              </a:rPr>
              <a:t>ec</a:t>
            </a:r>
            <a:r>
              <a:rPr lang="en-US" altLang="en-US">
                <a:solidFill>
                  <a:schemeClr val="bg1"/>
                </a:solidFill>
              </a:rPr>
              <a:t>tomy</a:t>
            </a:r>
            <a:endParaRPr lang="en-US" altLang="en-US" i="1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If angle surgery fails, trab or shunt is indicated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Try angle surgery x 2 before changing tactics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8920" name="Rectangle 15">
            <a:extLst>
              <a:ext uri="{FF2B5EF4-FFF2-40B4-BE49-F238E27FC236}">
                <a16:creationId xmlns:a16="http://schemas.microsoft.com/office/drawing/2014/main" id="{A2538788-43C1-4A36-9E74-698EE4045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29200"/>
            <a:ext cx="609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CBFEA6-C093-4D31-BFDB-C7784419D022}"/>
              </a:ext>
            </a:extLst>
          </p:cNvPr>
          <p:cNvSpPr/>
          <p:nvPr/>
        </p:nvSpPr>
        <p:spPr>
          <a:xfrm>
            <a:off x="838200" y="3733800"/>
            <a:ext cx="838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922" name="Slide Number Placeholder 2">
            <a:extLst>
              <a:ext uri="{FF2B5EF4-FFF2-40B4-BE49-F238E27FC236}">
                <a16:creationId xmlns:a16="http://schemas.microsoft.com/office/drawing/2014/main" id="{2F869017-047C-4DCD-9E43-0EAC37A4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026AEA-5454-4AAA-B049-64270207FF0F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6ABEC66-66CD-49FC-BE27-A771903F9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3EC2418D-2D4B-4755-AD30-26A8173E5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1DEE529-6149-4F9B-A1D8-74C906BC5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9941" name="Rectangle 4">
            <a:extLst>
              <a:ext uri="{FF2B5EF4-FFF2-40B4-BE49-F238E27FC236}">
                <a16:creationId xmlns:a16="http://schemas.microsoft.com/office/drawing/2014/main" id="{8CEAD0A8-E078-4B03-BD20-E592F1D51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9942" name="Rectangle 5">
            <a:extLst>
              <a:ext uri="{FF2B5EF4-FFF2-40B4-BE49-F238E27FC236}">
                <a16:creationId xmlns:a16="http://schemas.microsoft.com/office/drawing/2014/main" id="{215D706C-C114-4635-91C5-F75DD1271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39943" name="Rectangle 6">
            <a:extLst>
              <a:ext uri="{FF2B5EF4-FFF2-40B4-BE49-F238E27FC236}">
                <a16:creationId xmlns:a16="http://schemas.microsoft.com/office/drawing/2014/main" id="{559CA95A-DDFA-41DA-99B4-7F1C1164A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/>
              <a:t>Childhood Glaucoma: Treatment</a:t>
            </a:r>
          </a:p>
          <a:p>
            <a:pPr lvl="1" eaLnBrk="1" hangingPunct="1"/>
            <a:r>
              <a:rPr lang="en-US" altLang="en-US" i="1"/>
              <a:t>Medical </a:t>
            </a:r>
            <a:r>
              <a:rPr lang="en-US" altLang="en-US"/>
              <a:t>treatment is a </a:t>
            </a:r>
            <a:r>
              <a:rPr lang="en-US" altLang="en-US">
                <a:solidFill>
                  <a:srgbClr val="0000FF"/>
                </a:solidFill>
              </a:rPr>
              <a:t>stop-gap</a:t>
            </a:r>
            <a:r>
              <a:rPr lang="en-US" altLang="en-US"/>
              <a:t> measure</a:t>
            </a:r>
          </a:p>
          <a:p>
            <a:pPr lvl="1" eaLnBrk="1" hangingPunct="1"/>
            <a:r>
              <a:rPr lang="en-US" altLang="en-US" i="1"/>
              <a:t>Surgical</a:t>
            </a:r>
            <a:r>
              <a:rPr lang="en-US" altLang="en-US"/>
              <a:t> intervention is treatment of choice for </a:t>
            </a:r>
            <a:r>
              <a:rPr lang="en-US" altLang="en-US">
                <a:solidFill>
                  <a:srgbClr val="0000FF"/>
                </a:solidFill>
              </a:rPr>
              <a:t>congenital</a:t>
            </a:r>
            <a:r>
              <a:rPr lang="en-US" altLang="en-US"/>
              <a:t> glaucoma and most </a:t>
            </a:r>
            <a:r>
              <a:rPr lang="en-US" altLang="en-US">
                <a:solidFill>
                  <a:srgbClr val="0000FF"/>
                </a:solidFill>
              </a:rPr>
              <a:t>1</a:t>
            </a:r>
            <a:r>
              <a:rPr lang="en-US" altLang="en-US" baseline="30000">
                <a:solidFill>
                  <a:srgbClr val="0000FF"/>
                </a:solidFill>
              </a:rPr>
              <a:t>o</a:t>
            </a:r>
            <a:r>
              <a:rPr lang="en-US" altLang="en-US">
                <a:solidFill>
                  <a:srgbClr val="0000FF"/>
                </a:solidFill>
              </a:rPr>
              <a:t> developmental</a:t>
            </a:r>
            <a:r>
              <a:rPr lang="en-US" altLang="en-US"/>
              <a:t> 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Angle</a:t>
            </a:r>
            <a:r>
              <a:rPr lang="en-US" altLang="en-US"/>
              <a:t> surgery preferred</a:t>
            </a:r>
          </a:p>
          <a:p>
            <a:pPr lvl="2" eaLnBrk="1" hangingPunct="1"/>
            <a:r>
              <a:rPr lang="en-US" altLang="en-US"/>
              <a:t>If cornea clear:    </a:t>
            </a:r>
            <a:r>
              <a:rPr lang="en-US" altLang="en-US" i="1">
                <a:solidFill>
                  <a:srgbClr val="0000FF"/>
                </a:solidFill>
              </a:rPr>
              <a:t>Goniotomy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If cornea cloudy: </a:t>
            </a:r>
            <a:r>
              <a:rPr lang="en-US" altLang="en-US" i="1">
                <a:solidFill>
                  <a:schemeClr val="bg1"/>
                </a:solidFill>
              </a:rPr>
              <a:t>Trabeculotomy</a:t>
            </a:r>
          </a:p>
          <a:p>
            <a:pPr lvl="3" eaLnBrk="1" hangingPunct="1"/>
            <a:r>
              <a:rPr lang="en-US" altLang="en-US">
                <a:solidFill>
                  <a:schemeClr val="bg1"/>
                </a:solidFill>
              </a:rPr>
              <a:t>Note: this is </a:t>
            </a:r>
            <a:r>
              <a:rPr lang="en-US" altLang="en-US" i="1">
                <a:solidFill>
                  <a:schemeClr val="bg1"/>
                </a:solidFill>
              </a:rPr>
              <a:t>not</a:t>
            </a:r>
            <a:r>
              <a:rPr lang="en-US" altLang="en-US">
                <a:solidFill>
                  <a:schemeClr val="bg1"/>
                </a:solidFill>
              </a:rPr>
              <a:t> the same as trabecul</a:t>
            </a:r>
            <a:r>
              <a:rPr lang="en-US" altLang="en-US" b="1">
                <a:solidFill>
                  <a:schemeClr val="bg1"/>
                </a:solidFill>
              </a:rPr>
              <a:t>ec</a:t>
            </a:r>
            <a:r>
              <a:rPr lang="en-US" altLang="en-US">
                <a:solidFill>
                  <a:schemeClr val="bg1"/>
                </a:solidFill>
              </a:rPr>
              <a:t>tomy</a:t>
            </a:r>
            <a:endParaRPr lang="en-US" altLang="en-US" i="1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If angle surgery fails, trab or shunt is indicated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Try angle surgery x 2 before changing tactics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9944" name="Rectangle 15">
            <a:extLst>
              <a:ext uri="{FF2B5EF4-FFF2-40B4-BE49-F238E27FC236}">
                <a16:creationId xmlns:a16="http://schemas.microsoft.com/office/drawing/2014/main" id="{DD6B8BDE-1C65-4CE7-8B50-8D67A33F3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29200"/>
            <a:ext cx="609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C36E00-99F9-413C-A190-D37CC7B6231D}"/>
              </a:ext>
            </a:extLst>
          </p:cNvPr>
          <p:cNvSpPr/>
          <p:nvPr/>
        </p:nvSpPr>
        <p:spPr>
          <a:xfrm>
            <a:off x="1143000" y="4114800"/>
            <a:ext cx="609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946" name="Rectangle 8">
            <a:extLst>
              <a:ext uri="{FF2B5EF4-FFF2-40B4-BE49-F238E27FC236}">
                <a16:creationId xmlns:a16="http://schemas.microsoft.com/office/drawing/2014/main" id="{56156601-74CD-4F98-8174-C7C84DBD7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2133600" cy="4191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One surgical technique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39947" name="Slide Number Placeholder 2">
            <a:extLst>
              <a:ext uri="{FF2B5EF4-FFF2-40B4-BE49-F238E27FC236}">
                <a16:creationId xmlns:a16="http://schemas.microsoft.com/office/drawing/2014/main" id="{A54068F2-DB4B-48E3-BB19-EFB59CAA5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638B33-A277-4DE9-9906-5879B9E49D2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>
            <a:extLst>
              <a:ext uri="{FF2B5EF4-FFF2-40B4-BE49-F238E27FC236}">
                <a16:creationId xmlns:a16="http://schemas.microsoft.com/office/drawing/2014/main" id="{B26D3A4D-4225-498F-87CF-13F587C9E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2133600" cy="4191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0963" name="Rectangle 7">
            <a:extLst>
              <a:ext uri="{FF2B5EF4-FFF2-40B4-BE49-F238E27FC236}">
                <a16:creationId xmlns:a16="http://schemas.microsoft.com/office/drawing/2014/main" id="{F1BEAE61-77C3-4617-834C-5D74AFEB0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2B788899-A437-4D7D-9F97-09AB27936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6344B738-B118-47C8-9D91-E56E2E799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0966" name="Rectangle 4">
            <a:extLst>
              <a:ext uri="{FF2B5EF4-FFF2-40B4-BE49-F238E27FC236}">
                <a16:creationId xmlns:a16="http://schemas.microsoft.com/office/drawing/2014/main" id="{A951C26C-1D3C-4374-A2B9-500EEE0B9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0967" name="Rectangle 5">
            <a:extLst>
              <a:ext uri="{FF2B5EF4-FFF2-40B4-BE49-F238E27FC236}">
                <a16:creationId xmlns:a16="http://schemas.microsoft.com/office/drawing/2014/main" id="{862966D0-367F-4B95-9B6B-D389983AA2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40968" name="Rectangle 6">
            <a:extLst>
              <a:ext uri="{FF2B5EF4-FFF2-40B4-BE49-F238E27FC236}">
                <a16:creationId xmlns:a16="http://schemas.microsoft.com/office/drawing/2014/main" id="{FE8BB28B-E454-4EE9-9B1B-2AA42B6D4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/>
              <a:t>Childhood Glaucoma: Treatment</a:t>
            </a:r>
          </a:p>
          <a:p>
            <a:pPr lvl="1" eaLnBrk="1" hangingPunct="1"/>
            <a:r>
              <a:rPr lang="en-US" altLang="en-US" i="1"/>
              <a:t>Medical </a:t>
            </a:r>
            <a:r>
              <a:rPr lang="en-US" altLang="en-US"/>
              <a:t>treatment is a </a:t>
            </a:r>
            <a:r>
              <a:rPr lang="en-US" altLang="en-US">
                <a:solidFill>
                  <a:srgbClr val="0000FF"/>
                </a:solidFill>
              </a:rPr>
              <a:t>stop-gap</a:t>
            </a:r>
            <a:r>
              <a:rPr lang="en-US" altLang="en-US"/>
              <a:t> measure</a:t>
            </a:r>
          </a:p>
          <a:p>
            <a:pPr lvl="1" eaLnBrk="1" hangingPunct="1"/>
            <a:r>
              <a:rPr lang="en-US" altLang="en-US" i="1"/>
              <a:t>Surgical</a:t>
            </a:r>
            <a:r>
              <a:rPr lang="en-US" altLang="en-US"/>
              <a:t> intervention is treatment of choice for </a:t>
            </a:r>
            <a:r>
              <a:rPr lang="en-US" altLang="en-US">
                <a:solidFill>
                  <a:srgbClr val="0000FF"/>
                </a:solidFill>
              </a:rPr>
              <a:t>congenital</a:t>
            </a:r>
            <a:r>
              <a:rPr lang="en-US" altLang="en-US"/>
              <a:t> glaucoma and most </a:t>
            </a:r>
            <a:r>
              <a:rPr lang="en-US" altLang="en-US">
                <a:solidFill>
                  <a:srgbClr val="0000FF"/>
                </a:solidFill>
              </a:rPr>
              <a:t>1</a:t>
            </a:r>
            <a:r>
              <a:rPr lang="en-US" altLang="en-US" baseline="30000">
                <a:solidFill>
                  <a:srgbClr val="0000FF"/>
                </a:solidFill>
              </a:rPr>
              <a:t>o</a:t>
            </a:r>
            <a:r>
              <a:rPr lang="en-US" altLang="en-US">
                <a:solidFill>
                  <a:srgbClr val="0000FF"/>
                </a:solidFill>
              </a:rPr>
              <a:t> developmental</a:t>
            </a:r>
            <a:r>
              <a:rPr lang="en-US" altLang="en-US"/>
              <a:t> 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Angle</a:t>
            </a:r>
            <a:r>
              <a:rPr lang="en-US" altLang="en-US"/>
              <a:t> surgery preferred</a:t>
            </a:r>
          </a:p>
          <a:p>
            <a:pPr lvl="2" eaLnBrk="1" hangingPunct="1"/>
            <a:r>
              <a:rPr lang="en-US" altLang="en-US"/>
              <a:t>If cornea clear:    </a:t>
            </a:r>
            <a:r>
              <a:rPr lang="en-US" altLang="en-US" i="1">
                <a:solidFill>
                  <a:srgbClr val="0000FF"/>
                </a:solidFill>
              </a:rPr>
              <a:t>Goniotomy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If cornea cloudy: </a:t>
            </a:r>
            <a:r>
              <a:rPr lang="en-US" altLang="en-US" i="1">
                <a:solidFill>
                  <a:schemeClr val="bg1"/>
                </a:solidFill>
              </a:rPr>
              <a:t>Trabeculotomy</a:t>
            </a:r>
          </a:p>
          <a:p>
            <a:pPr lvl="3" eaLnBrk="1" hangingPunct="1"/>
            <a:r>
              <a:rPr lang="en-US" altLang="en-US">
                <a:solidFill>
                  <a:schemeClr val="bg1"/>
                </a:solidFill>
              </a:rPr>
              <a:t>Note: this is </a:t>
            </a:r>
            <a:r>
              <a:rPr lang="en-US" altLang="en-US" i="1">
                <a:solidFill>
                  <a:schemeClr val="bg1"/>
                </a:solidFill>
              </a:rPr>
              <a:t>not</a:t>
            </a:r>
            <a:r>
              <a:rPr lang="en-US" altLang="en-US">
                <a:solidFill>
                  <a:schemeClr val="bg1"/>
                </a:solidFill>
              </a:rPr>
              <a:t> the same as trabecul</a:t>
            </a:r>
            <a:r>
              <a:rPr lang="en-US" altLang="en-US" b="1">
                <a:solidFill>
                  <a:schemeClr val="bg1"/>
                </a:solidFill>
              </a:rPr>
              <a:t>ec</a:t>
            </a:r>
            <a:r>
              <a:rPr lang="en-US" altLang="en-US">
                <a:solidFill>
                  <a:schemeClr val="bg1"/>
                </a:solidFill>
              </a:rPr>
              <a:t>tomy</a:t>
            </a:r>
            <a:endParaRPr lang="en-US" altLang="en-US" i="1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If angle surgery fails, trab or shunt is indicated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Try angle surgery x 2 before changing tactics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0969" name="Rectangle 15">
            <a:extLst>
              <a:ext uri="{FF2B5EF4-FFF2-40B4-BE49-F238E27FC236}">
                <a16:creationId xmlns:a16="http://schemas.microsoft.com/office/drawing/2014/main" id="{F1BA1A5E-AD43-494B-9FCA-EB1CA5018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29200"/>
            <a:ext cx="609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260176-5FCE-40C9-8F76-901308843220}"/>
              </a:ext>
            </a:extLst>
          </p:cNvPr>
          <p:cNvSpPr/>
          <p:nvPr/>
        </p:nvSpPr>
        <p:spPr>
          <a:xfrm>
            <a:off x="1143000" y="4114800"/>
            <a:ext cx="609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971" name="Slide Number Placeholder 2">
            <a:extLst>
              <a:ext uri="{FF2B5EF4-FFF2-40B4-BE49-F238E27FC236}">
                <a16:creationId xmlns:a16="http://schemas.microsoft.com/office/drawing/2014/main" id="{5DE034FD-49EB-4B5B-95DD-80213A69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77EF80-DD67-4910-BDE2-19F8D0AE6A59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98A94738-7C84-4DDB-BD02-A13D2DB4D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2133600" cy="4191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1987" name="Rectangle 7">
            <a:extLst>
              <a:ext uri="{FF2B5EF4-FFF2-40B4-BE49-F238E27FC236}">
                <a16:creationId xmlns:a16="http://schemas.microsoft.com/office/drawing/2014/main" id="{428C96D5-665B-4A4B-B8A6-3D9914D36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5A359A1D-33B6-450D-82C0-7EF629994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36DDF3D8-364D-4F45-AC39-4B9808597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1990" name="Rectangle 4">
            <a:extLst>
              <a:ext uri="{FF2B5EF4-FFF2-40B4-BE49-F238E27FC236}">
                <a16:creationId xmlns:a16="http://schemas.microsoft.com/office/drawing/2014/main" id="{5F6CDB61-D332-4D77-B42C-31974A05F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1991" name="Rectangle 5">
            <a:extLst>
              <a:ext uri="{FF2B5EF4-FFF2-40B4-BE49-F238E27FC236}">
                <a16:creationId xmlns:a16="http://schemas.microsoft.com/office/drawing/2014/main" id="{2C1F8C8C-1181-4CEF-96DA-F333C7363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6EEF1737-5756-49F2-B4C7-2EAC9B1CB1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Childhood Glaucoma: Treatment</a:t>
            </a:r>
          </a:p>
          <a:p>
            <a:pPr lvl="1" eaLnBrk="1" hangingPunct="1">
              <a:defRPr/>
            </a:pPr>
            <a:r>
              <a:rPr lang="en-US" i="1" dirty="0"/>
              <a:t>Medical </a:t>
            </a:r>
            <a:r>
              <a:rPr lang="en-US" dirty="0"/>
              <a:t>treatment is a </a:t>
            </a:r>
            <a:r>
              <a:rPr lang="en-US" dirty="0">
                <a:solidFill>
                  <a:srgbClr val="0000FF"/>
                </a:solidFill>
              </a:rPr>
              <a:t>stop-gap</a:t>
            </a:r>
            <a:r>
              <a:rPr lang="en-US" dirty="0"/>
              <a:t> measure</a:t>
            </a:r>
          </a:p>
          <a:p>
            <a:pPr lvl="1" eaLnBrk="1" hangingPunct="1">
              <a:defRPr/>
            </a:pPr>
            <a:r>
              <a:rPr lang="en-US" i="1" dirty="0"/>
              <a:t>Surgical</a:t>
            </a:r>
            <a:r>
              <a:rPr lang="en-US" dirty="0"/>
              <a:t> intervention is treatment of choice for </a:t>
            </a:r>
            <a:r>
              <a:rPr lang="en-US" dirty="0">
                <a:solidFill>
                  <a:srgbClr val="0000FF"/>
                </a:solidFill>
              </a:rPr>
              <a:t>congenital</a:t>
            </a:r>
            <a:r>
              <a:rPr lang="en-US" dirty="0"/>
              <a:t> glaucoma and most </a:t>
            </a:r>
            <a:r>
              <a:rPr lang="en-US" dirty="0">
                <a:solidFill>
                  <a:srgbClr val="0000FF"/>
                </a:solidFill>
              </a:rPr>
              <a:t>1</a:t>
            </a:r>
            <a:r>
              <a:rPr lang="en-US" baseline="30000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 developmental</a:t>
            </a:r>
            <a:r>
              <a:rPr lang="en-US" dirty="0"/>
              <a:t> glaucoma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Angle</a:t>
            </a:r>
            <a:r>
              <a:rPr lang="en-US" dirty="0"/>
              <a:t> surgery preferred</a:t>
            </a:r>
          </a:p>
          <a:p>
            <a:pPr lvl="2" eaLnBrk="1" hangingPunct="1">
              <a:defRPr/>
            </a:pPr>
            <a:r>
              <a:rPr lang="en-US" dirty="0"/>
              <a:t>If cornea clear:    </a:t>
            </a:r>
            <a:r>
              <a:rPr lang="en-US" i="1" dirty="0" err="1">
                <a:solidFill>
                  <a:srgbClr val="0000FF"/>
                </a:solidFill>
              </a:rPr>
              <a:t>Goniotomy</a:t>
            </a:r>
            <a:endParaRPr lang="en-US" i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/>
              <a:t>If cornea cloudy: </a:t>
            </a:r>
            <a:r>
              <a:rPr lang="en-US" i="1" dirty="0" err="1">
                <a:solidFill>
                  <a:srgbClr val="0000FF"/>
                </a:solidFill>
              </a:rPr>
              <a:t>Trabecul</a:t>
            </a:r>
            <a:r>
              <a:rPr lang="en-US" i="1" dirty="0" err="1">
                <a:solidFill>
                  <a:schemeClr val="accent1"/>
                </a:solidFill>
              </a:rPr>
              <a:t>o</a:t>
            </a:r>
            <a:r>
              <a:rPr lang="en-US" i="1" dirty="0" err="1">
                <a:solidFill>
                  <a:srgbClr val="0000FF"/>
                </a:solidFill>
              </a:rPr>
              <a:t>tomy</a:t>
            </a:r>
            <a:endParaRPr lang="en-US" i="1" dirty="0"/>
          </a:p>
          <a:p>
            <a:pPr marL="344487" lvl="1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If angle surgery fails, </a:t>
            </a:r>
            <a:r>
              <a:rPr lang="en-US" dirty="0" err="1">
                <a:solidFill>
                  <a:schemeClr val="bg1"/>
                </a:solidFill>
              </a:rPr>
              <a:t>trab</a:t>
            </a:r>
            <a:r>
              <a:rPr lang="en-US" dirty="0">
                <a:solidFill>
                  <a:schemeClr val="bg1"/>
                </a:solidFill>
              </a:rPr>
              <a:t> or shunt is indicated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Try angle surgery x 2 before changing tactics</a:t>
            </a:r>
          </a:p>
          <a:p>
            <a:pPr eaLnBrk="1" hangingPunct="1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993" name="Rectangle 15">
            <a:extLst>
              <a:ext uri="{FF2B5EF4-FFF2-40B4-BE49-F238E27FC236}">
                <a16:creationId xmlns:a16="http://schemas.microsoft.com/office/drawing/2014/main" id="{CA5591D5-F419-48E7-8505-65DF48604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29200"/>
            <a:ext cx="609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994" name="Rectangle 8">
            <a:extLst>
              <a:ext uri="{FF2B5EF4-FFF2-40B4-BE49-F238E27FC236}">
                <a16:creationId xmlns:a16="http://schemas.microsoft.com/office/drawing/2014/main" id="{51362DF8-8FF3-4B60-8C84-26C6C50BC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076700"/>
            <a:ext cx="2133600" cy="4191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Another surgical technique</a:t>
            </a:r>
          </a:p>
        </p:txBody>
      </p:sp>
      <p:sp>
        <p:nvSpPr>
          <p:cNvPr id="41995" name="Slide Number Placeholder 1">
            <a:extLst>
              <a:ext uri="{FF2B5EF4-FFF2-40B4-BE49-F238E27FC236}">
                <a16:creationId xmlns:a16="http://schemas.microsoft.com/office/drawing/2014/main" id="{379EF78C-6CF2-4300-BCD6-DAE4F5A60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05562B-1E71-453F-BE0A-CF7888E0E08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0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>
            <a:extLst>
              <a:ext uri="{FF2B5EF4-FFF2-40B4-BE49-F238E27FC236}">
                <a16:creationId xmlns:a16="http://schemas.microsoft.com/office/drawing/2014/main" id="{12EA12CD-A03C-456E-B1C3-4652AD6D6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076700"/>
            <a:ext cx="2133600" cy="4191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3011" name="Rectangle 8">
            <a:extLst>
              <a:ext uri="{FF2B5EF4-FFF2-40B4-BE49-F238E27FC236}">
                <a16:creationId xmlns:a16="http://schemas.microsoft.com/office/drawing/2014/main" id="{7BE0A204-ABCF-4D87-AA6E-6ACA730B3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2133600" cy="4191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3012" name="Rectangle 7">
            <a:extLst>
              <a:ext uri="{FF2B5EF4-FFF2-40B4-BE49-F238E27FC236}">
                <a16:creationId xmlns:a16="http://schemas.microsoft.com/office/drawing/2014/main" id="{29BEC485-641C-4F69-9C53-E3AB2E167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3013" name="Rectangle 2">
            <a:extLst>
              <a:ext uri="{FF2B5EF4-FFF2-40B4-BE49-F238E27FC236}">
                <a16:creationId xmlns:a16="http://schemas.microsoft.com/office/drawing/2014/main" id="{C724BC30-F890-4C8A-8CAD-8C3CBEA1F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3014" name="Rectangle 3">
            <a:extLst>
              <a:ext uri="{FF2B5EF4-FFF2-40B4-BE49-F238E27FC236}">
                <a16:creationId xmlns:a16="http://schemas.microsoft.com/office/drawing/2014/main" id="{D83C71B9-4022-4552-83E5-CCD530E54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3015" name="Rectangle 4">
            <a:extLst>
              <a:ext uri="{FF2B5EF4-FFF2-40B4-BE49-F238E27FC236}">
                <a16:creationId xmlns:a16="http://schemas.microsoft.com/office/drawing/2014/main" id="{C1D0EB03-991D-46F5-AE86-D16A3B5FE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3016" name="Rectangle 5">
            <a:extLst>
              <a:ext uri="{FF2B5EF4-FFF2-40B4-BE49-F238E27FC236}">
                <a16:creationId xmlns:a16="http://schemas.microsoft.com/office/drawing/2014/main" id="{F91F3D52-A170-49B2-8331-2E94C729F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81714E08-69EA-40C6-B998-F5DF8FE3B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Childhood Glaucoma: Treatment</a:t>
            </a:r>
          </a:p>
          <a:p>
            <a:pPr lvl="1" eaLnBrk="1" hangingPunct="1">
              <a:defRPr/>
            </a:pPr>
            <a:r>
              <a:rPr lang="en-US" i="1" dirty="0"/>
              <a:t>Medical </a:t>
            </a:r>
            <a:r>
              <a:rPr lang="en-US" dirty="0"/>
              <a:t>treatment is a </a:t>
            </a:r>
            <a:r>
              <a:rPr lang="en-US" dirty="0">
                <a:solidFill>
                  <a:srgbClr val="0000FF"/>
                </a:solidFill>
              </a:rPr>
              <a:t>stop-gap</a:t>
            </a:r>
            <a:r>
              <a:rPr lang="en-US" dirty="0"/>
              <a:t> measure</a:t>
            </a:r>
          </a:p>
          <a:p>
            <a:pPr lvl="1" eaLnBrk="1" hangingPunct="1">
              <a:defRPr/>
            </a:pPr>
            <a:r>
              <a:rPr lang="en-US" i="1" dirty="0"/>
              <a:t>Surgical</a:t>
            </a:r>
            <a:r>
              <a:rPr lang="en-US" dirty="0"/>
              <a:t> intervention is treatment of choice for </a:t>
            </a:r>
            <a:r>
              <a:rPr lang="en-US" dirty="0">
                <a:solidFill>
                  <a:srgbClr val="0000FF"/>
                </a:solidFill>
              </a:rPr>
              <a:t>congenital</a:t>
            </a:r>
            <a:r>
              <a:rPr lang="en-US" dirty="0"/>
              <a:t> glaucoma and most </a:t>
            </a:r>
            <a:r>
              <a:rPr lang="en-US" dirty="0">
                <a:solidFill>
                  <a:srgbClr val="0000FF"/>
                </a:solidFill>
              </a:rPr>
              <a:t>1</a:t>
            </a:r>
            <a:r>
              <a:rPr lang="en-US" baseline="30000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 developmental</a:t>
            </a:r>
            <a:r>
              <a:rPr lang="en-US" dirty="0"/>
              <a:t> glaucoma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Angle</a:t>
            </a:r>
            <a:r>
              <a:rPr lang="en-US" dirty="0"/>
              <a:t> surgery preferred</a:t>
            </a:r>
          </a:p>
          <a:p>
            <a:pPr lvl="2" eaLnBrk="1" hangingPunct="1">
              <a:defRPr/>
            </a:pPr>
            <a:r>
              <a:rPr lang="en-US" dirty="0"/>
              <a:t>If cornea clear:    </a:t>
            </a:r>
            <a:r>
              <a:rPr lang="en-US" i="1" dirty="0" err="1">
                <a:solidFill>
                  <a:srgbClr val="0000FF"/>
                </a:solidFill>
              </a:rPr>
              <a:t>Goniotomy</a:t>
            </a:r>
            <a:endParaRPr lang="en-US" i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/>
              <a:t>If cornea cloudy: </a:t>
            </a:r>
            <a:r>
              <a:rPr lang="en-US" i="1" dirty="0" err="1">
                <a:solidFill>
                  <a:srgbClr val="0000FF"/>
                </a:solidFill>
              </a:rPr>
              <a:t>Trabecul</a:t>
            </a:r>
            <a:r>
              <a:rPr lang="en-US" i="1" dirty="0" err="1">
                <a:solidFill>
                  <a:schemeClr val="accent1"/>
                </a:solidFill>
              </a:rPr>
              <a:t>o</a:t>
            </a:r>
            <a:r>
              <a:rPr lang="en-US" i="1" dirty="0" err="1">
                <a:solidFill>
                  <a:srgbClr val="0000FF"/>
                </a:solidFill>
              </a:rPr>
              <a:t>tomy</a:t>
            </a:r>
            <a:endParaRPr lang="en-US" i="1" dirty="0"/>
          </a:p>
          <a:p>
            <a:pPr marL="344487" lvl="1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If angle surgery fails, </a:t>
            </a:r>
            <a:r>
              <a:rPr lang="en-US" dirty="0" err="1">
                <a:solidFill>
                  <a:schemeClr val="bg1"/>
                </a:solidFill>
              </a:rPr>
              <a:t>trab</a:t>
            </a:r>
            <a:r>
              <a:rPr lang="en-US" dirty="0">
                <a:solidFill>
                  <a:schemeClr val="bg1"/>
                </a:solidFill>
              </a:rPr>
              <a:t> or shunt is indicated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Try angle surgery x 2 before changing tactics</a:t>
            </a:r>
          </a:p>
          <a:p>
            <a:pPr eaLnBrk="1" hangingPunct="1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018" name="Rectangle 15">
            <a:extLst>
              <a:ext uri="{FF2B5EF4-FFF2-40B4-BE49-F238E27FC236}">
                <a16:creationId xmlns:a16="http://schemas.microsoft.com/office/drawing/2014/main" id="{BB34FB9A-F3CB-4474-B61B-6A3B5AD94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29200"/>
            <a:ext cx="609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9" name="Slide Number Placeholder 1">
            <a:extLst>
              <a:ext uri="{FF2B5EF4-FFF2-40B4-BE49-F238E27FC236}">
                <a16:creationId xmlns:a16="http://schemas.microsoft.com/office/drawing/2014/main" id="{0C00CFF7-0224-4ADE-B40C-1AD51983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F5E07C-44FB-4943-BB23-A7A07CB59328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>
            <a:extLst>
              <a:ext uri="{FF2B5EF4-FFF2-40B4-BE49-F238E27FC236}">
                <a16:creationId xmlns:a16="http://schemas.microsoft.com/office/drawing/2014/main" id="{BC38812B-7192-4E8E-8C72-94928838C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495800"/>
            <a:ext cx="18288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4035" name="Rectangle 7">
            <a:extLst>
              <a:ext uri="{FF2B5EF4-FFF2-40B4-BE49-F238E27FC236}">
                <a16:creationId xmlns:a16="http://schemas.microsoft.com/office/drawing/2014/main" id="{984C6BF4-E527-4447-9A6E-0F55BAC4E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4036" name="Rectangle 8">
            <a:extLst>
              <a:ext uri="{FF2B5EF4-FFF2-40B4-BE49-F238E27FC236}">
                <a16:creationId xmlns:a16="http://schemas.microsoft.com/office/drawing/2014/main" id="{2C2C21F3-4569-470D-BF99-4031E1E53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2133600" cy="838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4037" name="Rectangle 2">
            <a:extLst>
              <a:ext uri="{FF2B5EF4-FFF2-40B4-BE49-F238E27FC236}">
                <a16:creationId xmlns:a16="http://schemas.microsoft.com/office/drawing/2014/main" id="{88DEAA43-83ED-43A9-A46F-6C23535C2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4038" name="Rectangle 3">
            <a:extLst>
              <a:ext uri="{FF2B5EF4-FFF2-40B4-BE49-F238E27FC236}">
                <a16:creationId xmlns:a16="http://schemas.microsoft.com/office/drawing/2014/main" id="{FE56B4F6-65EE-451E-9ADD-96379D980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4039" name="Rectangle 4">
            <a:extLst>
              <a:ext uri="{FF2B5EF4-FFF2-40B4-BE49-F238E27FC236}">
                <a16:creationId xmlns:a16="http://schemas.microsoft.com/office/drawing/2014/main" id="{BBB8942F-0A39-4493-AEB9-4D2DDFA22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4040" name="Rectangle 5">
            <a:extLst>
              <a:ext uri="{FF2B5EF4-FFF2-40B4-BE49-F238E27FC236}">
                <a16:creationId xmlns:a16="http://schemas.microsoft.com/office/drawing/2014/main" id="{BAB14FC3-E9CA-41BF-9776-3AE1AE608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44041" name="Rectangle 6">
            <a:extLst>
              <a:ext uri="{FF2B5EF4-FFF2-40B4-BE49-F238E27FC236}">
                <a16:creationId xmlns:a16="http://schemas.microsoft.com/office/drawing/2014/main" id="{39FAB767-FEB7-41B9-A155-9626D67B8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/>
              <a:t>Childhood Glaucoma: Treatment</a:t>
            </a:r>
          </a:p>
          <a:p>
            <a:pPr lvl="1" eaLnBrk="1" hangingPunct="1"/>
            <a:r>
              <a:rPr lang="en-US" altLang="en-US" i="1"/>
              <a:t>Medical </a:t>
            </a:r>
            <a:r>
              <a:rPr lang="en-US" altLang="en-US"/>
              <a:t>treatment is a </a:t>
            </a:r>
            <a:r>
              <a:rPr lang="en-US" altLang="en-US">
                <a:solidFill>
                  <a:srgbClr val="0000FF"/>
                </a:solidFill>
              </a:rPr>
              <a:t>stop-gap</a:t>
            </a:r>
            <a:r>
              <a:rPr lang="en-US" altLang="en-US"/>
              <a:t> measure</a:t>
            </a:r>
          </a:p>
          <a:p>
            <a:pPr lvl="1" eaLnBrk="1" hangingPunct="1"/>
            <a:r>
              <a:rPr lang="en-US" altLang="en-US" i="1"/>
              <a:t>Surgical</a:t>
            </a:r>
            <a:r>
              <a:rPr lang="en-US" altLang="en-US"/>
              <a:t> intervention is treatment of choice for </a:t>
            </a:r>
            <a:r>
              <a:rPr lang="en-US" altLang="en-US">
                <a:solidFill>
                  <a:srgbClr val="0000FF"/>
                </a:solidFill>
              </a:rPr>
              <a:t>congenital</a:t>
            </a:r>
            <a:r>
              <a:rPr lang="en-US" altLang="en-US"/>
              <a:t> glaucoma and most </a:t>
            </a:r>
            <a:r>
              <a:rPr lang="en-US" altLang="en-US">
                <a:solidFill>
                  <a:srgbClr val="0000FF"/>
                </a:solidFill>
              </a:rPr>
              <a:t>1</a:t>
            </a:r>
            <a:r>
              <a:rPr lang="en-US" altLang="en-US" baseline="30000">
                <a:solidFill>
                  <a:srgbClr val="0000FF"/>
                </a:solidFill>
              </a:rPr>
              <a:t>o</a:t>
            </a:r>
            <a:r>
              <a:rPr lang="en-US" altLang="en-US">
                <a:solidFill>
                  <a:srgbClr val="0000FF"/>
                </a:solidFill>
              </a:rPr>
              <a:t> developmental</a:t>
            </a:r>
            <a:r>
              <a:rPr lang="en-US" altLang="en-US"/>
              <a:t> 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Angle</a:t>
            </a:r>
            <a:r>
              <a:rPr lang="en-US" altLang="en-US"/>
              <a:t> surgery preferred</a:t>
            </a:r>
          </a:p>
          <a:p>
            <a:pPr lvl="2" eaLnBrk="1" hangingPunct="1"/>
            <a:r>
              <a:rPr lang="en-US" altLang="en-US"/>
              <a:t>If cornea clear:    </a:t>
            </a:r>
            <a:r>
              <a:rPr lang="en-US" altLang="en-US" i="1">
                <a:solidFill>
                  <a:srgbClr val="0000FF"/>
                </a:solidFill>
              </a:rPr>
              <a:t>Goniotomy</a:t>
            </a:r>
          </a:p>
          <a:p>
            <a:pPr lvl="2" eaLnBrk="1" hangingPunct="1"/>
            <a:r>
              <a:rPr lang="en-US" altLang="en-US"/>
              <a:t>If cornea cloudy: </a:t>
            </a:r>
            <a:r>
              <a:rPr lang="en-US" altLang="en-US" i="1">
                <a:solidFill>
                  <a:srgbClr val="0000FF"/>
                </a:solidFill>
              </a:rPr>
              <a:t>Trabecul</a:t>
            </a:r>
            <a:r>
              <a:rPr lang="en-US" altLang="en-US" i="1">
                <a:solidFill>
                  <a:schemeClr val="accent1"/>
                </a:solidFill>
              </a:rPr>
              <a:t>o</a:t>
            </a:r>
            <a:r>
              <a:rPr lang="en-US" altLang="en-US" i="1">
                <a:solidFill>
                  <a:srgbClr val="0000FF"/>
                </a:solidFill>
              </a:rPr>
              <a:t>tomy</a:t>
            </a:r>
            <a:endParaRPr lang="en-US" altLang="en-US" i="1"/>
          </a:p>
          <a:p>
            <a:pPr lvl="3" eaLnBrk="1" hangingPunct="1"/>
            <a:r>
              <a:rPr lang="en-US" altLang="en-US"/>
              <a:t>Note: this is </a:t>
            </a:r>
            <a:r>
              <a:rPr lang="en-US" altLang="en-US" i="1"/>
              <a:t>not</a:t>
            </a:r>
            <a:r>
              <a:rPr lang="en-US" altLang="en-US"/>
              <a:t> the same as </a:t>
            </a:r>
            <a:r>
              <a:rPr lang="en-US" altLang="en-US">
                <a:solidFill>
                  <a:srgbClr val="0000FF"/>
                </a:solidFill>
              </a:rPr>
              <a:t>trabecul</a:t>
            </a:r>
            <a:r>
              <a:rPr lang="en-US" altLang="en-US" b="1">
                <a:solidFill>
                  <a:schemeClr val="accent1"/>
                </a:solidFill>
              </a:rPr>
              <a:t>ec</a:t>
            </a:r>
            <a:r>
              <a:rPr lang="en-US" altLang="en-US">
                <a:solidFill>
                  <a:srgbClr val="0000FF"/>
                </a:solidFill>
              </a:rPr>
              <a:t>tomy</a:t>
            </a:r>
            <a:endParaRPr lang="en-US" altLang="en-US" i="1"/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If angle surgery fails, trab or shunt is indicated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Try angle surgery x 2 before changing tactics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4042" name="Rectangle 15">
            <a:extLst>
              <a:ext uri="{FF2B5EF4-FFF2-40B4-BE49-F238E27FC236}">
                <a16:creationId xmlns:a16="http://schemas.microsoft.com/office/drawing/2014/main" id="{9D69C9F5-E536-4CD4-A121-B9CDBFBE5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29200"/>
            <a:ext cx="609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4043" name="Rectangle 9">
            <a:extLst>
              <a:ext uri="{FF2B5EF4-FFF2-40B4-BE49-F238E27FC236}">
                <a16:creationId xmlns:a16="http://schemas.microsoft.com/office/drawing/2014/main" id="{DF977F92-C8D2-4B8A-B7D1-C5F2464A8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495800"/>
            <a:ext cx="1828800" cy="381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still another surgery</a:t>
            </a:r>
          </a:p>
        </p:txBody>
      </p:sp>
      <p:sp>
        <p:nvSpPr>
          <p:cNvPr id="44044" name="Slide Number Placeholder 1">
            <a:extLst>
              <a:ext uri="{FF2B5EF4-FFF2-40B4-BE49-F238E27FC236}">
                <a16:creationId xmlns:a16="http://schemas.microsoft.com/office/drawing/2014/main" id="{6875E465-A609-438D-A71B-2EDC8833F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0E93B3-DBE4-45B3-AD63-6B5A24F051F6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4D1340AD-18E2-4D13-8E5F-59DB65221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7171" name="Rectangle 7">
            <a:extLst>
              <a:ext uri="{FF2B5EF4-FFF2-40B4-BE49-F238E27FC236}">
                <a16:creationId xmlns:a16="http://schemas.microsoft.com/office/drawing/2014/main" id="{CC928FC1-8517-427F-A4A5-4F92076C9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7172" name="Rectangle 16">
            <a:extLst>
              <a:ext uri="{FF2B5EF4-FFF2-40B4-BE49-F238E27FC236}">
                <a16:creationId xmlns:a16="http://schemas.microsoft.com/office/drawing/2014/main" id="{CFB00B4C-3638-4AAC-8B9F-238A7D73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31DCC2C9-AC88-4151-B8A5-64014343B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CAA1F2D7-FD38-4FA2-969E-18FB4FE30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 dirty="0"/>
              <a:t>Childhood Glaucoma: </a:t>
            </a:r>
            <a:r>
              <a:rPr lang="en-US" altLang="en-US" sz="2600" b="1" i="1" dirty="0"/>
              <a:t>Medical</a:t>
            </a:r>
            <a:r>
              <a:rPr lang="en-US" altLang="en-US" sz="2600" b="1" dirty="0"/>
              <a:t> Treatment</a:t>
            </a:r>
          </a:p>
          <a:p>
            <a:pPr lvl="1" eaLnBrk="1" hangingPunct="1"/>
            <a:r>
              <a:rPr lang="en-US" altLang="en-US" sz="2200" dirty="0" err="1">
                <a:solidFill>
                  <a:srgbClr val="008000"/>
                </a:solidFill>
              </a:rPr>
              <a:t>Miotics</a:t>
            </a:r>
            <a:r>
              <a:rPr lang="en-US" altLang="en-US" sz="2200" dirty="0"/>
              <a:t>? 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No</a:t>
            </a:r>
            <a:r>
              <a:rPr lang="en-US" altLang="en-US" sz="2100" dirty="0"/>
              <a:t> in congenital (</a:t>
            </a:r>
            <a:r>
              <a:rPr lang="en-US" altLang="en-US" sz="2100" dirty="0">
                <a:solidFill>
                  <a:srgbClr val="008000"/>
                </a:solidFill>
              </a:rPr>
              <a:t>ineffective</a:t>
            </a:r>
            <a:r>
              <a:rPr lang="en-US" altLang="en-US" sz="2100" dirty="0"/>
              <a:t>)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Yes</a:t>
            </a:r>
            <a:r>
              <a:rPr lang="en-US" altLang="en-US" sz="2100" dirty="0"/>
              <a:t> in JOAG</a:t>
            </a:r>
            <a:endParaRPr lang="en-US" altLang="en-US" sz="2200" dirty="0">
              <a:solidFill>
                <a:schemeClr val="bg1"/>
              </a:solidFill>
            </a:endParaRPr>
          </a:p>
        </p:txBody>
      </p:sp>
      <p:sp>
        <p:nvSpPr>
          <p:cNvPr id="7175" name="Rectangle 21">
            <a:extLst>
              <a:ext uri="{FF2B5EF4-FFF2-40B4-BE49-F238E27FC236}">
                <a16:creationId xmlns:a16="http://schemas.microsoft.com/office/drawing/2014/main" id="{2271D896-F2AC-424E-BC56-F69DC6887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90800"/>
            <a:ext cx="762000" cy="381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6" name="Slide Number Placeholder 1">
            <a:extLst>
              <a:ext uri="{FF2B5EF4-FFF2-40B4-BE49-F238E27FC236}">
                <a16:creationId xmlns:a16="http://schemas.microsoft.com/office/drawing/2014/main" id="{EAB734B4-1ADA-4C1A-8FA5-219CFB81A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13379A-80FB-42D0-91FD-6A93D5CC5342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>
            <a:extLst>
              <a:ext uri="{FF2B5EF4-FFF2-40B4-BE49-F238E27FC236}">
                <a16:creationId xmlns:a16="http://schemas.microsoft.com/office/drawing/2014/main" id="{583FB20A-E93F-4A65-AC0E-D7B65D3AB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495800"/>
            <a:ext cx="18288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5059" name="Rectangle 7">
            <a:extLst>
              <a:ext uri="{FF2B5EF4-FFF2-40B4-BE49-F238E27FC236}">
                <a16:creationId xmlns:a16="http://schemas.microsoft.com/office/drawing/2014/main" id="{E90D565F-6806-45EB-BE09-557253687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5060" name="Rectangle 8">
            <a:extLst>
              <a:ext uri="{FF2B5EF4-FFF2-40B4-BE49-F238E27FC236}">
                <a16:creationId xmlns:a16="http://schemas.microsoft.com/office/drawing/2014/main" id="{54B94260-D8DD-4A6F-989F-31AEA356C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2133600" cy="838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5061" name="Rectangle 2">
            <a:extLst>
              <a:ext uri="{FF2B5EF4-FFF2-40B4-BE49-F238E27FC236}">
                <a16:creationId xmlns:a16="http://schemas.microsoft.com/office/drawing/2014/main" id="{C6D9EE7C-CBA1-4A13-933F-1260AF888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5062" name="Rectangle 3">
            <a:extLst>
              <a:ext uri="{FF2B5EF4-FFF2-40B4-BE49-F238E27FC236}">
                <a16:creationId xmlns:a16="http://schemas.microsoft.com/office/drawing/2014/main" id="{75E4BFA3-7C34-45B0-A8DC-6BFE6FBD3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5063" name="Rectangle 4">
            <a:extLst>
              <a:ext uri="{FF2B5EF4-FFF2-40B4-BE49-F238E27FC236}">
                <a16:creationId xmlns:a16="http://schemas.microsoft.com/office/drawing/2014/main" id="{E81AB83B-65A2-485D-9E18-5FBD7CCD1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5064" name="Rectangle 5">
            <a:extLst>
              <a:ext uri="{FF2B5EF4-FFF2-40B4-BE49-F238E27FC236}">
                <a16:creationId xmlns:a16="http://schemas.microsoft.com/office/drawing/2014/main" id="{272AFA89-F232-439B-8E66-9C9CBE4AE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45065" name="Rectangle 6">
            <a:extLst>
              <a:ext uri="{FF2B5EF4-FFF2-40B4-BE49-F238E27FC236}">
                <a16:creationId xmlns:a16="http://schemas.microsoft.com/office/drawing/2014/main" id="{D573B6E0-277C-4D23-AAEE-F211E4F0C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/>
              <a:t>Childhood Glaucoma: Treatment</a:t>
            </a:r>
          </a:p>
          <a:p>
            <a:pPr lvl="1" eaLnBrk="1" hangingPunct="1"/>
            <a:r>
              <a:rPr lang="en-US" altLang="en-US" i="1"/>
              <a:t>Medical </a:t>
            </a:r>
            <a:r>
              <a:rPr lang="en-US" altLang="en-US"/>
              <a:t>treatment is a </a:t>
            </a:r>
            <a:r>
              <a:rPr lang="en-US" altLang="en-US">
                <a:solidFill>
                  <a:srgbClr val="0000FF"/>
                </a:solidFill>
              </a:rPr>
              <a:t>stop-gap</a:t>
            </a:r>
            <a:r>
              <a:rPr lang="en-US" altLang="en-US"/>
              <a:t> measure</a:t>
            </a:r>
          </a:p>
          <a:p>
            <a:pPr lvl="1" eaLnBrk="1" hangingPunct="1"/>
            <a:r>
              <a:rPr lang="en-US" altLang="en-US" i="1"/>
              <a:t>Surgical</a:t>
            </a:r>
            <a:r>
              <a:rPr lang="en-US" altLang="en-US"/>
              <a:t> intervention is treatment of choice for </a:t>
            </a:r>
            <a:r>
              <a:rPr lang="en-US" altLang="en-US">
                <a:solidFill>
                  <a:srgbClr val="0000FF"/>
                </a:solidFill>
              </a:rPr>
              <a:t>congenital</a:t>
            </a:r>
            <a:r>
              <a:rPr lang="en-US" altLang="en-US"/>
              <a:t> glaucoma and most </a:t>
            </a:r>
            <a:r>
              <a:rPr lang="en-US" altLang="en-US">
                <a:solidFill>
                  <a:srgbClr val="0000FF"/>
                </a:solidFill>
              </a:rPr>
              <a:t>1</a:t>
            </a:r>
            <a:r>
              <a:rPr lang="en-US" altLang="en-US" baseline="30000">
                <a:solidFill>
                  <a:srgbClr val="0000FF"/>
                </a:solidFill>
              </a:rPr>
              <a:t>o</a:t>
            </a:r>
            <a:r>
              <a:rPr lang="en-US" altLang="en-US">
                <a:solidFill>
                  <a:srgbClr val="0000FF"/>
                </a:solidFill>
              </a:rPr>
              <a:t> developmental</a:t>
            </a:r>
            <a:r>
              <a:rPr lang="en-US" altLang="en-US"/>
              <a:t> 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Angle</a:t>
            </a:r>
            <a:r>
              <a:rPr lang="en-US" altLang="en-US"/>
              <a:t> surgery preferred</a:t>
            </a:r>
          </a:p>
          <a:p>
            <a:pPr lvl="2" eaLnBrk="1" hangingPunct="1"/>
            <a:r>
              <a:rPr lang="en-US" altLang="en-US"/>
              <a:t>If cornea clear:    </a:t>
            </a:r>
            <a:r>
              <a:rPr lang="en-US" altLang="en-US" i="1">
                <a:solidFill>
                  <a:srgbClr val="0000FF"/>
                </a:solidFill>
              </a:rPr>
              <a:t>Goniotomy</a:t>
            </a:r>
          </a:p>
          <a:p>
            <a:pPr lvl="2" eaLnBrk="1" hangingPunct="1"/>
            <a:r>
              <a:rPr lang="en-US" altLang="en-US"/>
              <a:t>If cornea cloudy: </a:t>
            </a:r>
            <a:r>
              <a:rPr lang="en-US" altLang="en-US" i="1">
                <a:solidFill>
                  <a:srgbClr val="0000FF"/>
                </a:solidFill>
              </a:rPr>
              <a:t>Trabecul</a:t>
            </a:r>
            <a:r>
              <a:rPr lang="en-US" altLang="en-US" i="1">
                <a:solidFill>
                  <a:schemeClr val="accent1"/>
                </a:solidFill>
              </a:rPr>
              <a:t>o</a:t>
            </a:r>
            <a:r>
              <a:rPr lang="en-US" altLang="en-US" i="1">
                <a:solidFill>
                  <a:srgbClr val="0000FF"/>
                </a:solidFill>
              </a:rPr>
              <a:t>tomy</a:t>
            </a:r>
            <a:endParaRPr lang="en-US" altLang="en-US" i="1"/>
          </a:p>
          <a:p>
            <a:pPr lvl="3" eaLnBrk="1" hangingPunct="1"/>
            <a:r>
              <a:rPr lang="en-US" altLang="en-US"/>
              <a:t>Note: this is </a:t>
            </a:r>
            <a:r>
              <a:rPr lang="en-US" altLang="en-US" i="1"/>
              <a:t>not</a:t>
            </a:r>
            <a:r>
              <a:rPr lang="en-US" altLang="en-US"/>
              <a:t> the same as </a:t>
            </a:r>
            <a:r>
              <a:rPr lang="en-US" altLang="en-US">
                <a:solidFill>
                  <a:srgbClr val="0000FF"/>
                </a:solidFill>
              </a:rPr>
              <a:t>trabecul</a:t>
            </a:r>
            <a:r>
              <a:rPr lang="en-US" altLang="en-US" b="1">
                <a:solidFill>
                  <a:schemeClr val="accent1"/>
                </a:solidFill>
              </a:rPr>
              <a:t>ec</a:t>
            </a:r>
            <a:r>
              <a:rPr lang="en-US" altLang="en-US">
                <a:solidFill>
                  <a:srgbClr val="0000FF"/>
                </a:solidFill>
              </a:rPr>
              <a:t>tomy</a:t>
            </a:r>
            <a:endParaRPr lang="en-US" altLang="en-US" i="1"/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If angle surgery fails, trab or shunt is indicated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Try angle surgery x 2 before changing tactics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5066" name="Rectangle 15">
            <a:extLst>
              <a:ext uri="{FF2B5EF4-FFF2-40B4-BE49-F238E27FC236}">
                <a16:creationId xmlns:a16="http://schemas.microsoft.com/office/drawing/2014/main" id="{8C229378-12C6-44D5-9328-E7CFE727E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29200"/>
            <a:ext cx="609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067" name="Slide Number Placeholder 1">
            <a:extLst>
              <a:ext uri="{FF2B5EF4-FFF2-40B4-BE49-F238E27FC236}">
                <a16:creationId xmlns:a16="http://schemas.microsoft.com/office/drawing/2014/main" id="{CD6C5F35-8B10-47C7-A3E0-258F2D2F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ED4C1B-D0BD-4040-87B1-A6EBC7E0B9A3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0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>
            <a:extLst>
              <a:ext uri="{FF2B5EF4-FFF2-40B4-BE49-F238E27FC236}">
                <a16:creationId xmlns:a16="http://schemas.microsoft.com/office/drawing/2014/main" id="{DE54A017-95CD-4330-8800-263777D4D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495800"/>
            <a:ext cx="18288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6083" name="Rectangle 7">
            <a:extLst>
              <a:ext uri="{FF2B5EF4-FFF2-40B4-BE49-F238E27FC236}">
                <a16:creationId xmlns:a16="http://schemas.microsoft.com/office/drawing/2014/main" id="{6C3706F1-EBDC-47AB-9500-50649542C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6084" name="Rectangle 8">
            <a:extLst>
              <a:ext uri="{FF2B5EF4-FFF2-40B4-BE49-F238E27FC236}">
                <a16:creationId xmlns:a16="http://schemas.microsoft.com/office/drawing/2014/main" id="{8512F55E-2FA5-41DA-BF13-A678CCB5F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2133600" cy="838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6085" name="Rectangle 2">
            <a:extLst>
              <a:ext uri="{FF2B5EF4-FFF2-40B4-BE49-F238E27FC236}">
                <a16:creationId xmlns:a16="http://schemas.microsoft.com/office/drawing/2014/main" id="{A7E5B4CF-E60C-424D-ADA4-9B3C15A5C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6086" name="Rectangle 3">
            <a:extLst>
              <a:ext uri="{FF2B5EF4-FFF2-40B4-BE49-F238E27FC236}">
                <a16:creationId xmlns:a16="http://schemas.microsoft.com/office/drawing/2014/main" id="{D5FDE122-FE33-4BD7-8CDD-F83CAD595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6087" name="Rectangle 4">
            <a:extLst>
              <a:ext uri="{FF2B5EF4-FFF2-40B4-BE49-F238E27FC236}">
                <a16:creationId xmlns:a16="http://schemas.microsoft.com/office/drawing/2014/main" id="{3F12E302-A734-4FDF-93A1-70DAC8314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6088" name="Rectangle 5">
            <a:extLst>
              <a:ext uri="{FF2B5EF4-FFF2-40B4-BE49-F238E27FC236}">
                <a16:creationId xmlns:a16="http://schemas.microsoft.com/office/drawing/2014/main" id="{49F1B383-9A91-4AC3-B9E5-8D0285EBA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46089" name="Rectangle 6">
            <a:extLst>
              <a:ext uri="{FF2B5EF4-FFF2-40B4-BE49-F238E27FC236}">
                <a16:creationId xmlns:a16="http://schemas.microsoft.com/office/drawing/2014/main" id="{ADD89DA7-C6C5-4CAE-BEAB-E5042A9B9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/>
              <a:t>Childhood Glaucoma: Treatment</a:t>
            </a:r>
          </a:p>
          <a:p>
            <a:pPr lvl="1" eaLnBrk="1" hangingPunct="1"/>
            <a:r>
              <a:rPr lang="en-US" altLang="en-US" i="1"/>
              <a:t>Medical </a:t>
            </a:r>
            <a:r>
              <a:rPr lang="en-US" altLang="en-US"/>
              <a:t>treatment is a </a:t>
            </a:r>
            <a:r>
              <a:rPr lang="en-US" altLang="en-US">
                <a:solidFill>
                  <a:srgbClr val="0000FF"/>
                </a:solidFill>
              </a:rPr>
              <a:t>stop-gap</a:t>
            </a:r>
            <a:r>
              <a:rPr lang="en-US" altLang="en-US"/>
              <a:t> measure</a:t>
            </a:r>
          </a:p>
          <a:p>
            <a:pPr lvl="1" eaLnBrk="1" hangingPunct="1"/>
            <a:r>
              <a:rPr lang="en-US" altLang="en-US" i="1"/>
              <a:t>Surgical</a:t>
            </a:r>
            <a:r>
              <a:rPr lang="en-US" altLang="en-US"/>
              <a:t> intervention is treatment of choice for </a:t>
            </a:r>
            <a:r>
              <a:rPr lang="en-US" altLang="en-US">
                <a:solidFill>
                  <a:srgbClr val="0000FF"/>
                </a:solidFill>
              </a:rPr>
              <a:t>congenital</a:t>
            </a:r>
            <a:r>
              <a:rPr lang="en-US" altLang="en-US"/>
              <a:t> glaucoma and most </a:t>
            </a:r>
            <a:r>
              <a:rPr lang="en-US" altLang="en-US">
                <a:solidFill>
                  <a:srgbClr val="0000FF"/>
                </a:solidFill>
              </a:rPr>
              <a:t>1</a:t>
            </a:r>
            <a:r>
              <a:rPr lang="en-US" altLang="en-US" baseline="30000">
                <a:solidFill>
                  <a:srgbClr val="0000FF"/>
                </a:solidFill>
              </a:rPr>
              <a:t>o</a:t>
            </a:r>
            <a:r>
              <a:rPr lang="en-US" altLang="en-US">
                <a:solidFill>
                  <a:srgbClr val="0000FF"/>
                </a:solidFill>
              </a:rPr>
              <a:t> developmental</a:t>
            </a:r>
            <a:r>
              <a:rPr lang="en-US" altLang="en-US"/>
              <a:t> 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Angle</a:t>
            </a:r>
            <a:r>
              <a:rPr lang="en-US" altLang="en-US"/>
              <a:t> surgery preferred</a:t>
            </a:r>
          </a:p>
          <a:p>
            <a:pPr lvl="2" eaLnBrk="1" hangingPunct="1"/>
            <a:r>
              <a:rPr lang="en-US" altLang="en-US"/>
              <a:t>If cornea clear:    </a:t>
            </a:r>
            <a:r>
              <a:rPr lang="en-US" altLang="en-US" i="1">
                <a:solidFill>
                  <a:srgbClr val="0000FF"/>
                </a:solidFill>
              </a:rPr>
              <a:t>Goniotomy</a:t>
            </a:r>
          </a:p>
          <a:p>
            <a:pPr lvl="2" eaLnBrk="1" hangingPunct="1"/>
            <a:r>
              <a:rPr lang="en-US" altLang="en-US"/>
              <a:t>If cornea cloudy: </a:t>
            </a:r>
            <a:r>
              <a:rPr lang="en-US" altLang="en-US" i="1">
                <a:solidFill>
                  <a:srgbClr val="0000FF"/>
                </a:solidFill>
              </a:rPr>
              <a:t>Trabecul</a:t>
            </a:r>
            <a:r>
              <a:rPr lang="en-US" altLang="en-US" i="1">
                <a:solidFill>
                  <a:schemeClr val="accent1"/>
                </a:solidFill>
              </a:rPr>
              <a:t>o</a:t>
            </a:r>
            <a:r>
              <a:rPr lang="en-US" altLang="en-US" i="1">
                <a:solidFill>
                  <a:srgbClr val="0000FF"/>
                </a:solidFill>
              </a:rPr>
              <a:t>tomy</a:t>
            </a:r>
            <a:endParaRPr lang="en-US" altLang="en-US" i="1"/>
          </a:p>
          <a:p>
            <a:pPr lvl="3" eaLnBrk="1" hangingPunct="1"/>
            <a:r>
              <a:rPr lang="en-US" altLang="en-US"/>
              <a:t>Note: this is </a:t>
            </a:r>
            <a:r>
              <a:rPr lang="en-US" altLang="en-US" i="1"/>
              <a:t>not</a:t>
            </a:r>
            <a:r>
              <a:rPr lang="en-US" altLang="en-US"/>
              <a:t> the same as </a:t>
            </a:r>
            <a:r>
              <a:rPr lang="en-US" altLang="en-US">
                <a:solidFill>
                  <a:srgbClr val="0000FF"/>
                </a:solidFill>
              </a:rPr>
              <a:t>trabecul</a:t>
            </a:r>
            <a:r>
              <a:rPr lang="en-US" altLang="en-US" b="1">
                <a:solidFill>
                  <a:schemeClr val="accent1"/>
                </a:solidFill>
              </a:rPr>
              <a:t>ec</a:t>
            </a:r>
            <a:r>
              <a:rPr lang="en-US" altLang="en-US">
                <a:solidFill>
                  <a:srgbClr val="0000FF"/>
                </a:solidFill>
              </a:rPr>
              <a:t>tomy</a:t>
            </a:r>
            <a:endParaRPr lang="en-US" altLang="en-US" i="1"/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If angle surgery fails, trab or shunt is indicated</a:t>
            </a:r>
          </a:p>
          <a:p>
            <a:pPr lvl="2" eaLnBrk="1" hangingPunct="1"/>
            <a:r>
              <a:rPr lang="en-US" altLang="en-US">
                <a:solidFill>
                  <a:schemeClr val="bg1"/>
                </a:solidFill>
              </a:rPr>
              <a:t>Try angle surgery x 2 before changing tactics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6090" name="Rectangle 15">
            <a:extLst>
              <a:ext uri="{FF2B5EF4-FFF2-40B4-BE49-F238E27FC236}">
                <a16:creationId xmlns:a16="http://schemas.microsoft.com/office/drawing/2014/main" id="{8A5CE50D-2D42-41E4-A65E-774844F72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29200"/>
            <a:ext cx="609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6091" name="Text Box 16">
            <a:extLst>
              <a:ext uri="{FF2B5EF4-FFF2-40B4-BE49-F238E27FC236}">
                <a16:creationId xmlns:a16="http://schemas.microsoft.com/office/drawing/2014/main" id="{0C6E55E1-63D5-4A71-96EF-882B9804C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975" y="3429000"/>
            <a:ext cx="2790825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Make sure you understand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the difference between these…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="1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…and how they differ from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   this</a:t>
            </a:r>
          </a:p>
        </p:txBody>
      </p:sp>
      <p:sp>
        <p:nvSpPr>
          <p:cNvPr id="46092" name="Line 17">
            <a:extLst>
              <a:ext uri="{FF2B5EF4-FFF2-40B4-BE49-F238E27FC236}">
                <a16:creationId xmlns:a16="http://schemas.microsoft.com/office/drawing/2014/main" id="{8BF88B39-B231-4056-8572-4D552DD6CF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657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Line 18">
            <a:extLst>
              <a:ext uri="{FF2B5EF4-FFF2-40B4-BE49-F238E27FC236}">
                <a16:creationId xmlns:a16="http://schemas.microsoft.com/office/drawing/2014/main" id="{71482CB7-6316-4297-818C-ACFA92F725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657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4" name="Line 19">
            <a:extLst>
              <a:ext uri="{FF2B5EF4-FFF2-40B4-BE49-F238E27FC236}">
                <a16:creationId xmlns:a16="http://schemas.microsoft.com/office/drawing/2014/main" id="{6DEC79A9-B50D-4BB4-A04D-EE053AD3DB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4343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Slide Number Placeholder 1">
            <a:extLst>
              <a:ext uri="{FF2B5EF4-FFF2-40B4-BE49-F238E27FC236}">
                <a16:creationId xmlns:a16="http://schemas.microsoft.com/office/drawing/2014/main" id="{3A054AC5-4DE2-46A8-8181-29848435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2A81F0-F657-4B39-99A8-FFAEC277B216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041BF7-A3F2-4945-9755-09D3743D8D9F}"/>
              </a:ext>
            </a:extLst>
          </p:cNvPr>
          <p:cNvSpPr txBox="1"/>
          <p:nvPr/>
        </p:nvSpPr>
        <p:spPr>
          <a:xfrm>
            <a:off x="152400" y="5114925"/>
            <a:ext cx="8845550" cy="1600200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</a:rPr>
              <a:t>The goal of surgical intervention in congenital glaucoma is to form a direct pathway from the anterior chamber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</a:rPr>
              <a:t>through the angle structures into </a:t>
            </a:r>
            <a:r>
              <a:rPr lang="en-US" sz="1400" dirty="0" err="1">
                <a:solidFill>
                  <a:srgbClr val="0000FF"/>
                </a:solidFill>
                <a:latin typeface="Arial" charset="0"/>
              </a:rPr>
              <a:t>Schlemm’s</a:t>
            </a:r>
            <a:r>
              <a:rPr lang="en-US" sz="1400" dirty="0">
                <a:solidFill>
                  <a:srgbClr val="0000FF"/>
                </a:solidFill>
                <a:latin typeface="Arial" charset="0"/>
              </a:rPr>
              <a:t> canal. </a:t>
            </a:r>
            <a:r>
              <a:rPr lang="en-US" sz="1400" i="1" dirty="0" err="1">
                <a:solidFill>
                  <a:srgbClr val="0000FF"/>
                </a:solidFill>
                <a:latin typeface="Arial" charset="0"/>
              </a:rPr>
              <a:t>Goniotomy</a:t>
            </a:r>
            <a:r>
              <a:rPr lang="en-US" sz="1400" dirty="0">
                <a:solidFill>
                  <a:srgbClr val="0000FF"/>
                </a:solidFill>
                <a:latin typeface="Arial" charset="0"/>
              </a:rPr>
              <a:t>  is a procedure in which the TM is incised with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</a:rPr>
              <a:t>a scalpel. </a:t>
            </a:r>
            <a:r>
              <a:rPr lang="en-US" sz="1400" dirty="0" err="1">
                <a:solidFill>
                  <a:srgbClr val="0000FF"/>
                </a:solidFill>
                <a:latin typeface="Arial" charset="0"/>
              </a:rPr>
              <a:t>Goniotomy</a:t>
            </a:r>
            <a:r>
              <a:rPr lang="en-US" sz="1400" dirty="0">
                <a:solidFill>
                  <a:srgbClr val="0000FF"/>
                </a:solidFill>
                <a:latin typeface="Arial" charset="0"/>
              </a:rPr>
              <a:t> is performed under direct visualization via a surgical </a:t>
            </a:r>
            <a:r>
              <a:rPr lang="en-US" sz="1400" dirty="0" err="1">
                <a:solidFill>
                  <a:srgbClr val="0000FF"/>
                </a:solidFill>
                <a:latin typeface="Arial" charset="0"/>
              </a:rPr>
              <a:t>goniolens</a:t>
            </a:r>
            <a:r>
              <a:rPr lang="en-US" sz="1400" dirty="0">
                <a:solidFill>
                  <a:srgbClr val="0000FF"/>
                </a:solidFill>
                <a:latin typeface="Arial" charset="0"/>
              </a:rPr>
              <a:t>, which is why the cornea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</a:rPr>
              <a:t>must be clear to perform this procedure. In contrast, </a:t>
            </a:r>
            <a:r>
              <a:rPr lang="en-US" sz="1400" i="1" dirty="0" err="1">
                <a:solidFill>
                  <a:srgbClr val="0000FF"/>
                </a:solidFill>
                <a:latin typeface="Arial" charset="0"/>
              </a:rPr>
              <a:t>trabeculotomy</a:t>
            </a:r>
            <a:r>
              <a:rPr lang="en-US" sz="1400" dirty="0">
                <a:solidFill>
                  <a:srgbClr val="0000FF"/>
                </a:solidFill>
                <a:latin typeface="Arial" charset="0"/>
              </a:rPr>
              <a:t> involves accessing </a:t>
            </a:r>
            <a:r>
              <a:rPr lang="en-US" sz="1400" dirty="0" err="1">
                <a:solidFill>
                  <a:srgbClr val="0000FF"/>
                </a:solidFill>
                <a:latin typeface="Arial" charset="0"/>
              </a:rPr>
              <a:t>Schlemm’s</a:t>
            </a:r>
            <a:r>
              <a:rPr lang="en-US" sz="1400" dirty="0">
                <a:solidFill>
                  <a:srgbClr val="0000FF"/>
                </a:solidFill>
                <a:latin typeface="Arial" charset="0"/>
              </a:rPr>
              <a:t> canal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</a:rPr>
              <a:t>via an external, trans-scleral approach, cannulating it, and then tearing through it to form a conduit between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</a:rPr>
              <a:t>the anterior chamber and </a:t>
            </a:r>
            <a:r>
              <a:rPr lang="en-US" sz="1400" dirty="0" err="1">
                <a:solidFill>
                  <a:srgbClr val="0000FF"/>
                </a:solidFill>
                <a:latin typeface="Arial" charset="0"/>
              </a:rPr>
              <a:t>Schlemm’s</a:t>
            </a:r>
            <a:r>
              <a:rPr lang="en-US" sz="1400" dirty="0">
                <a:solidFill>
                  <a:srgbClr val="0000FF"/>
                </a:solidFill>
                <a:latin typeface="Arial" charset="0"/>
              </a:rPr>
              <a:t> canal. Because the surgical approach is external, </a:t>
            </a:r>
            <a:r>
              <a:rPr lang="en-US" sz="1400" dirty="0" err="1">
                <a:solidFill>
                  <a:srgbClr val="0000FF"/>
                </a:solidFill>
                <a:latin typeface="Arial" charset="0"/>
              </a:rPr>
              <a:t>trabeculotomy</a:t>
            </a:r>
            <a:r>
              <a:rPr lang="en-US" sz="1400" dirty="0">
                <a:solidFill>
                  <a:srgbClr val="0000FF"/>
                </a:solidFill>
                <a:latin typeface="Arial" charset="0"/>
              </a:rPr>
              <a:t> does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</a:rPr>
              <a:t>not require a clear cornea.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50A0EC5-030E-4ED0-B68F-A0A2DCC59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495800"/>
            <a:ext cx="18288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9E58DA9-9BFE-4074-BC7A-34FA49BEC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63F38051-0F4D-4FA8-BCAB-0EDED1896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2133600" cy="838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E85413E1-788E-4A08-9AC9-0BB308145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9542C9E6-3768-402E-A068-BECBA6B1D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2DA048B4-203E-4BBB-9915-9CECC0444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8136" name="Rectangle 8">
            <a:extLst>
              <a:ext uri="{FF2B5EF4-FFF2-40B4-BE49-F238E27FC236}">
                <a16:creationId xmlns:a16="http://schemas.microsoft.com/office/drawing/2014/main" id="{50792DE9-3977-469F-93EE-08B32F614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5704F2EC-336E-472B-A316-2A4FA8A67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Childhood Glaucoma: Treatment</a:t>
            </a:r>
          </a:p>
          <a:p>
            <a:pPr lvl="1" eaLnBrk="1" hangingPunct="1">
              <a:defRPr/>
            </a:pPr>
            <a:r>
              <a:rPr lang="en-US" i="1" dirty="0"/>
              <a:t>Medical </a:t>
            </a:r>
            <a:r>
              <a:rPr lang="en-US" dirty="0"/>
              <a:t>treatment is a </a:t>
            </a:r>
            <a:r>
              <a:rPr lang="en-US" dirty="0">
                <a:solidFill>
                  <a:srgbClr val="0000FF"/>
                </a:solidFill>
              </a:rPr>
              <a:t>stop-gap</a:t>
            </a:r>
            <a:r>
              <a:rPr lang="en-US" dirty="0"/>
              <a:t> measure</a:t>
            </a:r>
          </a:p>
          <a:p>
            <a:pPr lvl="1" eaLnBrk="1" hangingPunct="1">
              <a:defRPr/>
            </a:pPr>
            <a:r>
              <a:rPr lang="en-US" i="1" dirty="0"/>
              <a:t>Surgical</a:t>
            </a:r>
            <a:r>
              <a:rPr lang="en-US" dirty="0"/>
              <a:t> intervention is treatment of choice for </a:t>
            </a:r>
            <a:r>
              <a:rPr lang="en-US" dirty="0">
                <a:solidFill>
                  <a:srgbClr val="0000FF"/>
                </a:solidFill>
              </a:rPr>
              <a:t>congenital</a:t>
            </a:r>
            <a:r>
              <a:rPr lang="en-US" dirty="0"/>
              <a:t> glaucoma and most </a:t>
            </a:r>
            <a:r>
              <a:rPr lang="en-US" dirty="0">
                <a:solidFill>
                  <a:srgbClr val="0000FF"/>
                </a:solidFill>
              </a:rPr>
              <a:t>1</a:t>
            </a:r>
            <a:r>
              <a:rPr lang="en-US" baseline="30000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 developmental</a:t>
            </a:r>
            <a:r>
              <a:rPr lang="en-US" dirty="0"/>
              <a:t> glaucoma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Angle</a:t>
            </a:r>
            <a:r>
              <a:rPr lang="en-US" dirty="0"/>
              <a:t> surgery preferred</a:t>
            </a:r>
          </a:p>
          <a:p>
            <a:pPr lvl="2" eaLnBrk="1" hangingPunct="1">
              <a:defRPr/>
            </a:pPr>
            <a:r>
              <a:rPr lang="en-US" dirty="0"/>
              <a:t>If cornea clear:    </a:t>
            </a:r>
            <a:r>
              <a:rPr lang="en-US" i="1" dirty="0" err="1">
                <a:solidFill>
                  <a:srgbClr val="0000FF"/>
                </a:solidFill>
              </a:rPr>
              <a:t>Goniotomy</a:t>
            </a:r>
            <a:endParaRPr lang="en-US" i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/>
              <a:t>If cornea cloudy: </a:t>
            </a:r>
            <a:r>
              <a:rPr lang="en-US" i="1" dirty="0" err="1">
                <a:solidFill>
                  <a:srgbClr val="0000FF"/>
                </a:solidFill>
              </a:rPr>
              <a:t>Trabecul</a:t>
            </a:r>
            <a:r>
              <a:rPr lang="en-US" i="1" dirty="0" err="1">
                <a:solidFill>
                  <a:schemeClr val="accent1"/>
                </a:solidFill>
              </a:rPr>
              <a:t>o</a:t>
            </a:r>
            <a:r>
              <a:rPr lang="en-US" i="1" dirty="0" err="1">
                <a:solidFill>
                  <a:srgbClr val="0000FF"/>
                </a:solidFill>
              </a:rPr>
              <a:t>tomy</a:t>
            </a:r>
            <a:endParaRPr lang="en-US" i="1" dirty="0"/>
          </a:p>
          <a:p>
            <a:pPr lvl="3" eaLnBrk="1" hangingPunct="1">
              <a:defRPr/>
            </a:pPr>
            <a:r>
              <a:rPr lang="en-US" dirty="0"/>
              <a:t>Note: this is </a:t>
            </a:r>
            <a:r>
              <a:rPr lang="en-US" i="1" dirty="0"/>
              <a:t>not</a:t>
            </a:r>
            <a:r>
              <a:rPr lang="en-US" dirty="0"/>
              <a:t> the same as </a:t>
            </a:r>
            <a:r>
              <a:rPr lang="en-US" dirty="0" err="1">
                <a:solidFill>
                  <a:srgbClr val="0000FF"/>
                </a:solidFill>
              </a:rPr>
              <a:t>trabecul</a:t>
            </a:r>
            <a:r>
              <a:rPr lang="en-US" b="1" dirty="0" err="1">
                <a:solidFill>
                  <a:schemeClr val="accent1"/>
                </a:solidFill>
              </a:rPr>
              <a:t>ec</a:t>
            </a:r>
            <a:r>
              <a:rPr lang="en-US" dirty="0" err="1">
                <a:solidFill>
                  <a:srgbClr val="0000FF"/>
                </a:solidFill>
              </a:rPr>
              <a:t>tomy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If angle surgery fails, </a:t>
            </a:r>
            <a:r>
              <a:rPr lang="en-US" dirty="0" err="1"/>
              <a:t>trab</a:t>
            </a:r>
            <a:r>
              <a:rPr lang="en-US" dirty="0"/>
              <a:t> or shunt is indicated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48138" name="Rectangle 10">
            <a:extLst>
              <a:ext uri="{FF2B5EF4-FFF2-40B4-BE49-F238E27FC236}">
                <a16:creationId xmlns:a16="http://schemas.microsoft.com/office/drawing/2014/main" id="{3C47AA87-6902-4C94-84FC-947C628C6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1905000" cy="457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2 other surgeries</a:t>
            </a:r>
          </a:p>
        </p:txBody>
      </p:sp>
      <p:sp>
        <p:nvSpPr>
          <p:cNvPr id="48139" name="Slide Number Placeholder 1">
            <a:extLst>
              <a:ext uri="{FF2B5EF4-FFF2-40B4-BE49-F238E27FC236}">
                <a16:creationId xmlns:a16="http://schemas.microsoft.com/office/drawing/2014/main" id="{B9126C76-51DA-49DC-9C21-3307267C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6B9B91-4DD1-436D-B2F4-7394B43C0F8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0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">
            <a:extLst>
              <a:ext uri="{FF2B5EF4-FFF2-40B4-BE49-F238E27FC236}">
                <a16:creationId xmlns:a16="http://schemas.microsoft.com/office/drawing/2014/main" id="{AF418D39-1F77-444A-974E-8A0B21C8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19050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FA7A9331-1501-41C3-A351-B37837761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495800"/>
            <a:ext cx="18288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DBAD42F1-85D2-4299-A7B2-24C6A3F24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9157" name="Rectangle 4">
            <a:extLst>
              <a:ext uri="{FF2B5EF4-FFF2-40B4-BE49-F238E27FC236}">
                <a16:creationId xmlns:a16="http://schemas.microsoft.com/office/drawing/2014/main" id="{7A3486DE-BDD2-4F24-B21B-78AA3EBBF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2133600" cy="838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9158" name="Rectangle 5">
            <a:extLst>
              <a:ext uri="{FF2B5EF4-FFF2-40B4-BE49-F238E27FC236}">
                <a16:creationId xmlns:a16="http://schemas.microsoft.com/office/drawing/2014/main" id="{03D8579A-FFE2-43DD-8EA9-B0A865EC0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9159" name="Rectangle 6">
            <a:extLst>
              <a:ext uri="{FF2B5EF4-FFF2-40B4-BE49-F238E27FC236}">
                <a16:creationId xmlns:a16="http://schemas.microsoft.com/office/drawing/2014/main" id="{FF422960-172F-40E6-9248-2F6E8204F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9160" name="Rectangle 7">
            <a:extLst>
              <a:ext uri="{FF2B5EF4-FFF2-40B4-BE49-F238E27FC236}">
                <a16:creationId xmlns:a16="http://schemas.microsoft.com/office/drawing/2014/main" id="{4BCFFFA5-8D34-4B05-A732-1E7D72147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49161" name="Rectangle 8">
            <a:extLst>
              <a:ext uri="{FF2B5EF4-FFF2-40B4-BE49-F238E27FC236}">
                <a16:creationId xmlns:a16="http://schemas.microsoft.com/office/drawing/2014/main" id="{F8D14878-5D68-4AE6-A469-63AC49C29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01CEDF2D-5D03-4B25-8FCC-7B925FA81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Childhood Glaucoma: Treatment</a:t>
            </a:r>
          </a:p>
          <a:p>
            <a:pPr lvl="1" eaLnBrk="1" hangingPunct="1">
              <a:defRPr/>
            </a:pPr>
            <a:r>
              <a:rPr lang="en-US" i="1" dirty="0"/>
              <a:t>Medical </a:t>
            </a:r>
            <a:r>
              <a:rPr lang="en-US" dirty="0"/>
              <a:t>treatment is a </a:t>
            </a:r>
            <a:r>
              <a:rPr lang="en-US" dirty="0">
                <a:solidFill>
                  <a:srgbClr val="0000FF"/>
                </a:solidFill>
              </a:rPr>
              <a:t>stop-gap</a:t>
            </a:r>
            <a:r>
              <a:rPr lang="en-US" dirty="0"/>
              <a:t> measure</a:t>
            </a:r>
          </a:p>
          <a:p>
            <a:pPr lvl="1" eaLnBrk="1" hangingPunct="1">
              <a:defRPr/>
            </a:pPr>
            <a:r>
              <a:rPr lang="en-US" i="1" dirty="0"/>
              <a:t>Surgical</a:t>
            </a:r>
            <a:r>
              <a:rPr lang="en-US" dirty="0"/>
              <a:t> intervention is treatment of choice for </a:t>
            </a:r>
            <a:r>
              <a:rPr lang="en-US" dirty="0">
                <a:solidFill>
                  <a:srgbClr val="0000FF"/>
                </a:solidFill>
              </a:rPr>
              <a:t>congenital</a:t>
            </a:r>
            <a:r>
              <a:rPr lang="en-US" dirty="0"/>
              <a:t> glaucoma and most </a:t>
            </a:r>
            <a:r>
              <a:rPr lang="en-US" dirty="0">
                <a:solidFill>
                  <a:srgbClr val="0000FF"/>
                </a:solidFill>
              </a:rPr>
              <a:t>1</a:t>
            </a:r>
            <a:r>
              <a:rPr lang="en-US" baseline="30000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 developmental</a:t>
            </a:r>
            <a:r>
              <a:rPr lang="en-US" dirty="0"/>
              <a:t> glaucoma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Angle</a:t>
            </a:r>
            <a:r>
              <a:rPr lang="en-US" dirty="0"/>
              <a:t> surgery preferred</a:t>
            </a:r>
          </a:p>
          <a:p>
            <a:pPr lvl="2" eaLnBrk="1" hangingPunct="1">
              <a:defRPr/>
            </a:pPr>
            <a:r>
              <a:rPr lang="en-US" dirty="0"/>
              <a:t>If cornea clear:    </a:t>
            </a:r>
            <a:r>
              <a:rPr lang="en-US" i="1" dirty="0" err="1">
                <a:solidFill>
                  <a:srgbClr val="0000FF"/>
                </a:solidFill>
              </a:rPr>
              <a:t>Goniotomy</a:t>
            </a:r>
            <a:endParaRPr lang="en-US" i="1" dirty="0">
              <a:solidFill>
                <a:srgbClr val="0000FF"/>
              </a:solidFill>
            </a:endParaRPr>
          </a:p>
          <a:p>
            <a:pPr lvl="2" eaLnBrk="1" hangingPunct="1">
              <a:defRPr/>
            </a:pPr>
            <a:r>
              <a:rPr lang="en-US" dirty="0"/>
              <a:t>If cornea cloudy: </a:t>
            </a:r>
            <a:r>
              <a:rPr lang="en-US" i="1" dirty="0" err="1">
                <a:solidFill>
                  <a:srgbClr val="0000FF"/>
                </a:solidFill>
              </a:rPr>
              <a:t>Trabecul</a:t>
            </a:r>
            <a:r>
              <a:rPr lang="en-US" i="1" dirty="0" err="1">
                <a:solidFill>
                  <a:schemeClr val="accent1"/>
                </a:solidFill>
              </a:rPr>
              <a:t>o</a:t>
            </a:r>
            <a:r>
              <a:rPr lang="en-US" i="1" dirty="0" err="1">
                <a:solidFill>
                  <a:srgbClr val="0000FF"/>
                </a:solidFill>
              </a:rPr>
              <a:t>tomy</a:t>
            </a:r>
            <a:endParaRPr lang="en-US" i="1" dirty="0"/>
          </a:p>
          <a:p>
            <a:pPr lvl="3" eaLnBrk="1" hangingPunct="1">
              <a:defRPr/>
            </a:pPr>
            <a:r>
              <a:rPr lang="en-US" dirty="0"/>
              <a:t>Note: this is </a:t>
            </a:r>
            <a:r>
              <a:rPr lang="en-US" i="1" dirty="0"/>
              <a:t>not</a:t>
            </a:r>
            <a:r>
              <a:rPr lang="en-US" dirty="0"/>
              <a:t> the same as </a:t>
            </a:r>
            <a:r>
              <a:rPr lang="en-US" dirty="0" err="1">
                <a:solidFill>
                  <a:srgbClr val="0000FF"/>
                </a:solidFill>
              </a:rPr>
              <a:t>trabecul</a:t>
            </a:r>
            <a:r>
              <a:rPr lang="en-US" b="1" dirty="0" err="1">
                <a:solidFill>
                  <a:schemeClr val="accent1"/>
                </a:solidFill>
              </a:rPr>
              <a:t>ec</a:t>
            </a:r>
            <a:r>
              <a:rPr lang="en-US" dirty="0" err="1">
                <a:solidFill>
                  <a:srgbClr val="0000FF"/>
                </a:solidFill>
              </a:rPr>
              <a:t>tomy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If angle surgery fails, </a:t>
            </a:r>
            <a:r>
              <a:rPr lang="en-US" dirty="0" err="1">
                <a:solidFill>
                  <a:srgbClr val="0000FF"/>
                </a:solidFill>
              </a:rPr>
              <a:t>trab</a:t>
            </a:r>
            <a:r>
              <a:rPr lang="en-US" dirty="0">
                <a:solidFill>
                  <a:srgbClr val="0000FF"/>
                </a:solidFill>
              </a:rPr>
              <a:t> or shunt </a:t>
            </a:r>
            <a:r>
              <a:rPr lang="en-US" dirty="0"/>
              <a:t>is indicated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49163" name="Slide Number Placeholder 1">
            <a:extLst>
              <a:ext uri="{FF2B5EF4-FFF2-40B4-BE49-F238E27FC236}">
                <a16:creationId xmlns:a16="http://schemas.microsoft.com/office/drawing/2014/main" id="{6789F97F-4B30-440F-9F35-E0C1D0476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CD617F-9BAA-4B88-BE2F-C1F01381F00A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0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">
            <a:extLst>
              <a:ext uri="{FF2B5EF4-FFF2-40B4-BE49-F238E27FC236}">
                <a16:creationId xmlns:a16="http://schemas.microsoft.com/office/drawing/2014/main" id="{E3B2CEA0-7B50-49D3-AE4E-941060564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19050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B544E08A-6434-484B-B320-EDB9F39BA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495800"/>
            <a:ext cx="18288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21158C96-DE62-4F20-89DD-34899BBB6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0181" name="Rectangle 4">
            <a:extLst>
              <a:ext uri="{FF2B5EF4-FFF2-40B4-BE49-F238E27FC236}">
                <a16:creationId xmlns:a16="http://schemas.microsoft.com/office/drawing/2014/main" id="{059C2724-EB85-4B96-A89D-7F5EDF5E9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2133600" cy="838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0182" name="Rectangle 5">
            <a:extLst>
              <a:ext uri="{FF2B5EF4-FFF2-40B4-BE49-F238E27FC236}">
                <a16:creationId xmlns:a16="http://schemas.microsoft.com/office/drawing/2014/main" id="{46FB959F-EB1F-4E6B-9348-BE90B1F6D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0183" name="Rectangle 6">
            <a:extLst>
              <a:ext uri="{FF2B5EF4-FFF2-40B4-BE49-F238E27FC236}">
                <a16:creationId xmlns:a16="http://schemas.microsoft.com/office/drawing/2014/main" id="{2D482B41-CAD5-4C2D-8AAB-4FC5E1EFE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0184" name="Rectangle 7">
            <a:extLst>
              <a:ext uri="{FF2B5EF4-FFF2-40B4-BE49-F238E27FC236}">
                <a16:creationId xmlns:a16="http://schemas.microsoft.com/office/drawing/2014/main" id="{BB4E8F97-93F6-4F4D-822B-E5F5587DF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0185" name="Rectangle 8">
            <a:extLst>
              <a:ext uri="{FF2B5EF4-FFF2-40B4-BE49-F238E27FC236}">
                <a16:creationId xmlns:a16="http://schemas.microsoft.com/office/drawing/2014/main" id="{539ADBCC-09DA-49AA-B09C-1C5BD261BE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Q</a:t>
            </a:r>
          </a:p>
        </p:txBody>
      </p:sp>
      <p:sp>
        <p:nvSpPr>
          <p:cNvPr id="50186" name="Rectangle 9">
            <a:extLst>
              <a:ext uri="{FF2B5EF4-FFF2-40B4-BE49-F238E27FC236}">
                <a16:creationId xmlns:a16="http://schemas.microsoft.com/office/drawing/2014/main" id="{4BF1BAC9-93C6-4FF4-8325-B472403D5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/>
              <a:t>Childhood Glaucoma: Treatment</a:t>
            </a:r>
          </a:p>
          <a:p>
            <a:pPr lvl="1" eaLnBrk="1" hangingPunct="1"/>
            <a:r>
              <a:rPr lang="en-US" altLang="en-US" i="1"/>
              <a:t>Medical </a:t>
            </a:r>
            <a:r>
              <a:rPr lang="en-US" altLang="en-US"/>
              <a:t>treatment is a </a:t>
            </a:r>
            <a:r>
              <a:rPr lang="en-US" altLang="en-US">
                <a:solidFill>
                  <a:srgbClr val="0000FF"/>
                </a:solidFill>
              </a:rPr>
              <a:t>stop-gap</a:t>
            </a:r>
            <a:r>
              <a:rPr lang="en-US" altLang="en-US"/>
              <a:t> measure</a:t>
            </a:r>
          </a:p>
          <a:p>
            <a:pPr lvl="1" eaLnBrk="1" hangingPunct="1"/>
            <a:r>
              <a:rPr lang="en-US" altLang="en-US" i="1"/>
              <a:t>Surgical</a:t>
            </a:r>
            <a:r>
              <a:rPr lang="en-US" altLang="en-US"/>
              <a:t> intervention is treatment of choice for </a:t>
            </a:r>
            <a:r>
              <a:rPr lang="en-US" altLang="en-US">
                <a:solidFill>
                  <a:srgbClr val="0000FF"/>
                </a:solidFill>
              </a:rPr>
              <a:t>congenital</a:t>
            </a:r>
            <a:r>
              <a:rPr lang="en-US" altLang="en-US"/>
              <a:t> glaucoma and most </a:t>
            </a:r>
            <a:r>
              <a:rPr lang="en-US" altLang="en-US">
                <a:solidFill>
                  <a:srgbClr val="0000FF"/>
                </a:solidFill>
              </a:rPr>
              <a:t>1</a:t>
            </a:r>
            <a:r>
              <a:rPr lang="en-US" altLang="en-US" baseline="30000">
                <a:solidFill>
                  <a:srgbClr val="0000FF"/>
                </a:solidFill>
              </a:rPr>
              <a:t>o</a:t>
            </a:r>
            <a:r>
              <a:rPr lang="en-US" altLang="en-US">
                <a:solidFill>
                  <a:srgbClr val="0000FF"/>
                </a:solidFill>
              </a:rPr>
              <a:t> developmental</a:t>
            </a:r>
            <a:r>
              <a:rPr lang="en-US" altLang="en-US"/>
              <a:t> 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Angle</a:t>
            </a:r>
            <a:r>
              <a:rPr lang="en-US" altLang="en-US"/>
              <a:t> surgery preferred</a:t>
            </a:r>
          </a:p>
          <a:p>
            <a:pPr lvl="2" eaLnBrk="1" hangingPunct="1"/>
            <a:r>
              <a:rPr lang="en-US" altLang="en-US"/>
              <a:t>If cornea clear:    </a:t>
            </a:r>
            <a:r>
              <a:rPr lang="en-US" altLang="en-US" i="1">
                <a:solidFill>
                  <a:srgbClr val="0000FF"/>
                </a:solidFill>
              </a:rPr>
              <a:t>Goniotomy</a:t>
            </a:r>
          </a:p>
          <a:p>
            <a:pPr lvl="2" eaLnBrk="1" hangingPunct="1"/>
            <a:r>
              <a:rPr lang="en-US" altLang="en-US"/>
              <a:t>If cornea cloudy: </a:t>
            </a:r>
            <a:r>
              <a:rPr lang="en-US" altLang="en-US" i="1">
                <a:solidFill>
                  <a:srgbClr val="0000FF"/>
                </a:solidFill>
              </a:rPr>
              <a:t>Trabecul</a:t>
            </a:r>
            <a:r>
              <a:rPr lang="en-US" altLang="en-US" i="1">
                <a:solidFill>
                  <a:schemeClr val="accent1"/>
                </a:solidFill>
              </a:rPr>
              <a:t>o</a:t>
            </a:r>
            <a:r>
              <a:rPr lang="en-US" altLang="en-US" i="1">
                <a:solidFill>
                  <a:srgbClr val="0000FF"/>
                </a:solidFill>
              </a:rPr>
              <a:t>tomy</a:t>
            </a:r>
            <a:endParaRPr lang="en-US" altLang="en-US" i="1"/>
          </a:p>
          <a:p>
            <a:pPr lvl="3" eaLnBrk="1" hangingPunct="1"/>
            <a:r>
              <a:rPr lang="en-US" altLang="en-US"/>
              <a:t>Note: this is </a:t>
            </a:r>
            <a:r>
              <a:rPr lang="en-US" altLang="en-US" i="1"/>
              <a:t>not</a:t>
            </a:r>
            <a:r>
              <a:rPr lang="en-US" altLang="en-US"/>
              <a:t> the same as </a:t>
            </a:r>
            <a:r>
              <a:rPr lang="en-US" altLang="en-US">
                <a:solidFill>
                  <a:srgbClr val="0000FF"/>
                </a:solidFill>
              </a:rPr>
              <a:t>trabecul</a:t>
            </a:r>
            <a:r>
              <a:rPr lang="en-US" altLang="en-US" b="1">
                <a:solidFill>
                  <a:schemeClr val="accent1"/>
                </a:solidFill>
              </a:rPr>
              <a:t>ec</a:t>
            </a:r>
            <a:r>
              <a:rPr lang="en-US" altLang="en-US">
                <a:solidFill>
                  <a:srgbClr val="0000FF"/>
                </a:solidFill>
              </a:rPr>
              <a:t>tomy</a:t>
            </a:r>
            <a:endParaRPr lang="en-US" altLang="en-US" i="1"/>
          </a:p>
          <a:p>
            <a:pPr lvl="1" eaLnBrk="1" hangingPunct="1"/>
            <a:r>
              <a:rPr lang="en-US" altLang="en-US"/>
              <a:t>If angle surgery fails, </a:t>
            </a:r>
            <a:r>
              <a:rPr lang="en-US" altLang="en-US">
                <a:solidFill>
                  <a:srgbClr val="0000FF"/>
                </a:solidFill>
              </a:rPr>
              <a:t>trab or shunt </a:t>
            </a:r>
            <a:r>
              <a:rPr lang="en-US" altLang="en-US"/>
              <a:t>is indicated</a:t>
            </a:r>
          </a:p>
          <a:p>
            <a:pPr lvl="2" eaLnBrk="1" hangingPunct="1"/>
            <a:r>
              <a:rPr lang="en-US" altLang="en-US"/>
              <a:t>Try angle surgery x 2 before changing tactics</a:t>
            </a:r>
          </a:p>
          <a:p>
            <a:pPr eaLnBrk="1" hangingPunct="1"/>
            <a:endParaRPr lang="en-US" altLang="en-US"/>
          </a:p>
        </p:txBody>
      </p:sp>
      <p:sp>
        <p:nvSpPr>
          <p:cNvPr id="50187" name="Rectangle 11">
            <a:extLst>
              <a:ext uri="{FF2B5EF4-FFF2-40B4-BE49-F238E27FC236}">
                <a16:creationId xmlns:a16="http://schemas.microsoft.com/office/drawing/2014/main" id="{4730464E-97D7-4667-9B54-B8658F87B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0"/>
            <a:ext cx="381000" cy="457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# of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tries</a:t>
            </a:r>
          </a:p>
        </p:txBody>
      </p:sp>
      <p:sp>
        <p:nvSpPr>
          <p:cNvPr id="50188" name="Slide Number Placeholder 1">
            <a:extLst>
              <a:ext uri="{FF2B5EF4-FFF2-40B4-BE49-F238E27FC236}">
                <a16:creationId xmlns:a16="http://schemas.microsoft.com/office/drawing/2014/main" id="{550CB474-27D9-4F6D-85FA-D4137335F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CD12A8-46B4-4F1A-9FAD-74FA3C034D7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0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8">
            <a:extLst>
              <a:ext uri="{FF2B5EF4-FFF2-40B4-BE49-F238E27FC236}">
                <a16:creationId xmlns:a16="http://schemas.microsoft.com/office/drawing/2014/main" id="{985C011B-4B26-4932-BC09-5CF69F7D6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19050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34071F6-90FC-4CC4-ABE3-722DE1F29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4000"/>
            <a:ext cx="13716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8503EB5A-BC5E-4530-8CA6-A70FBC670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1600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90698029-CCE2-4DE2-B2B8-8BAC31EF4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2743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0CF9BD75-FC5C-43F7-B2F2-1F85AC3AA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4866EC4E-459F-4154-A89B-D693AA9E7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57600"/>
            <a:ext cx="2133600" cy="838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51208" name="Rectangle 8">
            <a:extLst>
              <a:ext uri="{FF2B5EF4-FFF2-40B4-BE49-F238E27FC236}">
                <a16:creationId xmlns:a16="http://schemas.microsoft.com/office/drawing/2014/main" id="{320A3854-DAA0-4836-A646-249E29827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495800"/>
            <a:ext cx="1828800" cy="3810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51209" name="Rectangle 10">
            <a:extLst>
              <a:ext uri="{FF2B5EF4-FFF2-40B4-BE49-F238E27FC236}">
                <a16:creationId xmlns:a16="http://schemas.microsoft.com/office/drawing/2014/main" id="{963027CE-7CB2-4D3E-8446-5C4F5438D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334000"/>
            <a:ext cx="3810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51210" name="Rectangle 12">
            <a:extLst>
              <a:ext uri="{FF2B5EF4-FFF2-40B4-BE49-F238E27FC236}">
                <a16:creationId xmlns:a16="http://schemas.microsoft.com/office/drawing/2014/main" id="{48539DC6-305C-4792-A27B-23D83E3BD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51211" name="Rectangle 13">
            <a:extLst>
              <a:ext uri="{FF2B5EF4-FFF2-40B4-BE49-F238E27FC236}">
                <a16:creationId xmlns:a16="http://schemas.microsoft.com/office/drawing/2014/main" id="{A111AD62-15D8-42CA-A528-66985C633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b="1"/>
              <a:t>Childhood Glaucoma: Treatment</a:t>
            </a:r>
          </a:p>
          <a:p>
            <a:pPr lvl="1" eaLnBrk="1" hangingPunct="1"/>
            <a:r>
              <a:rPr lang="en-US" altLang="en-US" i="1"/>
              <a:t>Medical </a:t>
            </a:r>
            <a:r>
              <a:rPr lang="en-US" altLang="en-US"/>
              <a:t>treatment is a </a:t>
            </a:r>
            <a:r>
              <a:rPr lang="en-US" altLang="en-US">
                <a:solidFill>
                  <a:srgbClr val="0000FF"/>
                </a:solidFill>
              </a:rPr>
              <a:t>stop-gap</a:t>
            </a:r>
            <a:r>
              <a:rPr lang="en-US" altLang="en-US"/>
              <a:t> measure</a:t>
            </a:r>
          </a:p>
          <a:p>
            <a:pPr lvl="1" eaLnBrk="1" hangingPunct="1"/>
            <a:r>
              <a:rPr lang="en-US" altLang="en-US" i="1"/>
              <a:t>Surgical</a:t>
            </a:r>
            <a:r>
              <a:rPr lang="en-US" altLang="en-US"/>
              <a:t> intervention is treatment of choice for </a:t>
            </a:r>
            <a:r>
              <a:rPr lang="en-US" altLang="en-US">
                <a:solidFill>
                  <a:srgbClr val="0000FF"/>
                </a:solidFill>
              </a:rPr>
              <a:t>congenital</a:t>
            </a:r>
            <a:r>
              <a:rPr lang="en-US" altLang="en-US"/>
              <a:t> glaucoma and most </a:t>
            </a:r>
            <a:r>
              <a:rPr lang="en-US" altLang="en-US">
                <a:solidFill>
                  <a:srgbClr val="0000FF"/>
                </a:solidFill>
              </a:rPr>
              <a:t>1</a:t>
            </a:r>
            <a:r>
              <a:rPr lang="en-US" altLang="en-US" baseline="30000">
                <a:solidFill>
                  <a:srgbClr val="0000FF"/>
                </a:solidFill>
              </a:rPr>
              <a:t>o</a:t>
            </a:r>
            <a:r>
              <a:rPr lang="en-US" altLang="en-US">
                <a:solidFill>
                  <a:srgbClr val="0000FF"/>
                </a:solidFill>
              </a:rPr>
              <a:t> developmental</a:t>
            </a:r>
            <a:r>
              <a:rPr lang="en-US" altLang="en-US"/>
              <a:t> glaucoma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Angle</a:t>
            </a:r>
            <a:r>
              <a:rPr lang="en-US" altLang="en-US"/>
              <a:t> surgery preferred</a:t>
            </a:r>
          </a:p>
          <a:p>
            <a:pPr lvl="2" eaLnBrk="1" hangingPunct="1"/>
            <a:r>
              <a:rPr lang="en-US" altLang="en-US"/>
              <a:t>If cornea clear:    </a:t>
            </a:r>
            <a:r>
              <a:rPr lang="en-US" altLang="en-US" i="1">
                <a:solidFill>
                  <a:srgbClr val="0000FF"/>
                </a:solidFill>
              </a:rPr>
              <a:t>Goniotomy</a:t>
            </a:r>
          </a:p>
          <a:p>
            <a:pPr lvl="2" eaLnBrk="1" hangingPunct="1"/>
            <a:r>
              <a:rPr lang="en-US" altLang="en-US"/>
              <a:t>If cornea cloudy: </a:t>
            </a:r>
            <a:r>
              <a:rPr lang="en-US" altLang="en-US" i="1">
                <a:solidFill>
                  <a:srgbClr val="0000FF"/>
                </a:solidFill>
              </a:rPr>
              <a:t>Trabecul</a:t>
            </a:r>
            <a:r>
              <a:rPr lang="en-US" altLang="en-US" i="1">
                <a:solidFill>
                  <a:schemeClr val="accent1"/>
                </a:solidFill>
              </a:rPr>
              <a:t>o</a:t>
            </a:r>
            <a:r>
              <a:rPr lang="en-US" altLang="en-US" i="1">
                <a:solidFill>
                  <a:srgbClr val="0000FF"/>
                </a:solidFill>
              </a:rPr>
              <a:t>tomy</a:t>
            </a:r>
          </a:p>
          <a:p>
            <a:pPr lvl="3" eaLnBrk="1" hangingPunct="1"/>
            <a:r>
              <a:rPr lang="en-US" altLang="en-US"/>
              <a:t>Note: this is </a:t>
            </a:r>
            <a:r>
              <a:rPr lang="en-US" altLang="en-US" i="1"/>
              <a:t>not</a:t>
            </a:r>
            <a:r>
              <a:rPr lang="en-US" altLang="en-US"/>
              <a:t> the same as </a:t>
            </a:r>
            <a:r>
              <a:rPr lang="en-US" altLang="en-US">
                <a:solidFill>
                  <a:srgbClr val="0000FF"/>
                </a:solidFill>
              </a:rPr>
              <a:t>trabecul</a:t>
            </a:r>
            <a:r>
              <a:rPr lang="en-US" altLang="en-US" b="1">
                <a:solidFill>
                  <a:schemeClr val="accent1"/>
                </a:solidFill>
              </a:rPr>
              <a:t>ec</a:t>
            </a:r>
            <a:r>
              <a:rPr lang="en-US" altLang="en-US">
                <a:solidFill>
                  <a:srgbClr val="0000FF"/>
                </a:solidFill>
              </a:rPr>
              <a:t>tomy</a:t>
            </a:r>
            <a:endParaRPr lang="en-US" altLang="en-US" i="1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/>
              <a:t>If angle surgery fails, </a:t>
            </a:r>
            <a:r>
              <a:rPr lang="en-US" altLang="en-US">
                <a:solidFill>
                  <a:srgbClr val="0000FF"/>
                </a:solidFill>
              </a:rPr>
              <a:t>trab or shunt</a:t>
            </a:r>
            <a:r>
              <a:rPr lang="en-US" altLang="en-US"/>
              <a:t> is indicated</a:t>
            </a:r>
          </a:p>
          <a:p>
            <a:pPr lvl="2" eaLnBrk="1" hangingPunct="1"/>
            <a:r>
              <a:rPr lang="en-US" altLang="en-US"/>
              <a:t>Try angle surgery </a:t>
            </a:r>
            <a:r>
              <a:rPr lang="en-US" altLang="en-US">
                <a:solidFill>
                  <a:srgbClr val="0000FF"/>
                </a:solidFill>
              </a:rPr>
              <a:t>x 2</a:t>
            </a:r>
            <a:r>
              <a:rPr lang="en-US" altLang="en-US"/>
              <a:t> before changing tactics</a:t>
            </a:r>
          </a:p>
          <a:p>
            <a:pPr eaLnBrk="1" hangingPunct="1"/>
            <a:endParaRPr lang="en-US" altLang="en-US"/>
          </a:p>
        </p:txBody>
      </p:sp>
      <p:sp>
        <p:nvSpPr>
          <p:cNvPr id="51212" name="Slide Number Placeholder 1">
            <a:extLst>
              <a:ext uri="{FF2B5EF4-FFF2-40B4-BE49-F238E27FC236}">
                <a16:creationId xmlns:a16="http://schemas.microsoft.com/office/drawing/2014/main" id="{91C9BB16-76E4-4BF6-A69D-9CF22EB2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C9BE99-D0C2-43D1-8623-393E215C548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7457D3B-7D61-445B-837E-812959DA0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24FF08B-7F30-4E1B-9414-86E2B7C70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4BFFA9B-56F7-4136-9CFF-47AC4E778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8197" name="Rectangle 4">
            <a:extLst>
              <a:ext uri="{FF2B5EF4-FFF2-40B4-BE49-F238E27FC236}">
                <a16:creationId xmlns:a16="http://schemas.microsoft.com/office/drawing/2014/main" id="{8B11BAA1-24A0-451F-BF88-2E1097474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CFA6462D-4916-4D58-B840-FAF5F94FD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49A4B558-461C-4CD0-8CAC-1672861675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/>
              <a:t>Childhood Glaucoma: </a:t>
            </a:r>
            <a:r>
              <a:rPr lang="en-US" sz="2600" b="1" i="1" dirty="0"/>
              <a:t>Medical</a:t>
            </a:r>
            <a:r>
              <a:rPr lang="en-US" sz="2600" b="1" dirty="0"/>
              <a:t> Treatment</a:t>
            </a:r>
          </a:p>
          <a:p>
            <a:pPr lvl="1" eaLnBrk="1" hangingPunct="1">
              <a:defRPr/>
            </a:pPr>
            <a:r>
              <a:rPr lang="en-US" sz="2200" dirty="0" err="1">
                <a:solidFill>
                  <a:srgbClr val="008000"/>
                </a:solidFill>
              </a:rPr>
              <a:t>Miotics</a:t>
            </a:r>
            <a:r>
              <a:rPr lang="en-US" sz="2200" dirty="0"/>
              <a:t>? 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rgbClr val="008000"/>
                </a:solidFill>
              </a:rPr>
              <a:t>No</a:t>
            </a:r>
            <a:r>
              <a:rPr lang="en-US" sz="2100" dirty="0"/>
              <a:t> in congenital (</a:t>
            </a:r>
            <a:r>
              <a:rPr lang="en-US" sz="2100" dirty="0">
                <a:solidFill>
                  <a:srgbClr val="008000"/>
                </a:solidFill>
              </a:rPr>
              <a:t>ineffective</a:t>
            </a:r>
            <a:r>
              <a:rPr lang="en-US" sz="2100" dirty="0"/>
              <a:t>)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rgbClr val="008000"/>
                </a:solidFill>
              </a:rPr>
              <a:t>Yes</a:t>
            </a:r>
            <a:r>
              <a:rPr lang="en-US" sz="2100" dirty="0"/>
              <a:t> in JOAG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rgbClr val="FFFF00"/>
                </a:solidFill>
                <a:latin typeface="Symbol" pitchFamily="18" charset="2"/>
              </a:rPr>
              <a:t>b</a:t>
            </a:r>
            <a:r>
              <a:rPr lang="en-US" sz="2200" dirty="0">
                <a:solidFill>
                  <a:srgbClr val="FFFF00"/>
                </a:solidFill>
              </a:rPr>
              <a:t> blockers</a:t>
            </a:r>
            <a:r>
              <a:rPr lang="en-US" sz="2200" dirty="0"/>
              <a:t>? </a:t>
            </a:r>
            <a:r>
              <a:rPr lang="en-US" sz="2200" b="1" dirty="0"/>
              <a:t>Yes</a:t>
            </a:r>
            <a:r>
              <a:rPr lang="en-US" sz="2200" b="1" i="1" dirty="0"/>
              <a:t>, but…</a:t>
            </a:r>
          </a:p>
          <a:p>
            <a:pPr lvl="2" eaLnBrk="1" hangingPunct="1">
              <a:defRPr/>
            </a:pPr>
            <a:r>
              <a:rPr lang="en-US" sz="2100" dirty="0"/>
              <a:t>Use .25% solution (not the usual .5% formulation)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200" name="Rectangle 7">
            <a:extLst>
              <a:ext uri="{FF2B5EF4-FFF2-40B4-BE49-F238E27FC236}">
                <a16:creationId xmlns:a16="http://schemas.microsoft.com/office/drawing/2014/main" id="{E9C8395F-803D-4096-8A16-0026E7006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8201" name="Rectangle 8">
            <a:extLst>
              <a:ext uri="{FF2B5EF4-FFF2-40B4-BE49-F238E27FC236}">
                <a16:creationId xmlns:a16="http://schemas.microsoft.com/office/drawing/2014/main" id="{D478BDFD-F935-4106-A1E1-0FDC6834D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8202" name="Rectangle 21">
            <a:extLst>
              <a:ext uri="{FF2B5EF4-FFF2-40B4-BE49-F238E27FC236}">
                <a16:creationId xmlns:a16="http://schemas.microsoft.com/office/drawing/2014/main" id="{6FE37D5D-D9A1-4735-898F-01834AF4B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733800"/>
            <a:ext cx="685800" cy="259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BC75BBD8-D9F0-4F45-9A2E-646ED0816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9219" name="Rectangle 7">
            <a:extLst>
              <a:ext uri="{FF2B5EF4-FFF2-40B4-BE49-F238E27FC236}">
                <a16:creationId xmlns:a16="http://schemas.microsoft.com/office/drawing/2014/main" id="{347DACDE-838A-40F4-AAA3-2EF8C5D94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9220" name="Rectangle 8">
            <a:extLst>
              <a:ext uri="{FF2B5EF4-FFF2-40B4-BE49-F238E27FC236}">
                <a16:creationId xmlns:a16="http://schemas.microsoft.com/office/drawing/2014/main" id="{34DFF4A8-7A3D-44A7-8EA9-FBAA5CBCD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BAE75336-2E22-49D0-8EE0-C0BA3ED7E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56AF1AF8-1581-437A-A0B2-2CB0520CE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9223" name="Rectangle 4">
            <a:extLst>
              <a:ext uri="{FF2B5EF4-FFF2-40B4-BE49-F238E27FC236}">
                <a16:creationId xmlns:a16="http://schemas.microsoft.com/office/drawing/2014/main" id="{11B30E67-957F-4298-BC7E-2F769EDAE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9224" name="Rectangle 5">
            <a:extLst>
              <a:ext uri="{FF2B5EF4-FFF2-40B4-BE49-F238E27FC236}">
                <a16:creationId xmlns:a16="http://schemas.microsoft.com/office/drawing/2014/main" id="{38932F77-CA88-48A6-AA99-6DE03EAC1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F60E8041-7E37-4FAF-A798-D184AFCB3D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 dirty="0"/>
              <a:t>Childhood Glaucoma: </a:t>
            </a:r>
            <a:r>
              <a:rPr lang="en-US" sz="2600" b="1" i="1" dirty="0"/>
              <a:t>Medical</a:t>
            </a:r>
            <a:r>
              <a:rPr lang="en-US" sz="2600" b="1" dirty="0"/>
              <a:t> Treatment</a:t>
            </a:r>
          </a:p>
          <a:p>
            <a:pPr lvl="1" eaLnBrk="1" hangingPunct="1">
              <a:defRPr/>
            </a:pPr>
            <a:r>
              <a:rPr lang="en-US" sz="2200" dirty="0" err="1">
                <a:solidFill>
                  <a:srgbClr val="008000"/>
                </a:solidFill>
              </a:rPr>
              <a:t>Miotics</a:t>
            </a:r>
            <a:r>
              <a:rPr lang="en-US" sz="2200" dirty="0"/>
              <a:t>? 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rgbClr val="008000"/>
                </a:solidFill>
              </a:rPr>
              <a:t>No</a:t>
            </a:r>
            <a:r>
              <a:rPr lang="en-US" sz="2100" dirty="0"/>
              <a:t> in congenital (</a:t>
            </a:r>
            <a:r>
              <a:rPr lang="en-US" sz="2100" dirty="0">
                <a:solidFill>
                  <a:srgbClr val="008000"/>
                </a:solidFill>
              </a:rPr>
              <a:t>ineffective</a:t>
            </a:r>
            <a:r>
              <a:rPr lang="en-US" sz="2100" dirty="0"/>
              <a:t>)</a:t>
            </a:r>
          </a:p>
          <a:p>
            <a:pPr lvl="2" eaLnBrk="1" hangingPunct="1">
              <a:defRPr/>
            </a:pPr>
            <a:r>
              <a:rPr lang="en-US" sz="2100" b="1" dirty="0">
                <a:solidFill>
                  <a:srgbClr val="008000"/>
                </a:solidFill>
              </a:rPr>
              <a:t>Yes</a:t>
            </a:r>
            <a:r>
              <a:rPr lang="en-US" sz="2100" dirty="0"/>
              <a:t> in JOAG</a:t>
            </a:r>
          </a:p>
          <a:p>
            <a:pPr lvl="1" eaLnBrk="1" hangingPunct="1">
              <a:defRPr/>
            </a:pPr>
            <a:r>
              <a:rPr lang="en-US" sz="2200" dirty="0">
                <a:solidFill>
                  <a:srgbClr val="FFFF00"/>
                </a:solidFill>
                <a:latin typeface="Symbol" pitchFamily="18" charset="2"/>
              </a:rPr>
              <a:t>b</a:t>
            </a:r>
            <a:r>
              <a:rPr lang="en-US" sz="2200" dirty="0">
                <a:solidFill>
                  <a:srgbClr val="FFFF00"/>
                </a:solidFill>
              </a:rPr>
              <a:t> blockers</a:t>
            </a:r>
            <a:r>
              <a:rPr lang="en-US" sz="2200" dirty="0"/>
              <a:t>? </a:t>
            </a:r>
            <a:r>
              <a:rPr lang="en-US" sz="2200" b="1" dirty="0"/>
              <a:t>Yes</a:t>
            </a:r>
            <a:r>
              <a:rPr lang="en-US" sz="2200" b="1" i="1" dirty="0"/>
              <a:t>, but…</a:t>
            </a:r>
          </a:p>
          <a:p>
            <a:pPr lvl="2" eaLnBrk="1" hangingPunct="1">
              <a:defRPr/>
            </a:pPr>
            <a:r>
              <a:rPr lang="en-US" sz="2100" dirty="0"/>
              <a:t>Use </a:t>
            </a:r>
            <a:r>
              <a:rPr lang="en-US" sz="2100" dirty="0">
                <a:solidFill>
                  <a:srgbClr val="FFFF00"/>
                </a:solidFill>
              </a:rPr>
              <a:t>.25% </a:t>
            </a:r>
            <a:r>
              <a:rPr lang="en-US" sz="2100" dirty="0"/>
              <a:t>solution (not the usual</a:t>
            </a:r>
            <a:r>
              <a:rPr lang="en-US" sz="2100" dirty="0">
                <a:solidFill>
                  <a:srgbClr val="FFFF00"/>
                </a:solidFill>
              </a:rPr>
              <a:t> .5% </a:t>
            </a:r>
            <a:r>
              <a:rPr lang="en-US" sz="2100" dirty="0"/>
              <a:t>formulation)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9226" name="Rectangle 21">
            <a:extLst>
              <a:ext uri="{FF2B5EF4-FFF2-40B4-BE49-F238E27FC236}">
                <a16:creationId xmlns:a16="http://schemas.microsoft.com/office/drawing/2014/main" id="{5A7E6D17-16E6-4B90-B322-9A48663BB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733800"/>
            <a:ext cx="685800" cy="259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DD1F91A-D546-4FE0-B016-92C5A305E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634A4885-738A-4A3E-B164-7040272CC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0244" name="Rectangle 8">
            <a:extLst>
              <a:ext uri="{FF2B5EF4-FFF2-40B4-BE49-F238E27FC236}">
                <a16:creationId xmlns:a16="http://schemas.microsoft.com/office/drawing/2014/main" id="{5AEED514-C7B6-4074-8445-7A3ED20E8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79FAF501-80BB-46F8-8EB4-5804A0E9A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D4BD7450-934C-45E8-88C3-CF542E4E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0247" name="Rectangle 4">
            <a:extLst>
              <a:ext uri="{FF2B5EF4-FFF2-40B4-BE49-F238E27FC236}">
                <a16:creationId xmlns:a16="http://schemas.microsoft.com/office/drawing/2014/main" id="{DF8133B7-D472-4333-92CA-551696384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0248" name="Rectangle 5">
            <a:extLst>
              <a:ext uri="{FF2B5EF4-FFF2-40B4-BE49-F238E27FC236}">
                <a16:creationId xmlns:a16="http://schemas.microsoft.com/office/drawing/2014/main" id="{529D8A04-BC4C-44A5-9AAB-5198A12E5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10249" name="Rectangle 6">
            <a:extLst>
              <a:ext uri="{FF2B5EF4-FFF2-40B4-BE49-F238E27FC236}">
                <a16:creationId xmlns:a16="http://schemas.microsoft.com/office/drawing/2014/main" id="{7ACBA4C9-3469-49AA-8A1D-22BA720E4C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 dirty="0"/>
              <a:t>Childhood Glaucoma: </a:t>
            </a:r>
            <a:r>
              <a:rPr lang="en-US" altLang="en-US" sz="2600" b="1" i="1" dirty="0"/>
              <a:t>Medical</a:t>
            </a:r>
            <a:r>
              <a:rPr lang="en-US" altLang="en-US" sz="2600" b="1" dirty="0"/>
              <a:t> Treatment</a:t>
            </a:r>
          </a:p>
          <a:p>
            <a:pPr lvl="1" eaLnBrk="1" hangingPunct="1"/>
            <a:r>
              <a:rPr lang="en-US" altLang="en-US" sz="2200" dirty="0" err="1">
                <a:solidFill>
                  <a:srgbClr val="008000"/>
                </a:solidFill>
              </a:rPr>
              <a:t>Miotics</a:t>
            </a:r>
            <a:r>
              <a:rPr lang="en-US" altLang="en-US" sz="2200" dirty="0"/>
              <a:t>? 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No</a:t>
            </a:r>
            <a:r>
              <a:rPr lang="en-US" altLang="en-US" sz="2100" dirty="0"/>
              <a:t> in congenital (</a:t>
            </a:r>
            <a:r>
              <a:rPr lang="en-US" altLang="en-US" sz="2100" dirty="0">
                <a:solidFill>
                  <a:srgbClr val="008000"/>
                </a:solidFill>
              </a:rPr>
              <a:t>ineffective</a:t>
            </a:r>
            <a:r>
              <a:rPr lang="en-US" altLang="en-US" sz="2100" dirty="0"/>
              <a:t>)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Yes</a:t>
            </a:r>
            <a:r>
              <a:rPr lang="en-US" altLang="en-US" sz="2100" dirty="0"/>
              <a:t> in JOAG</a:t>
            </a:r>
          </a:p>
          <a:p>
            <a:pPr lvl="1" eaLnBrk="1" hangingPunct="1"/>
            <a:r>
              <a:rPr lang="en-US" altLang="en-US" sz="2200" dirty="0">
                <a:solidFill>
                  <a:srgbClr val="FFFF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200" dirty="0">
                <a:solidFill>
                  <a:srgbClr val="FFFF00"/>
                </a:solidFill>
              </a:rPr>
              <a:t> blockers</a:t>
            </a:r>
            <a:r>
              <a:rPr lang="en-US" altLang="en-US" sz="2200" dirty="0"/>
              <a:t>? </a:t>
            </a:r>
            <a:r>
              <a:rPr lang="en-US" altLang="en-US" sz="2200" b="1" dirty="0"/>
              <a:t>Yes</a:t>
            </a:r>
            <a:r>
              <a:rPr lang="en-US" altLang="en-US" sz="2200" b="1" i="1" dirty="0"/>
              <a:t>, but…</a:t>
            </a:r>
          </a:p>
          <a:p>
            <a:pPr lvl="2" eaLnBrk="1" hangingPunct="1"/>
            <a:r>
              <a:rPr lang="en-US" altLang="en-US" sz="2100" dirty="0"/>
              <a:t>Use </a:t>
            </a:r>
            <a:r>
              <a:rPr lang="en-US" altLang="en-US" sz="2100" dirty="0">
                <a:solidFill>
                  <a:srgbClr val="FFFF00"/>
                </a:solidFill>
              </a:rPr>
              <a:t>.25% </a:t>
            </a:r>
            <a:r>
              <a:rPr lang="en-US" altLang="en-US" sz="2100" dirty="0"/>
              <a:t>solution (not the usual</a:t>
            </a:r>
            <a:r>
              <a:rPr lang="en-US" altLang="en-US" sz="2100" dirty="0">
                <a:solidFill>
                  <a:srgbClr val="FFFF00"/>
                </a:solidFill>
              </a:rPr>
              <a:t> .5% </a:t>
            </a:r>
            <a:r>
              <a:rPr lang="en-US" altLang="en-US" sz="2100" dirty="0"/>
              <a:t>formulation)</a:t>
            </a:r>
          </a:p>
          <a:p>
            <a:pPr lvl="2" eaLnBrk="1" hangingPunct="1"/>
            <a:r>
              <a:rPr lang="en-US" altLang="en-US" sz="2100" dirty="0"/>
              <a:t>Avoid if history of bronchospasm or if the infant is very small</a:t>
            </a:r>
            <a:endParaRPr lang="en-US" altLang="en-US" sz="2200" dirty="0">
              <a:solidFill>
                <a:schemeClr val="bg1"/>
              </a:solidFill>
            </a:endParaRPr>
          </a:p>
        </p:txBody>
      </p:sp>
      <p:sp>
        <p:nvSpPr>
          <p:cNvPr id="10250" name="Rectangle 12">
            <a:extLst>
              <a:ext uri="{FF2B5EF4-FFF2-40B4-BE49-F238E27FC236}">
                <a16:creationId xmlns:a16="http://schemas.microsoft.com/office/drawing/2014/main" id="{90B1A805-AD19-4FDA-9B72-0519063CB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systemic issue</a:t>
            </a:r>
          </a:p>
        </p:txBody>
      </p:sp>
      <p:sp>
        <p:nvSpPr>
          <p:cNvPr id="10251" name="Rectangle 13">
            <a:extLst>
              <a:ext uri="{FF2B5EF4-FFF2-40B4-BE49-F238E27FC236}">
                <a16:creationId xmlns:a16="http://schemas.microsoft.com/office/drawing/2014/main" id="{0A82EBA6-D3AA-4B21-ACE6-8085B965F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developmental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issue</a:t>
            </a:r>
          </a:p>
        </p:txBody>
      </p:sp>
      <p:sp>
        <p:nvSpPr>
          <p:cNvPr id="10252" name="Rectangle 21">
            <a:extLst>
              <a:ext uri="{FF2B5EF4-FFF2-40B4-BE49-F238E27FC236}">
                <a16:creationId xmlns:a16="http://schemas.microsoft.com/office/drawing/2014/main" id="{ED0115EC-6D2A-42A2-965F-6F54774FB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733800"/>
            <a:ext cx="685800" cy="259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6A17E78-C157-4EC9-8D9E-FC9CB2BE7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1A8FCA20-312D-4346-B282-4FD211214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68" name="Rectangle 8">
            <a:extLst>
              <a:ext uri="{FF2B5EF4-FFF2-40B4-BE49-F238E27FC236}">
                <a16:creationId xmlns:a16="http://schemas.microsoft.com/office/drawing/2014/main" id="{85913A9A-2611-41F2-B4D9-D0F0AAF9B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69" name="Rectangle 12">
            <a:extLst>
              <a:ext uri="{FF2B5EF4-FFF2-40B4-BE49-F238E27FC236}">
                <a16:creationId xmlns:a16="http://schemas.microsoft.com/office/drawing/2014/main" id="{C0173ED5-0E03-463A-A943-6E16C39B3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0" name="Rectangle 13">
            <a:extLst>
              <a:ext uri="{FF2B5EF4-FFF2-40B4-BE49-F238E27FC236}">
                <a16:creationId xmlns:a16="http://schemas.microsoft.com/office/drawing/2014/main" id="{B68A72A3-EBF4-40E7-8A32-3954F30B6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1" name="Rectangle 2">
            <a:extLst>
              <a:ext uri="{FF2B5EF4-FFF2-40B4-BE49-F238E27FC236}">
                <a16:creationId xmlns:a16="http://schemas.microsoft.com/office/drawing/2014/main" id="{21521795-BC48-4C17-BE6E-B9601B89B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2" name="Rectangle 3">
            <a:extLst>
              <a:ext uri="{FF2B5EF4-FFF2-40B4-BE49-F238E27FC236}">
                <a16:creationId xmlns:a16="http://schemas.microsoft.com/office/drawing/2014/main" id="{23FAA72A-7F53-4FBB-B600-5FFEFC8DD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3" name="Rectangle 4">
            <a:extLst>
              <a:ext uri="{FF2B5EF4-FFF2-40B4-BE49-F238E27FC236}">
                <a16:creationId xmlns:a16="http://schemas.microsoft.com/office/drawing/2014/main" id="{3C37A39C-335E-4BE8-8F3F-7D6848570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4" name="Rectangle 5">
            <a:extLst>
              <a:ext uri="{FF2B5EF4-FFF2-40B4-BE49-F238E27FC236}">
                <a16:creationId xmlns:a16="http://schemas.microsoft.com/office/drawing/2014/main" id="{42564AC5-9C5C-4E15-A873-D7CCC0B9F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11275" name="Rectangle 6">
            <a:extLst>
              <a:ext uri="{FF2B5EF4-FFF2-40B4-BE49-F238E27FC236}">
                <a16:creationId xmlns:a16="http://schemas.microsoft.com/office/drawing/2014/main" id="{9ECE3D7B-5ACB-4AC2-B0F3-D62216A59D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 dirty="0"/>
              <a:t>Childhood Glaucoma: </a:t>
            </a:r>
            <a:r>
              <a:rPr lang="en-US" altLang="en-US" sz="2600" b="1" i="1" dirty="0"/>
              <a:t>Medical</a:t>
            </a:r>
            <a:r>
              <a:rPr lang="en-US" altLang="en-US" sz="2600" b="1" dirty="0"/>
              <a:t> Treatment</a:t>
            </a:r>
          </a:p>
          <a:p>
            <a:pPr lvl="1" eaLnBrk="1" hangingPunct="1"/>
            <a:r>
              <a:rPr lang="en-US" altLang="en-US" sz="2200" dirty="0" err="1">
                <a:solidFill>
                  <a:srgbClr val="008000"/>
                </a:solidFill>
              </a:rPr>
              <a:t>Miotics</a:t>
            </a:r>
            <a:r>
              <a:rPr lang="en-US" altLang="en-US" sz="2200" dirty="0"/>
              <a:t>? 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No</a:t>
            </a:r>
            <a:r>
              <a:rPr lang="en-US" altLang="en-US" sz="2100" dirty="0"/>
              <a:t> in congenital (</a:t>
            </a:r>
            <a:r>
              <a:rPr lang="en-US" altLang="en-US" sz="2100" dirty="0">
                <a:solidFill>
                  <a:srgbClr val="008000"/>
                </a:solidFill>
              </a:rPr>
              <a:t>ineffective</a:t>
            </a:r>
            <a:r>
              <a:rPr lang="en-US" altLang="en-US" sz="2100" dirty="0"/>
              <a:t>)</a:t>
            </a:r>
          </a:p>
          <a:p>
            <a:pPr lvl="2" eaLnBrk="1" hangingPunct="1"/>
            <a:r>
              <a:rPr lang="en-US" altLang="en-US" sz="2100" b="1" dirty="0">
                <a:solidFill>
                  <a:srgbClr val="008000"/>
                </a:solidFill>
              </a:rPr>
              <a:t>Yes</a:t>
            </a:r>
            <a:r>
              <a:rPr lang="en-US" altLang="en-US" sz="2100" dirty="0"/>
              <a:t> in JOAG</a:t>
            </a:r>
          </a:p>
          <a:p>
            <a:pPr lvl="1" eaLnBrk="1" hangingPunct="1"/>
            <a:r>
              <a:rPr lang="en-US" altLang="en-US" sz="2200" dirty="0">
                <a:solidFill>
                  <a:srgbClr val="FFFF00"/>
                </a:solidFill>
                <a:latin typeface="Symbol" panose="05050102010706020507" pitchFamily="18" charset="2"/>
              </a:rPr>
              <a:t>b</a:t>
            </a:r>
            <a:r>
              <a:rPr lang="en-US" altLang="en-US" sz="2200" dirty="0">
                <a:solidFill>
                  <a:srgbClr val="FFFF00"/>
                </a:solidFill>
              </a:rPr>
              <a:t> blockers</a:t>
            </a:r>
            <a:r>
              <a:rPr lang="en-US" altLang="en-US" sz="2200" dirty="0"/>
              <a:t>? </a:t>
            </a:r>
            <a:r>
              <a:rPr lang="en-US" altLang="en-US" sz="2200" b="1" dirty="0"/>
              <a:t>Yes</a:t>
            </a:r>
            <a:r>
              <a:rPr lang="en-US" altLang="en-US" sz="2200" b="1" i="1" dirty="0"/>
              <a:t>, but…</a:t>
            </a:r>
          </a:p>
          <a:p>
            <a:pPr lvl="2" eaLnBrk="1" hangingPunct="1"/>
            <a:r>
              <a:rPr lang="en-US" altLang="en-US" sz="2100" dirty="0"/>
              <a:t>Use </a:t>
            </a:r>
            <a:r>
              <a:rPr lang="en-US" altLang="en-US" sz="2100" dirty="0">
                <a:solidFill>
                  <a:srgbClr val="FFFF00"/>
                </a:solidFill>
              </a:rPr>
              <a:t>.25%</a:t>
            </a:r>
            <a:r>
              <a:rPr lang="en-US" altLang="en-US" sz="2100" dirty="0"/>
              <a:t> solution (not the usual </a:t>
            </a:r>
            <a:r>
              <a:rPr lang="en-US" altLang="en-US" sz="2100" dirty="0">
                <a:solidFill>
                  <a:srgbClr val="FFFF00"/>
                </a:solidFill>
              </a:rPr>
              <a:t>.5%</a:t>
            </a:r>
            <a:r>
              <a:rPr lang="en-US" altLang="en-US" sz="2100" dirty="0"/>
              <a:t> formulation)</a:t>
            </a:r>
          </a:p>
          <a:p>
            <a:pPr lvl="2" eaLnBrk="1" hangingPunct="1"/>
            <a:r>
              <a:rPr lang="en-US" altLang="en-US" sz="2100" dirty="0"/>
              <a:t>Avoid if history of </a:t>
            </a:r>
            <a:r>
              <a:rPr lang="en-US" altLang="en-US" sz="2100" dirty="0">
                <a:solidFill>
                  <a:srgbClr val="FFFF00"/>
                </a:solidFill>
              </a:rPr>
              <a:t>bronchospasm</a:t>
            </a:r>
            <a:r>
              <a:rPr lang="en-US" altLang="en-US" sz="2100" dirty="0"/>
              <a:t> or if the infant is </a:t>
            </a:r>
            <a:r>
              <a:rPr lang="en-US" altLang="en-US" sz="2100" dirty="0">
                <a:solidFill>
                  <a:srgbClr val="FFFF00"/>
                </a:solidFill>
              </a:rPr>
              <a:t>very small</a:t>
            </a:r>
            <a:endParaRPr lang="en-US" altLang="en-US" sz="2200" dirty="0">
              <a:solidFill>
                <a:schemeClr val="bg1"/>
              </a:solidFill>
            </a:endParaRPr>
          </a:p>
        </p:txBody>
      </p:sp>
      <p:sp>
        <p:nvSpPr>
          <p:cNvPr id="11276" name="Rectangle 21">
            <a:extLst>
              <a:ext uri="{FF2B5EF4-FFF2-40B4-BE49-F238E27FC236}">
                <a16:creationId xmlns:a16="http://schemas.microsoft.com/office/drawing/2014/main" id="{B27FCD0B-5521-4E0D-8CE9-BB2028A4A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733800"/>
            <a:ext cx="685800" cy="259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6A17E78-C157-4EC9-8D9E-FC9CB2BE7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2520950"/>
            <a:ext cx="13335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1A8FCA20-312D-4346-B282-4FD211214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6096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68" name="Rectangle 8">
            <a:extLst>
              <a:ext uri="{FF2B5EF4-FFF2-40B4-BE49-F238E27FC236}">
                <a16:creationId xmlns:a16="http://schemas.microsoft.com/office/drawing/2014/main" id="{85913A9A-2611-41F2-B4D9-D0F0AAF9B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895600"/>
            <a:ext cx="533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69" name="Rectangle 12">
            <a:extLst>
              <a:ext uri="{FF2B5EF4-FFF2-40B4-BE49-F238E27FC236}">
                <a16:creationId xmlns:a16="http://schemas.microsoft.com/office/drawing/2014/main" id="{C0173ED5-0E03-463A-A943-6E16C39B3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0" name="Rectangle 13">
            <a:extLst>
              <a:ext uri="{FF2B5EF4-FFF2-40B4-BE49-F238E27FC236}">
                <a16:creationId xmlns:a16="http://schemas.microsoft.com/office/drawing/2014/main" id="{B68A72A3-EBF4-40E7-8A32-3954F30B6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76600"/>
            <a:ext cx="1295400" cy="3810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1" name="Rectangle 2">
            <a:extLst>
              <a:ext uri="{FF2B5EF4-FFF2-40B4-BE49-F238E27FC236}">
                <a16:creationId xmlns:a16="http://schemas.microsoft.com/office/drawing/2014/main" id="{21521795-BC48-4C17-BE6E-B9601B89B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2" name="Rectangle 3">
            <a:extLst>
              <a:ext uri="{FF2B5EF4-FFF2-40B4-BE49-F238E27FC236}">
                <a16:creationId xmlns:a16="http://schemas.microsoft.com/office/drawing/2014/main" id="{23FAA72A-7F53-4FBB-B600-5FFEFC8DD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5334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3" name="Rectangle 4">
            <a:extLst>
              <a:ext uri="{FF2B5EF4-FFF2-40B4-BE49-F238E27FC236}">
                <a16:creationId xmlns:a16="http://schemas.microsoft.com/office/drawing/2014/main" id="{3C37A39C-335E-4BE8-8F3F-7D6848570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752600"/>
            <a:ext cx="1219200" cy="381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11274" name="Rectangle 5">
            <a:extLst>
              <a:ext uri="{FF2B5EF4-FFF2-40B4-BE49-F238E27FC236}">
                <a16:creationId xmlns:a16="http://schemas.microsoft.com/office/drawing/2014/main" id="{42564AC5-9C5C-4E15-A873-D7CCC0B9F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Q</a:t>
            </a:r>
          </a:p>
        </p:txBody>
      </p:sp>
      <p:sp>
        <p:nvSpPr>
          <p:cNvPr id="11275" name="Rectangle 6">
            <a:extLst>
              <a:ext uri="{FF2B5EF4-FFF2-40B4-BE49-F238E27FC236}">
                <a16:creationId xmlns:a16="http://schemas.microsoft.com/office/drawing/2014/main" id="{9ECE3D7B-5ACB-4AC2-B0F3-D62216A59D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600" b="1" dirty="0">
                <a:solidFill>
                  <a:schemeClr val="bg1">
                    <a:lumMod val="75000"/>
                  </a:schemeClr>
                </a:solidFill>
              </a:rPr>
              <a:t>Childhood Glaucoma: </a:t>
            </a:r>
            <a:r>
              <a:rPr lang="en-US" altLang="en-US" sz="2600" b="1" i="1" dirty="0">
                <a:solidFill>
                  <a:schemeClr val="bg1">
                    <a:lumMod val="75000"/>
                  </a:schemeClr>
                </a:solidFill>
              </a:rPr>
              <a:t>Medical</a:t>
            </a:r>
            <a:r>
              <a:rPr lang="en-US" altLang="en-US" sz="2600" b="1" dirty="0">
                <a:solidFill>
                  <a:schemeClr val="bg1">
                    <a:lumMod val="75000"/>
                  </a:schemeClr>
                </a:solidFill>
              </a:rPr>
              <a:t> Treatment</a:t>
            </a:r>
          </a:p>
          <a:p>
            <a:pPr lvl="1" eaLnBrk="1" hangingPunct="1"/>
            <a:r>
              <a:rPr lang="en-US" altLang="en-US" sz="2200" dirty="0" err="1">
                <a:solidFill>
                  <a:schemeClr val="bg1">
                    <a:lumMod val="75000"/>
                  </a:schemeClr>
                </a:solidFill>
              </a:rPr>
              <a:t>Miotics</a:t>
            </a:r>
            <a:r>
              <a:rPr lang="en-US" altLang="en-US" sz="2200" dirty="0">
                <a:solidFill>
                  <a:schemeClr val="bg1">
                    <a:lumMod val="75000"/>
                  </a:schemeClr>
                </a:solidFill>
              </a:rPr>
              <a:t>? </a:t>
            </a:r>
          </a:p>
          <a:p>
            <a:pPr lvl="2" eaLnBrk="1" hangingPunct="1"/>
            <a:r>
              <a:rPr lang="en-US" altLang="en-US" sz="2100" b="1" dirty="0">
                <a:solidFill>
                  <a:schemeClr val="bg1">
                    <a:lumMod val="75000"/>
                  </a:schemeClr>
                </a:solidFill>
              </a:rPr>
              <a:t>No</a:t>
            </a:r>
            <a:r>
              <a:rPr lang="en-US" altLang="en-US" sz="2100" dirty="0">
                <a:solidFill>
                  <a:schemeClr val="bg1">
                    <a:lumMod val="75000"/>
                  </a:schemeClr>
                </a:solidFill>
              </a:rPr>
              <a:t> in congenital (ineffective)</a:t>
            </a:r>
          </a:p>
          <a:p>
            <a:pPr lvl="2" eaLnBrk="1" hangingPunct="1"/>
            <a:r>
              <a:rPr lang="en-US" altLang="en-US" sz="21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r>
              <a:rPr lang="en-US" altLang="en-US" sz="2100" dirty="0">
                <a:solidFill>
                  <a:schemeClr val="bg1">
                    <a:lumMod val="75000"/>
                  </a:schemeClr>
                </a:solidFill>
              </a:rPr>
              <a:t> in JOAG</a:t>
            </a:r>
          </a:p>
          <a:p>
            <a:pPr lvl="1" eaLnBrk="1" hangingPunct="1"/>
            <a:r>
              <a:rPr lang="en-US" altLang="en-US" sz="2200" dirty="0">
                <a:solidFill>
                  <a:schemeClr val="bg1">
                    <a:lumMod val="75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en-US" altLang="en-US" sz="2200" dirty="0">
                <a:solidFill>
                  <a:schemeClr val="bg1">
                    <a:lumMod val="75000"/>
                  </a:schemeClr>
                </a:solidFill>
              </a:rPr>
              <a:t> blockers? </a:t>
            </a:r>
            <a:r>
              <a:rPr lang="en-US" altLang="en-US" sz="2200" b="1" dirty="0">
                <a:solidFill>
                  <a:schemeClr val="bg1">
                    <a:lumMod val="75000"/>
                  </a:schemeClr>
                </a:solidFill>
              </a:rPr>
              <a:t>Yes</a:t>
            </a:r>
            <a:r>
              <a:rPr lang="en-US" altLang="en-US" sz="2200" b="1" i="1" dirty="0">
                <a:solidFill>
                  <a:schemeClr val="bg1">
                    <a:lumMod val="75000"/>
                  </a:schemeClr>
                </a:solidFill>
              </a:rPr>
              <a:t>, but…</a:t>
            </a:r>
          </a:p>
          <a:p>
            <a:pPr lvl="2" eaLnBrk="1" hangingPunct="1"/>
            <a:r>
              <a:rPr lang="en-US" altLang="en-US" sz="2100" dirty="0">
                <a:solidFill>
                  <a:schemeClr val="bg1">
                    <a:lumMod val="75000"/>
                  </a:schemeClr>
                </a:solidFill>
              </a:rPr>
              <a:t>Use .25% solution (not the usual .5% formulation)</a:t>
            </a:r>
          </a:p>
          <a:p>
            <a:pPr lvl="2" eaLnBrk="1" hangingPunct="1"/>
            <a:r>
              <a:rPr lang="en-US" altLang="en-US" sz="2100" dirty="0">
                <a:solidFill>
                  <a:schemeClr val="bg1">
                    <a:lumMod val="75000"/>
                  </a:schemeClr>
                </a:solidFill>
              </a:rPr>
              <a:t>Avoid if history of bronchospasm or </a:t>
            </a:r>
            <a:r>
              <a:rPr lang="en-US" altLang="en-US" sz="2100" u="sng" dirty="0"/>
              <a:t>if the infant is </a:t>
            </a:r>
            <a:r>
              <a:rPr lang="en-US" altLang="en-US" sz="2100" u="sng" dirty="0">
                <a:solidFill>
                  <a:srgbClr val="FFFF00"/>
                </a:solidFill>
              </a:rPr>
              <a:t>very small</a:t>
            </a:r>
            <a:endParaRPr lang="en-US" altLang="en-US" sz="2200" u="sng" dirty="0">
              <a:solidFill>
                <a:schemeClr val="bg1"/>
              </a:solidFill>
            </a:endParaRPr>
          </a:p>
        </p:txBody>
      </p:sp>
      <p:sp>
        <p:nvSpPr>
          <p:cNvPr id="11276" name="Rectangle 21">
            <a:extLst>
              <a:ext uri="{FF2B5EF4-FFF2-40B4-BE49-F238E27FC236}">
                <a16:creationId xmlns:a16="http://schemas.microsoft.com/office/drawing/2014/main" id="{B27FCD0B-5521-4E0D-8CE9-BB2028A4A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733800"/>
            <a:ext cx="685800" cy="259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CAC972A-5B72-4C82-A651-F9BB81CA314F}"/>
              </a:ext>
            </a:extLst>
          </p:cNvPr>
          <p:cNvSpPr/>
          <p:nvPr/>
        </p:nvSpPr>
        <p:spPr>
          <a:xfrm>
            <a:off x="5562600" y="3048000"/>
            <a:ext cx="3352800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438256-2032-4F93-8BC1-08A4484E45F5}"/>
              </a:ext>
            </a:extLst>
          </p:cNvPr>
          <p:cNvSpPr txBox="1"/>
          <p:nvPr/>
        </p:nvSpPr>
        <p:spPr>
          <a:xfrm>
            <a:off x="1758301" y="4285028"/>
            <a:ext cx="7004700" cy="584775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On a (very) related note: </a:t>
            </a:r>
            <a:r>
              <a:rPr lang="en-US" sz="1600" dirty="0">
                <a:solidFill>
                  <a:srgbClr val="FFFF00"/>
                </a:solidFill>
                <a:latin typeface="Symbol" panose="05050102010706020507" pitchFamily="18" charset="2"/>
              </a:rPr>
              <a:t>b</a:t>
            </a:r>
            <a:r>
              <a:rPr lang="en-US" sz="1600" dirty="0">
                <a:solidFill>
                  <a:srgbClr val="FFFF00"/>
                </a:solidFill>
              </a:rPr>
              <a:t> blockers should be avoided in  nursing mothers , because their metabolites get concentrated in  breast milk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F0570C-4D2A-4FEF-A213-72D52C909391}"/>
              </a:ext>
            </a:extLst>
          </p:cNvPr>
          <p:cNvSpPr/>
          <p:nvPr/>
        </p:nvSpPr>
        <p:spPr>
          <a:xfrm>
            <a:off x="7010400" y="4267200"/>
            <a:ext cx="1524000" cy="32262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FF00"/>
                </a:solidFill>
              </a:rPr>
              <a:t>two words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BA10E6-7E7B-4433-8165-F3819F11C6A8}"/>
              </a:ext>
            </a:extLst>
          </p:cNvPr>
          <p:cNvSpPr/>
          <p:nvPr/>
        </p:nvSpPr>
        <p:spPr>
          <a:xfrm>
            <a:off x="6019800" y="4589827"/>
            <a:ext cx="1524000" cy="32262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FF00"/>
                </a:solidFill>
              </a:rPr>
              <a:t>two different words</a:t>
            </a:r>
          </a:p>
        </p:txBody>
      </p:sp>
    </p:spTree>
    <p:extLst>
      <p:ext uri="{BB962C8B-B14F-4D97-AF65-F5344CB8AC3E}">
        <p14:creationId xmlns:p14="http://schemas.microsoft.com/office/powerpoint/2010/main" val="1187896923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204</TotalTime>
  <Words>3681</Words>
  <Application>Microsoft Office PowerPoint</Application>
  <PresentationFormat>On-screen Show (4:3)</PresentationFormat>
  <Paragraphs>584</Paragraphs>
  <Slides>45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Wingdings</vt:lpstr>
      <vt:lpstr>Calibri</vt:lpstr>
      <vt:lpstr>Symbol</vt:lpstr>
      <vt:lpstr>Network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A</vt:lpstr>
      <vt:lpstr>Q</vt:lpstr>
      <vt:lpstr>A</vt:lpstr>
      <vt:lpstr>Q</vt:lpstr>
      <vt:lpstr>A</vt:lpstr>
    </vt:vector>
  </TitlesOfParts>
  <Company>LSU Ophthalmology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</dc:title>
  <dc:creator>Steven B. Flynn</dc:creator>
  <cp:lastModifiedBy>Steve</cp:lastModifiedBy>
  <cp:revision>33</cp:revision>
  <dcterms:created xsi:type="dcterms:W3CDTF">2008-09-06T17:00:28Z</dcterms:created>
  <dcterms:modified xsi:type="dcterms:W3CDTF">2018-10-15T16:32:56Z</dcterms:modified>
</cp:coreProperties>
</file>