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2"/>
  </p:notesMasterIdLst>
  <p:sldIdLst>
    <p:sldId id="516" r:id="rId2"/>
    <p:sldId id="517" r:id="rId3"/>
    <p:sldId id="515" r:id="rId4"/>
    <p:sldId id="351" r:id="rId5"/>
    <p:sldId id="350" r:id="rId6"/>
    <p:sldId id="372" r:id="rId7"/>
    <p:sldId id="519" r:id="rId8"/>
    <p:sldId id="520" r:id="rId9"/>
    <p:sldId id="521" r:id="rId10"/>
    <p:sldId id="522" r:id="rId11"/>
    <p:sldId id="523" r:id="rId12"/>
    <p:sldId id="524" r:id="rId13"/>
    <p:sldId id="525" r:id="rId14"/>
    <p:sldId id="341" r:id="rId15"/>
    <p:sldId id="373" r:id="rId16"/>
    <p:sldId id="374" r:id="rId17"/>
    <p:sldId id="375" r:id="rId18"/>
    <p:sldId id="532" r:id="rId19"/>
    <p:sldId id="376" r:id="rId20"/>
    <p:sldId id="377" r:id="rId21"/>
    <p:sldId id="533" r:id="rId22"/>
    <p:sldId id="378" r:id="rId23"/>
    <p:sldId id="379" r:id="rId24"/>
    <p:sldId id="534" r:id="rId25"/>
    <p:sldId id="535" r:id="rId26"/>
    <p:sldId id="342" r:id="rId27"/>
    <p:sldId id="380" r:id="rId28"/>
    <p:sldId id="536" r:id="rId29"/>
    <p:sldId id="381" r:id="rId30"/>
    <p:sldId id="382" r:id="rId31"/>
    <p:sldId id="642" r:id="rId32"/>
    <p:sldId id="650" r:id="rId33"/>
    <p:sldId id="651" r:id="rId34"/>
    <p:sldId id="652" r:id="rId35"/>
    <p:sldId id="649" r:id="rId36"/>
    <p:sldId id="653" r:id="rId37"/>
    <p:sldId id="654" r:id="rId38"/>
    <p:sldId id="655" r:id="rId39"/>
    <p:sldId id="657" r:id="rId40"/>
    <p:sldId id="658" r:id="rId41"/>
    <p:sldId id="656" r:id="rId42"/>
    <p:sldId id="659" r:id="rId43"/>
    <p:sldId id="660" r:id="rId44"/>
    <p:sldId id="648" r:id="rId45"/>
    <p:sldId id="343" r:id="rId46"/>
    <p:sldId id="647" r:id="rId47"/>
    <p:sldId id="349" r:id="rId48"/>
    <p:sldId id="344" r:id="rId49"/>
    <p:sldId id="383" r:id="rId50"/>
    <p:sldId id="478" r:id="rId51"/>
    <p:sldId id="384" r:id="rId52"/>
    <p:sldId id="385" r:id="rId53"/>
    <p:sldId id="386" r:id="rId54"/>
    <p:sldId id="387" r:id="rId55"/>
    <p:sldId id="388" r:id="rId56"/>
    <p:sldId id="389" r:id="rId57"/>
    <p:sldId id="345" r:id="rId58"/>
    <p:sldId id="390" r:id="rId59"/>
    <p:sldId id="479" r:id="rId60"/>
    <p:sldId id="391" r:id="rId61"/>
    <p:sldId id="392" r:id="rId62"/>
    <p:sldId id="393" r:id="rId63"/>
    <p:sldId id="394" r:id="rId64"/>
    <p:sldId id="395" r:id="rId65"/>
    <p:sldId id="396" r:id="rId66"/>
    <p:sldId id="346" r:id="rId67"/>
    <p:sldId id="397" r:id="rId68"/>
    <p:sldId id="398" r:id="rId69"/>
    <p:sldId id="399" r:id="rId70"/>
    <p:sldId id="400" r:id="rId71"/>
    <p:sldId id="401" r:id="rId72"/>
    <p:sldId id="402" r:id="rId73"/>
    <p:sldId id="403" r:id="rId74"/>
    <p:sldId id="526" r:id="rId75"/>
    <p:sldId id="527" r:id="rId76"/>
    <p:sldId id="347" r:id="rId77"/>
    <p:sldId id="404" r:id="rId78"/>
    <p:sldId id="480" r:id="rId79"/>
    <p:sldId id="406" r:id="rId80"/>
    <p:sldId id="528" r:id="rId81"/>
    <p:sldId id="529" r:id="rId82"/>
    <p:sldId id="530" r:id="rId83"/>
    <p:sldId id="407" r:id="rId84"/>
    <p:sldId id="408" r:id="rId85"/>
    <p:sldId id="409" r:id="rId86"/>
    <p:sldId id="410" r:id="rId87"/>
    <p:sldId id="537" r:id="rId88"/>
    <p:sldId id="411" r:id="rId89"/>
    <p:sldId id="412" r:id="rId90"/>
    <p:sldId id="348" r:id="rId91"/>
    <p:sldId id="413" r:id="rId92"/>
    <p:sldId id="414" r:id="rId93"/>
    <p:sldId id="415" r:id="rId94"/>
    <p:sldId id="531" r:id="rId95"/>
    <p:sldId id="416" r:id="rId96"/>
    <p:sldId id="417" r:id="rId97"/>
    <p:sldId id="563" r:id="rId98"/>
    <p:sldId id="418" r:id="rId99"/>
    <p:sldId id="419" r:id="rId100"/>
    <p:sldId id="538" r:id="rId101"/>
    <p:sldId id="481" r:id="rId102"/>
    <p:sldId id="645" r:id="rId103"/>
    <p:sldId id="662" r:id="rId104"/>
    <p:sldId id="661" r:id="rId105"/>
    <p:sldId id="663" r:id="rId106"/>
    <p:sldId id="667" r:id="rId107"/>
    <p:sldId id="664" r:id="rId108"/>
    <p:sldId id="665" r:id="rId109"/>
    <p:sldId id="666" r:id="rId110"/>
    <p:sldId id="257" r:id="rId111"/>
    <p:sldId id="497" r:id="rId112"/>
    <p:sldId id="496" r:id="rId113"/>
    <p:sldId id="501" r:id="rId114"/>
    <p:sldId id="498" r:id="rId115"/>
    <p:sldId id="499" r:id="rId116"/>
    <p:sldId id="500" r:id="rId117"/>
    <p:sldId id="503" r:id="rId118"/>
    <p:sldId id="512" r:id="rId119"/>
    <p:sldId id="504" r:id="rId120"/>
    <p:sldId id="505" r:id="rId121"/>
    <p:sldId id="506" r:id="rId122"/>
    <p:sldId id="507" r:id="rId123"/>
    <p:sldId id="508" r:id="rId124"/>
    <p:sldId id="509" r:id="rId125"/>
    <p:sldId id="539" r:id="rId126"/>
    <p:sldId id="510" r:id="rId127"/>
    <p:sldId id="513" r:id="rId128"/>
    <p:sldId id="514" r:id="rId129"/>
    <p:sldId id="502" r:id="rId130"/>
    <p:sldId id="352" r:id="rId131"/>
    <p:sldId id="275" r:id="rId132"/>
    <p:sldId id="276" r:id="rId133"/>
    <p:sldId id="277" r:id="rId134"/>
    <p:sldId id="482" r:id="rId135"/>
    <p:sldId id="278" r:id="rId136"/>
    <p:sldId id="279" r:id="rId137"/>
    <p:sldId id="280" r:id="rId138"/>
    <p:sldId id="258" r:id="rId139"/>
    <p:sldId id="483" r:id="rId140"/>
    <p:sldId id="260" r:id="rId141"/>
    <p:sldId id="281" r:id="rId142"/>
    <p:sldId id="282" r:id="rId143"/>
    <p:sldId id="283" r:id="rId144"/>
    <p:sldId id="354" r:id="rId145"/>
    <p:sldId id="420" r:id="rId146"/>
    <p:sldId id="485" r:id="rId147"/>
    <p:sldId id="439" r:id="rId148"/>
    <p:sldId id="440" r:id="rId149"/>
    <p:sldId id="540" r:id="rId150"/>
    <p:sldId id="441" r:id="rId151"/>
    <p:sldId id="442" r:id="rId152"/>
    <p:sldId id="421" r:id="rId153"/>
    <p:sldId id="422" r:id="rId154"/>
    <p:sldId id="423" r:id="rId155"/>
    <p:sldId id="424" r:id="rId156"/>
    <p:sldId id="425" r:id="rId157"/>
    <p:sldId id="426" r:id="rId158"/>
    <p:sldId id="437" r:id="rId159"/>
    <p:sldId id="438" r:id="rId160"/>
    <p:sldId id="445" r:id="rId161"/>
    <p:sldId id="446" r:id="rId162"/>
    <p:sldId id="486" r:id="rId163"/>
    <p:sldId id="447" r:id="rId164"/>
    <p:sldId id="448" r:id="rId165"/>
    <p:sldId id="449" r:id="rId166"/>
    <p:sldId id="450" r:id="rId167"/>
    <p:sldId id="427" r:id="rId168"/>
    <p:sldId id="428" r:id="rId169"/>
    <p:sldId id="443" r:id="rId170"/>
    <p:sldId id="444" r:id="rId171"/>
    <p:sldId id="429" r:id="rId172"/>
    <p:sldId id="430" r:id="rId173"/>
    <p:sldId id="431" r:id="rId174"/>
    <p:sldId id="432" r:id="rId175"/>
    <p:sldId id="435" r:id="rId176"/>
    <p:sldId id="436" r:id="rId177"/>
    <p:sldId id="541" r:id="rId178"/>
    <p:sldId id="518" r:id="rId179"/>
    <p:sldId id="454" r:id="rId180"/>
    <p:sldId id="487" r:id="rId181"/>
    <p:sldId id="488" r:id="rId182"/>
    <p:sldId id="489" r:id="rId183"/>
    <p:sldId id="490" r:id="rId184"/>
    <p:sldId id="491" r:id="rId185"/>
    <p:sldId id="355" r:id="rId186"/>
    <p:sldId id="455" r:id="rId187"/>
    <p:sldId id="456" r:id="rId188"/>
    <p:sldId id="542" r:id="rId189"/>
    <p:sldId id="492" r:id="rId190"/>
    <p:sldId id="457" r:id="rId191"/>
    <p:sldId id="465" r:id="rId192"/>
    <p:sldId id="464" r:id="rId193"/>
    <p:sldId id="544" r:id="rId194"/>
    <p:sldId id="543" r:id="rId195"/>
    <p:sldId id="467" r:id="rId196"/>
    <p:sldId id="466" r:id="rId197"/>
    <p:sldId id="468" r:id="rId198"/>
    <p:sldId id="493" r:id="rId199"/>
    <p:sldId id="261" r:id="rId200"/>
    <p:sldId id="285" r:id="rId201"/>
    <p:sldId id="286" r:id="rId202"/>
    <p:sldId id="287" r:id="rId203"/>
    <p:sldId id="288" r:id="rId204"/>
    <p:sldId id="289" r:id="rId205"/>
    <p:sldId id="290" r:id="rId206"/>
    <p:sldId id="291" r:id="rId207"/>
    <p:sldId id="318" r:id="rId208"/>
    <p:sldId id="293" r:id="rId209"/>
    <p:sldId id="557" r:id="rId210"/>
    <p:sldId id="558" r:id="rId211"/>
    <p:sldId id="319" r:id="rId212"/>
    <p:sldId id="294" r:id="rId213"/>
    <p:sldId id="296" r:id="rId214"/>
    <p:sldId id="565" r:id="rId215"/>
    <p:sldId id="299" r:id="rId216"/>
    <p:sldId id="550" r:id="rId217"/>
    <p:sldId id="566" r:id="rId218"/>
    <p:sldId id="298" r:id="rId219"/>
    <p:sldId id="551" r:id="rId220"/>
    <p:sldId id="567" r:id="rId221"/>
    <p:sldId id="300" r:id="rId222"/>
    <p:sldId id="552" r:id="rId223"/>
    <p:sldId id="365" r:id="rId224"/>
    <p:sldId id="559" r:id="rId225"/>
    <p:sldId id="564" r:id="rId226"/>
    <p:sldId id="494" r:id="rId227"/>
    <p:sldId id="329" r:id="rId228"/>
    <p:sldId id="330" r:id="rId229"/>
    <p:sldId id="331" r:id="rId230"/>
    <p:sldId id="332" r:id="rId231"/>
    <p:sldId id="333" r:id="rId232"/>
    <p:sldId id="334" r:id="rId233"/>
    <p:sldId id="560" r:id="rId234"/>
    <p:sldId id="335" r:id="rId235"/>
    <p:sldId id="336" r:id="rId236"/>
    <p:sldId id="337" r:id="rId237"/>
    <p:sldId id="338" r:id="rId238"/>
    <p:sldId id="561" r:id="rId239"/>
    <p:sldId id="562" r:id="rId240"/>
    <p:sldId id="556" r:id="rId241"/>
    <p:sldId id="569" r:id="rId242"/>
    <p:sldId id="578" r:id="rId243"/>
    <p:sldId id="579" r:id="rId244"/>
    <p:sldId id="580" r:id="rId245"/>
    <p:sldId id="581" r:id="rId246"/>
    <p:sldId id="555" r:id="rId247"/>
    <p:sldId id="595" r:id="rId248"/>
    <p:sldId id="582" r:id="rId249"/>
    <p:sldId id="583" r:id="rId250"/>
    <p:sldId id="584" r:id="rId251"/>
    <p:sldId id="585" r:id="rId252"/>
    <p:sldId id="586" r:id="rId253"/>
    <p:sldId id="587" r:id="rId254"/>
    <p:sldId id="588" r:id="rId255"/>
    <p:sldId id="589" r:id="rId256"/>
    <p:sldId id="590" r:id="rId257"/>
    <p:sldId id="591" r:id="rId258"/>
    <p:sldId id="592" r:id="rId259"/>
    <p:sldId id="593" r:id="rId260"/>
    <p:sldId id="594" r:id="rId261"/>
    <p:sldId id="263" r:id="rId262"/>
    <p:sldId id="302" r:id="rId263"/>
    <p:sldId id="316" r:id="rId264"/>
    <p:sldId id="303" r:id="rId265"/>
    <p:sldId id="317" r:id="rId266"/>
    <p:sldId id="306" r:id="rId267"/>
    <p:sldId id="307" r:id="rId268"/>
    <p:sldId id="308" r:id="rId269"/>
    <p:sldId id="309" r:id="rId270"/>
    <p:sldId id="315" r:id="rId271"/>
    <p:sldId id="629" r:id="rId272"/>
    <p:sldId id="607" r:id="rId273"/>
    <p:sldId id="630" r:id="rId274"/>
    <p:sldId id="616" r:id="rId275"/>
    <p:sldId id="631" r:id="rId276"/>
    <p:sldId id="608" r:id="rId277"/>
    <p:sldId id="617" r:id="rId278"/>
    <p:sldId id="618" r:id="rId279"/>
    <p:sldId id="606" r:id="rId280"/>
    <p:sldId id="605" r:id="rId281"/>
    <p:sldId id="624" r:id="rId282"/>
    <p:sldId id="627" r:id="rId283"/>
    <p:sldId id="628" r:id="rId284"/>
    <p:sldId id="619" r:id="rId285"/>
    <p:sldId id="620" r:id="rId286"/>
    <p:sldId id="632" r:id="rId287"/>
    <p:sldId id="310" r:id="rId288"/>
    <p:sldId id="264" r:id="rId289"/>
    <p:sldId id="270" r:id="rId290"/>
    <p:sldId id="271" r:id="rId291"/>
    <p:sldId id="273" r:id="rId292"/>
    <p:sldId id="545" r:id="rId293"/>
    <p:sldId id="546" r:id="rId294"/>
    <p:sldId id="547" r:id="rId295"/>
    <p:sldId id="274" r:id="rId296"/>
    <p:sldId id="599" r:id="rId297"/>
    <p:sldId id="598" r:id="rId298"/>
    <p:sldId id="612" r:id="rId299"/>
    <p:sldId id="614" r:id="rId300"/>
    <p:sldId id="633" r:id="rId301"/>
    <p:sldId id="634" r:id="rId302"/>
    <p:sldId id="635" r:id="rId303"/>
    <p:sldId id="613" r:id="rId304"/>
    <p:sldId id="621" r:id="rId305"/>
    <p:sldId id="622" r:id="rId306"/>
    <p:sldId id="636" r:id="rId307"/>
    <p:sldId id="637" r:id="rId308"/>
    <p:sldId id="638" r:id="rId309"/>
    <p:sldId id="639" r:id="rId310"/>
    <p:sldId id="357" r:id="rId311"/>
    <p:sldId id="469" r:id="rId312"/>
    <p:sldId id="470" r:id="rId313"/>
    <p:sldId id="471" r:id="rId314"/>
    <p:sldId id="495" r:id="rId315"/>
    <p:sldId id="472" r:id="rId316"/>
    <p:sldId id="473" r:id="rId317"/>
    <p:sldId id="474" r:id="rId318"/>
    <p:sldId id="475" r:id="rId319"/>
    <p:sldId id="476" r:id="rId320"/>
    <p:sldId id="477" r:id="rId3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FF99"/>
    <a:srgbClr val="B2B2B2"/>
    <a:srgbClr val="00B0F0"/>
    <a:srgbClr val="FF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viewProps" Target="viewProp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tableStyles" Target="tableStyle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theme" Target="theme/theme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CFAE726-485E-4758-BFFF-2C512BECA1BE}" type="datetimeFigureOut">
              <a:rPr lang="en-US"/>
              <a:pPr>
                <a:defRPr/>
              </a:pPr>
              <a:t>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0D45996-F568-4D34-9608-2CF6B878ECB7}" type="slidenum">
              <a:rPr lang="en-US" altLang="en-US"/>
              <a:pPr>
                <a:defRPr/>
              </a:pPr>
              <a:t>‹#›</a:t>
            </a:fld>
            <a:endParaRPr lang="en-US" altLang="en-US"/>
          </a:p>
        </p:txBody>
      </p:sp>
    </p:spTree>
    <p:extLst>
      <p:ext uri="{BB962C8B-B14F-4D97-AF65-F5344CB8AC3E}">
        <p14:creationId xmlns:p14="http://schemas.microsoft.com/office/powerpoint/2010/main" val="4276829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2355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49E7A2E6-B0D3-4A8D-9041-77614D47FB46}" type="slidenum">
              <a:rPr lang="en-US" altLang="en-US"/>
              <a:pPr>
                <a:defRPr/>
              </a:pPr>
              <a:t>‹#›</a:t>
            </a:fld>
            <a:endParaRPr lang="en-US" altLang="en-US"/>
          </a:p>
        </p:txBody>
      </p:sp>
    </p:spTree>
    <p:extLst>
      <p:ext uri="{BB962C8B-B14F-4D97-AF65-F5344CB8AC3E}">
        <p14:creationId xmlns:p14="http://schemas.microsoft.com/office/powerpoint/2010/main" val="368787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49B57F4-34A7-4013-8B8A-27B3B509D4C6}" type="slidenum">
              <a:rPr lang="en-US" altLang="en-US"/>
              <a:pPr>
                <a:defRPr/>
              </a:pPr>
              <a:t>‹#›</a:t>
            </a:fld>
            <a:endParaRPr lang="en-US" altLang="en-US"/>
          </a:p>
        </p:txBody>
      </p:sp>
    </p:spTree>
    <p:extLst>
      <p:ext uri="{BB962C8B-B14F-4D97-AF65-F5344CB8AC3E}">
        <p14:creationId xmlns:p14="http://schemas.microsoft.com/office/powerpoint/2010/main" val="107189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3301A98-6238-44C5-AA73-DCA44B0F98E9}" type="slidenum">
              <a:rPr lang="en-US" altLang="en-US"/>
              <a:pPr>
                <a:defRPr/>
              </a:pPr>
              <a:t>‹#›</a:t>
            </a:fld>
            <a:endParaRPr lang="en-US" altLang="en-US"/>
          </a:p>
        </p:txBody>
      </p:sp>
    </p:spTree>
    <p:extLst>
      <p:ext uri="{BB962C8B-B14F-4D97-AF65-F5344CB8AC3E}">
        <p14:creationId xmlns:p14="http://schemas.microsoft.com/office/powerpoint/2010/main" val="248713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03B2F9F-E5C8-43FA-B394-0FC9A3C32807}" type="slidenum">
              <a:rPr lang="en-US" altLang="en-US"/>
              <a:pPr>
                <a:defRPr/>
              </a:pPr>
              <a:t>‹#›</a:t>
            </a:fld>
            <a:endParaRPr lang="en-US" altLang="en-US"/>
          </a:p>
        </p:txBody>
      </p:sp>
    </p:spTree>
    <p:extLst>
      <p:ext uri="{BB962C8B-B14F-4D97-AF65-F5344CB8AC3E}">
        <p14:creationId xmlns:p14="http://schemas.microsoft.com/office/powerpoint/2010/main" val="47874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A5E494D-3350-45DB-B316-025E1D30F889}" type="slidenum">
              <a:rPr lang="en-US" altLang="en-US"/>
              <a:pPr>
                <a:defRPr/>
              </a:pPr>
              <a:t>‹#›</a:t>
            </a:fld>
            <a:endParaRPr lang="en-US" altLang="en-US"/>
          </a:p>
        </p:txBody>
      </p:sp>
    </p:spTree>
    <p:extLst>
      <p:ext uri="{BB962C8B-B14F-4D97-AF65-F5344CB8AC3E}">
        <p14:creationId xmlns:p14="http://schemas.microsoft.com/office/powerpoint/2010/main" val="422068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ADA4D7C-A105-4A90-B75B-E151F70ACF5F}" type="slidenum">
              <a:rPr lang="en-US" altLang="en-US"/>
              <a:pPr>
                <a:defRPr/>
              </a:pPr>
              <a:t>‹#›</a:t>
            </a:fld>
            <a:endParaRPr lang="en-US" altLang="en-US"/>
          </a:p>
        </p:txBody>
      </p:sp>
    </p:spTree>
    <p:extLst>
      <p:ext uri="{BB962C8B-B14F-4D97-AF65-F5344CB8AC3E}">
        <p14:creationId xmlns:p14="http://schemas.microsoft.com/office/powerpoint/2010/main" val="136871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384AA524-21D8-41F8-BA71-FBCB94CA87D1}" type="slidenum">
              <a:rPr lang="en-US" altLang="en-US"/>
              <a:pPr>
                <a:defRPr/>
              </a:pPr>
              <a:t>‹#›</a:t>
            </a:fld>
            <a:endParaRPr lang="en-US" altLang="en-US"/>
          </a:p>
        </p:txBody>
      </p:sp>
    </p:spTree>
    <p:extLst>
      <p:ext uri="{BB962C8B-B14F-4D97-AF65-F5344CB8AC3E}">
        <p14:creationId xmlns:p14="http://schemas.microsoft.com/office/powerpoint/2010/main" val="11294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486C86FD-60D1-4366-A39E-641D9BC88F7E}" type="slidenum">
              <a:rPr lang="en-US" altLang="en-US"/>
              <a:pPr>
                <a:defRPr/>
              </a:pPr>
              <a:t>‹#›</a:t>
            </a:fld>
            <a:endParaRPr lang="en-US" altLang="en-US"/>
          </a:p>
        </p:txBody>
      </p:sp>
    </p:spTree>
    <p:extLst>
      <p:ext uri="{BB962C8B-B14F-4D97-AF65-F5344CB8AC3E}">
        <p14:creationId xmlns:p14="http://schemas.microsoft.com/office/powerpoint/2010/main" val="407988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84F414BD-73C9-4AEE-89B2-54D4B014BF1C}" type="slidenum">
              <a:rPr lang="en-US" altLang="en-US"/>
              <a:pPr>
                <a:defRPr/>
              </a:pPr>
              <a:t>‹#›</a:t>
            </a:fld>
            <a:endParaRPr lang="en-US" altLang="en-US"/>
          </a:p>
        </p:txBody>
      </p:sp>
    </p:spTree>
    <p:extLst>
      <p:ext uri="{BB962C8B-B14F-4D97-AF65-F5344CB8AC3E}">
        <p14:creationId xmlns:p14="http://schemas.microsoft.com/office/powerpoint/2010/main" val="35175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D56650C-913D-496E-8732-6B37BD339733}" type="slidenum">
              <a:rPr lang="en-US" altLang="en-US"/>
              <a:pPr>
                <a:defRPr/>
              </a:pPr>
              <a:t>‹#›</a:t>
            </a:fld>
            <a:endParaRPr lang="en-US" altLang="en-US"/>
          </a:p>
        </p:txBody>
      </p:sp>
    </p:spTree>
    <p:extLst>
      <p:ext uri="{BB962C8B-B14F-4D97-AF65-F5344CB8AC3E}">
        <p14:creationId xmlns:p14="http://schemas.microsoft.com/office/powerpoint/2010/main" val="234644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C911681-7318-4A69-AA53-8C2DF4F17F53}" type="slidenum">
              <a:rPr lang="en-US" altLang="en-US"/>
              <a:pPr>
                <a:defRPr/>
              </a:pPr>
              <a:t>‹#›</a:t>
            </a:fld>
            <a:endParaRPr lang="en-US" altLang="en-US"/>
          </a:p>
        </p:txBody>
      </p:sp>
    </p:spTree>
    <p:extLst>
      <p:ext uri="{BB962C8B-B14F-4D97-AF65-F5344CB8AC3E}">
        <p14:creationId xmlns:p14="http://schemas.microsoft.com/office/powerpoint/2010/main" val="58179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2253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22535" name="Rectangle 7"/>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541228C8-B991-459D-B759-D5BA79B3C1B8}"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p:cNvSpPr>
              <a:spLocks noChangeArrowheads="1"/>
            </p:cNvSpPr>
            <p:nvPr/>
          </p:nvSpPr>
          <p:spPr bwMode="auto">
            <a:xfrm>
              <a:off x="5360" y="960"/>
              <a:ext cx="78"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p:cNvSpPr>
              <a:spLocks noChangeArrowheads="1"/>
            </p:cNvSpPr>
            <p:nvPr/>
          </p:nvSpPr>
          <p:spPr bwMode="auto">
            <a:xfrm>
              <a:off x="5360" y="1072"/>
              <a:ext cx="78"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p:cNvSpPr>
              <a:spLocks noChangeArrowheads="1"/>
            </p:cNvSpPr>
            <p:nvPr/>
          </p:nvSpPr>
          <p:spPr bwMode="auto">
            <a:xfrm>
              <a:off x="5472" y="1072"/>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p:cNvSpPr>
              <a:spLocks noChangeArrowheads="1"/>
            </p:cNvSpPr>
            <p:nvPr/>
          </p:nvSpPr>
          <p:spPr bwMode="auto">
            <a:xfrm>
              <a:off x="5360"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p:cNvSpPr>
              <a:spLocks noChangeArrowheads="1"/>
            </p:cNvSpPr>
            <p:nvPr/>
          </p:nvSpPr>
          <p:spPr bwMode="auto">
            <a:xfrm>
              <a:off x="5472"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p:cNvSpPr>
              <a:spLocks noChangeArrowheads="1"/>
            </p:cNvSpPr>
            <p:nvPr/>
          </p:nvSpPr>
          <p:spPr bwMode="auto">
            <a:xfrm>
              <a:off x="5360" y="1296"/>
              <a:ext cx="78"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p:cNvSpPr>
              <a:spLocks noChangeArrowheads="1"/>
            </p:cNvSpPr>
            <p:nvPr/>
          </p:nvSpPr>
          <p:spPr bwMode="auto">
            <a:xfrm>
              <a:off x="5472" y="1296"/>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p:cNvSpPr>
              <a:spLocks noChangeArrowheads="1"/>
            </p:cNvSpPr>
            <p:nvPr/>
          </p:nvSpPr>
          <p:spPr bwMode="auto">
            <a:xfrm>
              <a:off x="5360"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p:cNvSpPr>
              <a:spLocks noChangeArrowheads="1"/>
            </p:cNvSpPr>
            <p:nvPr/>
          </p:nvSpPr>
          <p:spPr bwMode="auto">
            <a:xfrm>
              <a:off x="5472"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p:cNvSpPr>
              <a:spLocks noChangeArrowheads="1"/>
            </p:cNvSpPr>
            <p:nvPr/>
          </p:nvSpPr>
          <p:spPr bwMode="auto">
            <a:xfrm>
              <a:off x="5360" y="1520"/>
              <a:ext cx="78"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p:cNvSpPr>
              <a:spLocks noChangeArrowheads="1"/>
            </p:cNvSpPr>
            <p:nvPr/>
          </p:nvSpPr>
          <p:spPr bwMode="auto">
            <a:xfrm>
              <a:off x="5472" y="1520"/>
              <a:ext cx="78"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p:cNvSpPr>
              <a:spLocks noChangeArrowheads="1"/>
            </p:cNvSpPr>
            <p:nvPr/>
          </p:nvSpPr>
          <p:spPr bwMode="auto">
            <a:xfrm>
              <a:off x="5360"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p:cNvSpPr>
              <a:spLocks noChangeArrowheads="1"/>
            </p:cNvSpPr>
            <p:nvPr/>
          </p:nvSpPr>
          <p:spPr bwMode="auto">
            <a:xfrm>
              <a:off x="5472"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p:cNvSpPr>
              <a:spLocks noChangeArrowheads="1"/>
            </p:cNvSpPr>
            <p:nvPr/>
          </p:nvSpPr>
          <p:spPr bwMode="auto">
            <a:xfrm>
              <a:off x="5472" y="1744"/>
              <a:ext cx="78"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3132983" y="1143000"/>
            <a:ext cx="372217" cy="461665"/>
          </a:xfrm>
          <a:prstGeom prst="rect">
            <a:avLst/>
          </a:prstGeom>
          <a:noFill/>
          <a:ln>
            <a:noFill/>
          </a:ln>
        </p:spPr>
        <p:txBody>
          <a:bodyPr wrap="none" rtlCol="0">
            <a:spAutoFit/>
          </a:bodyPr>
          <a:lstStyle/>
          <a:p>
            <a:pPr algn="r"/>
            <a:r>
              <a:rPr lang="en-US" sz="2400" b="1" i="1" dirty="0"/>
              <a:t>?</a:t>
            </a:r>
          </a:p>
        </p:txBody>
      </p:sp>
      <p:sp>
        <p:nvSpPr>
          <p:cNvPr id="10" name="TextBox 9"/>
          <p:cNvSpPr txBox="1"/>
          <p:nvPr/>
        </p:nvSpPr>
        <p:spPr>
          <a:xfrm>
            <a:off x="5562600" y="1143000"/>
            <a:ext cx="372218" cy="461665"/>
          </a:xfrm>
          <a:prstGeom prst="rect">
            <a:avLst/>
          </a:prstGeom>
          <a:noFill/>
          <a:ln>
            <a:noFill/>
          </a:ln>
        </p:spPr>
        <p:txBody>
          <a:bodyPr wrap="none" rtlCol="0">
            <a:spAutoFit/>
          </a:bodyPr>
          <a:lstStyle/>
          <a:p>
            <a:r>
              <a:rPr lang="en-US" sz="2400" b="1" i="1" dirty="0"/>
              <a:t>?</a:t>
            </a:r>
          </a:p>
        </p:txBody>
      </p:sp>
      <p:cxnSp>
        <p:nvCxnSpPr>
          <p:cNvPr id="14" name="Straight Arrow Connector 13"/>
          <p:cNvCxnSpPr/>
          <p:nvPr/>
        </p:nvCxnSpPr>
        <p:spPr>
          <a:xfrm flipH="1">
            <a:off x="3505200" y="731708"/>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68846" y="2105799"/>
            <a:ext cx="6758697" cy="369332"/>
          </a:xfrm>
          <a:prstGeom prst="rect">
            <a:avLst/>
          </a:prstGeom>
          <a:noFill/>
        </p:spPr>
        <p:txBody>
          <a:bodyPr wrap="square" rtlCol="0">
            <a:spAutoFit/>
          </a:bodyPr>
          <a:lstStyle/>
          <a:p>
            <a:pPr algn="ctr"/>
            <a:r>
              <a:rPr lang="en-US" i="1" dirty="0">
                <a:solidFill>
                  <a:srgbClr val="0000FF"/>
                </a:solidFill>
              </a:rPr>
              <a:t>Two </a:t>
            </a:r>
            <a:r>
              <a:rPr lang="en-US" b="1" dirty="0">
                <a:solidFill>
                  <a:srgbClr val="0000FF"/>
                </a:solidFill>
              </a:rPr>
              <a:t>very</a:t>
            </a:r>
            <a:r>
              <a:rPr lang="en-US" i="1" dirty="0">
                <a:solidFill>
                  <a:srgbClr val="0000FF"/>
                </a:solidFill>
              </a:rPr>
              <a:t> broad categories of post-surgical issues</a:t>
            </a:r>
          </a:p>
        </p:txBody>
      </p:sp>
    </p:spTree>
    <p:extLst>
      <p:ext uri="{BB962C8B-B14F-4D97-AF65-F5344CB8AC3E}">
        <p14:creationId xmlns:p14="http://schemas.microsoft.com/office/powerpoint/2010/main" val="2601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74578" cy="2031325"/>
          </a:xfrm>
          <a:prstGeom prst="rect">
            <a:avLst/>
          </a:prstGeom>
          <a:noFill/>
        </p:spPr>
        <p:txBody>
          <a:bodyPr wrap="square" rtlCol="0">
            <a:spAutoFit/>
          </a:bodyPr>
          <a:lstStyle/>
          <a:p>
            <a:r>
              <a:rPr lang="en-US" sz="1400" i="1" dirty="0">
                <a:solidFill>
                  <a:srgbClr val="0000FF"/>
                </a:solidFill>
              </a:rPr>
              <a:t>What is the most common cause of overcorrection?</a:t>
            </a:r>
          </a:p>
          <a:p>
            <a:r>
              <a:rPr lang="en-US" sz="1400" dirty="0">
                <a:solidFill>
                  <a:srgbClr val="0000FF"/>
                </a:solidFill>
              </a:rPr>
              <a:t>Stromal  dehydration</a:t>
            </a:r>
          </a:p>
          <a:p>
            <a:endParaRPr lang="en-US" sz="1400" i="1" dirty="0">
              <a:solidFill>
                <a:srgbClr val="0000FF"/>
              </a:solidFill>
            </a:endParaRPr>
          </a:p>
          <a:p>
            <a:r>
              <a:rPr lang="en-US" sz="1400" i="1" dirty="0">
                <a:solidFill>
                  <a:srgbClr val="0000FF"/>
                </a:solidFill>
              </a:rPr>
              <a:t>How does stromal dehydration lead to overcorrection?</a:t>
            </a:r>
          </a:p>
          <a:p>
            <a:r>
              <a:rPr lang="en-US" sz="1400" dirty="0">
                <a:solidFill>
                  <a:srgbClr val="0000FF"/>
                </a:solidFill>
              </a:rPr>
              <a:t>If the stroma is dehydrated, it ablates more readily, and thus more tissue is removed per laser burst</a:t>
            </a:r>
          </a:p>
          <a:p>
            <a:endParaRPr lang="en-US" sz="1400" i="1" dirty="0">
              <a:solidFill>
                <a:srgbClr val="0000FF"/>
              </a:solidFill>
            </a:endParaRPr>
          </a:p>
          <a:p>
            <a:r>
              <a:rPr lang="en-US" sz="1400" i="1" dirty="0">
                <a:solidFill>
                  <a:srgbClr val="0000FF"/>
                </a:solidFill>
              </a:rPr>
              <a:t>What surgical factors are common causes of stromal dehydration?</a:t>
            </a: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endParaRPr lang="en-US" sz="1400" dirty="0">
              <a:solidFill>
                <a:srgbClr val="0000FF"/>
              </a:solidFill>
            </a:endParaRPr>
          </a:p>
        </p:txBody>
      </p: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753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3323987"/>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p>
          <a:p>
            <a:r>
              <a:rPr lang="en-US" sz="1400" dirty="0">
                <a:solidFill>
                  <a:srgbClr val="0000FF"/>
                </a:solidFill>
              </a:rPr>
              <a:t>Because the surgical technique involves creating a huge epi defect, thereby stripping the cornea of one of its primary defenses (</a:t>
            </a:r>
            <a:r>
              <a:rPr lang="en-US" sz="1400" dirty="0" err="1">
                <a:solidFill>
                  <a:srgbClr val="0000FF"/>
                </a:solidFill>
              </a:rPr>
              <a:t>ie</a:t>
            </a:r>
            <a:r>
              <a:rPr lang="en-US" sz="1400" dirty="0">
                <a:solidFill>
                  <a:srgbClr val="0000FF"/>
                </a:solidFill>
              </a:rPr>
              <a:t>, an intact epithelium). </a:t>
            </a:r>
            <a:r>
              <a:rPr lang="en-US" sz="1400" dirty="0"/>
              <a:t>Further, post-op management of surface surgery involves BCLs as well as long-term steroid use, both of which further the risk of bacterial infection.</a:t>
            </a:r>
          </a:p>
          <a:p>
            <a:endParaRPr lang="en-US" sz="1400" i="1" dirty="0">
              <a:solidFill>
                <a:srgbClr val="0000FF"/>
              </a:solidFill>
            </a:endParaRPr>
          </a:p>
          <a:p>
            <a:r>
              <a:rPr lang="en-US" sz="1400" i="1" dirty="0">
                <a:solidFill>
                  <a:srgbClr val="0000FF"/>
                </a:solidFill>
              </a:rPr>
              <a:t>Which bugs are most commonly implicated?</a:t>
            </a:r>
          </a:p>
          <a:p>
            <a:r>
              <a:rPr lang="en-US" sz="1400" dirty="0">
                <a:solidFill>
                  <a:srgbClr val="0000FF"/>
                </a:solidFill>
              </a:rPr>
              <a:t>Gram+ lid flora: </a:t>
            </a:r>
            <a:r>
              <a:rPr lang="en-US" sz="1400" i="1" dirty="0">
                <a:solidFill>
                  <a:srgbClr val="0000FF"/>
                </a:solidFill>
              </a:rPr>
              <a:t>S aureus </a:t>
            </a:r>
            <a:r>
              <a:rPr lang="en-US" sz="1400" dirty="0">
                <a:solidFill>
                  <a:srgbClr val="0000FF"/>
                </a:solidFill>
              </a:rPr>
              <a:t>(including MRSA</a:t>
            </a:r>
            <a:r>
              <a:rPr lang="en-US" sz="1400" i="1" dirty="0">
                <a:solidFill>
                  <a:srgbClr val="0000FF"/>
                </a:solidFill>
              </a:rPr>
              <a:t>), Strep pneumoniae </a:t>
            </a:r>
            <a:r>
              <a:rPr lang="en-US" sz="1400" dirty="0">
                <a:solidFill>
                  <a:srgbClr val="0000FF"/>
                </a:solidFill>
              </a:rPr>
              <a:t>and </a:t>
            </a:r>
            <a:r>
              <a:rPr lang="en-US" sz="1400" i="1" dirty="0" err="1">
                <a:solidFill>
                  <a:srgbClr val="0000FF"/>
                </a:solidFill>
              </a:rPr>
              <a:t>viridans</a:t>
            </a:r>
            <a:r>
              <a:rPr lang="en-US" sz="1400" dirty="0">
                <a:solidFill>
                  <a:srgbClr val="0000FF"/>
                </a:solidFill>
              </a:rPr>
              <a:t> spp. </a:t>
            </a:r>
            <a:r>
              <a:rPr lang="en-US" sz="1400" dirty="0"/>
              <a:t>Less commonly, atypical mycobacteria, </a:t>
            </a:r>
            <a:r>
              <a:rPr lang="en-US" sz="1400" i="1" dirty="0"/>
              <a:t>Nocardia</a:t>
            </a:r>
            <a:r>
              <a:rPr lang="en-US" sz="1400" dirty="0"/>
              <a:t>, and various fungal species have been found.</a:t>
            </a:r>
          </a:p>
          <a:p>
            <a:endParaRPr lang="en-US" sz="1400" i="1" dirty="0">
              <a:solidFill>
                <a:srgbClr val="0000FF"/>
              </a:solidFill>
            </a:endParaRPr>
          </a:p>
          <a:p>
            <a:r>
              <a:rPr lang="en-US" sz="1400" i="1" dirty="0">
                <a:solidFill>
                  <a:srgbClr val="0000FF"/>
                </a:solidFill>
              </a:rPr>
              <a:t>Are flap-based procedures immune to infection?</a:t>
            </a:r>
            <a:endParaRPr lang="en-US" sz="1400" dirty="0">
              <a:solidFill>
                <a:srgbClr val="0000FF"/>
              </a:solidFill>
            </a:endParaRPr>
          </a:p>
          <a:p>
            <a:r>
              <a:rPr lang="en-US" sz="1400" dirty="0">
                <a:solidFill>
                  <a:srgbClr val="0000FF"/>
                </a:solidFill>
              </a:rPr>
              <a:t>Definitely not. Bugs sequestered under the flap are shielded from the antimicrobial content of the tear film. </a:t>
            </a:r>
            <a:r>
              <a:rPr lang="en-US" sz="1400" dirty="0"/>
              <a:t>Treatment requires lifting the flap, scraping it for C&amp;S, and irrigating with </a:t>
            </a:r>
            <a:r>
              <a:rPr lang="en-US" sz="1400" dirty="0" err="1"/>
              <a:t>abx</a:t>
            </a:r>
            <a:r>
              <a:rPr lang="en-US" sz="1400" dirty="0"/>
              <a:t> prior to re-placement.</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4080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101</a:t>
            </a:fld>
            <a:endParaRPr lang="en-US" altLang="en-US"/>
          </a:p>
        </p:txBody>
      </p:sp>
      <p:sp>
        <p:nvSpPr>
          <p:cNvPr id="3" name="TextBox 2"/>
          <p:cNvSpPr txBox="1"/>
          <p:nvPr/>
        </p:nvSpPr>
        <p:spPr>
          <a:xfrm>
            <a:off x="2971800" y="5943600"/>
            <a:ext cx="3275256" cy="369332"/>
          </a:xfrm>
          <a:prstGeom prst="rect">
            <a:avLst/>
          </a:prstGeom>
          <a:noFill/>
        </p:spPr>
        <p:txBody>
          <a:bodyPr wrap="none" rtlCol="0">
            <a:spAutoFit/>
          </a:bodyPr>
          <a:lstStyle/>
          <a:p>
            <a:pPr algn="ctr"/>
            <a:r>
              <a:rPr lang="en-US" dirty="0"/>
              <a:t>Infectious keratitis after LASIK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553" y="609600"/>
            <a:ext cx="6381749" cy="4786312"/>
          </a:xfrm>
          <a:prstGeom prst="rect">
            <a:avLst/>
          </a:prstGeom>
        </p:spPr>
      </p:pic>
    </p:spTree>
    <p:extLst>
      <p:ext uri="{BB962C8B-B14F-4D97-AF65-F5344CB8AC3E}">
        <p14:creationId xmlns:p14="http://schemas.microsoft.com/office/powerpoint/2010/main" val="32058199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solidFill>
                  <a:schemeClr val="bg1">
                    <a:lumMod val="75000"/>
                  </a:schemeClr>
                </a:solidFill>
              </a:rPr>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solidFill>
                  <a:schemeClr val="bg1">
                    <a:lumMod val="75000"/>
                  </a:schemeClr>
                </a:solidFill>
              </a:rPr>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21A5D41-3A38-0C27-ADAC-DD6B7863D165}"/>
              </a:ext>
            </a:extLst>
          </p:cNvPr>
          <p:cNvCxnSpPr>
            <a:cxnSpLocks/>
          </p:cNvCxnSpPr>
          <p:nvPr/>
        </p:nvCxnSpPr>
        <p:spPr>
          <a:xfrm>
            <a:off x="4521786" y="729953"/>
            <a:ext cx="23804" cy="1632247"/>
          </a:xfrm>
          <a:prstGeom prst="straightConnector1">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86C2766-19F3-3F33-7059-910617973883}"/>
              </a:ext>
            </a:extLst>
          </p:cNvPr>
          <p:cNvSpPr txBox="1"/>
          <p:nvPr/>
        </p:nvSpPr>
        <p:spPr>
          <a:xfrm>
            <a:off x="4347579" y="2436167"/>
            <a:ext cx="372217" cy="461665"/>
          </a:xfrm>
          <a:prstGeom prst="rect">
            <a:avLst/>
          </a:prstGeom>
          <a:noFill/>
          <a:ln>
            <a:noFill/>
          </a:ln>
        </p:spPr>
        <p:txBody>
          <a:bodyPr wrap="none" rtlCol="0">
            <a:spAutoFit/>
          </a:bodyPr>
          <a:lstStyle/>
          <a:p>
            <a:pPr algn="ctr"/>
            <a:r>
              <a:rPr lang="en-US" sz="2400" b="1" i="1" dirty="0"/>
              <a:t>?</a:t>
            </a:r>
          </a:p>
        </p:txBody>
      </p:sp>
      <p:sp>
        <p:nvSpPr>
          <p:cNvPr id="13" name="TextBox 12">
            <a:extLst>
              <a:ext uri="{FF2B5EF4-FFF2-40B4-BE49-F238E27FC236}">
                <a16:creationId xmlns:a16="http://schemas.microsoft.com/office/drawing/2014/main" id="{52F5D0AA-06FD-53C1-ACCA-E51561443E3D}"/>
              </a:ext>
            </a:extLst>
          </p:cNvPr>
          <p:cNvSpPr txBox="1"/>
          <p:nvPr/>
        </p:nvSpPr>
        <p:spPr>
          <a:xfrm>
            <a:off x="1558763" y="3105834"/>
            <a:ext cx="5973653" cy="646331"/>
          </a:xfrm>
          <a:prstGeom prst="rect">
            <a:avLst/>
          </a:prstGeom>
          <a:noFill/>
        </p:spPr>
        <p:txBody>
          <a:bodyPr wrap="square" rtlCol="0">
            <a:spAutoFit/>
          </a:bodyPr>
          <a:lstStyle/>
          <a:p>
            <a:r>
              <a:rPr lang="en-US" i="1" dirty="0">
                <a:solidFill>
                  <a:srgbClr val="0000FF"/>
                </a:solidFill>
              </a:rPr>
              <a:t>Finally: We would be remiss if we didn’t at least mention one of the most common post-photoablative issues: </a:t>
            </a:r>
            <a:endParaRPr lang="en-US" b="1" dirty="0"/>
          </a:p>
        </p:txBody>
      </p:sp>
    </p:spTree>
    <p:extLst>
      <p:ext uri="{BB962C8B-B14F-4D97-AF65-F5344CB8AC3E}">
        <p14:creationId xmlns:p14="http://schemas.microsoft.com/office/powerpoint/2010/main" val="3550725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solidFill>
                  <a:schemeClr val="bg1">
                    <a:lumMod val="75000"/>
                  </a:schemeClr>
                </a:solidFill>
              </a:rPr>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solidFill>
                  <a:schemeClr val="bg1">
                    <a:lumMod val="75000"/>
                  </a:schemeClr>
                </a:solidFill>
              </a:rPr>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21A5D41-3A38-0C27-ADAC-DD6B7863D165}"/>
              </a:ext>
            </a:extLst>
          </p:cNvPr>
          <p:cNvCxnSpPr>
            <a:cxnSpLocks/>
          </p:cNvCxnSpPr>
          <p:nvPr/>
        </p:nvCxnSpPr>
        <p:spPr>
          <a:xfrm>
            <a:off x="4521786" y="729953"/>
            <a:ext cx="23804" cy="1632247"/>
          </a:xfrm>
          <a:prstGeom prst="straightConnector1">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86C2766-19F3-3F33-7059-910617973883}"/>
              </a:ext>
            </a:extLst>
          </p:cNvPr>
          <p:cNvSpPr txBox="1"/>
          <p:nvPr/>
        </p:nvSpPr>
        <p:spPr>
          <a:xfrm>
            <a:off x="4124762" y="2436167"/>
            <a:ext cx="817852" cy="461665"/>
          </a:xfrm>
          <a:prstGeom prst="rect">
            <a:avLst/>
          </a:prstGeom>
          <a:noFill/>
          <a:ln>
            <a:noFill/>
          </a:ln>
        </p:spPr>
        <p:txBody>
          <a:bodyPr wrap="none" rtlCol="0">
            <a:spAutoFit/>
          </a:bodyPr>
          <a:lstStyle/>
          <a:p>
            <a:pPr algn="ctr"/>
            <a:r>
              <a:rPr lang="en-US" sz="2400" dirty="0"/>
              <a:t>DES</a:t>
            </a:r>
          </a:p>
        </p:txBody>
      </p:sp>
      <p:sp>
        <p:nvSpPr>
          <p:cNvPr id="9" name="TextBox 8">
            <a:extLst>
              <a:ext uri="{FF2B5EF4-FFF2-40B4-BE49-F238E27FC236}">
                <a16:creationId xmlns:a16="http://schemas.microsoft.com/office/drawing/2014/main" id="{831E503A-D0EA-7A2C-D106-F7EA20355114}"/>
              </a:ext>
            </a:extLst>
          </p:cNvPr>
          <p:cNvSpPr txBox="1"/>
          <p:nvPr/>
        </p:nvSpPr>
        <p:spPr>
          <a:xfrm>
            <a:off x="1558763" y="3105834"/>
            <a:ext cx="5973653" cy="646331"/>
          </a:xfrm>
          <a:prstGeom prst="rect">
            <a:avLst/>
          </a:prstGeom>
          <a:noFill/>
        </p:spPr>
        <p:txBody>
          <a:bodyPr wrap="square" rtlCol="0">
            <a:spAutoFit/>
          </a:bodyPr>
          <a:lstStyle/>
          <a:p>
            <a:r>
              <a:rPr lang="en-US" i="1" dirty="0">
                <a:solidFill>
                  <a:srgbClr val="0000FF"/>
                </a:solidFill>
              </a:rPr>
              <a:t>Finally: We would be remiss if we didn’t at least mention one of the most common post-photoablative issues: </a:t>
            </a:r>
            <a:r>
              <a:rPr lang="en-US" b="1" dirty="0"/>
              <a:t>DES</a:t>
            </a:r>
          </a:p>
        </p:txBody>
      </p:sp>
    </p:spTree>
    <p:extLst>
      <p:ext uri="{BB962C8B-B14F-4D97-AF65-F5344CB8AC3E}">
        <p14:creationId xmlns:p14="http://schemas.microsoft.com/office/powerpoint/2010/main" val="1708195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9E346-36A2-2D0C-211F-E780651AC6A7}"/>
              </a:ext>
            </a:extLst>
          </p:cNvPr>
          <p:cNvSpPr txBox="1"/>
          <p:nvPr/>
        </p:nvSpPr>
        <p:spPr>
          <a:xfrm>
            <a:off x="1558763" y="3105834"/>
            <a:ext cx="5973653" cy="646331"/>
          </a:xfrm>
          <a:prstGeom prst="rect">
            <a:avLst/>
          </a:prstGeom>
          <a:noFill/>
        </p:spPr>
        <p:txBody>
          <a:bodyPr wrap="square" rtlCol="0">
            <a:spAutoFit/>
          </a:bodyPr>
          <a:lstStyle/>
          <a:p>
            <a:r>
              <a:rPr lang="en-US" i="1" dirty="0">
                <a:solidFill>
                  <a:schemeClr val="bg1">
                    <a:lumMod val="75000"/>
                  </a:schemeClr>
                </a:solidFill>
              </a:rPr>
              <a:t>Finally: We would be remiss if we didn’t at least mention one of the most common post-photoablative issues: </a:t>
            </a:r>
            <a:r>
              <a:rPr lang="en-US" b="1" dirty="0">
                <a:solidFill>
                  <a:schemeClr val="bg1">
                    <a:lumMod val="75000"/>
                  </a:schemeClr>
                </a:solidFill>
              </a:rPr>
              <a:t>DES</a:t>
            </a:r>
          </a:p>
        </p:txBody>
      </p:sp>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solidFill>
                  <a:schemeClr val="bg1">
                    <a:lumMod val="75000"/>
                  </a:schemeClr>
                </a:solidFill>
              </a:rPr>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solidFill>
                  <a:schemeClr val="bg1">
                    <a:lumMod val="75000"/>
                  </a:schemeClr>
                </a:solidFill>
              </a:rPr>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21A5D41-3A38-0C27-ADAC-DD6B7863D165}"/>
              </a:ext>
            </a:extLst>
          </p:cNvPr>
          <p:cNvCxnSpPr>
            <a:cxnSpLocks/>
          </p:cNvCxnSpPr>
          <p:nvPr/>
        </p:nvCxnSpPr>
        <p:spPr>
          <a:xfrm>
            <a:off x="4521786" y="729953"/>
            <a:ext cx="23804" cy="1632247"/>
          </a:xfrm>
          <a:prstGeom prst="straightConnector1">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86C2766-19F3-3F33-7059-910617973883}"/>
              </a:ext>
            </a:extLst>
          </p:cNvPr>
          <p:cNvSpPr txBox="1"/>
          <p:nvPr/>
        </p:nvSpPr>
        <p:spPr>
          <a:xfrm>
            <a:off x="4124762" y="2436167"/>
            <a:ext cx="817852" cy="461665"/>
          </a:xfrm>
          <a:prstGeom prst="rect">
            <a:avLst/>
          </a:prstGeom>
          <a:noFill/>
          <a:ln>
            <a:noFill/>
          </a:ln>
        </p:spPr>
        <p:txBody>
          <a:bodyPr wrap="none" rtlCol="0">
            <a:spAutoFit/>
          </a:bodyPr>
          <a:lstStyle/>
          <a:p>
            <a:pPr algn="ctr"/>
            <a:r>
              <a:rPr lang="en-US" sz="2400" dirty="0"/>
              <a:t>DES</a:t>
            </a:r>
          </a:p>
        </p:txBody>
      </p:sp>
      <p:sp>
        <p:nvSpPr>
          <p:cNvPr id="12" name="TextBox 11">
            <a:extLst>
              <a:ext uri="{FF2B5EF4-FFF2-40B4-BE49-F238E27FC236}">
                <a16:creationId xmlns:a16="http://schemas.microsoft.com/office/drawing/2014/main" id="{9E974851-73AA-BECF-3CD2-AB84BD976589}"/>
              </a:ext>
            </a:extLst>
          </p:cNvPr>
          <p:cNvSpPr txBox="1"/>
          <p:nvPr/>
        </p:nvSpPr>
        <p:spPr>
          <a:xfrm>
            <a:off x="1676400" y="3868339"/>
            <a:ext cx="6110081" cy="307777"/>
          </a:xfrm>
          <a:prstGeom prst="rect">
            <a:avLst/>
          </a:prstGeom>
          <a:noFill/>
        </p:spPr>
        <p:txBody>
          <a:bodyPr wrap="square" rtlCol="0">
            <a:spAutoFit/>
          </a:bodyPr>
          <a:lstStyle/>
          <a:p>
            <a:r>
              <a:rPr lang="en-US" sz="1400" i="1" dirty="0"/>
              <a:t>What is the typical course of photoablation-induced DES?</a:t>
            </a:r>
          </a:p>
        </p:txBody>
      </p:sp>
    </p:spTree>
    <p:extLst>
      <p:ext uri="{BB962C8B-B14F-4D97-AF65-F5344CB8AC3E}">
        <p14:creationId xmlns:p14="http://schemas.microsoft.com/office/powerpoint/2010/main" val="17639071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9E346-36A2-2D0C-211F-E780651AC6A7}"/>
              </a:ext>
            </a:extLst>
          </p:cNvPr>
          <p:cNvSpPr txBox="1"/>
          <p:nvPr/>
        </p:nvSpPr>
        <p:spPr>
          <a:xfrm>
            <a:off x="1558763" y="3105834"/>
            <a:ext cx="5973653" cy="646331"/>
          </a:xfrm>
          <a:prstGeom prst="rect">
            <a:avLst/>
          </a:prstGeom>
          <a:noFill/>
        </p:spPr>
        <p:txBody>
          <a:bodyPr wrap="square" rtlCol="0">
            <a:spAutoFit/>
          </a:bodyPr>
          <a:lstStyle/>
          <a:p>
            <a:r>
              <a:rPr lang="en-US" i="1" dirty="0">
                <a:solidFill>
                  <a:schemeClr val="bg1">
                    <a:lumMod val="75000"/>
                  </a:schemeClr>
                </a:solidFill>
              </a:rPr>
              <a:t>Finally: We would be remiss if we didn’t at least mention one of the most common post-photoablative issues: </a:t>
            </a:r>
            <a:r>
              <a:rPr lang="en-US" b="1" dirty="0">
                <a:solidFill>
                  <a:schemeClr val="bg1">
                    <a:lumMod val="75000"/>
                  </a:schemeClr>
                </a:solidFill>
              </a:rPr>
              <a:t>DES</a:t>
            </a:r>
          </a:p>
        </p:txBody>
      </p:sp>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solidFill>
                  <a:schemeClr val="bg1">
                    <a:lumMod val="75000"/>
                  </a:schemeClr>
                </a:solidFill>
              </a:rPr>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solidFill>
                  <a:schemeClr val="bg1">
                    <a:lumMod val="75000"/>
                  </a:schemeClr>
                </a:solidFill>
              </a:rPr>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21A5D41-3A38-0C27-ADAC-DD6B7863D165}"/>
              </a:ext>
            </a:extLst>
          </p:cNvPr>
          <p:cNvCxnSpPr>
            <a:cxnSpLocks/>
          </p:cNvCxnSpPr>
          <p:nvPr/>
        </p:nvCxnSpPr>
        <p:spPr>
          <a:xfrm>
            <a:off x="4521786" y="729953"/>
            <a:ext cx="23804" cy="1632247"/>
          </a:xfrm>
          <a:prstGeom prst="straightConnector1">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86C2766-19F3-3F33-7059-910617973883}"/>
              </a:ext>
            </a:extLst>
          </p:cNvPr>
          <p:cNvSpPr txBox="1"/>
          <p:nvPr/>
        </p:nvSpPr>
        <p:spPr>
          <a:xfrm>
            <a:off x="4124762" y="2436167"/>
            <a:ext cx="817852" cy="461665"/>
          </a:xfrm>
          <a:prstGeom prst="rect">
            <a:avLst/>
          </a:prstGeom>
          <a:noFill/>
          <a:ln>
            <a:noFill/>
          </a:ln>
        </p:spPr>
        <p:txBody>
          <a:bodyPr wrap="none" rtlCol="0">
            <a:spAutoFit/>
          </a:bodyPr>
          <a:lstStyle/>
          <a:p>
            <a:pPr algn="ctr"/>
            <a:r>
              <a:rPr lang="en-US" sz="2400" dirty="0"/>
              <a:t>DES</a:t>
            </a:r>
          </a:p>
        </p:txBody>
      </p:sp>
      <p:sp>
        <p:nvSpPr>
          <p:cNvPr id="12" name="TextBox 11">
            <a:extLst>
              <a:ext uri="{FF2B5EF4-FFF2-40B4-BE49-F238E27FC236}">
                <a16:creationId xmlns:a16="http://schemas.microsoft.com/office/drawing/2014/main" id="{9E974851-73AA-BECF-3CD2-AB84BD976589}"/>
              </a:ext>
            </a:extLst>
          </p:cNvPr>
          <p:cNvSpPr txBox="1"/>
          <p:nvPr/>
        </p:nvSpPr>
        <p:spPr>
          <a:xfrm>
            <a:off x="1676400" y="3868339"/>
            <a:ext cx="6110081" cy="523220"/>
          </a:xfrm>
          <a:prstGeom prst="rect">
            <a:avLst/>
          </a:prstGeom>
          <a:noFill/>
        </p:spPr>
        <p:txBody>
          <a:bodyPr wrap="square" rtlCol="0">
            <a:spAutoFit/>
          </a:bodyPr>
          <a:lstStyle/>
          <a:p>
            <a:r>
              <a:rPr lang="en-US" sz="1400" i="1" dirty="0"/>
              <a:t>What is the typical course of photoablation-induced DES?</a:t>
            </a:r>
          </a:p>
          <a:p>
            <a:r>
              <a:rPr lang="en-US" sz="1400" dirty="0"/>
              <a:t>Most pts return to their baseline tear-state by post-op  month 6</a:t>
            </a:r>
            <a:endParaRPr lang="en-US" sz="1400" dirty="0">
              <a:solidFill>
                <a:srgbClr val="0000FF"/>
              </a:solidFill>
            </a:endParaRPr>
          </a:p>
        </p:txBody>
      </p:sp>
      <p:sp>
        <p:nvSpPr>
          <p:cNvPr id="9" name="Rectangle 8">
            <a:extLst>
              <a:ext uri="{FF2B5EF4-FFF2-40B4-BE49-F238E27FC236}">
                <a16:creationId xmlns:a16="http://schemas.microsoft.com/office/drawing/2014/main" id="{24C5CE4A-0737-B843-C355-7DE474B7E2B5}"/>
              </a:ext>
            </a:extLst>
          </p:cNvPr>
          <p:cNvSpPr/>
          <p:nvPr/>
        </p:nvSpPr>
        <p:spPr>
          <a:xfrm>
            <a:off x="6019800" y="4114800"/>
            <a:ext cx="990600" cy="276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 unit of time</a:t>
            </a:r>
          </a:p>
        </p:txBody>
      </p:sp>
    </p:spTree>
    <p:extLst>
      <p:ext uri="{BB962C8B-B14F-4D97-AF65-F5344CB8AC3E}">
        <p14:creationId xmlns:p14="http://schemas.microsoft.com/office/powerpoint/2010/main" val="22128181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9E346-36A2-2D0C-211F-E780651AC6A7}"/>
              </a:ext>
            </a:extLst>
          </p:cNvPr>
          <p:cNvSpPr txBox="1"/>
          <p:nvPr/>
        </p:nvSpPr>
        <p:spPr>
          <a:xfrm>
            <a:off x="1558763" y="3105834"/>
            <a:ext cx="5973653" cy="646331"/>
          </a:xfrm>
          <a:prstGeom prst="rect">
            <a:avLst/>
          </a:prstGeom>
          <a:noFill/>
        </p:spPr>
        <p:txBody>
          <a:bodyPr wrap="square" rtlCol="0">
            <a:spAutoFit/>
          </a:bodyPr>
          <a:lstStyle/>
          <a:p>
            <a:r>
              <a:rPr lang="en-US" i="1" dirty="0">
                <a:solidFill>
                  <a:schemeClr val="bg1">
                    <a:lumMod val="75000"/>
                  </a:schemeClr>
                </a:solidFill>
              </a:rPr>
              <a:t>Finally: We would be remiss if we didn’t at least mention one of the most common post-photoablative issues: </a:t>
            </a:r>
            <a:r>
              <a:rPr lang="en-US" b="1" dirty="0">
                <a:solidFill>
                  <a:schemeClr val="bg1">
                    <a:lumMod val="75000"/>
                  </a:schemeClr>
                </a:solidFill>
              </a:rPr>
              <a:t>DES</a:t>
            </a:r>
          </a:p>
        </p:txBody>
      </p:sp>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solidFill>
                  <a:schemeClr val="bg1">
                    <a:lumMod val="75000"/>
                  </a:schemeClr>
                </a:solidFill>
              </a:rPr>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solidFill>
                  <a:schemeClr val="bg1">
                    <a:lumMod val="75000"/>
                  </a:schemeClr>
                </a:solidFill>
              </a:rPr>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21A5D41-3A38-0C27-ADAC-DD6B7863D165}"/>
              </a:ext>
            </a:extLst>
          </p:cNvPr>
          <p:cNvCxnSpPr>
            <a:cxnSpLocks/>
          </p:cNvCxnSpPr>
          <p:nvPr/>
        </p:nvCxnSpPr>
        <p:spPr>
          <a:xfrm>
            <a:off x="4521786" y="729953"/>
            <a:ext cx="23804" cy="1632247"/>
          </a:xfrm>
          <a:prstGeom prst="straightConnector1">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86C2766-19F3-3F33-7059-910617973883}"/>
              </a:ext>
            </a:extLst>
          </p:cNvPr>
          <p:cNvSpPr txBox="1"/>
          <p:nvPr/>
        </p:nvSpPr>
        <p:spPr>
          <a:xfrm>
            <a:off x="4124762" y="2436167"/>
            <a:ext cx="817852" cy="461665"/>
          </a:xfrm>
          <a:prstGeom prst="rect">
            <a:avLst/>
          </a:prstGeom>
          <a:noFill/>
          <a:ln>
            <a:noFill/>
          </a:ln>
        </p:spPr>
        <p:txBody>
          <a:bodyPr wrap="none" rtlCol="0">
            <a:spAutoFit/>
          </a:bodyPr>
          <a:lstStyle/>
          <a:p>
            <a:pPr algn="ctr"/>
            <a:r>
              <a:rPr lang="en-US" sz="2400" dirty="0"/>
              <a:t>DES</a:t>
            </a:r>
          </a:p>
        </p:txBody>
      </p:sp>
      <p:sp>
        <p:nvSpPr>
          <p:cNvPr id="12" name="TextBox 11">
            <a:extLst>
              <a:ext uri="{FF2B5EF4-FFF2-40B4-BE49-F238E27FC236}">
                <a16:creationId xmlns:a16="http://schemas.microsoft.com/office/drawing/2014/main" id="{9E974851-73AA-BECF-3CD2-AB84BD976589}"/>
              </a:ext>
            </a:extLst>
          </p:cNvPr>
          <p:cNvSpPr txBox="1"/>
          <p:nvPr/>
        </p:nvSpPr>
        <p:spPr>
          <a:xfrm>
            <a:off x="1676400" y="3868339"/>
            <a:ext cx="6110081" cy="523220"/>
          </a:xfrm>
          <a:prstGeom prst="rect">
            <a:avLst/>
          </a:prstGeom>
          <a:noFill/>
        </p:spPr>
        <p:txBody>
          <a:bodyPr wrap="square" rtlCol="0">
            <a:spAutoFit/>
          </a:bodyPr>
          <a:lstStyle/>
          <a:p>
            <a:r>
              <a:rPr lang="en-US" sz="1400" i="1" dirty="0"/>
              <a:t>What is the typical course of photoablation-induced DES?</a:t>
            </a:r>
          </a:p>
          <a:p>
            <a:r>
              <a:rPr lang="en-US" sz="1400" dirty="0"/>
              <a:t>Most pts return to their baseline tear-state by post-op  month 6</a:t>
            </a:r>
            <a:endParaRPr lang="en-US" sz="1400" dirty="0">
              <a:solidFill>
                <a:srgbClr val="0000FF"/>
              </a:solidFill>
            </a:endParaRPr>
          </a:p>
        </p:txBody>
      </p:sp>
    </p:spTree>
    <p:extLst>
      <p:ext uri="{BB962C8B-B14F-4D97-AF65-F5344CB8AC3E}">
        <p14:creationId xmlns:p14="http://schemas.microsoft.com/office/powerpoint/2010/main" val="13204919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9E346-36A2-2D0C-211F-E780651AC6A7}"/>
              </a:ext>
            </a:extLst>
          </p:cNvPr>
          <p:cNvSpPr txBox="1"/>
          <p:nvPr/>
        </p:nvSpPr>
        <p:spPr>
          <a:xfrm>
            <a:off x="1558763" y="3105834"/>
            <a:ext cx="5973653" cy="646331"/>
          </a:xfrm>
          <a:prstGeom prst="rect">
            <a:avLst/>
          </a:prstGeom>
          <a:noFill/>
        </p:spPr>
        <p:txBody>
          <a:bodyPr wrap="square" rtlCol="0">
            <a:spAutoFit/>
          </a:bodyPr>
          <a:lstStyle/>
          <a:p>
            <a:r>
              <a:rPr lang="en-US" i="1" dirty="0">
                <a:solidFill>
                  <a:schemeClr val="bg1">
                    <a:lumMod val="75000"/>
                  </a:schemeClr>
                </a:solidFill>
              </a:rPr>
              <a:t>Finally: We would be remiss if we didn’t at least mention one of the most common post-photoablative issues: </a:t>
            </a:r>
            <a:r>
              <a:rPr lang="en-US" b="1" dirty="0">
                <a:solidFill>
                  <a:schemeClr val="bg1">
                    <a:lumMod val="75000"/>
                  </a:schemeClr>
                </a:solidFill>
              </a:rPr>
              <a:t>DES</a:t>
            </a:r>
          </a:p>
        </p:txBody>
      </p:sp>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solidFill>
                  <a:schemeClr val="bg1">
                    <a:lumMod val="75000"/>
                  </a:schemeClr>
                </a:solidFill>
              </a:rPr>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solidFill>
                  <a:schemeClr val="bg1">
                    <a:lumMod val="75000"/>
                  </a:schemeClr>
                </a:solidFill>
              </a:rPr>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21A5D41-3A38-0C27-ADAC-DD6B7863D165}"/>
              </a:ext>
            </a:extLst>
          </p:cNvPr>
          <p:cNvCxnSpPr>
            <a:cxnSpLocks/>
          </p:cNvCxnSpPr>
          <p:nvPr/>
        </p:nvCxnSpPr>
        <p:spPr>
          <a:xfrm>
            <a:off x="4521786" y="729953"/>
            <a:ext cx="23804" cy="1632247"/>
          </a:xfrm>
          <a:prstGeom prst="straightConnector1">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86C2766-19F3-3F33-7059-910617973883}"/>
              </a:ext>
            </a:extLst>
          </p:cNvPr>
          <p:cNvSpPr txBox="1"/>
          <p:nvPr/>
        </p:nvSpPr>
        <p:spPr>
          <a:xfrm>
            <a:off x="4124762" y="2436167"/>
            <a:ext cx="817852" cy="461665"/>
          </a:xfrm>
          <a:prstGeom prst="rect">
            <a:avLst/>
          </a:prstGeom>
          <a:noFill/>
          <a:ln>
            <a:noFill/>
          </a:ln>
        </p:spPr>
        <p:txBody>
          <a:bodyPr wrap="none" rtlCol="0">
            <a:spAutoFit/>
          </a:bodyPr>
          <a:lstStyle/>
          <a:p>
            <a:pPr algn="ctr"/>
            <a:r>
              <a:rPr lang="en-US" sz="2400" dirty="0"/>
              <a:t>DES</a:t>
            </a:r>
          </a:p>
        </p:txBody>
      </p:sp>
      <p:sp>
        <p:nvSpPr>
          <p:cNvPr id="12" name="TextBox 11">
            <a:extLst>
              <a:ext uri="{FF2B5EF4-FFF2-40B4-BE49-F238E27FC236}">
                <a16:creationId xmlns:a16="http://schemas.microsoft.com/office/drawing/2014/main" id="{9E974851-73AA-BECF-3CD2-AB84BD976589}"/>
              </a:ext>
            </a:extLst>
          </p:cNvPr>
          <p:cNvSpPr txBox="1"/>
          <p:nvPr/>
        </p:nvSpPr>
        <p:spPr>
          <a:xfrm>
            <a:off x="1676400" y="3868339"/>
            <a:ext cx="6110081" cy="954107"/>
          </a:xfrm>
          <a:prstGeom prst="rect">
            <a:avLst/>
          </a:prstGeom>
          <a:noFill/>
        </p:spPr>
        <p:txBody>
          <a:bodyPr wrap="square" rtlCol="0">
            <a:spAutoFit/>
          </a:bodyPr>
          <a:lstStyle/>
          <a:p>
            <a:r>
              <a:rPr lang="en-US" sz="1400" i="1" dirty="0"/>
              <a:t>What is the typical course of photoablation-induced DES?</a:t>
            </a:r>
          </a:p>
          <a:p>
            <a:r>
              <a:rPr lang="en-US" sz="1400" dirty="0"/>
              <a:t>Most pts return to their baseline tear-state by post-op  month 6</a:t>
            </a:r>
          </a:p>
          <a:p>
            <a:endParaRPr lang="en-US" sz="1400" i="1" dirty="0"/>
          </a:p>
          <a:p>
            <a:r>
              <a:rPr lang="en-US" sz="1400" i="1" dirty="0"/>
              <a:t>What is the most prudent way to address it?</a:t>
            </a:r>
            <a:endParaRPr lang="en-US" sz="1400" dirty="0">
              <a:solidFill>
                <a:srgbClr val="0000FF"/>
              </a:solidFill>
            </a:endParaRPr>
          </a:p>
        </p:txBody>
      </p:sp>
    </p:spTree>
    <p:extLst>
      <p:ext uri="{BB962C8B-B14F-4D97-AF65-F5344CB8AC3E}">
        <p14:creationId xmlns:p14="http://schemas.microsoft.com/office/powerpoint/2010/main" val="7118198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9E346-36A2-2D0C-211F-E780651AC6A7}"/>
              </a:ext>
            </a:extLst>
          </p:cNvPr>
          <p:cNvSpPr txBox="1"/>
          <p:nvPr/>
        </p:nvSpPr>
        <p:spPr>
          <a:xfrm>
            <a:off x="1558763" y="3105834"/>
            <a:ext cx="5973653" cy="646331"/>
          </a:xfrm>
          <a:prstGeom prst="rect">
            <a:avLst/>
          </a:prstGeom>
          <a:noFill/>
        </p:spPr>
        <p:txBody>
          <a:bodyPr wrap="square" rtlCol="0">
            <a:spAutoFit/>
          </a:bodyPr>
          <a:lstStyle/>
          <a:p>
            <a:r>
              <a:rPr lang="en-US" i="1" dirty="0">
                <a:solidFill>
                  <a:schemeClr val="bg1">
                    <a:lumMod val="75000"/>
                  </a:schemeClr>
                </a:solidFill>
              </a:rPr>
              <a:t>Finally: We would be remiss if we didn’t at least mention one of the most common post-photoablative issues: </a:t>
            </a:r>
            <a:r>
              <a:rPr lang="en-US" b="1" dirty="0">
                <a:solidFill>
                  <a:schemeClr val="bg1">
                    <a:lumMod val="75000"/>
                  </a:schemeClr>
                </a:solidFill>
              </a:rPr>
              <a:t>DES</a:t>
            </a:r>
          </a:p>
        </p:txBody>
      </p:sp>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solidFill>
                  <a:schemeClr val="bg1">
                    <a:lumMod val="75000"/>
                  </a:schemeClr>
                </a:solidFill>
              </a:rPr>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solidFill>
                  <a:schemeClr val="bg1">
                    <a:lumMod val="75000"/>
                  </a:schemeClr>
                </a:solidFill>
              </a:rPr>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21A5D41-3A38-0C27-ADAC-DD6B7863D165}"/>
              </a:ext>
            </a:extLst>
          </p:cNvPr>
          <p:cNvCxnSpPr>
            <a:cxnSpLocks/>
          </p:cNvCxnSpPr>
          <p:nvPr/>
        </p:nvCxnSpPr>
        <p:spPr>
          <a:xfrm>
            <a:off x="4521786" y="729953"/>
            <a:ext cx="23804" cy="1632247"/>
          </a:xfrm>
          <a:prstGeom prst="straightConnector1">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86C2766-19F3-3F33-7059-910617973883}"/>
              </a:ext>
            </a:extLst>
          </p:cNvPr>
          <p:cNvSpPr txBox="1"/>
          <p:nvPr/>
        </p:nvSpPr>
        <p:spPr>
          <a:xfrm>
            <a:off x="4124762" y="2436167"/>
            <a:ext cx="817852" cy="461665"/>
          </a:xfrm>
          <a:prstGeom prst="rect">
            <a:avLst/>
          </a:prstGeom>
          <a:noFill/>
          <a:ln>
            <a:noFill/>
          </a:ln>
        </p:spPr>
        <p:txBody>
          <a:bodyPr wrap="none" rtlCol="0">
            <a:spAutoFit/>
          </a:bodyPr>
          <a:lstStyle/>
          <a:p>
            <a:pPr algn="ctr"/>
            <a:r>
              <a:rPr lang="en-US" sz="2400" dirty="0"/>
              <a:t>DES</a:t>
            </a:r>
          </a:p>
        </p:txBody>
      </p:sp>
      <p:sp>
        <p:nvSpPr>
          <p:cNvPr id="12" name="TextBox 11">
            <a:extLst>
              <a:ext uri="{FF2B5EF4-FFF2-40B4-BE49-F238E27FC236}">
                <a16:creationId xmlns:a16="http://schemas.microsoft.com/office/drawing/2014/main" id="{9E974851-73AA-BECF-3CD2-AB84BD976589}"/>
              </a:ext>
            </a:extLst>
          </p:cNvPr>
          <p:cNvSpPr txBox="1"/>
          <p:nvPr/>
        </p:nvSpPr>
        <p:spPr>
          <a:xfrm>
            <a:off x="1676400" y="3868339"/>
            <a:ext cx="6110081" cy="1169551"/>
          </a:xfrm>
          <a:prstGeom prst="rect">
            <a:avLst/>
          </a:prstGeom>
          <a:noFill/>
        </p:spPr>
        <p:txBody>
          <a:bodyPr wrap="square" rtlCol="0">
            <a:spAutoFit/>
          </a:bodyPr>
          <a:lstStyle/>
          <a:p>
            <a:r>
              <a:rPr lang="en-US" sz="1400" i="1" dirty="0"/>
              <a:t>What is the typical course of photoablation-induced DES?</a:t>
            </a:r>
          </a:p>
          <a:p>
            <a:r>
              <a:rPr lang="en-US" sz="1400" dirty="0"/>
              <a:t>Most pts return to their baseline tear-state by post-op  month 6</a:t>
            </a:r>
          </a:p>
          <a:p>
            <a:endParaRPr lang="en-US" sz="1400" i="1" dirty="0"/>
          </a:p>
          <a:p>
            <a:r>
              <a:rPr lang="en-US" sz="1400" i="1" dirty="0"/>
              <a:t>What is the most prudent way to address it?</a:t>
            </a:r>
          </a:p>
          <a:p>
            <a:r>
              <a:rPr lang="en-US" sz="1400" dirty="0"/>
              <a:t>Pre-operatively, by tuning up the </a:t>
            </a:r>
            <a:r>
              <a:rPr lang="en-US" sz="1400" dirty="0" err="1"/>
              <a:t>pt’s</a:t>
            </a:r>
            <a:r>
              <a:rPr lang="en-US" sz="1400" dirty="0"/>
              <a:t> ocular surface</a:t>
            </a:r>
            <a:endParaRPr lang="en-US" sz="1400" dirty="0">
              <a:solidFill>
                <a:srgbClr val="0000FF"/>
              </a:solidFill>
            </a:endParaRPr>
          </a:p>
        </p:txBody>
      </p:sp>
    </p:spTree>
    <p:extLst>
      <p:ext uri="{BB962C8B-B14F-4D97-AF65-F5344CB8AC3E}">
        <p14:creationId xmlns:p14="http://schemas.microsoft.com/office/powerpoint/2010/main" val="36781918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9E346-36A2-2D0C-211F-E780651AC6A7}"/>
              </a:ext>
            </a:extLst>
          </p:cNvPr>
          <p:cNvSpPr txBox="1"/>
          <p:nvPr/>
        </p:nvSpPr>
        <p:spPr>
          <a:xfrm>
            <a:off x="1558763" y="3105834"/>
            <a:ext cx="5973653" cy="646331"/>
          </a:xfrm>
          <a:prstGeom prst="rect">
            <a:avLst/>
          </a:prstGeom>
          <a:noFill/>
        </p:spPr>
        <p:txBody>
          <a:bodyPr wrap="square" rtlCol="0">
            <a:spAutoFit/>
          </a:bodyPr>
          <a:lstStyle/>
          <a:p>
            <a:r>
              <a:rPr lang="en-US" i="1" dirty="0">
                <a:solidFill>
                  <a:schemeClr val="bg1">
                    <a:lumMod val="75000"/>
                  </a:schemeClr>
                </a:solidFill>
              </a:rPr>
              <a:t>Finally: We would be remiss if we didn’t at least mention one of the most common post-photoablative issues: </a:t>
            </a:r>
            <a:r>
              <a:rPr lang="en-US" b="1" dirty="0">
                <a:solidFill>
                  <a:schemeClr val="bg1">
                    <a:lumMod val="75000"/>
                  </a:schemeClr>
                </a:solidFill>
              </a:rPr>
              <a:t>DES</a:t>
            </a:r>
          </a:p>
        </p:txBody>
      </p:sp>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109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solidFill>
                  <a:schemeClr val="bg1">
                    <a:lumMod val="75000"/>
                  </a:schemeClr>
                </a:solidFill>
              </a:rPr>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solidFill>
                  <a:schemeClr val="bg1">
                    <a:lumMod val="75000"/>
                  </a:schemeClr>
                </a:solidFill>
              </a:rPr>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21A5D41-3A38-0C27-ADAC-DD6B7863D165}"/>
              </a:ext>
            </a:extLst>
          </p:cNvPr>
          <p:cNvCxnSpPr>
            <a:cxnSpLocks/>
          </p:cNvCxnSpPr>
          <p:nvPr/>
        </p:nvCxnSpPr>
        <p:spPr>
          <a:xfrm>
            <a:off x="4521786" y="729953"/>
            <a:ext cx="23804" cy="1632247"/>
          </a:xfrm>
          <a:prstGeom prst="straightConnector1">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86C2766-19F3-3F33-7059-910617973883}"/>
              </a:ext>
            </a:extLst>
          </p:cNvPr>
          <p:cNvSpPr txBox="1"/>
          <p:nvPr/>
        </p:nvSpPr>
        <p:spPr>
          <a:xfrm>
            <a:off x="4124762" y="2436167"/>
            <a:ext cx="817852" cy="461665"/>
          </a:xfrm>
          <a:prstGeom prst="rect">
            <a:avLst/>
          </a:prstGeom>
          <a:noFill/>
          <a:ln>
            <a:noFill/>
          </a:ln>
        </p:spPr>
        <p:txBody>
          <a:bodyPr wrap="none" rtlCol="0">
            <a:spAutoFit/>
          </a:bodyPr>
          <a:lstStyle/>
          <a:p>
            <a:pPr algn="ctr"/>
            <a:r>
              <a:rPr lang="en-US" sz="2400" dirty="0"/>
              <a:t>DES</a:t>
            </a:r>
          </a:p>
        </p:txBody>
      </p:sp>
      <p:sp>
        <p:nvSpPr>
          <p:cNvPr id="12" name="TextBox 11">
            <a:extLst>
              <a:ext uri="{FF2B5EF4-FFF2-40B4-BE49-F238E27FC236}">
                <a16:creationId xmlns:a16="http://schemas.microsoft.com/office/drawing/2014/main" id="{9E974851-73AA-BECF-3CD2-AB84BD976589}"/>
              </a:ext>
            </a:extLst>
          </p:cNvPr>
          <p:cNvSpPr txBox="1"/>
          <p:nvPr/>
        </p:nvSpPr>
        <p:spPr>
          <a:xfrm>
            <a:off x="1676400" y="3868339"/>
            <a:ext cx="6110081" cy="1384995"/>
          </a:xfrm>
          <a:prstGeom prst="rect">
            <a:avLst/>
          </a:prstGeom>
          <a:noFill/>
        </p:spPr>
        <p:txBody>
          <a:bodyPr wrap="square" rtlCol="0">
            <a:spAutoFit/>
          </a:bodyPr>
          <a:lstStyle/>
          <a:p>
            <a:r>
              <a:rPr lang="en-US" sz="1400" i="1" dirty="0"/>
              <a:t>What is the typical course of photoablation-induced DES?</a:t>
            </a:r>
          </a:p>
          <a:p>
            <a:r>
              <a:rPr lang="en-US" sz="1400" dirty="0"/>
              <a:t>Most pts return to their baseline tear-state by post-op  month 6</a:t>
            </a:r>
          </a:p>
          <a:p>
            <a:endParaRPr lang="en-US" sz="1400" i="1" dirty="0"/>
          </a:p>
          <a:p>
            <a:r>
              <a:rPr lang="en-US" sz="1400" i="1" dirty="0"/>
              <a:t>What is the most prudent way to address it?</a:t>
            </a:r>
          </a:p>
          <a:p>
            <a:r>
              <a:rPr lang="en-US" sz="1400" dirty="0"/>
              <a:t>Pre-operatively, by tuning up the </a:t>
            </a:r>
            <a:r>
              <a:rPr lang="en-US" sz="1400" dirty="0" err="1"/>
              <a:t>pt’s</a:t>
            </a:r>
            <a:r>
              <a:rPr lang="en-US" sz="1400" dirty="0"/>
              <a:t> ocular surface; </a:t>
            </a:r>
            <a:r>
              <a:rPr lang="en-US" sz="1400" dirty="0">
                <a:solidFill>
                  <a:srgbClr val="0000FF"/>
                </a:solidFill>
              </a:rPr>
              <a:t>and post-operatively, by treating it aggressively</a:t>
            </a:r>
          </a:p>
        </p:txBody>
      </p:sp>
    </p:spTree>
    <p:extLst>
      <p:ext uri="{BB962C8B-B14F-4D97-AF65-F5344CB8AC3E}">
        <p14:creationId xmlns:p14="http://schemas.microsoft.com/office/powerpoint/2010/main" val="46184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74578" cy="2031325"/>
          </a:xfrm>
          <a:prstGeom prst="rect">
            <a:avLst/>
          </a:prstGeom>
          <a:noFill/>
        </p:spPr>
        <p:txBody>
          <a:bodyPr wrap="square" rtlCol="0">
            <a:spAutoFit/>
          </a:bodyPr>
          <a:lstStyle/>
          <a:p>
            <a:r>
              <a:rPr lang="en-US" sz="1400" i="1" dirty="0">
                <a:solidFill>
                  <a:srgbClr val="0000FF"/>
                </a:solidFill>
              </a:rPr>
              <a:t>What is the most common cause of overcorrection?</a:t>
            </a:r>
          </a:p>
          <a:p>
            <a:r>
              <a:rPr lang="en-US" sz="1400" dirty="0">
                <a:solidFill>
                  <a:srgbClr val="0000FF"/>
                </a:solidFill>
              </a:rPr>
              <a:t>Stromal  dehydration</a:t>
            </a:r>
          </a:p>
          <a:p>
            <a:endParaRPr lang="en-US" sz="1400" i="1" dirty="0">
              <a:solidFill>
                <a:srgbClr val="0000FF"/>
              </a:solidFill>
            </a:endParaRPr>
          </a:p>
          <a:p>
            <a:r>
              <a:rPr lang="en-US" sz="1400" i="1" dirty="0">
                <a:solidFill>
                  <a:srgbClr val="0000FF"/>
                </a:solidFill>
              </a:rPr>
              <a:t>How does stromal dehydration lead to overcorrection?</a:t>
            </a:r>
          </a:p>
          <a:p>
            <a:r>
              <a:rPr lang="en-US" sz="1400" dirty="0">
                <a:solidFill>
                  <a:srgbClr val="0000FF"/>
                </a:solidFill>
              </a:rPr>
              <a:t>If the stroma is dehydrated, it ablates more readily, and thus more tissue is removed per laser burst</a:t>
            </a:r>
          </a:p>
          <a:p>
            <a:endParaRPr lang="en-US" sz="1400" i="1" dirty="0">
              <a:solidFill>
                <a:srgbClr val="0000FF"/>
              </a:solidFill>
            </a:endParaRPr>
          </a:p>
          <a:p>
            <a:r>
              <a:rPr lang="en-US" sz="1400" i="1" dirty="0">
                <a:solidFill>
                  <a:srgbClr val="0000FF"/>
                </a:solidFill>
              </a:rPr>
              <a:t>What surgical factors are common causes of stromal dehydration?</a:t>
            </a:r>
          </a:p>
          <a:p>
            <a:r>
              <a:rPr lang="en-US" sz="1400" dirty="0">
                <a:solidFill>
                  <a:srgbClr val="0000FF"/>
                </a:solidFill>
              </a:rPr>
              <a:t>--Allowing too much time to pass between denuding the epithelium/cutting the flap, and ablating the stroma</a:t>
            </a:r>
          </a:p>
          <a:p>
            <a:r>
              <a:rPr lang="en-US" sz="1400" dirty="0">
                <a:solidFill>
                  <a:srgbClr val="0000FF"/>
                </a:solidFill>
              </a:rPr>
              <a:t>--Humidity and/or temperature in the excimer room being outside of the manufacturer’s recommendations</a:t>
            </a:r>
          </a:p>
        </p:txBody>
      </p: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3190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100" name="Rectangle 4"/>
          <p:cNvSpPr>
            <a:spLocks noGrp="1" noChangeArrowheads="1"/>
          </p:cNvSpPr>
          <p:nvPr>
            <p:ph type="body" idx="1"/>
          </p:nvPr>
        </p:nvSpPr>
        <p:spPr>
          <a:xfrm>
            <a:off x="228600" y="990600"/>
            <a:ext cx="8686800" cy="5562600"/>
          </a:xfrm>
        </p:spPr>
        <p:txBody>
          <a:bodyPr/>
          <a:lstStyle/>
          <a:p>
            <a:pPr eaLnBrk="1" hangingPunct="1"/>
            <a:r>
              <a:rPr lang="en-US" altLang="en-US" sz="2600" i="1" dirty="0"/>
              <a:t>What post-surgical maneuver after surface ablation puts the </a:t>
            </a:r>
            <a:r>
              <a:rPr lang="en-US" altLang="en-US" sz="2600" i="1" dirty="0" err="1"/>
              <a:t>pt</a:t>
            </a:r>
            <a:r>
              <a:rPr lang="en-US" altLang="en-US" sz="2600" i="1" dirty="0"/>
              <a:t> at increased risk for sterile infiltrates?</a:t>
            </a:r>
          </a:p>
        </p:txBody>
      </p:sp>
      <p:sp>
        <p:nvSpPr>
          <p:cNvPr id="4101" name="Text Box 5"/>
          <p:cNvSpPr txBox="1">
            <a:spLocks noChangeArrowheads="1"/>
          </p:cNvSpPr>
          <p:nvPr/>
        </p:nvSpPr>
        <p:spPr bwMode="auto">
          <a:xfrm>
            <a:off x="1589691" y="268288"/>
            <a:ext cx="5917004"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 Sterile Infiltrates</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110</a:t>
            </a:fld>
            <a:endParaRPr lang="en-US" altLang="en-US" sz="1000"/>
          </a:p>
        </p:txBody>
      </p:sp>
      <p:sp>
        <p:nvSpPr>
          <p:cNvPr id="2" name="TextBox 1"/>
          <p:cNvSpPr txBox="1"/>
          <p:nvPr/>
        </p:nvSpPr>
        <p:spPr>
          <a:xfrm>
            <a:off x="2109793" y="2590800"/>
            <a:ext cx="4876800" cy="523220"/>
          </a:xfrm>
          <a:prstGeom prst="rect">
            <a:avLst/>
          </a:prstGeom>
          <a:noFill/>
        </p:spPr>
        <p:txBody>
          <a:bodyPr wrap="square" rtlCol="0">
            <a:spAutoFit/>
          </a:bodyPr>
          <a:lstStyle/>
          <a:p>
            <a:pPr algn="ctr"/>
            <a:r>
              <a:rPr lang="en-US" sz="1400" i="1" dirty="0">
                <a:effectLst>
                  <a:outerShdw blurRad="38100" dist="38100" dir="2700000" algn="tl">
                    <a:srgbClr val="000000">
                      <a:alpha val="43137"/>
                    </a:srgbClr>
                  </a:outerShdw>
                </a:effectLst>
              </a:rPr>
              <a:t>(Note: There is some degree of overlap between the following questions and those from the previous section)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4100" name="Rectangle 4"/>
          <p:cNvSpPr>
            <a:spLocks noGrp="1" noChangeArrowheads="1"/>
          </p:cNvSpPr>
          <p:nvPr>
            <p:ph type="body" idx="1"/>
          </p:nvPr>
        </p:nvSpPr>
        <p:spPr>
          <a:xfrm>
            <a:off x="228600" y="990600"/>
            <a:ext cx="8686800" cy="5562600"/>
          </a:xfrm>
        </p:spPr>
        <p:txBody>
          <a:bodyPr/>
          <a:lstStyle/>
          <a:p>
            <a:pPr eaLnBrk="1" hangingPunct="1"/>
            <a:r>
              <a:rPr lang="en-US" altLang="en-US" sz="2600" i="1" dirty="0"/>
              <a:t>What post-surgical maneuver after surface ablation puts the </a:t>
            </a:r>
            <a:r>
              <a:rPr lang="en-US" altLang="en-US" sz="2600" i="1" dirty="0" err="1"/>
              <a:t>pt</a:t>
            </a:r>
            <a:r>
              <a:rPr lang="en-US" altLang="en-US" sz="2600" i="1" dirty="0"/>
              <a:t> at increased risk for sterile infiltrates?</a:t>
            </a:r>
          </a:p>
          <a:p>
            <a:pPr lvl="1" eaLnBrk="1" hangingPunct="1"/>
            <a:r>
              <a:rPr lang="en-US" altLang="en-US" sz="2300" dirty="0"/>
              <a:t>The use of a </a:t>
            </a:r>
            <a:r>
              <a:rPr lang="en-US" altLang="en-US" sz="2300" dirty="0">
                <a:solidFill>
                  <a:srgbClr val="0000FF"/>
                </a:solidFill>
              </a:rPr>
              <a:t>BCL</a:t>
            </a:r>
            <a:r>
              <a:rPr lang="en-US" altLang="en-US" sz="2300" dirty="0"/>
              <a:t> , especially in conjunction with the use of </a:t>
            </a:r>
            <a:r>
              <a:rPr lang="en-US" altLang="en-US" sz="2300" dirty="0">
                <a:solidFill>
                  <a:srgbClr val="0000FF"/>
                </a:solidFill>
              </a:rPr>
              <a:t>topical NSAIDs </a:t>
            </a:r>
            <a:r>
              <a:rPr lang="en-US" altLang="en-US" sz="2300" dirty="0"/>
              <a:t>without concurrent</a:t>
            </a:r>
            <a:r>
              <a:rPr lang="en-US" altLang="en-US" sz="2300" dirty="0">
                <a:solidFill>
                  <a:srgbClr val="0000FF"/>
                </a:solidFill>
              </a:rPr>
              <a:t> topical steroids</a:t>
            </a:r>
          </a:p>
        </p:txBody>
      </p:sp>
      <p:sp>
        <p:nvSpPr>
          <p:cNvPr id="4101" name="Text Box 5"/>
          <p:cNvSpPr txBox="1">
            <a:spLocks noChangeArrowheads="1"/>
          </p:cNvSpPr>
          <p:nvPr/>
        </p:nvSpPr>
        <p:spPr bwMode="auto">
          <a:xfrm>
            <a:off x="1589691" y="268288"/>
            <a:ext cx="5917004"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 Sterile Infiltrates</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111</a:t>
            </a:fld>
            <a:endParaRPr lang="en-US" altLang="en-US" sz="1000"/>
          </a:p>
        </p:txBody>
      </p:sp>
      <p:sp>
        <p:nvSpPr>
          <p:cNvPr id="2" name="Rectangle 1"/>
          <p:cNvSpPr/>
          <p:nvPr/>
        </p:nvSpPr>
        <p:spPr>
          <a:xfrm>
            <a:off x="2667000" y="1828800"/>
            <a:ext cx="609600" cy="3810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abb.</a:t>
            </a:r>
          </a:p>
        </p:txBody>
      </p:sp>
      <p:sp>
        <p:nvSpPr>
          <p:cNvPr id="8" name="Rectangle 7"/>
          <p:cNvSpPr/>
          <p:nvPr/>
        </p:nvSpPr>
        <p:spPr>
          <a:xfrm>
            <a:off x="838200" y="2215166"/>
            <a:ext cx="2133600" cy="3810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word + abb.</a:t>
            </a:r>
          </a:p>
        </p:txBody>
      </p:sp>
      <p:sp>
        <p:nvSpPr>
          <p:cNvPr id="9" name="Rectangle 8"/>
          <p:cNvSpPr/>
          <p:nvPr/>
        </p:nvSpPr>
        <p:spPr>
          <a:xfrm>
            <a:off x="5486400" y="2215166"/>
            <a:ext cx="2133600" cy="3810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two words</a:t>
            </a:r>
          </a:p>
        </p:txBody>
      </p:sp>
    </p:spTree>
    <p:extLst>
      <p:ext uri="{BB962C8B-B14F-4D97-AF65-F5344CB8AC3E}">
        <p14:creationId xmlns:p14="http://schemas.microsoft.com/office/powerpoint/2010/main" val="41117348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828800"/>
            <a:ext cx="609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 name="Rectangle 7"/>
          <p:cNvSpPr/>
          <p:nvPr/>
        </p:nvSpPr>
        <p:spPr>
          <a:xfrm>
            <a:off x="838200" y="2215166"/>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Rectangle 8"/>
          <p:cNvSpPr/>
          <p:nvPr/>
        </p:nvSpPr>
        <p:spPr>
          <a:xfrm>
            <a:off x="5486400" y="2215166"/>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100" name="Rectangle 4"/>
          <p:cNvSpPr>
            <a:spLocks noGrp="1" noChangeArrowheads="1"/>
          </p:cNvSpPr>
          <p:nvPr>
            <p:ph type="body" idx="1"/>
          </p:nvPr>
        </p:nvSpPr>
        <p:spPr>
          <a:xfrm>
            <a:off x="228600" y="990600"/>
            <a:ext cx="8686800" cy="5562600"/>
          </a:xfrm>
        </p:spPr>
        <p:txBody>
          <a:bodyPr/>
          <a:lstStyle/>
          <a:p>
            <a:pPr eaLnBrk="1" hangingPunct="1"/>
            <a:r>
              <a:rPr lang="en-US" altLang="en-US" sz="2600" i="1" dirty="0"/>
              <a:t>What post-surgical maneuver after surface ablation puts the </a:t>
            </a:r>
            <a:r>
              <a:rPr lang="en-US" altLang="en-US" sz="2600" i="1" dirty="0" err="1"/>
              <a:t>pt</a:t>
            </a:r>
            <a:r>
              <a:rPr lang="en-US" altLang="en-US" sz="2600" i="1" dirty="0"/>
              <a:t> at increased risk for sterile infiltrates?</a:t>
            </a:r>
          </a:p>
          <a:p>
            <a:pPr lvl="1" eaLnBrk="1" hangingPunct="1"/>
            <a:r>
              <a:rPr lang="en-US" altLang="en-US" sz="2300" dirty="0"/>
              <a:t>The use of a </a:t>
            </a:r>
            <a:r>
              <a:rPr lang="en-US" altLang="en-US" sz="2300" dirty="0">
                <a:solidFill>
                  <a:srgbClr val="0000FF"/>
                </a:solidFill>
              </a:rPr>
              <a:t>BCL</a:t>
            </a:r>
            <a:r>
              <a:rPr lang="en-US" altLang="en-US" sz="2300" dirty="0"/>
              <a:t> , especially in conjunction with the use of </a:t>
            </a:r>
            <a:r>
              <a:rPr lang="en-US" altLang="en-US" sz="2300" dirty="0">
                <a:solidFill>
                  <a:srgbClr val="0000FF"/>
                </a:solidFill>
              </a:rPr>
              <a:t>topical NSAIDs </a:t>
            </a:r>
            <a:r>
              <a:rPr lang="en-US" altLang="en-US" sz="2300" dirty="0"/>
              <a:t>without concurrent</a:t>
            </a:r>
            <a:r>
              <a:rPr lang="en-US" altLang="en-US" sz="2300" dirty="0">
                <a:solidFill>
                  <a:srgbClr val="0000FF"/>
                </a:solidFill>
              </a:rPr>
              <a:t> topical steroids</a:t>
            </a:r>
          </a:p>
        </p:txBody>
      </p:sp>
      <p:sp>
        <p:nvSpPr>
          <p:cNvPr id="4101" name="Text Box 5"/>
          <p:cNvSpPr txBox="1">
            <a:spLocks noChangeArrowheads="1"/>
          </p:cNvSpPr>
          <p:nvPr/>
        </p:nvSpPr>
        <p:spPr bwMode="auto">
          <a:xfrm>
            <a:off x="1589691" y="268288"/>
            <a:ext cx="5917004"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 Sterile Infiltrates</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112</a:t>
            </a:fld>
            <a:endParaRPr lang="en-US" altLang="en-US" sz="1000"/>
          </a:p>
        </p:txBody>
      </p:sp>
    </p:spTree>
    <p:extLst>
      <p:ext uri="{BB962C8B-B14F-4D97-AF65-F5344CB8AC3E}">
        <p14:creationId xmlns:p14="http://schemas.microsoft.com/office/powerpoint/2010/main" val="33353764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113</a:t>
            </a:fld>
            <a:endParaRPr lang="en-US" altLang="en-US"/>
          </a:p>
        </p:txBody>
      </p:sp>
      <p:sp>
        <p:nvSpPr>
          <p:cNvPr id="3" name="TextBox 2"/>
          <p:cNvSpPr txBox="1"/>
          <p:nvPr/>
        </p:nvSpPr>
        <p:spPr>
          <a:xfrm>
            <a:off x="2599916" y="5943600"/>
            <a:ext cx="4019049" cy="369332"/>
          </a:xfrm>
          <a:prstGeom prst="rect">
            <a:avLst/>
          </a:prstGeom>
          <a:noFill/>
        </p:spPr>
        <p:txBody>
          <a:bodyPr wrap="none" rtlCol="0">
            <a:spAutoFit/>
          </a:bodyPr>
          <a:lstStyle/>
          <a:p>
            <a:pPr algn="ctr"/>
            <a:r>
              <a:rPr lang="en-US" dirty="0"/>
              <a:t>Post-surface ablation sterile infiltrates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540" y="457200"/>
            <a:ext cx="7543800" cy="5076977"/>
          </a:xfrm>
          <a:prstGeom prst="rect">
            <a:avLst/>
          </a:prstGeom>
        </p:spPr>
      </p:pic>
    </p:spTree>
    <p:extLst>
      <p:ext uri="{BB962C8B-B14F-4D97-AF65-F5344CB8AC3E}">
        <p14:creationId xmlns:p14="http://schemas.microsoft.com/office/powerpoint/2010/main" val="11995933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828800"/>
            <a:ext cx="609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 name="Rectangle 7"/>
          <p:cNvSpPr/>
          <p:nvPr/>
        </p:nvSpPr>
        <p:spPr>
          <a:xfrm>
            <a:off x="838200" y="2215166"/>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Rectangle 8"/>
          <p:cNvSpPr/>
          <p:nvPr/>
        </p:nvSpPr>
        <p:spPr>
          <a:xfrm>
            <a:off x="5486400" y="2215166"/>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100" name="Rectangle 4"/>
          <p:cNvSpPr>
            <a:spLocks noGrp="1" noChangeArrowheads="1"/>
          </p:cNvSpPr>
          <p:nvPr>
            <p:ph type="body" idx="1"/>
          </p:nvPr>
        </p:nvSpPr>
        <p:spPr>
          <a:xfrm>
            <a:off x="228600" y="990600"/>
            <a:ext cx="8686800" cy="5562600"/>
          </a:xfrm>
        </p:spPr>
        <p:txBody>
          <a:bodyPr/>
          <a:lstStyle/>
          <a:p>
            <a:pPr eaLnBrk="1" hangingPunct="1"/>
            <a:r>
              <a:rPr lang="en-US" altLang="en-US" sz="2600" i="1" dirty="0"/>
              <a:t>What post-surgical maneuver after surface ablation puts the </a:t>
            </a:r>
            <a:r>
              <a:rPr lang="en-US" altLang="en-US" sz="2600" i="1" dirty="0" err="1"/>
              <a:t>pt</a:t>
            </a:r>
            <a:r>
              <a:rPr lang="en-US" altLang="en-US" sz="2600" i="1" dirty="0"/>
              <a:t> at increased risk for sterile infiltrates?</a:t>
            </a:r>
          </a:p>
          <a:p>
            <a:pPr lvl="1" eaLnBrk="1" hangingPunct="1"/>
            <a:r>
              <a:rPr lang="en-US" altLang="en-US" sz="2300" dirty="0"/>
              <a:t>The use of a </a:t>
            </a:r>
            <a:r>
              <a:rPr lang="en-US" altLang="en-US" sz="2300" dirty="0">
                <a:solidFill>
                  <a:srgbClr val="0000FF"/>
                </a:solidFill>
              </a:rPr>
              <a:t>BCL</a:t>
            </a:r>
            <a:r>
              <a:rPr lang="en-US" altLang="en-US" sz="2300" dirty="0"/>
              <a:t> , especially in conjunction with the use of </a:t>
            </a:r>
            <a:r>
              <a:rPr lang="en-US" altLang="en-US" sz="2300" dirty="0">
                <a:solidFill>
                  <a:srgbClr val="0000FF"/>
                </a:solidFill>
              </a:rPr>
              <a:t>topical NSAIDs </a:t>
            </a:r>
            <a:r>
              <a:rPr lang="en-US" altLang="en-US" sz="2300" dirty="0"/>
              <a:t>without concurrent</a:t>
            </a:r>
            <a:r>
              <a:rPr lang="en-US" altLang="en-US" sz="2300" dirty="0">
                <a:solidFill>
                  <a:srgbClr val="0000FF"/>
                </a:solidFill>
              </a:rPr>
              <a:t> topical steroids</a:t>
            </a:r>
          </a:p>
          <a:p>
            <a:pPr eaLnBrk="1" hangingPunct="1"/>
            <a:r>
              <a:rPr lang="en-US" altLang="en-US" sz="2600" i="1" dirty="0"/>
              <a:t>What are the keys to management of sterile infiltrates?</a:t>
            </a:r>
          </a:p>
          <a:p>
            <a:pPr lvl="1" eaLnBrk="1" hangingPunct="1"/>
            <a:r>
              <a:rPr lang="en-US" altLang="en-US" sz="2300" dirty="0">
                <a:solidFill>
                  <a:schemeClr val="bg1"/>
                </a:solidFill>
              </a:rPr>
              <a:t>Make sure it’s sterile (</a:t>
            </a:r>
            <a:r>
              <a:rPr lang="en-US" altLang="en-US" sz="2300" dirty="0" err="1">
                <a:solidFill>
                  <a:schemeClr val="bg1"/>
                </a:solidFill>
              </a:rPr>
              <a:t>ie</a:t>
            </a:r>
            <a:r>
              <a:rPr lang="en-US" altLang="en-US" sz="2300" dirty="0">
                <a:solidFill>
                  <a:schemeClr val="bg1"/>
                </a:solidFill>
              </a:rPr>
              <a:t>, that it’s not infectious )</a:t>
            </a:r>
          </a:p>
          <a:p>
            <a:pPr lvl="1" eaLnBrk="1" hangingPunct="1"/>
            <a:r>
              <a:rPr lang="en-US" altLang="en-US" sz="2300" dirty="0">
                <a:solidFill>
                  <a:schemeClr val="bg1"/>
                </a:solidFill>
              </a:rPr>
              <a:t>Add topical steroids and taper topical NSAIDs</a:t>
            </a:r>
          </a:p>
        </p:txBody>
      </p:sp>
      <p:sp>
        <p:nvSpPr>
          <p:cNvPr id="4101" name="Text Box 5"/>
          <p:cNvSpPr txBox="1">
            <a:spLocks noChangeArrowheads="1"/>
          </p:cNvSpPr>
          <p:nvPr/>
        </p:nvSpPr>
        <p:spPr bwMode="auto">
          <a:xfrm>
            <a:off x="1589691" y="268288"/>
            <a:ext cx="5917004"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 Sterile Infiltrates</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114</a:t>
            </a:fld>
            <a:endParaRPr lang="en-US" altLang="en-US" sz="1000"/>
          </a:p>
        </p:txBody>
      </p:sp>
    </p:spTree>
    <p:extLst>
      <p:ext uri="{BB962C8B-B14F-4D97-AF65-F5344CB8AC3E}">
        <p14:creationId xmlns:p14="http://schemas.microsoft.com/office/powerpoint/2010/main" val="41629257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828800"/>
            <a:ext cx="609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 name="Rectangle 7"/>
          <p:cNvSpPr/>
          <p:nvPr/>
        </p:nvSpPr>
        <p:spPr>
          <a:xfrm>
            <a:off x="838200" y="2215166"/>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Rectangle 8"/>
          <p:cNvSpPr/>
          <p:nvPr/>
        </p:nvSpPr>
        <p:spPr>
          <a:xfrm>
            <a:off x="5486400" y="2215166"/>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4100" name="Rectangle 4"/>
          <p:cNvSpPr>
            <a:spLocks noGrp="1" noChangeArrowheads="1"/>
          </p:cNvSpPr>
          <p:nvPr>
            <p:ph type="body" idx="1"/>
          </p:nvPr>
        </p:nvSpPr>
        <p:spPr>
          <a:xfrm>
            <a:off x="228600" y="990600"/>
            <a:ext cx="8686800" cy="5562600"/>
          </a:xfrm>
        </p:spPr>
        <p:txBody>
          <a:bodyPr/>
          <a:lstStyle/>
          <a:p>
            <a:pPr eaLnBrk="1" hangingPunct="1"/>
            <a:r>
              <a:rPr lang="en-US" altLang="en-US" sz="2600" i="1" dirty="0"/>
              <a:t>What post-surgical maneuver after surface ablation puts the </a:t>
            </a:r>
            <a:r>
              <a:rPr lang="en-US" altLang="en-US" sz="2600" i="1" dirty="0" err="1"/>
              <a:t>pt</a:t>
            </a:r>
            <a:r>
              <a:rPr lang="en-US" altLang="en-US" sz="2600" i="1" dirty="0"/>
              <a:t> at increased risk for sterile infiltrates?</a:t>
            </a:r>
          </a:p>
          <a:p>
            <a:pPr lvl="1" eaLnBrk="1" hangingPunct="1"/>
            <a:r>
              <a:rPr lang="en-US" altLang="en-US" sz="2300" dirty="0"/>
              <a:t>The use of a </a:t>
            </a:r>
            <a:r>
              <a:rPr lang="en-US" altLang="en-US" sz="2300" dirty="0">
                <a:solidFill>
                  <a:srgbClr val="0000FF"/>
                </a:solidFill>
              </a:rPr>
              <a:t>BCL</a:t>
            </a:r>
            <a:r>
              <a:rPr lang="en-US" altLang="en-US" sz="2300" dirty="0"/>
              <a:t> , especially in conjunction with the use of </a:t>
            </a:r>
            <a:r>
              <a:rPr lang="en-US" altLang="en-US" sz="2300" dirty="0">
                <a:solidFill>
                  <a:srgbClr val="0000FF"/>
                </a:solidFill>
              </a:rPr>
              <a:t>topical NSAIDs </a:t>
            </a:r>
            <a:r>
              <a:rPr lang="en-US" altLang="en-US" sz="2300" dirty="0"/>
              <a:t>without concurrent</a:t>
            </a:r>
            <a:r>
              <a:rPr lang="en-US" altLang="en-US" sz="2300" dirty="0">
                <a:solidFill>
                  <a:srgbClr val="0000FF"/>
                </a:solidFill>
              </a:rPr>
              <a:t> topical steroids</a:t>
            </a:r>
          </a:p>
          <a:p>
            <a:pPr eaLnBrk="1" hangingPunct="1"/>
            <a:r>
              <a:rPr lang="en-US" altLang="en-US" sz="2600" i="1" dirty="0"/>
              <a:t>What are the keys to management of sterile infiltrates?</a:t>
            </a:r>
          </a:p>
          <a:p>
            <a:pPr lvl="1" eaLnBrk="1" hangingPunct="1"/>
            <a:r>
              <a:rPr lang="en-US" altLang="en-US" sz="2300" dirty="0"/>
              <a:t>Make sure it’s </a:t>
            </a:r>
            <a:r>
              <a:rPr lang="en-US" altLang="en-US" sz="2300" dirty="0">
                <a:solidFill>
                  <a:srgbClr val="0000FF"/>
                </a:solidFill>
              </a:rPr>
              <a:t>sterile</a:t>
            </a:r>
            <a:r>
              <a:rPr lang="en-US" altLang="en-US" sz="2300" dirty="0"/>
              <a:t> (</a:t>
            </a:r>
            <a:r>
              <a:rPr lang="en-US" altLang="en-US" sz="2300" dirty="0" err="1"/>
              <a:t>ie</a:t>
            </a:r>
            <a:r>
              <a:rPr lang="en-US" altLang="en-US" sz="2300" dirty="0"/>
              <a:t>, that it’s not </a:t>
            </a:r>
            <a:r>
              <a:rPr lang="en-US" altLang="en-US" sz="2300" dirty="0">
                <a:solidFill>
                  <a:srgbClr val="0000FF"/>
                </a:solidFill>
              </a:rPr>
              <a:t>infectious</a:t>
            </a:r>
            <a:r>
              <a:rPr lang="en-US" altLang="en-US" sz="2300" dirty="0"/>
              <a:t> )</a:t>
            </a:r>
          </a:p>
          <a:p>
            <a:pPr lvl="1" eaLnBrk="1" hangingPunct="1"/>
            <a:r>
              <a:rPr lang="en-US" altLang="en-US" sz="2300" dirty="0"/>
              <a:t>Add </a:t>
            </a:r>
            <a:r>
              <a:rPr lang="en-US" altLang="en-US" sz="2300" dirty="0">
                <a:solidFill>
                  <a:srgbClr val="0000FF"/>
                </a:solidFill>
              </a:rPr>
              <a:t>topical steroids </a:t>
            </a:r>
            <a:r>
              <a:rPr lang="en-US" altLang="en-US" sz="2300" dirty="0"/>
              <a:t>and taper </a:t>
            </a:r>
            <a:r>
              <a:rPr lang="en-US" altLang="en-US" sz="2300" dirty="0">
                <a:solidFill>
                  <a:srgbClr val="0000FF"/>
                </a:solidFill>
              </a:rPr>
              <a:t>topical NSAIDs</a:t>
            </a:r>
          </a:p>
        </p:txBody>
      </p:sp>
      <p:sp>
        <p:nvSpPr>
          <p:cNvPr id="4101" name="Text Box 5"/>
          <p:cNvSpPr txBox="1">
            <a:spLocks noChangeArrowheads="1"/>
          </p:cNvSpPr>
          <p:nvPr/>
        </p:nvSpPr>
        <p:spPr bwMode="auto">
          <a:xfrm>
            <a:off x="1589691" y="268288"/>
            <a:ext cx="5917004"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 Sterile Infiltrates</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115</a:t>
            </a:fld>
            <a:endParaRPr lang="en-US" altLang="en-US" sz="1000"/>
          </a:p>
        </p:txBody>
      </p:sp>
      <p:sp>
        <p:nvSpPr>
          <p:cNvPr id="10" name="Rectangle 9"/>
          <p:cNvSpPr/>
          <p:nvPr/>
        </p:nvSpPr>
        <p:spPr>
          <a:xfrm>
            <a:off x="2895600" y="3124200"/>
            <a:ext cx="762000" cy="3810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word</a:t>
            </a:r>
          </a:p>
        </p:txBody>
      </p:sp>
      <p:sp>
        <p:nvSpPr>
          <p:cNvPr id="11" name="Rectangle 10"/>
          <p:cNvSpPr/>
          <p:nvPr/>
        </p:nvSpPr>
        <p:spPr>
          <a:xfrm>
            <a:off x="5715000" y="3124200"/>
            <a:ext cx="1295400" cy="3810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word</a:t>
            </a:r>
          </a:p>
        </p:txBody>
      </p:sp>
      <p:sp>
        <p:nvSpPr>
          <p:cNvPr id="12" name="Rectangle 11"/>
          <p:cNvSpPr/>
          <p:nvPr/>
        </p:nvSpPr>
        <p:spPr>
          <a:xfrm>
            <a:off x="4876800" y="3530958"/>
            <a:ext cx="2133600" cy="3810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word + abb.</a:t>
            </a:r>
          </a:p>
        </p:txBody>
      </p:sp>
      <p:sp>
        <p:nvSpPr>
          <p:cNvPr id="13" name="Rectangle 12"/>
          <p:cNvSpPr/>
          <p:nvPr/>
        </p:nvSpPr>
        <p:spPr>
          <a:xfrm>
            <a:off x="1614376" y="3549203"/>
            <a:ext cx="1967024" cy="3810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two words</a:t>
            </a:r>
          </a:p>
        </p:txBody>
      </p:sp>
    </p:spTree>
    <p:extLst>
      <p:ext uri="{BB962C8B-B14F-4D97-AF65-F5344CB8AC3E}">
        <p14:creationId xmlns:p14="http://schemas.microsoft.com/office/powerpoint/2010/main" val="38624937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95600" y="3124200"/>
            <a:ext cx="7620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5715000" y="3124200"/>
            <a:ext cx="12954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4876800" y="3530958"/>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Rectangle 12"/>
          <p:cNvSpPr/>
          <p:nvPr/>
        </p:nvSpPr>
        <p:spPr>
          <a:xfrm>
            <a:off x="1614376" y="3549203"/>
            <a:ext cx="1967024"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 name="Rectangle 1"/>
          <p:cNvSpPr/>
          <p:nvPr/>
        </p:nvSpPr>
        <p:spPr>
          <a:xfrm>
            <a:off x="2667000" y="1828800"/>
            <a:ext cx="609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 name="Rectangle 7"/>
          <p:cNvSpPr/>
          <p:nvPr/>
        </p:nvSpPr>
        <p:spPr>
          <a:xfrm>
            <a:off x="838200" y="2215166"/>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Rectangle 8"/>
          <p:cNvSpPr/>
          <p:nvPr/>
        </p:nvSpPr>
        <p:spPr>
          <a:xfrm>
            <a:off x="5486400" y="2215166"/>
            <a:ext cx="2133600" cy="381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100" name="Rectangle 4"/>
          <p:cNvSpPr>
            <a:spLocks noGrp="1" noChangeArrowheads="1"/>
          </p:cNvSpPr>
          <p:nvPr>
            <p:ph type="body" idx="1"/>
          </p:nvPr>
        </p:nvSpPr>
        <p:spPr>
          <a:xfrm>
            <a:off x="228600" y="990600"/>
            <a:ext cx="8686800" cy="5562600"/>
          </a:xfrm>
        </p:spPr>
        <p:txBody>
          <a:bodyPr/>
          <a:lstStyle/>
          <a:p>
            <a:pPr eaLnBrk="1" hangingPunct="1"/>
            <a:r>
              <a:rPr lang="en-US" altLang="en-US" sz="2600" i="1" dirty="0"/>
              <a:t>What post-surgical maneuver after surface ablation puts the </a:t>
            </a:r>
            <a:r>
              <a:rPr lang="en-US" altLang="en-US" sz="2600" i="1" dirty="0" err="1"/>
              <a:t>pt</a:t>
            </a:r>
            <a:r>
              <a:rPr lang="en-US" altLang="en-US" sz="2600" i="1" dirty="0"/>
              <a:t> at increased risk for sterile infiltrates?</a:t>
            </a:r>
          </a:p>
          <a:p>
            <a:pPr lvl="1" eaLnBrk="1" hangingPunct="1"/>
            <a:r>
              <a:rPr lang="en-US" altLang="en-US" sz="2300" dirty="0"/>
              <a:t>The use of a </a:t>
            </a:r>
            <a:r>
              <a:rPr lang="en-US" altLang="en-US" sz="2300" dirty="0">
                <a:solidFill>
                  <a:srgbClr val="0000FF"/>
                </a:solidFill>
              </a:rPr>
              <a:t>BCL</a:t>
            </a:r>
            <a:r>
              <a:rPr lang="en-US" altLang="en-US" sz="2300" dirty="0"/>
              <a:t> , especially in conjunction with the use of </a:t>
            </a:r>
            <a:r>
              <a:rPr lang="en-US" altLang="en-US" sz="2300" dirty="0">
                <a:solidFill>
                  <a:srgbClr val="0000FF"/>
                </a:solidFill>
              </a:rPr>
              <a:t>topical NSAIDs </a:t>
            </a:r>
            <a:r>
              <a:rPr lang="en-US" altLang="en-US" sz="2300" dirty="0"/>
              <a:t>without concurrent</a:t>
            </a:r>
            <a:r>
              <a:rPr lang="en-US" altLang="en-US" sz="2300" dirty="0">
                <a:solidFill>
                  <a:srgbClr val="0000FF"/>
                </a:solidFill>
              </a:rPr>
              <a:t> topical steroids</a:t>
            </a:r>
          </a:p>
          <a:p>
            <a:pPr eaLnBrk="1" hangingPunct="1"/>
            <a:r>
              <a:rPr lang="en-US" altLang="en-US" sz="2600" i="1" dirty="0"/>
              <a:t>What are the keys to management of sterile infiltrates?</a:t>
            </a:r>
          </a:p>
          <a:p>
            <a:pPr lvl="1" eaLnBrk="1" hangingPunct="1"/>
            <a:r>
              <a:rPr lang="en-US" altLang="en-US" sz="2300" dirty="0"/>
              <a:t>Make sure it’s </a:t>
            </a:r>
            <a:r>
              <a:rPr lang="en-US" altLang="en-US" sz="2300" dirty="0">
                <a:solidFill>
                  <a:srgbClr val="0000FF"/>
                </a:solidFill>
              </a:rPr>
              <a:t>sterile</a:t>
            </a:r>
            <a:r>
              <a:rPr lang="en-US" altLang="en-US" sz="2300" dirty="0"/>
              <a:t> (</a:t>
            </a:r>
            <a:r>
              <a:rPr lang="en-US" altLang="en-US" sz="2300" dirty="0" err="1"/>
              <a:t>ie</a:t>
            </a:r>
            <a:r>
              <a:rPr lang="en-US" altLang="en-US" sz="2300" dirty="0"/>
              <a:t>, that it’s not </a:t>
            </a:r>
            <a:r>
              <a:rPr lang="en-US" altLang="en-US" sz="2300" dirty="0">
                <a:solidFill>
                  <a:srgbClr val="0000FF"/>
                </a:solidFill>
              </a:rPr>
              <a:t>infectious</a:t>
            </a:r>
            <a:r>
              <a:rPr lang="en-US" altLang="en-US" sz="2300" dirty="0"/>
              <a:t> )</a:t>
            </a:r>
          </a:p>
          <a:p>
            <a:pPr lvl="1" eaLnBrk="1" hangingPunct="1"/>
            <a:r>
              <a:rPr lang="en-US" altLang="en-US" sz="2300" dirty="0"/>
              <a:t>Add </a:t>
            </a:r>
            <a:r>
              <a:rPr lang="en-US" altLang="en-US" sz="2300" dirty="0">
                <a:solidFill>
                  <a:srgbClr val="0000FF"/>
                </a:solidFill>
              </a:rPr>
              <a:t>topical steroids </a:t>
            </a:r>
            <a:r>
              <a:rPr lang="en-US" altLang="en-US" sz="2300" dirty="0"/>
              <a:t>and taper </a:t>
            </a:r>
            <a:r>
              <a:rPr lang="en-US" altLang="en-US" sz="2300" dirty="0">
                <a:solidFill>
                  <a:srgbClr val="0000FF"/>
                </a:solidFill>
              </a:rPr>
              <a:t>topical NSAIDs</a:t>
            </a:r>
          </a:p>
        </p:txBody>
      </p:sp>
      <p:sp>
        <p:nvSpPr>
          <p:cNvPr id="4101" name="Text Box 5"/>
          <p:cNvSpPr txBox="1">
            <a:spLocks noChangeArrowheads="1"/>
          </p:cNvSpPr>
          <p:nvPr/>
        </p:nvSpPr>
        <p:spPr bwMode="auto">
          <a:xfrm>
            <a:off x="1589691" y="268288"/>
            <a:ext cx="5917004"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 Sterile Infiltrates</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116</a:t>
            </a:fld>
            <a:endParaRPr lang="en-US" altLang="en-US" sz="1000"/>
          </a:p>
        </p:txBody>
      </p:sp>
    </p:spTree>
    <p:extLst>
      <p:ext uri="{BB962C8B-B14F-4D97-AF65-F5344CB8AC3E}">
        <p14:creationId xmlns:p14="http://schemas.microsoft.com/office/powerpoint/2010/main" val="12575193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b="1" i="1" dirty="0">
                <a:solidFill>
                  <a:srgbClr val="0000FF"/>
                </a:solidFill>
              </a:rPr>
              <a:t>?</a:t>
            </a:r>
          </a:p>
          <a:p>
            <a:pPr lvl="1" eaLnBrk="1" hangingPunct="1"/>
            <a:r>
              <a:rPr lang="en-US" altLang="en-US" sz="2300" b="1" i="1" dirty="0">
                <a:solidFill>
                  <a:srgbClr val="0000FF"/>
                </a:solidFill>
              </a:rPr>
              <a:t>?</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117</a:t>
            </a:fld>
            <a:endParaRPr lang="en-US" altLang="en-US" sz="1000"/>
          </a:p>
        </p:txBody>
      </p:sp>
    </p:spTree>
    <p:extLst>
      <p:ext uri="{BB962C8B-B14F-4D97-AF65-F5344CB8AC3E}">
        <p14:creationId xmlns:p14="http://schemas.microsoft.com/office/powerpoint/2010/main" val="21775237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a:t>
            </a:r>
          </a:p>
          <a:p>
            <a:pPr lvl="1" eaLnBrk="1" hangingPunct="1"/>
            <a:r>
              <a:rPr lang="en-US" altLang="en-US" sz="2300" dirty="0">
                <a:solidFill>
                  <a:srgbClr val="0000FF"/>
                </a:solidFill>
              </a:rPr>
              <a:t>Late onset</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118</a:t>
            </a:fld>
            <a:endParaRPr lang="en-US" altLang="en-US" sz="1000"/>
          </a:p>
        </p:txBody>
      </p:sp>
    </p:spTree>
    <p:extLst>
      <p:ext uri="{BB962C8B-B14F-4D97-AF65-F5344CB8AC3E}">
        <p14:creationId xmlns:p14="http://schemas.microsoft.com/office/powerpoint/2010/main" val="34523966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t>
            </a:r>
            <a:r>
              <a:rPr lang="en-US" altLang="en-US" sz="2300" b="1" i="1" dirty="0">
                <a:solidFill>
                  <a:srgbClr val="0000FF"/>
                </a:solidFill>
              </a:rPr>
              <a:t>?</a:t>
            </a:r>
          </a:p>
          <a:p>
            <a:pPr lvl="1" eaLnBrk="1" hangingPunct="1"/>
            <a:r>
              <a:rPr lang="en-US" altLang="en-US" sz="2300" dirty="0">
                <a:solidFill>
                  <a:srgbClr val="0000FF"/>
                </a:solidFill>
              </a:rPr>
              <a:t>Late onset. </a:t>
            </a:r>
            <a:r>
              <a:rPr lang="en-US" altLang="en-US" sz="2300" b="1" i="1" dirty="0">
                <a:solidFill>
                  <a:srgbClr val="0000FF"/>
                </a:solidFill>
              </a:rPr>
              <a:t>?</a:t>
            </a:r>
          </a:p>
          <a:p>
            <a:pPr eaLnBrk="1" hangingPunct="1"/>
            <a:r>
              <a:rPr lang="en-US" altLang="en-US" sz="2600" i="1" dirty="0"/>
              <a:t>For each, how long after surgery until it appears?</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119</a:t>
            </a:fld>
            <a:endParaRPr lang="en-US" altLang="en-US" sz="1000"/>
          </a:p>
        </p:txBody>
      </p:sp>
    </p:spTree>
    <p:extLst>
      <p:ext uri="{BB962C8B-B14F-4D97-AF65-F5344CB8AC3E}">
        <p14:creationId xmlns:p14="http://schemas.microsoft.com/office/powerpoint/2010/main" val="403244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74578" cy="2462213"/>
          </a:xfrm>
          <a:prstGeom prst="rect">
            <a:avLst/>
          </a:prstGeom>
          <a:noFill/>
        </p:spPr>
        <p:txBody>
          <a:bodyPr wrap="square" rtlCol="0">
            <a:spAutoFit/>
          </a:bodyPr>
          <a:lstStyle/>
          <a:p>
            <a:r>
              <a:rPr lang="en-US" sz="1400" i="1" dirty="0">
                <a:solidFill>
                  <a:srgbClr val="0000FF"/>
                </a:solidFill>
              </a:rPr>
              <a:t>What is the most common cause of overcorrection?</a:t>
            </a:r>
          </a:p>
          <a:p>
            <a:r>
              <a:rPr lang="en-US" sz="1400" dirty="0">
                <a:solidFill>
                  <a:srgbClr val="0000FF"/>
                </a:solidFill>
              </a:rPr>
              <a:t>Stromal  dehydration</a:t>
            </a:r>
          </a:p>
          <a:p>
            <a:endParaRPr lang="en-US" sz="1400" i="1" dirty="0">
              <a:solidFill>
                <a:srgbClr val="0000FF"/>
              </a:solidFill>
            </a:endParaRPr>
          </a:p>
          <a:p>
            <a:r>
              <a:rPr lang="en-US" sz="1400" i="1" dirty="0">
                <a:solidFill>
                  <a:srgbClr val="0000FF"/>
                </a:solidFill>
              </a:rPr>
              <a:t>How does stromal dehydration lead to overcorrection?</a:t>
            </a:r>
          </a:p>
          <a:p>
            <a:r>
              <a:rPr lang="en-US" sz="1400" dirty="0">
                <a:solidFill>
                  <a:srgbClr val="0000FF"/>
                </a:solidFill>
              </a:rPr>
              <a:t>If the stroma is dehydrated, it ablates more readily, and thus more tissue is removed per laser burst</a:t>
            </a:r>
          </a:p>
          <a:p>
            <a:endParaRPr lang="en-US" sz="1400" i="1" dirty="0">
              <a:solidFill>
                <a:srgbClr val="0000FF"/>
              </a:solidFill>
            </a:endParaRPr>
          </a:p>
          <a:p>
            <a:r>
              <a:rPr lang="en-US" sz="1400" i="1" dirty="0">
                <a:solidFill>
                  <a:srgbClr val="0000FF"/>
                </a:solidFill>
              </a:rPr>
              <a:t>What surgical factors are common causes of stromal dehydration?</a:t>
            </a:r>
          </a:p>
          <a:p>
            <a:r>
              <a:rPr lang="en-US" sz="1400" dirty="0">
                <a:solidFill>
                  <a:srgbClr val="0000FF"/>
                </a:solidFill>
              </a:rPr>
              <a:t>--Allowing too much time to pass between denuding the epithelium/cutting the flap, and ablating the stroma</a:t>
            </a:r>
          </a:p>
          <a:p>
            <a:r>
              <a:rPr lang="en-US" sz="1400" dirty="0">
                <a:solidFill>
                  <a:srgbClr val="0000FF"/>
                </a:solidFill>
              </a:rPr>
              <a:t>--Humidity and/or temperature in the excimer room being outside of the manufacturer’s recommendations</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overcorrected, how soon should surgical correction be undertaken?</a:t>
            </a:r>
            <a:endParaRPr lang="en-US" sz="1400" dirty="0">
              <a:solidFill>
                <a:srgbClr val="0000FF"/>
              </a:solidFill>
            </a:endParaRPr>
          </a:p>
        </p:txBody>
      </p: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8417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a:t>
            </a:r>
          </a:p>
          <a:p>
            <a:pPr lvl="1" eaLnBrk="1" hangingPunct="1"/>
            <a:r>
              <a:rPr lang="en-US" altLang="en-US" sz="2300" dirty="0">
                <a:solidFill>
                  <a:srgbClr val="0000FF"/>
                </a:solidFill>
              </a:rPr>
              <a:t>Late onset. Six to twelve months.</a:t>
            </a:r>
          </a:p>
          <a:p>
            <a:pPr eaLnBrk="1" hangingPunct="1"/>
            <a:r>
              <a:rPr lang="en-US" altLang="en-US" sz="2600" i="1" dirty="0"/>
              <a:t>For each, how long after surgery until it appears?</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120</a:t>
            </a:fld>
            <a:endParaRPr lang="en-US" altLang="en-US" sz="1000"/>
          </a:p>
        </p:txBody>
      </p:sp>
    </p:spTree>
    <p:extLst>
      <p:ext uri="{BB962C8B-B14F-4D97-AF65-F5344CB8AC3E}">
        <p14:creationId xmlns:p14="http://schemas.microsoft.com/office/powerpoint/2010/main" val="13821710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 </a:t>
            </a:r>
            <a:r>
              <a:rPr lang="en-US" altLang="en-US" sz="2300" b="1" i="1" dirty="0">
                <a:solidFill>
                  <a:srgbClr val="0000FF"/>
                </a:solidFill>
              </a:rPr>
              <a:t>?</a:t>
            </a:r>
          </a:p>
          <a:p>
            <a:pPr lvl="1" eaLnBrk="1" hangingPunct="1"/>
            <a:r>
              <a:rPr lang="en-US" altLang="en-US" sz="2300" dirty="0">
                <a:solidFill>
                  <a:srgbClr val="0000FF"/>
                </a:solidFill>
              </a:rPr>
              <a:t>Late onset. Six to twelve months. </a:t>
            </a:r>
            <a:r>
              <a:rPr lang="en-US" altLang="en-US" sz="2300" b="1" i="1" dirty="0">
                <a:solidFill>
                  <a:srgbClr val="0000FF"/>
                </a:solidFill>
              </a:rPr>
              <a:t>?</a:t>
            </a:r>
          </a:p>
          <a:p>
            <a:pPr eaLnBrk="1" hangingPunct="1"/>
            <a:r>
              <a:rPr lang="en-US" altLang="en-US" sz="2600" i="1" dirty="0"/>
              <a:t>For each, how long after surgery until it appears?</a:t>
            </a:r>
          </a:p>
          <a:p>
            <a:pPr eaLnBrk="1" hangingPunct="1"/>
            <a:r>
              <a:rPr lang="en-US" altLang="en-US" sz="2600" i="1" dirty="0"/>
              <a:t>For each, at what level in the K is the haze located?</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121</a:t>
            </a:fld>
            <a:endParaRPr lang="en-US" altLang="en-US" sz="1000"/>
          </a:p>
        </p:txBody>
      </p:sp>
    </p:spTree>
    <p:extLst>
      <p:ext uri="{BB962C8B-B14F-4D97-AF65-F5344CB8AC3E}">
        <p14:creationId xmlns:p14="http://schemas.microsoft.com/office/powerpoint/2010/main" val="39718911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 </a:t>
            </a:r>
            <a:r>
              <a:rPr lang="en-US" altLang="en-US" sz="2300" dirty="0" err="1">
                <a:solidFill>
                  <a:srgbClr val="0000FF"/>
                </a:solidFill>
              </a:rPr>
              <a:t>Subepithelial</a:t>
            </a:r>
            <a:r>
              <a:rPr lang="en-US" altLang="en-US" sz="2300" dirty="0">
                <a:solidFill>
                  <a:srgbClr val="0000FF"/>
                </a:solidFill>
              </a:rPr>
              <a:t>.</a:t>
            </a:r>
          </a:p>
          <a:p>
            <a:pPr lvl="1" eaLnBrk="1" hangingPunct="1"/>
            <a:r>
              <a:rPr lang="en-US" altLang="en-US" sz="2300" dirty="0">
                <a:solidFill>
                  <a:srgbClr val="0000FF"/>
                </a:solidFill>
              </a:rPr>
              <a:t>Late onset. Six to twelve months. Anterior stroma.</a:t>
            </a:r>
          </a:p>
          <a:p>
            <a:pPr eaLnBrk="1" hangingPunct="1"/>
            <a:r>
              <a:rPr lang="en-US" altLang="en-US" sz="2600" i="1" dirty="0"/>
              <a:t>For each, how long after surgery until it appears?</a:t>
            </a:r>
          </a:p>
          <a:p>
            <a:pPr eaLnBrk="1" hangingPunct="1"/>
            <a:r>
              <a:rPr lang="en-US" altLang="en-US" sz="2600" i="1" dirty="0"/>
              <a:t>For each, at what level in the K is the haze located?</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122</a:t>
            </a:fld>
            <a:endParaRPr lang="en-US" altLang="en-US" sz="1000"/>
          </a:p>
        </p:txBody>
      </p:sp>
    </p:spTree>
    <p:extLst>
      <p:ext uri="{BB962C8B-B14F-4D97-AF65-F5344CB8AC3E}">
        <p14:creationId xmlns:p14="http://schemas.microsoft.com/office/powerpoint/2010/main" val="11568119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 </a:t>
            </a:r>
            <a:r>
              <a:rPr lang="en-US" altLang="en-US" sz="2300" dirty="0" err="1">
                <a:solidFill>
                  <a:srgbClr val="0000FF"/>
                </a:solidFill>
              </a:rPr>
              <a:t>Subepithelial</a:t>
            </a:r>
            <a:r>
              <a:rPr lang="en-US" altLang="en-US" sz="2300" dirty="0">
                <a:solidFill>
                  <a:srgbClr val="0000FF"/>
                </a:solidFill>
              </a:rPr>
              <a:t>.</a:t>
            </a:r>
          </a:p>
          <a:p>
            <a:pPr lvl="1" eaLnBrk="1" hangingPunct="1"/>
            <a:r>
              <a:rPr lang="en-US" altLang="en-US" sz="2300" dirty="0">
                <a:solidFill>
                  <a:srgbClr val="0000FF"/>
                </a:solidFill>
              </a:rPr>
              <a:t>Late onset. Six to twelve months. Anterior stroma.</a:t>
            </a:r>
          </a:p>
          <a:p>
            <a:pPr eaLnBrk="1" hangingPunct="1"/>
            <a:r>
              <a:rPr lang="en-US" altLang="en-US" sz="2600" i="1" dirty="0"/>
              <a:t>For each, how long after surgery until it appears?</a:t>
            </a:r>
          </a:p>
          <a:p>
            <a:pPr eaLnBrk="1" hangingPunct="1"/>
            <a:r>
              <a:rPr lang="en-US" altLang="en-US" sz="2600" i="1" dirty="0"/>
              <a:t>For each, at what level in the K is the haze located?</a:t>
            </a:r>
          </a:p>
          <a:p>
            <a:pPr eaLnBrk="1" hangingPunct="1"/>
            <a:r>
              <a:rPr lang="en-US" altLang="en-US" sz="2600" i="1" dirty="0"/>
              <a:t>What are the risk factors for development of severe haze?</a:t>
            </a:r>
          </a:p>
          <a:p>
            <a:pPr lvl="1" eaLnBrk="1" hangingPunct="1"/>
            <a:r>
              <a:rPr lang="en-US" altLang="en-US" sz="2300" b="1" i="1" dirty="0">
                <a:solidFill>
                  <a:srgbClr val="0000FF"/>
                </a:solidFill>
              </a:rPr>
              <a:t>?</a:t>
            </a:r>
          </a:p>
          <a:p>
            <a:pPr lvl="1" eaLnBrk="1" hangingPunct="1"/>
            <a:r>
              <a:rPr lang="en-US" altLang="en-US" sz="2300" b="1" i="1" dirty="0">
                <a:solidFill>
                  <a:srgbClr val="0000FF"/>
                </a:solidFill>
              </a:rPr>
              <a:t>?</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123</a:t>
            </a:fld>
            <a:endParaRPr lang="en-US" altLang="en-US" sz="1000"/>
          </a:p>
        </p:txBody>
      </p:sp>
    </p:spTree>
    <p:extLst>
      <p:ext uri="{BB962C8B-B14F-4D97-AF65-F5344CB8AC3E}">
        <p14:creationId xmlns:p14="http://schemas.microsoft.com/office/powerpoint/2010/main" val="25892574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 </a:t>
            </a:r>
            <a:r>
              <a:rPr lang="en-US" altLang="en-US" sz="2300" dirty="0" err="1">
                <a:solidFill>
                  <a:srgbClr val="0000FF"/>
                </a:solidFill>
              </a:rPr>
              <a:t>Subepithelial</a:t>
            </a:r>
            <a:r>
              <a:rPr lang="en-US" altLang="en-US" sz="2300" dirty="0">
                <a:solidFill>
                  <a:srgbClr val="0000FF"/>
                </a:solidFill>
              </a:rPr>
              <a:t>.</a:t>
            </a:r>
          </a:p>
          <a:p>
            <a:pPr lvl="1" eaLnBrk="1" hangingPunct="1"/>
            <a:r>
              <a:rPr lang="en-US" altLang="en-US" sz="2300" dirty="0">
                <a:solidFill>
                  <a:srgbClr val="0000FF"/>
                </a:solidFill>
              </a:rPr>
              <a:t>Late onset. Six to twelve months. Anterior stroma.</a:t>
            </a:r>
          </a:p>
          <a:p>
            <a:pPr eaLnBrk="1" hangingPunct="1"/>
            <a:r>
              <a:rPr lang="en-US" altLang="en-US" sz="2600" i="1" dirty="0"/>
              <a:t>For each, how long after surgery until it appears?</a:t>
            </a:r>
          </a:p>
          <a:p>
            <a:pPr eaLnBrk="1" hangingPunct="1"/>
            <a:r>
              <a:rPr lang="en-US" altLang="en-US" sz="2600" i="1" dirty="0"/>
              <a:t>For each, at what level in the K is the haze located?</a:t>
            </a:r>
          </a:p>
          <a:p>
            <a:pPr eaLnBrk="1" hangingPunct="1"/>
            <a:r>
              <a:rPr lang="en-US" altLang="en-US" sz="2600" i="1" dirty="0"/>
              <a:t>What are the risk factors for development of severe haze?</a:t>
            </a:r>
          </a:p>
          <a:p>
            <a:pPr lvl="1" eaLnBrk="1" hangingPunct="1"/>
            <a:r>
              <a:rPr lang="en-US" altLang="en-US" sz="2300" dirty="0">
                <a:solidFill>
                  <a:srgbClr val="0000FF"/>
                </a:solidFill>
              </a:rPr>
              <a:t>Deep  ablation</a:t>
            </a:r>
          </a:p>
          <a:p>
            <a:pPr lvl="1" eaLnBrk="1" hangingPunct="1"/>
            <a:r>
              <a:rPr lang="en-US" altLang="en-US" sz="2300" dirty="0">
                <a:solidFill>
                  <a:srgbClr val="0000FF"/>
                </a:solidFill>
              </a:rPr>
              <a:t>Small  ablation zone</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124</a:t>
            </a:fld>
            <a:endParaRPr lang="en-US" altLang="en-US" sz="1000"/>
          </a:p>
        </p:txBody>
      </p:sp>
      <p:sp>
        <p:nvSpPr>
          <p:cNvPr id="2" name="Rectangle 1"/>
          <p:cNvSpPr/>
          <p:nvPr/>
        </p:nvSpPr>
        <p:spPr>
          <a:xfrm>
            <a:off x="914400" y="4572000"/>
            <a:ext cx="838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1000" dirty="0">
                <a:solidFill>
                  <a:schemeClr val="tx1"/>
                </a:solidFill>
              </a:rPr>
              <a:t>deep vs shallow</a:t>
            </a:r>
          </a:p>
        </p:txBody>
      </p:sp>
      <p:sp>
        <p:nvSpPr>
          <p:cNvPr id="8" name="Rectangle 7"/>
          <p:cNvSpPr/>
          <p:nvPr/>
        </p:nvSpPr>
        <p:spPr>
          <a:xfrm>
            <a:off x="914400" y="4914900"/>
            <a:ext cx="838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1000" dirty="0">
                <a:solidFill>
                  <a:schemeClr val="tx1"/>
                </a:solidFill>
              </a:rPr>
              <a:t>small vs large</a:t>
            </a:r>
          </a:p>
        </p:txBody>
      </p:sp>
    </p:spTree>
    <p:extLst>
      <p:ext uri="{BB962C8B-B14F-4D97-AF65-F5344CB8AC3E}">
        <p14:creationId xmlns:p14="http://schemas.microsoft.com/office/powerpoint/2010/main" val="29352406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 </a:t>
            </a:r>
            <a:r>
              <a:rPr lang="en-US" altLang="en-US" sz="2300" dirty="0" err="1">
                <a:solidFill>
                  <a:srgbClr val="0000FF"/>
                </a:solidFill>
              </a:rPr>
              <a:t>Subepithelial</a:t>
            </a:r>
            <a:r>
              <a:rPr lang="en-US" altLang="en-US" sz="2300" dirty="0">
                <a:solidFill>
                  <a:srgbClr val="0000FF"/>
                </a:solidFill>
              </a:rPr>
              <a:t>.</a:t>
            </a:r>
          </a:p>
          <a:p>
            <a:pPr lvl="1" eaLnBrk="1" hangingPunct="1"/>
            <a:r>
              <a:rPr lang="en-US" altLang="en-US" sz="2300" dirty="0">
                <a:solidFill>
                  <a:srgbClr val="0000FF"/>
                </a:solidFill>
              </a:rPr>
              <a:t>Late onset. Six to twelve months. Anterior stroma.</a:t>
            </a:r>
          </a:p>
          <a:p>
            <a:pPr eaLnBrk="1" hangingPunct="1"/>
            <a:r>
              <a:rPr lang="en-US" altLang="en-US" sz="2600" i="1" dirty="0"/>
              <a:t>For each, how long after surgery until it appears?</a:t>
            </a:r>
          </a:p>
          <a:p>
            <a:pPr eaLnBrk="1" hangingPunct="1"/>
            <a:r>
              <a:rPr lang="en-US" altLang="en-US" sz="2600" i="1" dirty="0"/>
              <a:t>For each, at what level in the K is the haze located?</a:t>
            </a:r>
          </a:p>
          <a:p>
            <a:pPr eaLnBrk="1" hangingPunct="1"/>
            <a:r>
              <a:rPr lang="en-US" altLang="en-US" sz="2600" i="1" dirty="0"/>
              <a:t>What are the risk factors for development of severe haze?</a:t>
            </a:r>
          </a:p>
          <a:p>
            <a:pPr lvl="1" eaLnBrk="1" hangingPunct="1"/>
            <a:r>
              <a:rPr lang="en-US" altLang="en-US" sz="2300" dirty="0">
                <a:solidFill>
                  <a:srgbClr val="0000FF"/>
                </a:solidFill>
              </a:rPr>
              <a:t>Deep  ablation</a:t>
            </a:r>
          </a:p>
          <a:p>
            <a:pPr lvl="1" eaLnBrk="1" hangingPunct="1"/>
            <a:r>
              <a:rPr lang="en-US" altLang="en-US" sz="2300" dirty="0">
                <a:solidFill>
                  <a:srgbClr val="0000FF"/>
                </a:solidFill>
              </a:rPr>
              <a:t>Small  ablation zone</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125</a:t>
            </a:fld>
            <a:endParaRPr lang="en-US" altLang="en-US" sz="1000"/>
          </a:p>
        </p:txBody>
      </p:sp>
    </p:spTree>
    <p:extLst>
      <p:ext uri="{BB962C8B-B14F-4D97-AF65-F5344CB8AC3E}">
        <p14:creationId xmlns:p14="http://schemas.microsoft.com/office/powerpoint/2010/main" val="6623655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 </a:t>
            </a:r>
            <a:r>
              <a:rPr lang="en-US" altLang="en-US" sz="2300" dirty="0" err="1">
                <a:solidFill>
                  <a:srgbClr val="0000FF"/>
                </a:solidFill>
              </a:rPr>
              <a:t>Subepithelial</a:t>
            </a:r>
            <a:r>
              <a:rPr lang="en-US" altLang="en-US" sz="2300" dirty="0">
                <a:solidFill>
                  <a:srgbClr val="0000FF"/>
                </a:solidFill>
              </a:rPr>
              <a:t>.</a:t>
            </a:r>
          </a:p>
          <a:p>
            <a:pPr lvl="1" eaLnBrk="1" hangingPunct="1"/>
            <a:r>
              <a:rPr lang="en-US" altLang="en-US" sz="2300" dirty="0">
                <a:solidFill>
                  <a:srgbClr val="0000FF"/>
                </a:solidFill>
              </a:rPr>
              <a:t>Late onset. Six to twelve months. Anterior stroma.</a:t>
            </a:r>
          </a:p>
          <a:p>
            <a:pPr eaLnBrk="1" hangingPunct="1"/>
            <a:r>
              <a:rPr lang="en-US" altLang="en-US" sz="2600" i="1" dirty="0"/>
              <a:t>For each, how long after surgery until it appears?</a:t>
            </a:r>
          </a:p>
          <a:p>
            <a:pPr eaLnBrk="1" hangingPunct="1"/>
            <a:r>
              <a:rPr lang="en-US" altLang="en-US" sz="2600" i="1" dirty="0"/>
              <a:t>For each, at what level in the K is the haze located?</a:t>
            </a:r>
          </a:p>
          <a:p>
            <a:pPr eaLnBrk="1" hangingPunct="1"/>
            <a:r>
              <a:rPr lang="en-US" altLang="en-US" sz="2600" i="1" dirty="0"/>
              <a:t>What are the risk factors for development of severe haze?</a:t>
            </a:r>
          </a:p>
          <a:p>
            <a:pPr lvl="1" eaLnBrk="1" hangingPunct="1"/>
            <a:r>
              <a:rPr lang="en-US" altLang="en-US" sz="2300" dirty="0">
                <a:solidFill>
                  <a:srgbClr val="0000FF"/>
                </a:solidFill>
              </a:rPr>
              <a:t>Deep  ablation</a:t>
            </a:r>
          </a:p>
          <a:p>
            <a:pPr lvl="1" eaLnBrk="1" hangingPunct="1"/>
            <a:r>
              <a:rPr lang="en-US" altLang="en-US" sz="2300" dirty="0">
                <a:solidFill>
                  <a:srgbClr val="0000FF"/>
                </a:solidFill>
              </a:rPr>
              <a:t>Small  ablation zone</a:t>
            </a:r>
          </a:p>
          <a:p>
            <a:pPr eaLnBrk="1" hangingPunct="1"/>
            <a:r>
              <a:rPr lang="en-US" altLang="en-US" sz="2600" i="1" dirty="0"/>
              <a:t>How is haze treated?</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126</a:t>
            </a:fld>
            <a:endParaRPr lang="en-US" altLang="en-US" sz="1000"/>
          </a:p>
        </p:txBody>
      </p:sp>
    </p:spTree>
    <p:extLst>
      <p:ext uri="{BB962C8B-B14F-4D97-AF65-F5344CB8AC3E}">
        <p14:creationId xmlns:p14="http://schemas.microsoft.com/office/powerpoint/2010/main" val="27497161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 </a:t>
            </a:r>
            <a:r>
              <a:rPr lang="en-US" altLang="en-US" sz="2300" dirty="0" err="1">
                <a:solidFill>
                  <a:srgbClr val="0000FF"/>
                </a:solidFill>
              </a:rPr>
              <a:t>Subepithelial</a:t>
            </a:r>
            <a:r>
              <a:rPr lang="en-US" altLang="en-US" sz="2300" dirty="0">
                <a:solidFill>
                  <a:srgbClr val="0000FF"/>
                </a:solidFill>
              </a:rPr>
              <a:t>.</a:t>
            </a:r>
          </a:p>
          <a:p>
            <a:pPr lvl="1" eaLnBrk="1" hangingPunct="1"/>
            <a:r>
              <a:rPr lang="en-US" altLang="en-US" sz="2300" dirty="0">
                <a:solidFill>
                  <a:srgbClr val="0000FF"/>
                </a:solidFill>
              </a:rPr>
              <a:t>Late onset. Six to twelve months. Anterior stroma.</a:t>
            </a:r>
          </a:p>
          <a:p>
            <a:pPr eaLnBrk="1" hangingPunct="1"/>
            <a:r>
              <a:rPr lang="en-US" altLang="en-US" sz="2600" i="1" dirty="0"/>
              <a:t>For each, how long after surgery until it appears?</a:t>
            </a:r>
          </a:p>
          <a:p>
            <a:pPr eaLnBrk="1" hangingPunct="1"/>
            <a:r>
              <a:rPr lang="en-US" altLang="en-US" sz="2600" i="1" dirty="0"/>
              <a:t>For each, at what level in the K is the haze located?</a:t>
            </a:r>
          </a:p>
          <a:p>
            <a:pPr eaLnBrk="1" hangingPunct="1"/>
            <a:r>
              <a:rPr lang="en-US" altLang="en-US" sz="2600" i="1" dirty="0"/>
              <a:t>What are the risk factors for development of severe haze?</a:t>
            </a:r>
          </a:p>
          <a:p>
            <a:pPr lvl="1" eaLnBrk="1" hangingPunct="1"/>
            <a:r>
              <a:rPr lang="en-US" altLang="en-US" sz="2300" dirty="0">
                <a:solidFill>
                  <a:srgbClr val="0000FF"/>
                </a:solidFill>
              </a:rPr>
              <a:t>Deep  ablation</a:t>
            </a:r>
          </a:p>
          <a:p>
            <a:pPr lvl="1" eaLnBrk="1" hangingPunct="1"/>
            <a:r>
              <a:rPr lang="en-US" altLang="en-US" sz="2300" dirty="0">
                <a:solidFill>
                  <a:srgbClr val="0000FF"/>
                </a:solidFill>
              </a:rPr>
              <a:t>Small  ablation zone</a:t>
            </a:r>
          </a:p>
          <a:p>
            <a:pPr eaLnBrk="1" hangingPunct="1"/>
            <a:r>
              <a:rPr lang="en-US" altLang="en-US" sz="2600" i="1" dirty="0"/>
              <a:t>How is haze treated?</a:t>
            </a:r>
          </a:p>
          <a:p>
            <a:pPr lvl="1" eaLnBrk="1" hangingPunct="1"/>
            <a:r>
              <a:rPr lang="en-US" altLang="en-US" sz="2300" dirty="0">
                <a:solidFill>
                  <a:srgbClr val="0000FF"/>
                </a:solidFill>
              </a:rPr>
              <a:t>Increase steroid use. If this fails…</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127</a:t>
            </a:fld>
            <a:endParaRPr lang="en-US" altLang="en-US" sz="1000"/>
          </a:p>
        </p:txBody>
      </p:sp>
    </p:spTree>
    <p:extLst>
      <p:ext uri="{BB962C8B-B14F-4D97-AF65-F5344CB8AC3E}">
        <p14:creationId xmlns:p14="http://schemas.microsoft.com/office/powerpoint/2010/main" val="7001432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100" name="Rectangle 4"/>
          <p:cNvSpPr>
            <a:spLocks noGrp="1" noChangeArrowheads="1"/>
          </p:cNvSpPr>
          <p:nvPr>
            <p:ph type="body" idx="1"/>
          </p:nvPr>
        </p:nvSpPr>
        <p:spPr>
          <a:xfrm>
            <a:off x="228600" y="990600"/>
            <a:ext cx="8534400" cy="5791200"/>
          </a:xfrm>
        </p:spPr>
        <p:txBody>
          <a:bodyPr/>
          <a:lstStyle/>
          <a:p>
            <a:pPr eaLnBrk="1" hangingPunct="1"/>
            <a:r>
              <a:rPr lang="en-US" altLang="en-US" sz="2600" i="1" dirty="0"/>
              <a:t>Post-surface-ablation haze can be divided into two categories based on time of onset—what are they? </a:t>
            </a:r>
          </a:p>
          <a:p>
            <a:pPr lvl="1" eaLnBrk="1" hangingPunct="1"/>
            <a:r>
              <a:rPr lang="en-US" altLang="en-US" sz="2300" dirty="0">
                <a:solidFill>
                  <a:srgbClr val="0000FF"/>
                </a:solidFill>
              </a:rPr>
              <a:t>Early onset. A couple of weeks. </a:t>
            </a:r>
            <a:r>
              <a:rPr lang="en-US" altLang="en-US" sz="2300" dirty="0" err="1">
                <a:solidFill>
                  <a:srgbClr val="0000FF"/>
                </a:solidFill>
              </a:rPr>
              <a:t>Subepithelial</a:t>
            </a:r>
            <a:r>
              <a:rPr lang="en-US" altLang="en-US" sz="2300" dirty="0">
                <a:solidFill>
                  <a:srgbClr val="0000FF"/>
                </a:solidFill>
              </a:rPr>
              <a:t>.</a:t>
            </a:r>
          </a:p>
          <a:p>
            <a:pPr lvl="1" eaLnBrk="1" hangingPunct="1"/>
            <a:r>
              <a:rPr lang="en-US" altLang="en-US" sz="2300" dirty="0">
                <a:solidFill>
                  <a:srgbClr val="0000FF"/>
                </a:solidFill>
              </a:rPr>
              <a:t>Late onset. Six to twelve months. Anterior stroma.</a:t>
            </a:r>
          </a:p>
          <a:p>
            <a:pPr eaLnBrk="1" hangingPunct="1"/>
            <a:r>
              <a:rPr lang="en-US" altLang="en-US" sz="2600" i="1" dirty="0"/>
              <a:t>For each, how long after surgery until it appears?</a:t>
            </a:r>
          </a:p>
          <a:p>
            <a:pPr eaLnBrk="1" hangingPunct="1"/>
            <a:r>
              <a:rPr lang="en-US" altLang="en-US" sz="2600" i="1" dirty="0"/>
              <a:t>For each, at what level in the K is the haze located?</a:t>
            </a:r>
          </a:p>
          <a:p>
            <a:pPr eaLnBrk="1" hangingPunct="1"/>
            <a:r>
              <a:rPr lang="en-US" altLang="en-US" sz="2600" i="1" dirty="0"/>
              <a:t>What are the risk factors for development of severe haze?</a:t>
            </a:r>
          </a:p>
          <a:p>
            <a:pPr lvl="1" eaLnBrk="1" hangingPunct="1"/>
            <a:r>
              <a:rPr lang="en-US" altLang="en-US" sz="2300" dirty="0">
                <a:solidFill>
                  <a:srgbClr val="0000FF"/>
                </a:solidFill>
              </a:rPr>
              <a:t>Deep  ablation</a:t>
            </a:r>
          </a:p>
          <a:p>
            <a:pPr lvl="1" eaLnBrk="1" hangingPunct="1"/>
            <a:r>
              <a:rPr lang="en-US" altLang="en-US" sz="2300" dirty="0">
                <a:solidFill>
                  <a:srgbClr val="0000FF"/>
                </a:solidFill>
              </a:rPr>
              <a:t>Small  ablation zone</a:t>
            </a:r>
          </a:p>
          <a:p>
            <a:pPr eaLnBrk="1" hangingPunct="1"/>
            <a:r>
              <a:rPr lang="en-US" altLang="en-US" sz="2600" i="1" dirty="0"/>
              <a:t>How is haze treated?</a:t>
            </a:r>
          </a:p>
          <a:p>
            <a:pPr lvl="1" eaLnBrk="1" hangingPunct="1"/>
            <a:r>
              <a:rPr lang="en-US" altLang="en-US" sz="2300" dirty="0">
                <a:solidFill>
                  <a:srgbClr val="0000FF"/>
                </a:solidFill>
              </a:rPr>
              <a:t>Increase steroid use. If this fails…</a:t>
            </a:r>
          </a:p>
          <a:p>
            <a:pPr lvl="1" eaLnBrk="1" hangingPunct="1"/>
            <a:r>
              <a:rPr lang="en-US" altLang="en-US" sz="2300" dirty="0">
                <a:solidFill>
                  <a:srgbClr val="0000FF"/>
                </a:solidFill>
              </a:rPr>
              <a:t>Debridement in conjunction with topical MMC</a:t>
            </a:r>
          </a:p>
        </p:txBody>
      </p:sp>
      <p:sp>
        <p:nvSpPr>
          <p:cNvPr id="4101" name="Text Box 5"/>
          <p:cNvSpPr txBox="1">
            <a:spLocks noChangeArrowheads="1"/>
          </p:cNvSpPr>
          <p:nvPr/>
        </p:nvSpPr>
        <p:spPr bwMode="auto">
          <a:xfrm>
            <a:off x="2271863" y="268288"/>
            <a:ext cx="455265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Surface Ablation Issues II: Haze</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128</a:t>
            </a:fld>
            <a:endParaRPr lang="en-US" altLang="en-US" sz="1000"/>
          </a:p>
        </p:txBody>
      </p:sp>
    </p:spTree>
    <p:extLst>
      <p:ext uri="{BB962C8B-B14F-4D97-AF65-F5344CB8AC3E}">
        <p14:creationId xmlns:p14="http://schemas.microsoft.com/office/powerpoint/2010/main" val="12671969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129</a:t>
            </a:fld>
            <a:endParaRPr lang="en-US" altLang="en-US"/>
          </a:p>
        </p:txBody>
      </p:sp>
      <p:sp>
        <p:nvSpPr>
          <p:cNvPr id="3" name="TextBox 2"/>
          <p:cNvSpPr txBox="1"/>
          <p:nvPr/>
        </p:nvSpPr>
        <p:spPr>
          <a:xfrm>
            <a:off x="1862540" y="5943600"/>
            <a:ext cx="5493812" cy="369332"/>
          </a:xfrm>
          <a:prstGeom prst="rect">
            <a:avLst/>
          </a:prstGeom>
          <a:noFill/>
        </p:spPr>
        <p:txBody>
          <a:bodyPr wrap="none" rtlCol="0">
            <a:spAutoFit/>
          </a:bodyPr>
          <a:lstStyle/>
          <a:p>
            <a:pPr algn="ctr"/>
            <a:r>
              <a:rPr lang="en-US" dirty="0"/>
              <a:t>Post-surface ablation corneal haze: Pre- and post </a:t>
            </a:r>
            <a:r>
              <a:rPr lang="en-US" dirty="0" err="1"/>
              <a:t>tx</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23" y="942197"/>
            <a:ext cx="8507245" cy="4587240"/>
          </a:xfrm>
          <a:prstGeom prst="rect">
            <a:avLst/>
          </a:prstGeom>
        </p:spPr>
      </p:pic>
    </p:spTree>
    <p:extLst>
      <p:ext uri="{BB962C8B-B14F-4D97-AF65-F5344CB8AC3E}">
        <p14:creationId xmlns:p14="http://schemas.microsoft.com/office/powerpoint/2010/main" val="229219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74578" cy="2893100"/>
          </a:xfrm>
          <a:prstGeom prst="rect">
            <a:avLst/>
          </a:prstGeom>
          <a:noFill/>
        </p:spPr>
        <p:txBody>
          <a:bodyPr wrap="square" rtlCol="0">
            <a:spAutoFit/>
          </a:bodyPr>
          <a:lstStyle/>
          <a:p>
            <a:r>
              <a:rPr lang="en-US" sz="1400" i="1" dirty="0">
                <a:solidFill>
                  <a:srgbClr val="0000FF"/>
                </a:solidFill>
              </a:rPr>
              <a:t>What is the most common cause of overcorrection?</a:t>
            </a:r>
          </a:p>
          <a:p>
            <a:r>
              <a:rPr lang="en-US" sz="1400" dirty="0">
                <a:solidFill>
                  <a:srgbClr val="0000FF"/>
                </a:solidFill>
              </a:rPr>
              <a:t>Stromal  dehydration</a:t>
            </a:r>
          </a:p>
          <a:p>
            <a:endParaRPr lang="en-US" sz="1400" i="1" dirty="0">
              <a:solidFill>
                <a:srgbClr val="0000FF"/>
              </a:solidFill>
            </a:endParaRPr>
          </a:p>
          <a:p>
            <a:r>
              <a:rPr lang="en-US" sz="1400" i="1" dirty="0">
                <a:solidFill>
                  <a:srgbClr val="0000FF"/>
                </a:solidFill>
              </a:rPr>
              <a:t>How does stromal dehydration lead to overcorrection?</a:t>
            </a:r>
          </a:p>
          <a:p>
            <a:r>
              <a:rPr lang="en-US" sz="1400" dirty="0">
                <a:solidFill>
                  <a:srgbClr val="0000FF"/>
                </a:solidFill>
              </a:rPr>
              <a:t>If the stroma is dehydrated, it ablates more readily, and thus more tissue is removed per laser burst</a:t>
            </a:r>
          </a:p>
          <a:p>
            <a:endParaRPr lang="en-US" sz="1400" i="1" dirty="0">
              <a:solidFill>
                <a:srgbClr val="0000FF"/>
              </a:solidFill>
            </a:endParaRPr>
          </a:p>
          <a:p>
            <a:r>
              <a:rPr lang="en-US" sz="1400" i="1" dirty="0">
                <a:solidFill>
                  <a:srgbClr val="0000FF"/>
                </a:solidFill>
              </a:rPr>
              <a:t>What surgical factors are common causes of stromal dehydration?</a:t>
            </a:r>
          </a:p>
          <a:p>
            <a:r>
              <a:rPr lang="en-US" sz="1400" dirty="0">
                <a:solidFill>
                  <a:srgbClr val="0000FF"/>
                </a:solidFill>
              </a:rPr>
              <a:t>--Allowing too much time to pass between denuding the epithelium/cutting the flap, and ablating the stroma</a:t>
            </a:r>
          </a:p>
          <a:p>
            <a:r>
              <a:rPr lang="en-US" sz="1400" dirty="0">
                <a:solidFill>
                  <a:srgbClr val="0000FF"/>
                </a:solidFill>
              </a:rPr>
              <a:t>--Humidity and/or temperature in the excimer room being outside of the manufacturer’s recommendations</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overcorrected, how soon should surgical correction be undertaken?</a:t>
            </a:r>
          </a:p>
          <a:p>
            <a:r>
              <a:rPr lang="en-US" sz="1400" dirty="0">
                <a:solidFill>
                  <a:srgbClr val="0000FF"/>
                </a:solidFill>
              </a:rPr>
              <a:t>As many pts experience some degree of spontaneous regression over the first 3-6 months, it is prudent to allow several months to pass before intervening</a:t>
            </a:r>
          </a:p>
        </p:txBody>
      </p: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7688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4100" name="Rectangle 4"/>
          <p:cNvSpPr>
            <a:spLocks noGrp="1" noChangeArrowheads="1"/>
          </p:cNvSpPr>
          <p:nvPr>
            <p:ph type="body" idx="1"/>
          </p:nvPr>
        </p:nvSpPr>
        <p:spPr>
          <a:xfrm>
            <a:off x="228600" y="990600"/>
            <a:ext cx="8534400" cy="5562600"/>
          </a:xfrm>
        </p:spPr>
        <p:txBody>
          <a:bodyPr/>
          <a:lstStyle/>
          <a:p>
            <a:pPr eaLnBrk="1" hangingPunct="1"/>
            <a:r>
              <a:rPr lang="en-US" altLang="en-US" sz="2800" i="1"/>
              <a:t>Cutting the flap with a microkeratome…problems</a:t>
            </a:r>
          </a:p>
          <a:p>
            <a:pPr lvl="1" eaLnBrk="1" hangingPunct="1"/>
            <a:r>
              <a:rPr lang="en-US" altLang="en-US" sz="2400"/>
              <a:t>Adequate suction induces an IOP of at least 65 mmHg</a:t>
            </a:r>
          </a:p>
        </p:txBody>
      </p:sp>
      <p:sp>
        <p:nvSpPr>
          <p:cNvPr id="4101"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
        <p:nvSpPr>
          <p:cNvPr id="4102" name="Rectangle 6"/>
          <p:cNvSpPr>
            <a:spLocks noChangeArrowheads="1"/>
          </p:cNvSpPr>
          <p:nvPr/>
        </p:nvSpPr>
        <p:spPr bwMode="auto">
          <a:xfrm>
            <a:off x="7010400" y="1524000"/>
            <a:ext cx="381000" cy="3810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AA2965-1107-4F90-9F1C-F9FCFE24D16C}" type="slidenum">
              <a:rPr lang="en-US" altLang="en-US" sz="1000"/>
              <a:pPr>
                <a:spcBef>
                  <a:spcPct val="0"/>
                </a:spcBef>
                <a:buClrTx/>
                <a:buSzTx/>
                <a:buFontTx/>
                <a:buNone/>
              </a:pPr>
              <a:t>130</a:t>
            </a:fld>
            <a:endParaRPr lang="en-US" altLang="en-US" sz="1000"/>
          </a:p>
        </p:txBody>
      </p:sp>
    </p:spTree>
    <p:extLst>
      <p:ext uri="{BB962C8B-B14F-4D97-AF65-F5344CB8AC3E}">
        <p14:creationId xmlns:p14="http://schemas.microsoft.com/office/powerpoint/2010/main" val="2811263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123" name="Rectangle 2"/>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4"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5125" name="Rectangle 4"/>
          <p:cNvSpPr>
            <a:spLocks noGrp="1" noChangeArrowheads="1"/>
          </p:cNvSpPr>
          <p:nvPr>
            <p:ph type="body" idx="1"/>
          </p:nvPr>
        </p:nvSpPr>
        <p:spPr>
          <a:xfrm>
            <a:off x="228600" y="990600"/>
            <a:ext cx="8534400" cy="5562600"/>
          </a:xfrm>
        </p:spPr>
        <p:txBody>
          <a:bodyPr/>
          <a:lstStyle/>
          <a:p>
            <a:pPr eaLnBrk="1" hangingPunct="1"/>
            <a:r>
              <a:rPr lang="en-US" altLang="en-US" sz="2800" i="1" dirty="0"/>
              <a:t>Cutting the flap with a microkeratome…problems</a:t>
            </a:r>
          </a:p>
          <a:p>
            <a:pPr lvl="1" eaLnBrk="1" hangingPunct="1"/>
            <a:r>
              <a:rPr lang="en-US" altLang="en-US" sz="2400" dirty="0"/>
              <a:t>Adequate suction induces an IOP of at least </a:t>
            </a:r>
            <a:r>
              <a:rPr lang="en-US" altLang="en-US" sz="2400" dirty="0">
                <a:solidFill>
                  <a:srgbClr val="0000FF"/>
                </a:solidFill>
              </a:rPr>
              <a:t>65</a:t>
            </a:r>
            <a:r>
              <a:rPr lang="en-US" altLang="en-US" sz="2400" dirty="0"/>
              <a:t> mmHg</a:t>
            </a:r>
          </a:p>
        </p:txBody>
      </p:sp>
      <p:sp>
        <p:nvSpPr>
          <p:cNvPr id="512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EBD6B0-84C9-41B4-BBCB-AE56AB435B9D}" type="slidenum">
              <a:rPr lang="en-US" altLang="en-US" sz="1000"/>
              <a:pPr>
                <a:spcBef>
                  <a:spcPct val="0"/>
                </a:spcBef>
                <a:buClrTx/>
                <a:buSzTx/>
                <a:buFontTx/>
                <a:buNone/>
              </a:pPr>
              <a:t>131</a:t>
            </a:fld>
            <a:endParaRPr lang="en-US" altLang="en-US" sz="1000"/>
          </a:p>
        </p:txBody>
      </p:sp>
      <p:sp>
        <p:nvSpPr>
          <p:cNvPr id="8"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7" name="Rectangle 3"/>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8" name="Rectangle 4"/>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6149" name="Rectangle 5"/>
          <p:cNvSpPr>
            <a:spLocks noGrp="1" noChangeArrowheads="1"/>
          </p:cNvSpPr>
          <p:nvPr>
            <p:ph type="body" idx="1"/>
          </p:nvPr>
        </p:nvSpPr>
        <p:spPr>
          <a:xfrm>
            <a:off x="228600" y="990600"/>
            <a:ext cx="8534400" cy="5562600"/>
          </a:xfrm>
        </p:spPr>
        <p:txBody>
          <a:bodyPr/>
          <a:lstStyle/>
          <a:p>
            <a:pPr eaLnBrk="1" hangingPunct="1"/>
            <a:r>
              <a:rPr lang="en-US" altLang="en-US" sz="2800" i="1"/>
              <a:t>Cutting the flap with a microkeratome…problems</a:t>
            </a:r>
          </a:p>
          <a:p>
            <a:pPr lvl="1" eaLnBrk="1" hangingPunct="1"/>
            <a:r>
              <a:rPr lang="en-US" altLang="en-US" sz="2400"/>
              <a:t>Adequate suction induces an IOP of at least </a:t>
            </a:r>
            <a:r>
              <a:rPr lang="en-US" altLang="en-US" sz="2400">
                <a:solidFill>
                  <a:srgbClr val="0000FF"/>
                </a:solidFill>
              </a:rPr>
              <a:t>65</a:t>
            </a:r>
            <a:r>
              <a:rPr lang="en-US" altLang="en-US" sz="2400"/>
              <a:t> mmHg</a:t>
            </a:r>
          </a:p>
          <a:p>
            <a:pPr lvl="1" eaLnBrk="1" hangingPunct="1"/>
            <a:r>
              <a:rPr lang="en-US" altLang="en-US" sz="2400"/>
              <a:t>Inadequate suction </a:t>
            </a:r>
            <a:r>
              <a:rPr lang="en-US" altLang="en-US" sz="2400">
                <a:cs typeface="Arial" panose="020B0604020202020204" pitchFamily="34" charset="0"/>
              </a:rPr>
              <a:t>↑</a:t>
            </a:r>
            <a:r>
              <a:rPr lang="en-US" altLang="en-US" sz="2400"/>
              <a:t> the risk of a thin flap or buttonhole</a:t>
            </a:r>
          </a:p>
        </p:txBody>
      </p:sp>
      <p:sp>
        <p:nvSpPr>
          <p:cNvPr id="6151" name="Rectangle 7"/>
          <p:cNvSpPr>
            <a:spLocks noChangeArrowheads="1"/>
          </p:cNvSpPr>
          <p:nvPr/>
        </p:nvSpPr>
        <p:spPr bwMode="auto">
          <a:xfrm>
            <a:off x="5562600" y="1981200"/>
            <a:ext cx="1066800" cy="3810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dirty="0"/>
              <a:t>flap </a:t>
            </a:r>
            <a:r>
              <a:rPr lang="en-US" altLang="en-US" sz="1000" dirty="0" err="1"/>
              <a:t>prob</a:t>
            </a:r>
            <a:r>
              <a:rPr lang="en-US" altLang="en-US" sz="1000" dirty="0"/>
              <a:t> 1</a:t>
            </a:r>
          </a:p>
        </p:txBody>
      </p:sp>
      <p:sp>
        <p:nvSpPr>
          <p:cNvPr id="6152" name="Rectangle 8"/>
          <p:cNvSpPr>
            <a:spLocks noChangeArrowheads="1"/>
          </p:cNvSpPr>
          <p:nvPr/>
        </p:nvSpPr>
        <p:spPr bwMode="auto">
          <a:xfrm>
            <a:off x="7010400" y="1981200"/>
            <a:ext cx="1524000" cy="3810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a:t>flap prob 2</a:t>
            </a:r>
          </a:p>
        </p:txBody>
      </p:sp>
      <p:sp>
        <p:nvSpPr>
          <p:cNvPr id="61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07465A1-03C7-4A6E-92F3-205F8DEC23E6}" type="slidenum">
              <a:rPr lang="en-US" altLang="en-US" sz="1000"/>
              <a:pPr>
                <a:spcBef>
                  <a:spcPct val="0"/>
                </a:spcBef>
                <a:buClrTx/>
                <a:buSzTx/>
                <a:buFontTx/>
                <a:buNone/>
              </a:pPr>
              <a:t>132</a:t>
            </a:fld>
            <a:endParaRPr lang="en-US" altLang="en-US" sz="1000"/>
          </a:p>
        </p:txBody>
      </p:sp>
      <p:sp>
        <p:nvSpPr>
          <p:cNvPr id="10"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71" name="Rectangle 8"/>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7172" name="Rectangle 2"/>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73" name="Rectangle 3"/>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4" name="Rectangle 4"/>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7175" name="Rectangle 5"/>
          <p:cNvSpPr>
            <a:spLocks noGrp="1" noChangeArrowheads="1"/>
          </p:cNvSpPr>
          <p:nvPr>
            <p:ph type="body" idx="1"/>
          </p:nvPr>
        </p:nvSpPr>
        <p:spPr>
          <a:xfrm>
            <a:off x="228600" y="990600"/>
            <a:ext cx="8534400" cy="5562600"/>
          </a:xfrm>
        </p:spPr>
        <p:txBody>
          <a:bodyPr/>
          <a:lstStyle/>
          <a:p>
            <a:pPr eaLnBrk="1" hangingPunct="1"/>
            <a:r>
              <a:rPr lang="en-US" altLang="en-US" sz="2800" i="1"/>
              <a:t>Cutting the flap with a microkeratome…problems</a:t>
            </a:r>
          </a:p>
          <a:p>
            <a:pPr lvl="1" eaLnBrk="1" hangingPunct="1"/>
            <a:r>
              <a:rPr lang="en-US" altLang="en-US" sz="2400"/>
              <a:t>Adequate suction induces an IOP of at least </a:t>
            </a:r>
            <a:r>
              <a:rPr lang="en-US" altLang="en-US" sz="2400">
                <a:solidFill>
                  <a:srgbClr val="0000FF"/>
                </a:solidFill>
              </a:rPr>
              <a:t>65</a:t>
            </a:r>
            <a:r>
              <a:rPr lang="en-US" altLang="en-US" sz="2400"/>
              <a:t> mmHg</a:t>
            </a:r>
          </a:p>
          <a:p>
            <a:pPr lvl="1" eaLnBrk="1" hangingPunct="1"/>
            <a:r>
              <a:rPr lang="en-US" altLang="en-US" sz="2400"/>
              <a:t>Inadequate suction </a:t>
            </a:r>
            <a:r>
              <a:rPr lang="en-US" altLang="en-US" sz="2400">
                <a:cs typeface="Arial" panose="020B0604020202020204" pitchFamily="34" charset="0"/>
              </a:rPr>
              <a:t>↑</a:t>
            </a:r>
            <a:r>
              <a:rPr lang="en-US" altLang="en-US" sz="2400"/>
              <a:t> the risk of a </a:t>
            </a:r>
            <a:r>
              <a:rPr lang="en-US" altLang="en-US" sz="2400">
                <a:solidFill>
                  <a:srgbClr val="0000FF"/>
                </a:solidFill>
              </a:rPr>
              <a:t>thin flap </a:t>
            </a:r>
            <a:r>
              <a:rPr lang="en-US" altLang="en-US" sz="2400"/>
              <a:t>or</a:t>
            </a:r>
            <a:r>
              <a:rPr lang="en-US" altLang="en-US" sz="2400">
                <a:solidFill>
                  <a:srgbClr val="0000FF"/>
                </a:solidFill>
              </a:rPr>
              <a:t> buttonhole</a:t>
            </a:r>
          </a:p>
        </p:txBody>
      </p:sp>
      <p:sp>
        <p:nvSpPr>
          <p:cNvPr id="717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E680A0-0A5B-479F-9C55-EF206300AA37}" type="slidenum">
              <a:rPr lang="en-US" altLang="en-US" sz="1000"/>
              <a:pPr>
                <a:spcBef>
                  <a:spcPct val="0"/>
                </a:spcBef>
                <a:buClrTx/>
                <a:buSzTx/>
                <a:buFontTx/>
                <a:buNone/>
              </a:pPr>
              <a:t>133</a:t>
            </a:fld>
            <a:endParaRPr lang="en-US" altLang="en-US" sz="1000"/>
          </a:p>
        </p:txBody>
      </p:sp>
      <p:sp>
        <p:nvSpPr>
          <p:cNvPr id="10"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134</a:t>
            </a:fld>
            <a:endParaRPr lang="en-US" altLang="en-US"/>
          </a:p>
        </p:txBody>
      </p:sp>
      <p:sp>
        <p:nvSpPr>
          <p:cNvPr id="3" name="TextBox 2"/>
          <p:cNvSpPr txBox="1"/>
          <p:nvPr/>
        </p:nvSpPr>
        <p:spPr>
          <a:xfrm>
            <a:off x="3324465" y="5943600"/>
            <a:ext cx="2569935" cy="369332"/>
          </a:xfrm>
          <a:prstGeom prst="rect">
            <a:avLst/>
          </a:prstGeom>
          <a:noFill/>
        </p:spPr>
        <p:txBody>
          <a:bodyPr wrap="none" rtlCol="0">
            <a:spAutoFit/>
          </a:bodyPr>
          <a:lstStyle/>
          <a:p>
            <a:pPr algn="ctr"/>
            <a:r>
              <a:rPr lang="en-US" dirty="0"/>
              <a:t>LASIK flap: Buttonhole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282" y="609600"/>
            <a:ext cx="6210300" cy="4715227"/>
          </a:xfrm>
          <a:prstGeom prst="rect">
            <a:avLst/>
          </a:prstGeom>
        </p:spPr>
      </p:pic>
    </p:spTree>
    <p:extLst>
      <p:ext uri="{BB962C8B-B14F-4D97-AF65-F5344CB8AC3E}">
        <p14:creationId xmlns:p14="http://schemas.microsoft.com/office/powerpoint/2010/main" val="31266481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8195" name="Rectangle 3"/>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8196" name="Rectangle 4"/>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8197" name="Rectangle 5"/>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8" name="Rectangle 6"/>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8199" name="Rectangle 7"/>
          <p:cNvSpPr>
            <a:spLocks noGrp="1" noChangeArrowheads="1"/>
          </p:cNvSpPr>
          <p:nvPr>
            <p:ph type="body" idx="1"/>
          </p:nvPr>
        </p:nvSpPr>
        <p:spPr>
          <a:xfrm>
            <a:off x="228600" y="990600"/>
            <a:ext cx="8534400" cy="5562600"/>
          </a:xfrm>
        </p:spPr>
        <p:txBody>
          <a:bodyPr/>
          <a:lstStyle/>
          <a:p>
            <a:pPr eaLnBrk="1" hangingPunct="1"/>
            <a:r>
              <a:rPr lang="en-US" altLang="en-US" sz="2800" i="1"/>
              <a:t>Cutting the flap with a microkeratome…problems</a:t>
            </a:r>
          </a:p>
          <a:p>
            <a:pPr lvl="1" eaLnBrk="1" hangingPunct="1"/>
            <a:r>
              <a:rPr lang="en-US" altLang="en-US" sz="2400"/>
              <a:t>Adequate suction induces an IOP of at least </a:t>
            </a:r>
            <a:r>
              <a:rPr lang="en-US" altLang="en-US" sz="2400">
                <a:solidFill>
                  <a:srgbClr val="0000FF"/>
                </a:solidFill>
              </a:rPr>
              <a:t>65</a:t>
            </a:r>
            <a:r>
              <a:rPr lang="en-US" altLang="en-US" sz="2400"/>
              <a:t> mmHg</a:t>
            </a:r>
          </a:p>
          <a:p>
            <a:pPr lvl="1" eaLnBrk="1" hangingPunct="1"/>
            <a:r>
              <a:rPr lang="en-US" altLang="en-US" sz="2400"/>
              <a:t>Inadequate suction </a:t>
            </a:r>
            <a:r>
              <a:rPr lang="en-US" altLang="en-US" sz="2400">
                <a:cs typeface="Arial" panose="020B0604020202020204" pitchFamily="34" charset="0"/>
              </a:rPr>
              <a:t>↑</a:t>
            </a:r>
            <a:r>
              <a:rPr lang="en-US" altLang="en-US" sz="2400"/>
              <a:t> the risk of a </a:t>
            </a:r>
            <a:r>
              <a:rPr lang="en-US" altLang="en-US" sz="2400">
                <a:solidFill>
                  <a:srgbClr val="0000FF"/>
                </a:solidFill>
              </a:rPr>
              <a:t>thin flap </a:t>
            </a:r>
            <a:r>
              <a:rPr lang="en-US" altLang="en-US" sz="2400"/>
              <a:t>or</a:t>
            </a:r>
            <a:r>
              <a:rPr lang="en-US" altLang="en-US" sz="2400">
                <a:solidFill>
                  <a:srgbClr val="0000FF"/>
                </a:solidFill>
              </a:rPr>
              <a:t> buttonhole</a:t>
            </a:r>
          </a:p>
          <a:p>
            <a:pPr lvl="1" eaLnBrk="1" hangingPunct="1"/>
            <a:r>
              <a:rPr lang="en-US" altLang="en-US" sz="2400"/>
              <a:t>A steep (&gt;46D) cornea </a:t>
            </a:r>
            <a:r>
              <a:rPr lang="en-US" altLang="en-US" sz="2400">
                <a:cs typeface="Arial" panose="020B0604020202020204" pitchFamily="34" charset="0"/>
              </a:rPr>
              <a:t>↑</a:t>
            </a:r>
            <a:r>
              <a:rPr lang="en-US" altLang="en-US" sz="2400"/>
              <a:t> the risk of a thin flap or buttonhole as well</a:t>
            </a:r>
          </a:p>
        </p:txBody>
      </p:sp>
      <p:sp>
        <p:nvSpPr>
          <p:cNvPr id="8201" name="Rectangle 9"/>
          <p:cNvSpPr>
            <a:spLocks noChangeArrowheads="1"/>
          </p:cNvSpPr>
          <p:nvPr/>
        </p:nvSpPr>
        <p:spPr bwMode="auto">
          <a:xfrm>
            <a:off x="1295400" y="2438400"/>
            <a:ext cx="1828800" cy="3810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dirty="0"/>
              <a:t>descriptive term, and specifics</a:t>
            </a:r>
          </a:p>
        </p:txBody>
      </p:sp>
      <p:sp>
        <p:nvSpPr>
          <p:cNvPr id="82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1C46075-28F3-4E9E-AD3D-CB3C67B6E103}" type="slidenum">
              <a:rPr lang="en-US" altLang="en-US" sz="1000"/>
              <a:pPr>
                <a:spcBef>
                  <a:spcPct val="0"/>
                </a:spcBef>
                <a:buClrTx/>
                <a:buSzTx/>
                <a:buFontTx/>
                <a:buNone/>
              </a:pPr>
              <a:t>135</a:t>
            </a:fld>
            <a:endParaRPr lang="en-US" altLang="en-US" sz="1000"/>
          </a:p>
        </p:txBody>
      </p:sp>
      <p:sp>
        <p:nvSpPr>
          <p:cNvPr id="11"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295400" y="2438400"/>
            <a:ext cx="1828800" cy="381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9219" name="Rectangle 2"/>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20" name="Rectangle 3"/>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9221" name="Rectangle 4"/>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22" name="Rectangle 5"/>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Rectangle 6"/>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9224" name="Rectangle 7"/>
          <p:cNvSpPr>
            <a:spLocks noGrp="1" noChangeArrowheads="1"/>
          </p:cNvSpPr>
          <p:nvPr>
            <p:ph type="body" idx="1"/>
          </p:nvPr>
        </p:nvSpPr>
        <p:spPr>
          <a:xfrm>
            <a:off x="228600" y="990600"/>
            <a:ext cx="8534400" cy="5562600"/>
          </a:xfrm>
        </p:spPr>
        <p:txBody>
          <a:bodyPr/>
          <a:lstStyle/>
          <a:p>
            <a:pPr eaLnBrk="1" hangingPunct="1"/>
            <a:r>
              <a:rPr lang="en-US" altLang="en-US" sz="2800" i="1"/>
              <a:t>Cutting the flap with a microkeratome…problems</a:t>
            </a:r>
          </a:p>
          <a:p>
            <a:pPr lvl="1" eaLnBrk="1" hangingPunct="1"/>
            <a:r>
              <a:rPr lang="en-US" altLang="en-US" sz="2400"/>
              <a:t>Adequate suction induces an IOP of at least </a:t>
            </a:r>
            <a:r>
              <a:rPr lang="en-US" altLang="en-US" sz="2400">
                <a:solidFill>
                  <a:srgbClr val="0000FF"/>
                </a:solidFill>
              </a:rPr>
              <a:t>65</a:t>
            </a:r>
            <a:r>
              <a:rPr lang="en-US" altLang="en-US" sz="2400"/>
              <a:t> mmHg</a:t>
            </a:r>
          </a:p>
          <a:p>
            <a:pPr lvl="1" eaLnBrk="1" hangingPunct="1"/>
            <a:r>
              <a:rPr lang="en-US" altLang="en-US" sz="2400"/>
              <a:t>Inadequate suction </a:t>
            </a:r>
            <a:r>
              <a:rPr lang="en-US" altLang="en-US" sz="2400">
                <a:cs typeface="Arial" panose="020B0604020202020204" pitchFamily="34" charset="0"/>
              </a:rPr>
              <a:t>↑</a:t>
            </a:r>
            <a:r>
              <a:rPr lang="en-US" altLang="en-US" sz="2400"/>
              <a:t> the risk of a </a:t>
            </a:r>
            <a:r>
              <a:rPr lang="en-US" altLang="en-US" sz="2400">
                <a:solidFill>
                  <a:srgbClr val="0000FF"/>
                </a:solidFill>
              </a:rPr>
              <a:t>thin flap </a:t>
            </a:r>
            <a:r>
              <a:rPr lang="en-US" altLang="en-US" sz="2400"/>
              <a:t>or</a:t>
            </a:r>
            <a:r>
              <a:rPr lang="en-US" altLang="en-US" sz="2400">
                <a:solidFill>
                  <a:srgbClr val="0000FF"/>
                </a:solidFill>
              </a:rPr>
              <a:t> buttonhole</a:t>
            </a:r>
          </a:p>
          <a:p>
            <a:pPr lvl="1" eaLnBrk="1" hangingPunct="1"/>
            <a:r>
              <a:rPr lang="en-US" altLang="en-US" sz="2400"/>
              <a:t>A </a:t>
            </a:r>
            <a:r>
              <a:rPr lang="en-US" altLang="en-US" sz="2400">
                <a:solidFill>
                  <a:srgbClr val="0000FF"/>
                </a:solidFill>
              </a:rPr>
              <a:t>steep (&gt;46D) </a:t>
            </a:r>
            <a:r>
              <a:rPr lang="en-US" altLang="en-US" sz="2400"/>
              <a:t>cornea </a:t>
            </a:r>
            <a:r>
              <a:rPr lang="en-US" altLang="en-US" sz="2400">
                <a:cs typeface="Arial" panose="020B0604020202020204" pitchFamily="34" charset="0"/>
              </a:rPr>
              <a:t>↑</a:t>
            </a:r>
            <a:r>
              <a:rPr lang="en-US" altLang="en-US" sz="2400"/>
              <a:t> the risk of a thin flap or buttonhole as well</a:t>
            </a:r>
          </a:p>
        </p:txBody>
      </p:sp>
      <p:sp>
        <p:nvSpPr>
          <p:cNvPr id="922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28560F-B795-45C4-8428-BDA2C1986571}" type="slidenum">
              <a:rPr lang="en-US" altLang="en-US" sz="1000"/>
              <a:pPr>
                <a:spcBef>
                  <a:spcPct val="0"/>
                </a:spcBef>
                <a:buClrTx/>
                <a:buSzTx/>
                <a:buFontTx/>
                <a:buNone/>
              </a:pPr>
              <a:t>136</a:t>
            </a:fld>
            <a:endParaRPr lang="en-US" altLang="en-US" sz="1000"/>
          </a:p>
        </p:txBody>
      </p:sp>
      <p:sp>
        <p:nvSpPr>
          <p:cNvPr id="11"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1295400" y="2438400"/>
            <a:ext cx="1828800" cy="381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0243" name="Rectangle 4"/>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4" name="Rectangle 5"/>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0245" name="Rectangle 6"/>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6" name="Rectangle 7"/>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7" name="Rectangle 8"/>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0248" name="Rectangle 9"/>
          <p:cNvSpPr>
            <a:spLocks noGrp="1" noChangeArrowheads="1"/>
          </p:cNvSpPr>
          <p:nvPr>
            <p:ph type="body" idx="1"/>
          </p:nvPr>
        </p:nvSpPr>
        <p:spPr>
          <a:xfrm>
            <a:off x="228600" y="990600"/>
            <a:ext cx="8534400" cy="5562600"/>
          </a:xfrm>
        </p:spPr>
        <p:txBody>
          <a:bodyPr/>
          <a:lstStyle/>
          <a:p>
            <a:pPr eaLnBrk="1" hangingPunct="1"/>
            <a:r>
              <a:rPr lang="en-US" altLang="en-US" sz="2800" i="1"/>
              <a:t>Cutting the flap with a microkeratome…problems</a:t>
            </a:r>
          </a:p>
          <a:p>
            <a:pPr lvl="1" eaLnBrk="1" hangingPunct="1"/>
            <a:r>
              <a:rPr lang="en-US" altLang="en-US" sz="2400"/>
              <a:t>Adequate suction induces an IOP of at least </a:t>
            </a:r>
            <a:r>
              <a:rPr lang="en-US" altLang="en-US" sz="2400">
                <a:solidFill>
                  <a:srgbClr val="0000FF"/>
                </a:solidFill>
              </a:rPr>
              <a:t>65</a:t>
            </a:r>
            <a:r>
              <a:rPr lang="en-US" altLang="en-US" sz="2400"/>
              <a:t> mmHg</a:t>
            </a:r>
          </a:p>
          <a:p>
            <a:pPr lvl="1" eaLnBrk="1" hangingPunct="1"/>
            <a:r>
              <a:rPr lang="en-US" altLang="en-US" sz="2400"/>
              <a:t>Inadequate suction </a:t>
            </a:r>
            <a:r>
              <a:rPr lang="en-US" altLang="en-US" sz="2400">
                <a:cs typeface="Arial" panose="020B0604020202020204" pitchFamily="34" charset="0"/>
              </a:rPr>
              <a:t>↑</a:t>
            </a:r>
            <a:r>
              <a:rPr lang="en-US" altLang="en-US" sz="2400"/>
              <a:t> the risk of a </a:t>
            </a:r>
            <a:r>
              <a:rPr lang="en-US" altLang="en-US" sz="2400">
                <a:solidFill>
                  <a:srgbClr val="0000FF"/>
                </a:solidFill>
              </a:rPr>
              <a:t>thin flap </a:t>
            </a:r>
            <a:r>
              <a:rPr lang="en-US" altLang="en-US" sz="2400"/>
              <a:t>or</a:t>
            </a:r>
            <a:r>
              <a:rPr lang="en-US" altLang="en-US" sz="2400">
                <a:solidFill>
                  <a:srgbClr val="0000FF"/>
                </a:solidFill>
              </a:rPr>
              <a:t> buttonhole</a:t>
            </a:r>
          </a:p>
          <a:p>
            <a:pPr lvl="1" eaLnBrk="1" hangingPunct="1"/>
            <a:r>
              <a:rPr lang="en-US" altLang="en-US" sz="2400"/>
              <a:t>A </a:t>
            </a:r>
            <a:r>
              <a:rPr lang="en-US" altLang="en-US" sz="2400">
                <a:solidFill>
                  <a:srgbClr val="0000FF"/>
                </a:solidFill>
              </a:rPr>
              <a:t>steep (&gt;46D) </a:t>
            </a:r>
            <a:r>
              <a:rPr lang="en-US" altLang="en-US" sz="2400"/>
              <a:t>cornea </a:t>
            </a:r>
            <a:r>
              <a:rPr lang="en-US" altLang="en-US" sz="2400">
                <a:cs typeface="Arial" panose="020B0604020202020204" pitchFamily="34" charset="0"/>
              </a:rPr>
              <a:t>↑</a:t>
            </a:r>
            <a:r>
              <a:rPr lang="en-US" altLang="en-US" sz="2400"/>
              <a:t> the risk of a thin flap or buttonhole as well</a:t>
            </a:r>
          </a:p>
          <a:p>
            <a:pPr lvl="1" eaLnBrk="1" hangingPunct="1"/>
            <a:r>
              <a:rPr lang="en-US" altLang="en-US" sz="2400"/>
              <a:t>A flat (&lt;41D) cornea </a:t>
            </a:r>
            <a:r>
              <a:rPr lang="en-US" altLang="en-US" sz="2400">
                <a:cs typeface="Arial" panose="020B0604020202020204" pitchFamily="34" charset="0"/>
              </a:rPr>
              <a:t>↑</a:t>
            </a:r>
            <a:r>
              <a:rPr lang="en-US" altLang="en-US" sz="2400"/>
              <a:t> the risk of a free cap</a:t>
            </a:r>
          </a:p>
        </p:txBody>
      </p:sp>
      <p:sp>
        <p:nvSpPr>
          <p:cNvPr id="10250" name="Rectangle 11"/>
          <p:cNvSpPr>
            <a:spLocks noChangeArrowheads="1"/>
          </p:cNvSpPr>
          <p:nvPr/>
        </p:nvSpPr>
        <p:spPr bwMode="auto">
          <a:xfrm>
            <a:off x="5715000" y="3200400"/>
            <a:ext cx="1219200" cy="3810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flap prob 3</a:t>
            </a:r>
          </a:p>
        </p:txBody>
      </p:sp>
      <p:sp>
        <p:nvSpPr>
          <p:cNvPr id="102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9218773-E2D3-4E9C-A1B8-E0A6D5547C34}" type="slidenum">
              <a:rPr lang="en-US" altLang="en-US" sz="1000"/>
              <a:pPr>
                <a:spcBef>
                  <a:spcPct val="0"/>
                </a:spcBef>
                <a:buClrTx/>
                <a:buSzTx/>
                <a:buFontTx/>
                <a:buNone/>
              </a:pPr>
              <a:t>137</a:t>
            </a:fld>
            <a:endParaRPr lang="en-US" altLang="en-US" sz="1000"/>
          </a:p>
        </p:txBody>
      </p:sp>
      <p:sp>
        <p:nvSpPr>
          <p:cNvPr id="12"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1295400" y="2438400"/>
            <a:ext cx="1828800" cy="381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1267" name="Rectangle 2"/>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11268" name="Rectangle 3"/>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9" name="Rectangle 4"/>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0" name="Rectangle 5"/>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1" name="Rectangle 7"/>
          <p:cNvSpPr>
            <a:spLocks noChangeArrowheads="1"/>
          </p:cNvSpPr>
          <p:nvPr/>
        </p:nvSpPr>
        <p:spPr bwMode="auto">
          <a:xfrm>
            <a:off x="5715000" y="3200400"/>
            <a:ext cx="12192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2" name="Rectangle 8"/>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1273" name="Rectangle 10"/>
          <p:cNvSpPr>
            <a:spLocks noGrp="1" noChangeArrowheads="1"/>
          </p:cNvSpPr>
          <p:nvPr>
            <p:ph type="body" idx="1"/>
          </p:nvPr>
        </p:nvSpPr>
        <p:spPr>
          <a:xfrm>
            <a:off x="228600" y="990600"/>
            <a:ext cx="8534400" cy="5562600"/>
          </a:xfrm>
        </p:spPr>
        <p:txBody>
          <a:bodyPr/>
          <a:lstStyle/>
          <a:p>
            <a:pPr eaLnBrk="1" hangingPunct="1"/>
            <a:r>
              <a:rPr lang="en-US" altLang="en-US" sz="2800" i="1"/>
              <a:t>Cutting the flap with a microkeratome…problems</a:t>
            </a:r>
          </a:p>
          <a:p>
            <a:pPr lvl="1" eaLnBrk="1" hangingPunct="1"/>
            <a:r>
              <a:rPr lang="en-US" altLang="en-US" sz="2400"/>
              <a:t>Adequate suction induces an IOP of at least </a:t>
            </a:r>
            <a:r>
              <a:rPr lang="en-US" altLang="en-US" sz="2400">
                <a:solidFill>
                  <a:srgbClr val="3333FF"/>
                </a:solidFill>
              </a:rPr>
              <a:t>65</a:t>
            </a:r>
            <a:r>
              <a:rPr lang="en-US" altLang="en-US" sz="2400"/>
              <a:t> mmHg</a:t>
            </a:r>
          </a:p>
          <a:p>
            <a:pPr lvl="1" eaLnBrk="1" hangingPunct="1"/>
            <a:r>
              <a:rPr lang="en-US" altLang="en-US" sz="2400"/>
              <a:t>Inadequate suction </a:t>
            </a:r>
            <a:r>
              <a:rPr lang="en-US" altLang="en-US" sz="2400">
                <a:cs typeface="Arial" panose="020B0604020202020204" pitchFamily="34" charset="0"/>
              </a:rPr>
              <a:t>↑</a:t>
            </a:r>
            <a:r>
              <a:rPr lang="en-US" altLang="en-US" sz="2400"/>
              <a:t> the risk of a </a:t>
            </a:r>
            <a:r>
              <a:rPr lang="en-US" altLang="en-US" sz="2400">
                <a:solidFill>
                  <a:srgbClr val="3333FF"/>
                </a:solidFill>
              </a:rPr>
              <a:t>thin flap</a:t>
            </a:r>
            <a:r>
              <a:rPr lang="en-US" altLang="en-US" sz="2400"/>
              <a:t> or </a:t>
            </a:r>
            <a:r>
              <a:rPr lang="en-US" altLang="en-US" sz="2400">
                <a:solidFill>
                  <a:srgbClr val="3333FF"/>
                </a:solidFill>
              </a:rPr>
              <a:t>buttonhole</a:t>
            </a:r>
          </a:p>
          <a:p>
            <a:pPr lvl="1" eaLnBrk="1" hangingPunct="1"/>
            <a:r>
              <a:rPr lang="en-US" altLang="en-US" sz="2400"/>
              <a:t>A </a:t>
            </a:r>
            <a:r>
              <a:rPr lang="en-US" altLang="en-US" sz="2400">
                <a:solidFill>
                  <a:srgbClr val="0000FF"/>
                </a:solidFill>
              </a:rPr>
              <a:t>steep (&gt;46D) </a:t>
            </a:r>
            <a:r>
              <a:rPr lang="en-US" altLang="en-US" sz="2400"/>
              <a:t>cornea </a:t>
            </a:r>
            <a:r>
              <a:rPr lang="en-US" altLang="en-US" sz="2400">
                <a:cs typeface="Arial" panose="020B0604020202020204" pitchFamily="34" charset="0"/>
              </a:rPr>
              <a:t>↑</a:t>
            </a:r>
            <a:r>
              <a:rPr lang="en-US" altLang="en-US" sz="2400"/>
              <a:t> the risk of a thin flap or buttonhole as well</a:t>
            </a:r>
          </a:p>
          <a:p>
            <a:pPr lvl="1" eaLnBrk="1" hangingPunct="1"/>
            <a:r>
              <a:rPr lang="en-US" altLang="en-US" sz="2400"/>
              <a:t>A flat (&lt;41D) cornea </a:t>
            </a:r>
            <a:r>
              <a:rPr lang="en-US" altLang="en-US" sz="2400">
                <a:cs typeface="Arial" panose="020B0604020202020204" pitchFamily="34" charset="0"/>
              </a:rPr>
              <a:t>↑</a:t>
            </a:r>
            <a:r>
              <a:rPr lang="en-US" altLang="en-US" sz="2400"/>
              <a:t> the risk of a </a:t>
            </a:r>
            <a:r>
              <a:rPr lang="en-US" altLang="en-US" sz="2400">
                <a:solidFill>
                  <a:srgbClr val="3333FF"/>
                </a:solidFill>
              </a:rPr>
              <a:t>free cap</a:t>
            </a:r>
          </a:p>
          <a:p>
            <a:pPr lvl="1" eaLnBrk="1" hangingPunct="1"/>
            <a:endParaRPr lang="en-US" altLang="en-US" sz="2400" b="1">
              <a:solidFill>
                <a:srgbClr val="3333FF"/>
              </a:solidFill>
            </a:endParaRPr>
          </a:p>
        </p:txBody>
      </p:sp>
      <p:sp>
        <p:nvSpPr>
          <p:cNvPr id="112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F60A888-6856-42D8-ACFD-6644D6A5CF7D}" type="slidenum">
              <a:rPr lang="en-US" altLang="en-US" sz="1000"/>
              <a:pPr>
                <a:spcBef>
                  <a:spcPct val="0"/>
                </a:spcBef>
                <a:buClrTx/>
                <a:buSzTx/>
                <a:buFontTx/>
                <a:buNone/>
              </a:pPr>
              <a:t>138</a:t>
            </a:fld>
            <a:endParaRPr lang="en-US" altLang="en-US" sz="1000"/>
          </a:p>
        </p:txBody>
      </p:sp>
      <p:sp>
        <p:nvSpPr>
          <p:cNvPr id="12"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139</a:t>
            </a:fld>
            <a:endParaRPr lang="en-US" altLang="en-US"/>
          </a:p>
        </p:txBody>
      </p:sp>
      <p:sp>
        <p:nvSpPr>
          <p:cNvPr id="3" name="TextBox 2"/>
          <p:cNvSpPr txBox="1"/>
          <p:nvPr/>
        </p:nvSpPr>
        <p:spPr>
          <a:xfrm>
            <a:off x="3452706" y="5943600"/>
            <a:ext cx="2313455" cy="369332"/>
          </a:xfrm>
          <a:prstGeom prst="rect">
            <a:avLst/>
          </a:prstGeom>
          <a:noFill/>
        </p:spPr>
        <p:txBody>
          <a:bodyPr wrap="none" rtlCol="0">
            <a:spAutoFit/>
          </a:bodyPr>
          <a:lstStyle/>
          <a:p>
            <a:pPr algn="ctr"/>
            <a:r>
              <a:rPr lang="en-US" dirty="0"/>
              <a:t>LASIK flap: Free cap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41101"/>
            <a:ext cx="5410200" cy="5067555"/>
          </a:xfrm>
          <a:prstGeom prst="rect">
            <a:avLst/>
          </a:prstGeom>
        </p:spPr>
      </p:pic>
    </p:spTree>
    <p:extLst>
      <p:ext uri="{BB962C8B-B14F-4D97-AF65-F5344CB8AC3E}">
        <p14:creationId xmlns:p14="http://schemas.microsoft.com/office/powerpoint/2010/main" val="358334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738664"/>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endParaRPr lang="en-US" sz="1400" dirty="0">
              <a:solidFill>
                <a:srgbClr val="0000FF"/>
              </a:solidFill>
            </a:endParaRP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7815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1295400" y="2438400"/>
            <a:ext cx="1828800" cy="381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2291" name="Rectangle 2"/>
          <p:cNvSpPr>
            <a:spLocks noChangeArrowheads="1"/>
          </p:cNvSpPr>
          <p:nvPr/>
        </p:nvSpPr>
        <p:spPr bwMode="auto">
          <a:xfrm>
            <a:off x="533400" y="4038600"/>
            <a:ext cx="8305800" cy="1752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12293" name="Rectangle 4"/>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96" name="Rectangle 8"/>
          <p:cNvSpPr>
            <a:spLocks noChangeArrowheads="1"/>
          </p:cNvSpPr>
          <p:nvPr/>
        </p:nvSpPr>
        <p:spPr bwMode="auto">
          <a:xfrm>
            <a:off x="5715000" y="3200400"/>
            <a:ext cx="12192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p>
        </p:txBody>
      </p:sp>
      <p:sp>
        <p:nvSpPr>
          <p:cNvPr id="12297" name="Rectangle 9"/>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2298" name="Rectangle 11"/>
          <p:cNvSpPr>
            <a:spLocks noGrp="1" noChangeArrowheads="1"/>
          </p:cNvSpPr>
          <p:nvPr>
            <p:ph type="body" idx="1"/>
          </p:nvPr>
        </p:nvSpPr>
        <p:spPr>
          <a:xfrm>
            <a:off x="228600" y="990600"/>
            <a:ext cx="8686800" cy="5562600"/>
          </a:xfrm>
        </p:spPr>
        <p:txBody>
          <a:bodyPr/>
          <a:lstStyle/>
          <a:p>
            <a:pPr eaLnBrk="1" hangingPunct="1"/>
            <a:r>
              <a:rPr lang="en-US" altLang="en-US" sz="2800" i="1">
                <a:solidFill>
                  <a:srgbClr val="B2B2B2"/>
                </a:solidFill>
              </a:rPr>
              <a:t>Cutting the flap with a microkeratome…problems</a:t>
            </a:r>
          </a:p>
          <a:p>
            <a:pPr lvl="1" eaLnBrk="1" hangingPunct="1"/>
            <a:r>
              <a:rPr lang="en-US" altLang="en-US" sz="2400">
                <a:solidFill>
                  <a:srgbClr val="B2B2B2"/>
                </a:solidFill>
              </a:rPr>
              <a:t>Adequate suction induces an IOP of at least 65 mmHg</a:t>
            </a:r>
          </a:p>
          <a:p>
            <a:pPr lvl="1" eaLnBrk="1" hangingPunct="1"/>
            <a:r>
              <a:rPr lang="en-US" altLang="en-US" sz="2400">
                <a:solidFill>
                  <a:srgbClr val="B2B2B2"/>
                </a:solidFill>
              </a:rPr>
              <a:t>Inadequate suction </a:t>
            </a:r>
            <a:r>
              <a:rPr lang="en-US" altLang="en-US" sz="2400">
                <a:solidFill>
                  <a:srgbClr val="B2B2B2"/>
                </a:solidFill>
                <a:cs typeface="Arial" panose="020B0604020202020204" pitchFamily="34" charset="0"/>
              </a:rPr>
              <a:t>↑</a:t>
            </a:r>
            <a:r>
              <a:rPr lang="en-US" altLang="en-US" sz="2400">
                <a:solidFill>
                  <a:srgbClr val="B2B2B2"/>
                </a:solidFill>
              </a:rPr>
              <a:t> the risk of a </a:t>
            </a:r>
            <a:r>
              <a:rPr lang="en-US" altLang="en-US" sz="2400" b="1">
                <a:solidFill>
                  <a:srgbClr val="0000FF"/>
                </a:solidFill>
              </a:rPr>
              <a:t>thin flap</a:t>
            </a:r>
            <a:r>
              <a:rPr lang="en-US" altLang="en-US" sz="2400">
                <a:solidFill>
                  <a:srgbClr val="B2B2B2"/>
                </a:solidFill>
              </a:rPr>
              <a:t> or </a:t>
            </a:r>
            <a:r>
              <a:rPr lang="en-US" altLang="en-US" sz="2400" b="1">
                <a:solidFill>
                  <a:srgbClr val="0000FF"/>
                </a:solidFill>
              </a:rPr>
              <a:t>buttonhole</a:t>
            </a:r>
          </a:p>
          <a:p>
            <a:pPr lvl="1" eaLnBrk="1" hangingPunct="1"/>
            <a:r>
              <a:rPr lang="en-US" altLang="en-US" sz="2400">
                <a:solidFill>
                  <a:srgbClr val="B2B2B2"/>
                </a:solidFill>
              </a:rPr>
              <a:t>A steep (&gt;46D) cornea </a:t>
            </a:r>
            <a:r>
              <a:rPr lang="en-US" altLang="en-US" sz="2400">
                <a:solidFill>
                  <a:srgbClr val="B2B2B2"/>
                </a:solidFill>
                <a:cs typeface="Arial" panose="020B0604020202020204" pitchFamily="34" charset="0"/>
              </a:rPr>
              <a:t>↑</a:t>
            </a:r>
            <a:r>
              <a:rPr lang="en-US" altLang="en-US" sz="2400">
                <a:solidFill>
                  <a:srgbClr val="B2B2B2"/>
                </a:solidFill>
              </a:rPr>
              <a:t> the risk of a </a:t>
            </a:r>
            <a:r>
              <a:rPr lang="en-US" altLang="en-US" sz="2400" b="1">
                <a:solidFill>
                  <a:srgbClr val="0000FF"/>
                </a:solidFill>
              </a:rPr>
              <a:t>thin flap </a:t>
            </a:r>
            <a:r>
              <a:rPr lang="en-US" altLang="en-US" sz="2400">
                <a:solidFill>
                  <a:srgbClr val="B2B2B2"/>
                </a:solidFill>
              </a:rPr>
              <a:t>or </a:t>
            </a:r>
            <a:r>
              <a:rPr lang="en-US" altLang="en-US" sz="2400" b="1">
                <a:solidFill>
                  <a:srgbClr val="0000FF"/>
                </a:solidFill>
              </a:rPr>
              <a:t>buttonhole</a:t>
            </a:r>
            <a:r>
              <a:rPr lang="en-US" altLang="en-US" sz="2400">
                <a:solidFill>
                  <a:srgbClr val="B2B2B2"/>
                </a:solidFill>
              </a:rPr>
              <a:t> as well</a:t>
            </a:r>
          </a:p>
          <a:p>
            <a:pPr lvl="1" eaLnBrk="1" hangingPunct="1"/>
            <a:r>
              <a:rPr lang="en-US" altLang="en-US" sz="2400">
                <a:solidFill>
                  <a:srgbClr val="B2B2B2"/>
                </a:solidFill>
              </a:rPr>
              <a:t>A flat (&lt;41D) cornea </a:t>
            </a:r>
            <a:r>
              <a:rPr lang="en-US" altLang="en-US" sz="2400">
                <a:solidFill>
                  <a:srgbClr val="B2B2B2"/>
                </a:solidFill>
                <a:cs typeface="Arial" panose="020B0604020202020204" pitchFamily="34" charset="0"/>
              </a:rPr>
              <a:t>↑</a:t>
            </a:r>
            <a:r>
              <a:rPr lang="en-US" altLang="en-US" sz="2400">
                <a:solidFill>
                  <a:srgbClr val="B2B2B2"/>
                </a:solidFill>
              </a:rPr>
              <a:t> the risk of a free cap</a:t>
            </a:r>
          </a:p>
          <a:p>
            <a:pPr lvl="1" eaLnBrk="1" hangingPunct="1"/>
            <a:endParaRPr lang="en-US" altLang="en-US" sz="2400">
              <a:solidFill>
                <a:schemeClr val="bg2"/>
              </a:solidFill>
            </a:endParaRPr>
          </a:p>
          <a:p>
            <a:pPr lvl="1" eaLnBrk="1" hangingPunct="1"/>
            <a:r>
              <a:rPr lang="en-US" altLang="en-US" sz="2400" i="1">
                <a:solidFill>
                  <a:srgbClr val="0000FF"/>
                </a:solidFill>
              </a:rPr>
              <a:t>How do you manage a…</a:t>
            </a:r>
          </a:p>
          <a:p>
            <a:pPr lvl="2" eaLnBrk="1" hangingPunct="1"/>
            <a:r>
              <a:rPr lang="en-US" altLang="en-US" sz="2100" i="1">
                <a:solidFill>
                  <a:srgbClr val="0000FF"/>
                </a:solidFill>
              </a:rPr>
              <a:t>Thin flap/buttonhole?</a:t>
            </a:r>
            <a:r>
              <a:rPr lang="en-US" altLang="en-US" sz="2100">
                <a:solidFill>
                  <a:srgbClr val="0000FF"/>
                </a:solidFill>
              </a:rPr>
              <a:t> </a:t>
            </a:r>
            <a:r>
              <a:rPr lang="en-US" altLang="en-US" sz="2100">
                <a:solidFill>
                  <a:srgbClr val="FFCCFF"/>
                </a:solidFill>
              </a:rPr>
              <a:t>Stop the procedure; re-cut in 3-6 months</a:t>
            </a:r>
          </a:p>
          <a:p>
            <a:pPr lvl="2" eaLnBrk="1" hangingPunct="1"/>
            <a:r>
              <a:rPr lang="en-US" altLang="en-US" sz="2100" i="1">
                <a:solidFill>
                  <a:srgbClr val="FFCCFF"/>
                </a:solidFill>
              </a:rPr>
              <a:t>Free cap?</a:t>
            </a:r>
            <a:r>
              <a:rPr lang="en-US" altLang="en-US" sz="2100">
                <a:solidFill>
                  <a:srgbClr val="FFCCFF"/>
                </a:solidFill>
              </a:rPr>
              <a:t> Place in antidessication chamber; finish the procedure; re-place the cap +/- sutures</a:t>
            </a:r>
          </a:p>
        </p:txBody>
      </p:sp>
      <p:sp>
        <p:nvSpPr>
          <p:cNvPr id="12300" name="Rectangle 13"/>
          <p:cNvSpPr>
            <a:spLocks noChangeArrowheads="1"/>
          </p:cNvSpPr>
          <p:nvPr/>
        </p:nvSpPr>
        <p:spPr bwMode="auto">
          <a:xfrm>
            <a:off x="914400" y="4876800"/>
            <a:ext cx="3810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30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20B97B7-C9AB-4924-B398-577927335017}" type="slidenum">
              <a:rPr lang="en-US" altLang="en-US" sz="1000"/>
              <a:pPr>
                <a:spcBef>
                  <a:spcPct val="0"/>
                </a:spcBef>
                <a:buClrTx/>
                <a:buSzTx/>
                <a:buFontTx/>
                <a:buNone/>
              </a:pPr>
              <a:t>140</a:t>
            </a:fld>
            <a:endParaRPr lang="en-US" altLang="en-US" sz="1000"/>
          </a:p>
        </p:txBody>
      </p:sp>
      <p:sp>
        <p:nvSpPr>
          <p:cNvPr id="14"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1295400" y="2438400"/>
            <a:ext cx="1828800" cy="381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3315" name="Rectangle 2"/>
          <p:cNvSpPr>
            <a:spLocks noChangeArrowheads="1"/>
          </p:cNvSpPr>
          <p:nvPr/>
        </p:nvSpPr>
        <p:spPr bwMode="auto">
          <a:xfrm>
            <a:off x="533400" y="4038600"/>
            <a:ext cx="8305800" cy="1752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6" name="Rectangle 3"/>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13317" name="Rectangle 4"/>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8" name="Rectangle 5"/>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9" name="Rectangle 6"/>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0" name="Rectangle 8"/>
          <p:cNvSpPr>
            <a:spLocks noChangeArrowheads="1"/>
          </p:cNvSpPr>
          <p:nvPr/>
        </p:nvSpPr>
        <p:spPr bwMode="auto">
          <a:xfrm>
            <a:off x="5715000" y="3200400"/>
            <a:ext cx="12192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1" name="Rectangle 9"/>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3322" name="Rectangle 11"/>
          <p:cNvSpPr>
            <a:spLocks noGrp="1" noChangeArrowheads="1"/>
          </p:cNvSpPr>
          <p:nvPr>
            <p:ph type="body" idx="1"/>
          </p:nvPr>
        </p:nvSpPr>
        <p:spPr>
          <a:xfrm>
            <a:off x="228600" y="990600"/>
            <a:ext cx="8686800" cy="5562600"/>
          </a:xfrm>
        </p:spPr>
        <p:txBody>
          <a:bodyPr/>
          <a:lstStyle/>
          <a:p>
            <a:pPr eaLnBrk="1" hangingPunct="1"/>
            <a:r>
              <a:rPr lang="en-US" altLang="en-US" sz="2800" i="1">
                <a:solidFill>
                  <a:srgbClr val="B2B2B2"/>
                </a:solidFill>
              </a:rPr>
              <a:t>Cutting the flap with a microkeratome…problems</a:t>
            </a:r>
          </a:p>
          <a:p>
            <a:pPr lvl="1" eaLnBrk="1" hangingPunct="1"/>
            <a:r>
              <a:rPr lang="en-US" altLang="en-US" sz="2400">
                <a:solidFill>
                  <a:srgbClr val="B2B2B2"/>
                </a:solidFill>
              </a:rPr>
              <a:t>Adequate suction induces an IOP of at least 65 mmHg</a:t>
            </a:r>
          </a:p>
          <a:p>
            <a:pPr lvl="1" eaLnBrk="1" hangingPunct="1"/>
            <a:r>
              <a:rPr lang="en-US" altLang="en-US" sz="2400">
                <a:solidFill>
                  <a:srgbClr val="B2B2B2"/>
                </a:solidFill>
              </a:rPr>
              <a:t>Inadequate suction </a:t>
            </a:r>
            <a:r>
              <a:rPr lang="en-US" altLang="en-US" sz="2400">
                <a:solidFill>
                  <a:srgbClr val="B2B2B2"/>
                </a:solidFill>
                <a:cs typeface="Arial" panose="020B0604020202020204" pitchFamily="34" charset="0"/>
              </a:rPr>
              <a:t>↑</a:t>
            </a:r>
            <a:r>
              <a:rPr lang="en-US" altLang="en-US" sz="2400">
                <a:solidFill>
                  <a:srgbClr val="B2B2B2"/>
                </a:solidFill>
              </a:rPr>
              <a:t> the risk of a </a:t>
            </a:r>
            <a:r>
              <a:rPr lang="en-US" altLang="en-US" sz="2400" b="1">
                <a:solidFill>
                  <a:srgbClr val="0000FF"/>
                </a:solidFill>
              </a:rPr>
              <a:t>thin flap</a:t>
            </a:r>
            <a:r>
              <a:rPr lang="en-US" altLang="en-US" sz="2400">
                <a:solidFill>
                  <a:srgbClr val="B2B2B2"/>
                </a:solidFill>
              </a:rPr>
              <a:t> or </a:t>
            </a:r>
            <a:r>
              <a:rPr lang="en-US" altLang="en-US" sz="2400" b="1">
                <a:solidFill>
                  <a:srgbClr val="0000FF"/>
                </a:solidFill>
              </a:rPr>
              <a:t>buttonhole</a:t>
            </a:r>
          </a:p>
          <a:p>
            <a:pPr lvl="1" eaLnBrk="1" hangingPunct="1"/>
            <a:r>
              <a:rPr lang="en-US" altLang="en-US" sz="2400">
                <a:solidFill>
                  <a:srgbClr val="B2B2B2"/>
                </a:solidFill>
              </a:rPr>
              <a:t>A steep (&gt;46D) cornea </a:t>
            </a:r>
            <a:r>
              <a:rPr lang="en-US" altLang="en-US" sz="2400">
                <a:solidFill>
                  <a:srgbClr val="B2B2B2"/>
                </a:solidFill>
                <a:cs typeface="Arial" panose="020B0604020202020204" pitchFamily="34" charset="0"/>
              </a:rPr>
              <a:t>↑</a:t>
            </a:r>
            <a:r>
              <a:rPr lang="en-US" altLang="en-US" sz="2400">
                <a:solidFill>
                  <a:srgbClr val="B2B2B2"/>
                </a:solidFill>
              </a:rPr>
              <a:t> the risk of a </a:t>
            </a:r>
            <a:r>
              <a:rPr lang="en-US" altLang="en-US" sz="2400" b="1">
                <a:solidFill>
                  <a:srgbClr val="0000FF"/>
                </a:solidFill>
              </a:rPr>
              <a:t>thin flap </a:t>
            </a:r>
            <a:r>
              <a:rPr lang="en-US" altLang="en-US" sz="2400">
                <a:solidFill>
                  <a:srgbClr val="B2B2B2"/>
                </a:solidFill>
              </a:rPr>
              <a:t>or </a:t>
            </a:r>
            <a:r>
              <a:rPr lang="en-US" altLang="en-US" sz="2400" b="1">
                <a:solidFill>
                  <a:srgbClr val="0000FF"/>
                </a:solidFill>
              </a:rPr>
              <a:t>buttonhole</a:t>
            </a:r>
            <a:r>
              <a:rPr lang="en-US" altLang="en-US" sz="2400">
                <a:solidFill>
                  <a:srgbClr val="B2B2B2"/>
                </a:solidFill>
              </a:rPr>
              <a:t> as well</a:t>
            </a:r>
          </a:p>
          <a:p>
            <a:pPr lvl="1" eaLnBrk="1" hangingPunct="1"/>
            <a:r>
              <a:rPr lang="en-US" altLang="en-US" sz="2400">
                <a:solidFill>
                  <a:srgbClr val="B2B2B2"/>
                </a:solidFill>
              </a:rPr>
              <a:t>A flat (&lt;41D) cornea </a:t>
            </a:r>
            <a:r>
              <a:rPr lang="en-US" altLang="en-US" sz="2400">
                <a:solidFill>
                  <a:srgbClr val="B2B2B2"/>
                </a:solidFill>
                <a:cs typeface="Arial" panose="020B0604020202020204" pitchFamily="34" charset="0"/>
              </a:rPr>
              <a:t>↑</a:t>
            </a:r>
            <a:r>
              <a:rPr lang="en-US" altLang="en-US" sz="2400">
                <a:solidFill>
                  <a:srgbClr val="B2B2B2"/>
                </a:solidFill>
              </a:rPr>
              <a:t> the risk of a free cap</a:t>
            </a:r>
          </a:p>
          <a:p>
            <a:pPr lvl="1" eaLnBrk="1" hangingPunct="1"/>
            <a:endParaRPr lang="en-US" altLang="en-US" sz="2400">
              <a:solidFill>
                <a:schemeClr val="bg2"/>
              </a:solidFill>
            </a:endParaRPr>
          </a:p>
          <a:p>
            <a:pPr lvl="1" eaLnBrk="1" hangingPunct="1"/>
            <a:r>
              <a:rPr lang="en-US" altLang="en-US" sz="2400" i="1">
                <a:solidFill>
                  <a:srgbClr val="0000FF"/>
                </a:solidFill>
              </a:rPr>
              <a:t>How do you manage a…</a:t>
            </a:r>
          </a:p>
          <a:p>
            <a:pPr lvl="2" eaLnBrk="1" hangingPunct="1"/>
            <a:r>
              <a:rPr lang="en-US" altLang="en-US" sz="2100" i="1">
                <a:solidFill>
                  <a:srgbClr val="0000FF"/>
                </a:solidFill>
              </a:rPr>
              <a:t>Thin flap/buttonhole?</a:t>
            </a:r>
            <a:r>
              <a:rPr lang="en-US" altLang="en-US" sz="2100">
                <a:solidFill>
                  <a:srgbClr val="0000FF"/>
                </a:solidFill>
              </a:rPr>
              <a:t> Stop the procedure; re-cut in 3-6 months</a:t>
            </a:r>
          </a:p>
          <a:p>
            <a:pPr lvl="2" eaLnBrk="1" hangingPunct="1"/>
            <a:r>
              <a:rPr lang="en-US" altLang="en-US" sz="2100" i="1">
                <a:solidFill>
                  <a:srgbClr val="FFCCFF"/>
                </a:solidFill>
              </a:rPr>
              <a:t>Free cap?</a:t>
            </a:r>
            <a:r>
              <a:rPr lang="en-US" altLang="en-US" sz="2100">
                <a:solidFill>
                  <a:srgbClr val="FFCCFF"/>
                </a:solidFill>
              </a:rPr>
              <a:t> Place in antidessication chamber; finish the procedure; re-place the cap +/- sutures</a:t>
            </a:r>
          </a:p>
        </p:txBody>
      </p:sp>
      <p:sp>
        <p:nvSpPr>
          <p:cNvPr id="13324" name="Rectangle 13"/>
          <p:cNvSpPr>
            <a:spLocks noChangeArrowheads="1"/>
          </p:cNvSpPr>
          <p:nvPr/>
        </p:nvSpPr>
        <p:spPr bwMode="auto">
          <a:xfrm>
            <a:off x="914400" y="4876800"/>
            <a:ext cx="3810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D1BACA-E476-44D9-8D27-6892C554F7D4}" type="slidenum">
              <a:rPr lang="en-US" altLang="en-US" sz="1000"/>
              <a:pPr>
                <a:spcBef>
                  <a:spcPct val="0"/>
                </a:spcBef>
                <a:buClrTx/>
                <a:buSzTx/>
                <a:buFontTx/>
                <a:buNone/>
              </a:pPr>
              <a:t>141</a:t>
            </a:fld>
            <a:endParaRPr lang="en-US" altLang="en-US" sz="1000"/>
          </a:p>
        </p:txBody>
      </p:sp>
      <p:sp>
        <p:nvSpPr>
          <p:cNvPr id="14"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1295400" y="2438400"/>
            <a:ext cx="1828800" cy="381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4339" name="Rectangle 2"/>
          <p:cNvSpPr>
            <a:spLocks noChangeArrowheads="1"/>
          </p:cNvSpPr>
          <p:nvPr/>
        </p:nvSpPr>
        <p:spPr bwMode="auto">
          <a:xfrm>
            <a:off x="533400" y="4038600"/>
            <a:ext cx="8305800" cy="1752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0" name="Rectangle 3"/>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14341" name="Rectangle 4"/>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2" name="Rectangle 5"/>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3" name="Rectangle 6"/>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4" name="Rectangle 8"/>
          <p:cNvSpPr>
            <a:spLocks noChangeArrowheads="1"/>
          </p:cNvSpPr>
          <p:nvPr/>
        </p:nvSpPr>
        <p:spPr bwMode="auto">
          <a:xfrm>
            <a:off x="5715000" y="3200400"/>
            <a:ext cx="12192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5" name="Rectangle 9"/>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4346" name="Rectangle 11"/>
          <p:cNvSpPr>
            <a:spLocks noGrp="1" noChangeArrowheads="1"/>
          </p:cNvSpPr>
          <p:nvPr>
            <p:ph type="body" idx="1"/>
          </p:nvPr>
        </p:nvSpPr>
        <p:spPr>
          <a:xfrm>
            <a:off x="228600" y="990600"/>
            <a:ext cx="8686800" cy="5562600"/>
          </a:xfrm>
        </p:spPr>
        <p:txBody>
          <a:bodyPr/>
          <a:lstStyle/>
          <a:p>
            <a:pPr eaLnBrk="1" hangingPunct="1"/>
            <a:r>
              <a:rPr lang="en-US" altLang="en-US" sz="2800" i="1">
                <a:solidFill>
                  <a:srgbClr val="B2B2B2"/>
                </a:solidFill>
              </a:rPr>
              <a:t>Cutting the flap with a microkeratome…problems</a:t>
            </a:r>
          </a:p>
          <a:p>
            <a:pPr lvl="1" eaLnBrk="1" hangingPunct="1"/>
            <a:r>
              <a:rPr lang="en-US" altLang="en-US" sz="2400">
                <a:solidFill>
                  <a:srgbClr val="B2B2B2"/>
                </a:solidFill>
              </a:rPr>
              <a:t>Adequate suction induces an IOP of at least 65 mmHg</a:t>
            </a:r>
          </a:p>
          <a:p>
            <a:pPr lvl="1" eaLnBrk="1" hangingPunct="1"/>
            <a:r>
              <a:rPr lang="en-US" altLang="en-US" sz="2400">
                <a:solidFill>
                  <a:srgbClr val="B2B2B2"/>
                </a:solidFill>
              </a:rPr>
              <a:t>Inadequate suction </a:t>
            </a:r>
            <a:r>
              <a:rPr lang="en-US" altLang="en-US" sz="2400">
                <a:solidFill>
                  <a:srgbClr val="B2B2B2"/>
                </a:solidFill>
                <a:cs typeface="Arial" panose="020B0604020202020204" pitchFamily="34" charset="0"/>
              </a:rPr>
              <a:t>↑</a:t>
            </a:r>
            <a:r>
              <a:rPr lang="en-US" altLang="en-US" sz="2400">
                <a:solidFill>
                  <a:srgbClr val="B2B2B2"/>
                </a:solidFill>
              </a:rPr>
              <a:t> the risk of a thin flap or buttonhole</a:t>
            </a:r>
          </a:p>
          <a:p>
            <a:pPr lvl="1" eaLnBrk="1" hangingPunct="1"/>
            <a:r>
              <a:rPr lang="en-US" altLang="en-US" sz="2400">
                <a:solidFill>
                  <a:srgbClr val="B2B2B2"/>
                </a:solidFill>
              </a:rPr>
              <a:t>A steep (&gt;46D) cornea </a:t>
            </a:r>
            <a:r>
              <a:rPr lang="en-US" altLang="en-US" sz="2400">
                <a:solidFill>
                  <a:srgbClr val="B2B2B2"/>
                </a:solidFill>
                <a:cs typeface="Arial" panose="020B0604020202020204" pitchFamily="34" charset="0"/>
              </a:rPr>
              <a:t>↑</a:t>
            </a:r>
            <a:r>
              <a:rPr lang="en-US" altLang="en-US" sz="2400">
                <a:solidFill>
                  <a:srgbClr val="B2B2B2"/>
                </a:solidFill>
              </a:rPr>
              <a:t> the risk of a thin flap or buttonhole as well</a:t>
            </a:r>
          </a:p>
          <a:p>
            <a:pPr lvl="1" eaLnBrk="1" hangingPunct="1"/>
            <a:r>
              <a:rPr lang="en-US" altLang="en-US" sz="2400">
                <a:solidFill>
                  <a:srgbClr val="B2B2B2"/>
                </a:solidFill>
              </a:rPr>
              <a:t>A flat (&lt;41D) cornea </a:t>
            </a:r>
            <a:r>
              <a:rPr lang="en-US" altLang="en-US" sz="2400">
                <a:solidFill>
                  <a:srgbClr val="B2B2B2"/>
                </a:solidFill>
                <a:cs typeface="Arial" panose="020B0604020202020204" pitchFamily="34" charset="0"/>
              </a:rPr>
              <a:t>↑</a:t>
            </a:r>
            <a:r>
              <a:rPr lang="en-US" altLang="en-US" sz="2400">
                <a:solidFill>
                  <a:srgbClr val="B2B2B2"/>
                </a:solidFill>
              </a:rPr>
              <a:t> the risk of a </a:t>
            </a:r>
            <a:r>
              <a:rPr lang="en-US" altLang="en-US" sz="2400" b="1">
                <a:solidFill>
                  <a:srgbClr val="0000FF"/>
                </a:solidFill>
              </a:rPr>
              <a:t>free cap</a:t>
            </a:r>
          </a:p>
          <a:p>
            <a:pPr lvl="1" eaLnBrk="1" hangingPunct="1"/>
            <a:endParaRPr lang="en-US" altLang="en-US" sz="2400">
              <a:solidFill>
                <a:schemeClr val="bg2"/>
              </a:solidFill>
            </a:endParaRPr>
          </a:p>
          <a:p>
            <a:pPr lvl="1" eaLnBrk="1" hangingPunct="1"/>
            <a:r>
              <a:rPr lang="en-US" altLang="en-US" sz="2400" i="1">
                <a:solidFill>
                  <a:srgbClr val="0000FF"/>
                </a:solidFill>
              </a:rPr>
              <a:t>How do you manage a…</a:t>
            </a:r>
          </a:p>
          <a:p>
            <a:pPr lvl="2" eaLnBrk="1" hangingPunct="1"/>
            <a:r>
              <a:rPr lang="en-US" altLang="en-US" sz="2100" i="1">
                <a:solidFill>
                  <a:srgbClr val="0000FF"/>
                </a:solidFill>
              </a:rPr>
              <a:t>Thin flap/buttonhole?</a:t>
            </a:r>
            <a:r>
              <a:rPr lang="en-US" altLang="en-US" sz="2100">
                <a:solidFill>
                  <a:srgbClr val="0000FF"/>
                </a:solidFill>
              </a:rPr>
              <a:t> Stop the procedure; re-cut in 3-6 months</a:t>
            </a:r>
          </a:p>
          <a:p>
            <a:pPr lvl="2" eaLnBrk="1" hangingPunct="1"/>
            <a:r>
              <a:rPr lang="en-US" altLang="en-US" sz="2100" i="1">
                <a:solidFill>
                  <a:srgbClr val="0000FF"/>
                </a:solidFill>
              </a:rPr>
              <a:t>Free cap?</a:t>
            </a:r>
            <a:r>
              <a:rPr lang="en-US" altLang="en-US" sz="2100">
                <a:solidFill>
                  <a:srgbClr val="0000FF"/>
                </a:solidFill>
              </a:rPr>
              <a:t> </a:t>
            </a:r>
            <a:r>
              <a:rPr lang="en-US" altLang="en-US" sz="2100">
                <a:solidFill>
                  <a:srgbClr val="FFCCFF"/>
                </a:solidFill>
              </a:rPr>
              <a:t>Place in antidessication chamber; finish the procedure; re-place the cap +/- sutures</a:t>
            </a:r>
          </a:p>
        </p:txBody>
      </p:sp>
      <p:sp>
        <p:nvSpPr>
          <p:cNvPr id="1434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031798D-8299-4915-9A21-EB3E4C652434}" type="slidenum">
              <a:rPr lang="en-US" altLang="en-US" sz="1000"/>
              <a:pPr>
                <a:spcBef>
                  <a:spcPct val="0"/>
                </a:spcBef>
                <a:buClrTx/>
                <a:buSzTx/>
                <a:buFontTx/>
                <a:buNone/>
              </a:pPr>
              <a:t>142</a:t>
            </a:fld>
            <a:endParaRPr lang="en-US" altLang="en-US" sz="1000"/>
          </a:p>
        </p:txBody>
      </p:sp>
      <p:sp>
        <p:nvSpPr>
          <p:cNvPr id="13"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ChangeArrowheads="1"/>
          </p:cNvSpPr>
          <p:nvPr/>
        </p:nvSpPr>
        <p:spPr bwMode="auto">
          <a:xfrm>
            <a:off x="1295400" y="2438400"/>
            <a:ext cx="1828800" cy="381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5363" name="Rectangle 2"/>
          <p:cNvSpPr>
            <a:spLocks noChangeArrowheads="1"/>
          </p:cNvSpPr>
          <p:nvPr/>
        </p:nvSpPr>
        <p:spPr bwMode="auto">
          <a:xfrm>
            <a:off x="533400" y="4038600"/>
            <a:ext cx="8305800" cy="1752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4" name="Rectangle 3"/>
          <p:cNvSpPr>
            <a:spLocks noChangeArrowheads="1"/>
          </p:cNvSpPr>
          <p:nvPr/>
        </p:nvSpPr>
        <p:spPr bwMode="auto">
          <a:xfrm>
            <a:off x="7010400" y="1524000"/>
            <a:ext cx="381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15365" name="Rectangle 4"/>
          <p:cNvSpPr>
            <a:spLocks noChangeArrowheads="1"/>
          </p:cNvSpPr>
          <p:nvPr/>
        </p:nvSpPr>
        <p:spPr bwMode="auto">
          <a:xfrm>
            <a:off x="75438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6" name="Rectangle 5"/>
          <p:cNvSpPr>
            <a:spLocks noChangeArrowheads="1"/>
          </p:cNvSpPr>
          <p:nvPr/>
        </p:nvSpPr>
        <p:spPr bwMode="auto">
          <a:xfrm>
            <a:off x="5562600" y="1981200"/>
            <a:ext cx="10668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7" name="Rectangle 6"/>
          <p:cNvSpPr>
            <a:spLocks noChangeArrowheads="1"/>
          </p:cNvSpPr>
          <p:nvPr/>
        </p:nvSpPr>
        <p:spPr bwMode="auto">
          <a:xfrm>
            <a:off x="7010400" y="1981200"/>
            <a:ext cx="15240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8" name="Rectangle 8"/>
          <p:cNvSpPr>
            <a:spLocks noChangeArrowheads="1"/>
          </p:cNvSpPr>
          <p:nvPr/>
        </p:nvSpPr>
        <p:spPr bwMode="auto">
          <a:xfrm>
            <a:off x="5715000" y="3200400"/>
            <a:ext cx="1219200" cy="381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9" name="Rectangle 9"/>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5370" name="Rectangle 11"/>
          <p:cNvSpPr>
            <a:spLocks noGrp="1" noChangeArrowheads="1"/>
          </p:cNvSpPr>
          <p:nvPr>
            <p:ph type="body" idx="1"/>
          </p:nvPr>
        </p:nvSpPr>
        <p:spPr>
          <a:xfrm>
            <a:off x="228600" y="990600"/>
            <a:ext cx="8686800" cy="5562600"/>
          </a:xfrm>
        </p:spPr>
        <p:txBody>
          <a:bodyPr/>
          <a:lstStyle/>
          <a:p>
            <a:pPr eaLnBrk="1" hangingPunct="1"/>
            <a:r>
              <a:rPr lang="en-US" altLang="en-US" sz="2800" i="1">
                <a:solidFill>
                  <a:srgbClr val="B2B2B2"/>
                </a:solidFill>
              </a:rPr>
              <a:t>Cutting the flap with a microkeratome…problems</a:t>
            </a:r>
          </a:p>
          <a:p>
            <a:pPr lvl="1" eaLnBrk="1" hangingPunct="1"/>
            <a:r>
              <a:rPr lang="en-US" altLang="en-US" sz="2400">
                <a:solidFill>
                  <a:srgbClr val="B2B2B2"/>
                </a:solidFill>
              </a:rPr>
              <a:t>Adequate suction induces an IOP of at least 65 mmHg</a:t>
            </a:r>
          </a:p>
          <a:p>
            <a:pPr lvl="1" eaLnBrk="1" hangingPunct="1"/>
            <a:r>
              <a:rPr lang="en-US" altLang="en-US" sz="2400">
                <a:solidFill>
                  <a:srgbClr val="B2B2B2"/>
                </a:solidFill>
              </a:rPr>
              <a:t>Inadequate suction </a:t>
            </a:r>
            <a:r>
              <a:rPr lang="en-US" altLang="en-US" sz="2400">
                <a:solidFill>
                  <a:srgbClr val="B2B2B2"/>
                </a:solidFill>
                <a:cs typeface="Arial" panose="020B0604020202020204" pitchFamily="34" charset="0"/>
              </a:rPr>
              <a:t>↑</a:t>
            </a:r>
            <a:r>
              <a:rPr lang="en-US" altLang="en-US" sz="2400">
                <a:solidFill>
                  <a:srgbClr val="B2B2B2"/>
                </a:solidFill>
              </a:rPr>
              <a:t> the risk of a thin flap or buttonhole</a:t>
            </a:r>
          </a:p>
          <a:p>
            <a:pPr lvl="1" eaLnBrk="1" hangingPunct="1"/>
            <a:r>
              <a:rPr lang="en-US" altLang="en-US" sz="2400">
                <a:solidFill>
                  <a:srgbClr val="B2B2B2"/>
                </a:solidFill>
              </a:rPr>
              <a:t>A steep (&gt;46D) cornea </a:t>
            </a:r>
            <a:r>
              <a:rPr lang="en-US" altLang="en-US" sz="2400">
                <a:solidFill>
                  <a:srgbClr val="B2B2B2"/>
                </a:solidFill>
                <a:cs typeface="Arial" panose="020B0604020202020204" pitchFamily="34" charset="0"/>
              </a:rPr>
              <a:t>↑</a:t>
            </a:r>
            <a:r>
              <a:rPr lang="en-US" altLang="en-US" sz="2400">
                <a:solidFill>
                  <a:srgbClr val="B2B2B2"/>
                </a:solidFill>
              </a:rPr>
              <a:t> the risk of a thin flap or buttonhole as well</a:t>
            </a:r>
          </a:p>
          <a:p>
            <a:pPr lvl="1" eaLnBrk="1" hangingPunct="1"/>
            <a:r>
              <a:rPr lang="en-US" altLang="en-US" sz="2400">
                <a:solidFill>
                  <a:srgbClr val="B2B2B2"/>
                </a:solidFill>
              </a:rPr>
              <a:t>A flat (&lt;41D) cornea </a:t>
            </a:r>
            <a:r>
              <a:rPr lang="en-US" altLang="en-US" sz="2400">
                <a:solidFill>
                  <a:srgbClr val="B2B2B2"/>
                </a:solidFill>
                <a:cs typeface="Arial" panose="020B0604020202020204" pitchFamily="34" charset="0"/>
              </a:rPr>
              <a:t>↑</a:t>
            </a:r>
            <a:r>
              <a:rPr lang="en-US" altLang="en-US" sz="2400">
                <a:solidFill>
                  <a:srgbClr val="B2B2B2"/>
                </a:solidFill>
              </a:rPr>
              <a:t> the risk of a </a:t>
            </a:r>
            <a:r>
              <a:rPr lang="en-US" altLang="en-US" sz="2400" b="1">
                <a:solidFill>
                  <a:srgbClr val="0000FF"/>
                </a:solidFill>
              </a:rPr>
              <a:t>free cap</a:t>
            </a:r>
          </a:p>
          <a:p>
            <a:pPr lvl="1" eaLnBrk="1" hangingPunct="1"/>
            <a:endParaRPr lang="en-US" altLang="en-US" sz="2400">
              <a:solidFill>
                <a:schemeClr val="bg2"/>
              </a:solidFill>
            </a:endParaRPr>
          </a:p>
          <a:p>
            <a:pPr lvl="1" eaLnBrk="1" hangingPunct="1"/>
            <a:r>
              <a:rPr lang="en-US" altLang="en-US" sz="2400" i="1">
                <a:solidFill>
                  <a:srgbClr val="0000FF"/>
                </a:solidFill>
              </a:rPr>
              <a:t>How do you manage a…</a:t>
            </a:r>
          </a:p>
          <a:p>
            <a:pPr lvl="2" eaLnBrk="1" hangingPunct="1"/>
            <a:r>
              <a:rPr lang="en-US" altLang="en-US" sz="2100" i="1">
                <a:solidFill>
                  <a:srgbClr val="0000FF"/>
                </a:solidFill>
              </a:rPr>
              <a:t>Thin flap/buttonhole?</a:t>
            </a:r>
            <a:r>
              <a:rPr lang="en-US" altLang="en-US" sz="2100">
                <a:solidFill>
                  <a:srgbClr val="0000FF"/>
                </a:solidFill>
              </a:rPr>
              <a:t> Stop the procedure; re-cut in 3-6 months</a:t>
            </a:r>
          </a:p>
          <a:p>
            <a:pPr lvl="2" eaLnBrk="1" hangingPunct="1"/>
            <a:r>
              <a:rPr lang="en-US" altLang="en-US" sz="2100" i="1">
                <a:solidFill>
                  <a:srgbClr val="0000FF"/>
                </a:solidFill>
              </a:rPr>
              <a:t>Free cap?</a:t>
            </a:r>
            <a:r>
              <a:rPr lang="en-US" altLang="en-US" sz="2100">
                <a:solidFill>
                  <a:srgbClr val="0000FF"/>
                </a:solidFill>
              </a:rPr>
              <a:t> Place in antidessication chamber; finish the procedure; re-place the cap +/- sutures</a:t>
            </a:r>
          </a:p>
        </p:txBody>
      </p:sp>
      <p:sp>
        <p:nvSpPr>
          <p:cNvPr id="153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F858BFF-3F7B-45E1-A4D4-09027AD5FA49}" type="slidenum">
              <a:rPr lang="en-US" altLang="en-US" sz="1000"/>
              <a:pPr>
                <a:spcBef>
                  <a:spcPct val="0"/>
                </a:spcBef>
                <a:buClrTx/>
                <a:buSzTx/>
                <a:buFontTx/>
                <a:buNone/>
              </a:pPr>
              <a:t>143</a:t>
            </a:fld>
            <a:endParaRPr lang="en-US" altLang="en-US" sz="1000"/>
          </a:p>
        </p:txBody>
      </p:sp>
      <p:sp>
        <p:nvSpPr>
          <p:cNvPr id="13" name="Text Box 5"/>
          <p:cNvSpPr txBox="1">
            <a:spLocks noChangeArrowheads="1"/>
          </p:cNvSpPr>
          <p:nvPr/>
        </p:nvSpPr>
        <p:spPr bwMode="auto">
          <a:xfrm>
            <a:off x="2224475" y="268288"/>
            <a:ext cx="4647427"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 Cutting The Flap</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144</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732219" y="1930981"/>
            <a:ext cx="341760" cy="400110"/>
          </a:xfrm>
          <a:prstGeom prst="rect">
            <a:avLst/>
          </a:prstGeom>
          <a:noFill/>
          <a:ln>
            <a:solidFill>
              <a:schemeClr val="bg1"/>
            </a:solidFill>
          </a:ln>
        </p:spPr>
        <p:txBody>
          <a:bodyPr wrap="none" rtlCol="0">
            <a:spAutoFit/>
          </a:bodyPr>
          <a:lstStyle/>
          <a:p>
            <a:pPr algn="ctr"/>
            <a:r>
              <a:rPr lang="en-US" sz="2000" b="1" i="1" dirty="0"/>
              <a:t>?</a:t>
            </a:r>
          </a:p>
        </p:txBody>
      </p:sp>
      <p:sp>
        <p:nvSpPr>
          <p:cNvPr id="10" name="TextBox 9"/>
          <p:cNvSpPr txBox="1"/>
          <p:nvPr/>
        </p:nvSpPr>
        <p:spPr>
          <a:xfrm>
            <a:off x="6982030" y="1942649"/>
            <a:ext cx="341760" cy="400110"/>
          </a:xfrm>
          <a:prstGeom prst="rect">
            <a:avLst/>
          </a:prstGeom>
          <a:noFill/>
          <a:ln>
            <a:solidFill>
              <a:schemeClr val="bg1"/>
            </a:solidFill>
          </a:ln>
        </p:spPr>
        <p:txBody>
          <a:bodyPr wrap="none" rtlCol="0">
            <a:spAutoFit/>
          </a:bodyPr>
          <a:lstStyle/>
          <a:p>
            <a:pPr algn="ctr"/>
            <a:r>
              <a:rPr lang="en-US" sz="2000" b="1" i="1" dirty="0"/>
              <a:t>?</a:t>
            </a: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5"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24195723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145</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8650125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146</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70" y="2562097"/>
            <a:ext cx="3342857" cy="329523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160" y="2709464"/>
            <a:ext cx="3971254" cy="3000503"/>
          </a:xfrm>
          <a:prstGeom prst="rect">
            <a:avLst/>
          </a:prstGeom>
        </p:spPr>
      </p:pic>
    </p:spTree>
    <p:extLst>
      <p:ext uri="{BB962C8B-B14F-4D97-AF65-F5344CB8AC3E}">
        <p14:creationId xmlns:p14="http://schemas.microsoft.com/office/powerpoint/2010/main" val="22102081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147</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12" name="TextBox 11"/>
          <p:cNvSpPr txBox="1"/>
          <p:nvPr/>
        </p:nvSpPr>
        <p:spPr>
          <a:xfrm>
            <a:off x="2714668" y="2708544"/>
            <a:ext cx="3735318" cy="738664"/>
          </a:xfrm>
          <a:prstGeom prst="rect">
            <a:avLst/>
          </a:prstGeom>
          <a:solidFill>
            <a:srgbClr val="FFFF00"/>
          </a:solidFill>
        </p:spPr>
        <p:txBody>
          <a:bodyPr wrap="none" rtlCol="0">
            <a:spAutoFit/>
          </a:bodyPr>
          <a:lstStyle/>
          <a:p>
            <a:r>
              <a:rPr lang="en-US" sz="1400" i="1" dirty="0">
                <a:solidFill>
                  <a:srgbClr val="0000FF"/>
                </a:solidFill>
              </a:rPr>
              <a:t>What are the two main risk factors for </a:t>
            </a:r>
            <a:r>
              <a:rPr lang="en-US" sz="1400" i="1" dirty="0" err="1">
                <a:solidFill>
                  <a:srgbClr val="0000FF"/>
                </a:solidFill>
              </a:rPr>
              <a:t>striae</a:t>
            </a:r>
            <a:r>
              <a:rPr lang="en-US" sz="1400" i="1" dirty="0">
                <a:solidFill>
                  <a:srgbClr val="0000FF"/>
                </a:solidFill>
              </a:rPr>
              <a:t>?</a:t>
            </a:r>
          </a:p>
          <a:p>
            <a:r>
              <a:rPr lang="en-US" sz="1400" dirty="0">
                <a:solidFill>
                  <a:srgbClr val="0000FF"/>
                </a:solidFill>
              </a:rPr>
              <a:t>--</a:t>
            </a:r>
            <a:r>
              <a:rPr lang="en-US" sz="1400" b="1" i="1" dirty="0">
                <a:solidFill>
                  <a:srgbClr val="0000FF"/>
                </a:solidFill>
              </a:rPr>
              <a:t>?</a:t>
            </a:r>
            <a:r>
              <a:rPr lang="en-US" sz="1400" dirty="0">
                <a:solidFill>
                  <a:srgbClr val="FFFF00"/>
                </a:solidFill>
              </a:rPr>
              <a:t>Thin flaps</a:t>
            </a:r>
          </a:p>
          <a:p>
            <a:r>
              <a:rPr lang="en-US" sz="1400" dirty="0">
                <a:solidFill>
                  <a:srgbClr val="0000FF"/>
                </a:solidFill>
              </a:rPr>
              <a:t>--</a:t>
            </a:r>
            <a:r>
              <a:rPr lang="en-US" sz="1400" b="1" i="1" dirty="0">
                <a:solidFill>
                  <a:srgbClr val="0000FF"/>
                </a:solidFill>
              </a:rPr>
              <a:t>?</a:t>
            </a:r>
            <a:r>
              <a:rPr lang="en-US" sz="1400" dirty="0">
                <a:solidFill>
                  <a:srgbClr val="FFFF00"/>
                </a:solidFill>
              </a:rPr>
              <a:t>Deep ablations</a:t>
            </a:r>
          </a:p>
        </p:txBody>
      </p:sp>
    </p:spTree>
    <p:extLst>
      <p:ext uri="{BB962C8B-B14F-4D97-AF65-F5344CB8AC3E}">
        <p14:creationId xmlns:p14="http://schemas.microsoft.com/office/powerpoint/2010/main" val="40430450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148</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12" name="TextBox 11"/>
          <p:cNvSpPr txBox="1"/>
          <p:nvPr/>
        </p:nvSpPr>
        <p:spPr>
          <a:xfrm>
            <a:off x="2714668" y="2708544"/>
            <a:ext cx="3735318" cy="738664"/>
          </a:xfrm>
          <a:prstGeom prst="rect">
            <a:avLst/>
          </a:prstGeom>
          <a:solidFill>
            <a:srgbClr val="FFFF00"/>
          </a:solidFill>
        </p:spPr>
        <p:txBody>
          <a:bodyPr wrap="none" rtlCol="0">
            <a:spAutoFit/>
          </a:bodyPr>
          <a:lstStyle/>
          <a:p>
            <a:r>
              <a:rPr lang="en-US" sz="1400" i="1" dirty="0">
                <a:solidFill>
                  <a:srgbClr val="0000FF"/>
                </a:solidFill>
              </a:rPr>
              <a:t>What are the two main risk factors for </a:t>
            </a:r>
            <a:r>
              <a:rPr lang="en-US" sz="1400" i="1" dirty="0" err="1">
                <a:solidFill>
                  <a:srgbClr val="0000FF"/>
                </a:solidFill>
              </a:rPr>
              <a:t>striae</a:t>
            </a:r>
            <a:r>
              <a:rPr lang="en-US" sz="1400" i="1" dirty="0">
                <a:solidFill>
                  <a:srgbClr val="0000FF"/>
                </a:solidFill>
              </a:rPr>
              <a:t>?</a:t>
            </a:r>
          </a:p>
          <a:p>
            <a:r>
              <a:rPr lang="en-US" sz="1400" dirty="0">
                <a:solidFill>
                  <a:srgbClr val="0000FF"/>
                </a:solidFill>
              </a:rPr>
              <a:t>--Thin  flaps</a:t>
            </a:r>
          </a:p>
          <a:p>
            <a:r>
              <a:rPr lang="en-US" sz="1400" dirty="0">
                <a:solidFill>
                  <a:srgbClr val="0000FF"/>
                </a:solidFill>
              </a:rPr>
              <a:t>--Deep  ablations</a:t>
            </a:r>
          </a:p>
        </p:txBody>
      </p:sp>
      <p:sp>
        <p:nvSpPr>
          <p:cNvPr id="2" name="Rectangle 1"/>
          <p:cNvSpPr/>
          <p:nvPr/>
        </p:nvSpPr>
        <p:spPr>
          <a:xfrm>
            <a:off x="2819400" y="2971800"/>
            <a:ext cx="49737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thin vs thick</a:t>
            </a:r>
          </a:p>
        </p:txBody>
      </p:sp>
      <p:sp>
        <p:nvSpPr>
          <p:cNvPr id="13" name="Rectangle 12"/>
          <p:cNvSpPr/>
          <p:nvPr/>
        </p:nvSpPr>
        <p:spPr>
          <a:xfrm>
            <a:off x="2819400" y="3222170"/>
            <a:ext cx="49737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700" dirty="0">
                <a:solidFill>
                  <a:schemeClr val="tx1"/>
                </a:solidFill>
              </a:rPr>
              <a:t>deep v shallow</a:t>
            </a:r>
          </a:p>
        </p:txBody>
      </p:sp>
    </p:spTree>
    <p:extLst>
      <p:ext uri="{BB962C8B-B14F-4D97-AF65-F5344CB8AC3E}">
        <p14:creationId xmlns:p14="http://schemas.microsoft.com/office/powerpoint/2010/main" val="25969320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149</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12" name="TextBox 11"/>
          <p:cNvSpPr txBox="1"/>
          <p:nvPr/>
        </p:nvSpPr>
        <p:spPr>
          <a:xfrm>
            <a:off x="2714668" y="2708544"/>
            <a:ext cx="3735318" cy="738664"/>
          </a:xfrm>
          <a:prstGeom prst="rect">
            <a:avLst/>
          </a:prstGeom>
          <a:solidFill>
            <a:srgbClr val="FFFF00"/>
          </a:solidFill>
        </p:spPr>
        <p:txBody>
          <a:bodyPr wrap="none" rtlCol="0">
            <a:spAutoFit/>
          </a:bodyPr>
          <a:lstStyle/>
          <a:p>
            <a:r>
              <a:rPr lang="en-US" sz="1400" i="1" dirty="0">
                <a:solidFill>
                  <a:srgbClr val="0000FF"/>
                </a:solidFill>
              </a:rPr>
              <a:t>What are the two main risk factors for </a:t>
            </a:r>
            <a:r>
              <a:rPr lang="en-US" sz="1400" i="1" dirty="0" err="1">
                <a:solidFill>
                  <a:srgbClr val="0000FF"/>
                </a:solidFill>
              </a:rPr>
              <a:t>striae</a:t>
            </a:r>
            <a:r>
              <a:rPr lang="en-US" sz="1400" i="1" dirty="0">
                <a:solidFill>
                  <a:srgbClr val="0000FF"/>
                </a:solidFill>
              </a:rPr>
              <a:t>?</a:t>
            </a:r>
          </a:p>
          <a:p>
            <a:r>
              <a:rPr lang="en-US" sz="1400" dirty="0">
                <a:solidFill>
                  <a:srgbClr val="0000FF"/>
                </a:solidFill>
              </a:rPr>
              <a:t>--Thin  flaps</a:t>
            </a:r>
          </a:p>
          <a:p>
            <a:r>
              <a:rPr lang="en-US" sz="1400" dirty="0">
                <a:solidFill>
                  <a:srgbClr val="0000FF"/>
                </a:solidFill>
              </a:rPr>
              <a:t>--Deep  ablations</a:t>
            </a:r>
          </a:p>
        </p:txBody>
      </p:sp>
    </p:spTree>
    <p:extLst>
      <p:ext uri="{BB962C8B-B14F-4D97-AF65-F5344CB8AC3E}">
        <p14:creationId xmlns:p14="http://schemas.microsoft.com/office/powerpoint/2010/main" val="78514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738664"/>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20542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150</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35" name="TextBox 34"/>
          <p:cNvSpPr txBox="1"/>
          <p:nvPr/>
        </p:nvSpPr>
        <p:spPr>
          <a:xfrm>
            <a:off x="1997549" y="2937075"/>
            <a:ext cx="5195718" cy="523220"/>
          </a:xfrm>
          <a:prstGeom prst="rect">
            <a:avLst/>
          </a:prstGeom>
          <a:solidFill>
            <a:srgbClr val="FFC000"/>
          </a:solidFill>
        </p:spPr>
        <p:txBody>
          <a:bodyPr wrap="none" rtlCol="0">
            <a:spAutoFit/>
          </a:bodyPr>
          <a:lstStyle/>
          <a:p>
            <a:r>
              <a:rPr lang="en-US" sz="1400" i="1" dirty="0">
                <a:solidFill>
                  <a:srgbClr val="0000FF"/>
                </a:solidFill>
              </a:rPr>
              <a:t>Do all </a:t>
            </a:r>
            <a:r>
              <a:rPr lang="en-US" sz="1400" i="1" dirty="0" err="1">
                <a:solidFill>
                  <a:srgbClr val="0000FF"/>
                </a:solidFill>
              </a:rPr>
              <a:t>striae</a:t>
            </a:r>
            <a:r>
              <a:rPr lang="en-US" sz="1400" i="1" dirty="0">
                <a:solidFill>
                  <a:srgbClr val="0000FF"/>
                </a:solidFill>
              </a:rPr>
              <a:t> require treatment?</a:t>
            </a:r>
            <a:endParaRPr lang="en-US" sz="1400" i="1" dirty="0">
              <a:solidFill>
                <a:srgbClr val="FFC000"/>
              </a:solidFill>
            </a:endParaRPr>
          </a:p>
          <a:p>
            <a:r>
              <a:rPr lang="en-US" sz="1400" dirty="0">
                <a:solidFill>
                  <a:srgbClr val="FFC000"/>
                </a:solidFill>
              </a:rPr>
              <a:t>No. If BCVA and subjective VA are good, folds can be observed</a:t>
            </a:r>
          </a:p>
        </p:txBody>
      </p:sp>
    </p:spTree>
    <p:extLst>
      <p:ext uri="{BB962C8B-B14F-4D97-AF65-F5344CB8AC3E}">
        <p14:creationId xmlns:p14="http://schemas.microsoft.com/office/powerpoint/2010/main" val="186609892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151</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35" name="TextBox 34"/>
          <p:cNvSpPr txBox="1"/>
          <p:nvPr/>
        </p:nvSpPr>
        <p:spPr>
          <a:xfrm>
            <a:off x="1997549" y="2937075"/>
            <a:ext cx="5195718" cy="523220"/>
          </a:xfrm>
          <a:prstGeom prst="rect">
            <a:avLst/>
          </a:prstGeom>
          <a:solidFill>
            <a:srgbClr val="FFC000"/>
          </a:solidFill>
        </p:spPr>
        <p:txBody>
          <a:bodyPr wrap="none" rtlCol="0">
            <a:spAutoFit/>
          </a:bodyPr>
          <a:lstStyle/>
          <a:p>
            <a:r>
              <a:rPr lang="en-US" sz="1400" i="1" dirty="0">
                <a:solidFill>
                  <a:srgbClr val="0000FF"/>
                </a:solidFill>
              </a:rPr>
              <a:t>Do all </a:t>
            </a:r>
            <a:r>
              <a:rPr lang="en-US" sz="1400" i="1" dirty="0" err="1">
                <a:solidFill>
                  <a:srgbClr val="0000FF"/>
                </a:solidFill>
              </a:rPr>
              <a:t>striae</a:t>
            </a:r>
            <a:r>
              <a:rPr lang="en-US" sz="1400" i="1" dirty="0">
                <a:solidFill>
                  <a:srgbClr val="0000FF"/>
                </a:solidFill>
              </a:rPr>
              <a:t> require treatment?</a:t>
            </a:r>
          </a:p>
          <a:p>
            <a:r>
              <a:rPr lang="en-US" sz="1400" dirty="0">
                <a:solidFill>
                  <a:srgbClr val="0000FF"/>
                </a:solidFill>
              </a:rPr>
              <a:t>No. If BCVA and subjective VA are good, folds can be observed</a:t>
            </a:r>
          </a:p>
        </p:txBody>
      </p:sp>
    </p:spTree>
    <p:extLst>
      <p:ext uri="{BB962C8B-B14F-4D97-AF65-F5344CB8AC3E}">
        <p14:creationId xmlns:p14="http://schemas.microsoft.com/office/powerpoint/2010/main" val="13156217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152</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403298" y="2352020"/>
            <a:ext cx="2191626" cy="338554"/>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363519501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153</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36" name="TextBox 35"/>
          <p:cNvSpPr txBox="1"/>
          <p:nvPr/>
        </p:nvSpPr>
        <p:spPr>
          <a:xfrm>
            <a:off x="3403301" y="2352020"/>
            <a:ext cx="2191627" cy="338554"/>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301607190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154</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16928435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155</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37505936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156</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39369561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157</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9074644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4495800" y="3276268"/>
            <a:ext cx="1610107" cy="332"/>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1574088" cy="9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158</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095084" y="3106991"/>
            <a:ext cx="1495923" cy="338554"/>
          </a:xfrm>
          <a:prstGeom prst="rect">
            <a:avLst/>
          </a:prstGeom>
          <a:noFill/>
        </p:spPr>
        <p:txBody>
          <a:bodyPr wrap="none" rtlCol="0">
            <a:spAutoFit/>
          </a:bodyPr>
          <a:lstStyle/>
          <a:p>
            <a:pPr algn="ctr"/>
            <a:r>
              <a:rPr lang="en-US" sz="1600" b="1"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35" name="TextBox 34"/>
          <p:cNvSpPr txBox="1"/>
          <p:nvPr/>
        </p:nvSpPr>
        <p:spPr>
          <a:xfrm>
            <a:off x="181644" y="3733800"/>
            <a:ext cx="6630341" cy="523220"/>
          </a:xfrm>
          <a:prstGeom prst="rect">
            <a:avLst/>
          </a:prstGeom>
          <a:solidFill>
            <a:schemeClr val="accent6">
              <a:lumMod val="40000"/>
              <a:lumOff val="60000"/>
            </a:schemeClr>
          </a:solidFill>
        </p:spPr>
        <p:txBody>
          <a:bodyPr wrap="none" rtlCol="0">
            <a:spAutoFit/>
          </a:bodyPr>
          <a:lstStyle/>
          <a:p>
            <a:r>
              <a:rPr lang="en-US" sz="1400" i="1" dirty="0">
                <a:solidFill>
                  <a:srgbClr val="0000FF"/>
                </a:solidFill>
              </a:rPr>
              <a:t>What is probably the most common cause of flap slippage leading to </a:t>
            </a:r>
            <a:r>
              <a:rPr lang="en-US" sz="1400" i="1" dirty="0" err="1">
                <a:solidFill>
                  <a:srgbClr val="0000FF"/>
                </a:solidFill>
              </a:rPr>
              <a:t>macrostriae</a:t>
            </a:r>
            <a:r>
              <a:rPr lang="en-US" sz="1400" i="1" dirty="0">
                <a:solidFill>
                  <a:srgbClr val="0000FF"/>
                </a:solidFill>
              </a:rPr>
              <a:t>?</a:t>
            </a:r>
          </a:p>
          <a:p>
            <a:r>
              <a:rPr lang="en-US" sz="1400" dirty="0">
                <a:solidFill>
                  <a:schemeClr val="accent6">
                    <a:lumMod val="40000"/>
                    <a:lumOff val="60000"/>
                  </a:schemeClr>
                </a:solidFill>
              </a:rPr>
              <a:t>Eyelid squeezing by the </a:t>
            </a:r>
            <a:r>
              <a:rPr lang="en-US" sz="1400" dirty="0" err="1">
                <a:solidFill>
                  <a:schemeClr val="accent6">
                    <a:lumMod val="40000"/>
                    <a:lumOff val="60000"/>
                  </a:schemeClr>
                </a:solidFill>
              </a:rPr>
              <a:t>pt</a:t>
            </a:r>
            <a:r>
              <a:rPr lang="en-US" sz="1400" dirty="0">
                <a:solidFill>
                  <a:schemeClr val="accent6">
                    <a:lumMod val="40000"/>
                    <a:lumOff val="60000"/>
                  </a:schemeClr>
                </a:solidFill>
              </a:rPr>
              <a:t> upon removal of the speculum</a:t>
            </a:r>
          </a:p>
        </p:txBody>
      </p:sp>
    </p:spTree>
    <p:extLst>
      <p:ext uri="{BB962C8B-B14F-4D97-AF65-F5344CB8AC3E}">
        <p14:creationId xmlns:p14="http://schemas.microsoft.com/office/powerpoint/2010/main" val="25388754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4495800" y="3276268"/>
            <a:ext cx="1610107" cy="332"/>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1574088" cy="9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159</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095084" y="3106991"/>
            <a:ext cx="1495923" cy="338554"/>
          </a:xfrm>
          <a:prstGeom prst="rect">
            <a:avLst/>
          </a:prstGeom>
          <a:noFill/>
        </p:spPr>
        <p:txBody>
          <a:bodyPr wrap="none" rtlCol="0">
            <a:spAutoFit/>
          </a:bodyPr>
          <a:lstStyle/>
          <a:p>
            <a:pPr algn="ctr"/>
            <a:r>
              <a:rPr lang="en-US" sz="1600" b="1"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35" name="TextBox 34"/>
          <p:cNvSpPr txBox="1"/>
          <p:nvPr/>
        </p:nvSpPr>
        <p:spPr>
          <a:xfrm>
            <a:off x="181644" y="3733800"/>
            <a:ext cx="6630341" cy="523220"/>
          </a:xfrm>
          <a:prstGeom prst="rect">
            <a:avLst/>
          </a:prstGeom>
          <a:solidFill>
            <a:schemeClr val="accent6">
              <a:lumMod val="40000"/>
              <a:lumOff val="60000"/>
            </a:schemeClr>
          </a:solidFill>
        </p:spPr>
        <p:txBody>
          <a:bodyPr wrap="none" rtlCol="0">
            <a:spAutoFit/>
          </a:bodyPr>
          <a:lstStyle/>
          <a:p>
            <a:r>
              <a:rPr lang="en-US" sz="1400" i="1" dirty="0">
                <a:solidFill>
                  <a:srgbClr val="0000FF"/>
                </a:solidFill>
              </a:rPr>
              <a:t>What is probably the most common cause of flap slippage leading to </a:t>
            </a:r>
            <a:r>
              <a:rPr lang="en-US" sz="1400" i="1" dirty="0" err="1">
                <a:solidFill>
                  <a:srgbClr val="0000FF"/>
                </a:solidFill>
              </a:rPr>
              <a:t>macrostriae</a:t>
            </a:r>
            <a:r>
              <a:rPr lang="en-US" sz="1400" i="1" dirty="0">
                <a:solidFill>
                  <a:srgbClr val="0000FF"/>
                </a:solidFill>
              </a:rPr>
              <a:t>?</a:t>
            </a:r>
          </a:p>
          <a:p>
            <a:r>
              <a:rPr lang="en-US" sz="1400" dirty="0">
                <a:solidFill>
                  <a:srgbClr val="0000FF"/>
                </a:solidFill>
              </a:rPr>
              <a:t>Eyelid squeezing by the </a:t>
            </a:r>
            <a:r>
              <a:rPr lang="en-US" sz="1400" dirty="0" err="1">
                <a:solidFill>
                  <a:srgbClr val="0000FF"/>
                </a:solidFill>
              </a:rPr>
              <a:t>pt</a:t>
            </a:r>
            <a:r>
              <a:rPr lang="en-US" sz="1400" dirty="0">
                <a:solidFill>
                  <a:srgbClr val="0000FF"/>
                </a:solidFill>
              </a:rPr>
              <a:t> upon removal of the speculum</a:t>
            </a:r>
          </a:p>
        </p:txBody>
      </p:sp>
    </p:spTree>
    <p:extLst>
      <p:ext uri="{BB962C8B-B14F-4D97-AF65-F5344CB8AC3E}">
        <p14:creationId xmlns:p14="http://schemas.microsoft.com/office/powerpoint/2010/main" val="330083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endParaRPr lang="en-US" sz="1400" dirty="0">
              <a:solidFill>
                <a:srgbClr val="0000FF"/>
              </a:solidFill>
            </a:endParaRP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8138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4495800" y="3276268"/>
            <a:ext cx="1610107" cy="332"/>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1574088" cy="9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160</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095084" y="3106991"/>
            <a:ext cx="1495923" cy="338554"/>
          </a:xfrm>
          <a:prstGeom prst="rect">
            <a:avLst/>
          </a:prstGeom>
          <a:noFill/>
        </p:spPr>
        <p:txBody>
          <a:bodyPr wrap="none" rtlCol="0">
            <a:spAutoFit/>
          </a:bodyPr>
          <a:lstStyle/>
          <a:p>
            <a:pPr algn="ctr"/>
            <a:r>
              <a:rPr lang="en-US" sz="1600" b="1"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29" name="TextBox 28"/>
          <p:cNvSpPr txBox="1"/>
          <p:nvPr/>
        </p:nvSpPr>
        <p:spPr>
          <a:xfrm>
            <a:off x="1200524" y="3798626"/>
            <a:ext cx="4967118" cy="2031325"/>
          </a:xfrm>
          <a:prstGeom prst="rect">
            <a:avLst/>
          </a:prstGeom>
          <a:solidFill>
            <a:srgbClr val="00B0F0"/>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multiple </a:t>
            </a:r>
            <a:r>
              <a:rPr lang="en-US" sz="1400" i="1" dirty="0" err="1">
                <a:solidFill>
                  <a:srgbClr val="0000FF"/>
                </a:solidFill>
              </a:rPr>
              <a:t>macrostriae</a:t>
            </a:r>
            <a:r>
              <a:rPr lang="en-US" sz="1400" i="1" dirty="0">
                <a:solidFill>
                  <a:srgbClr val="0000FF"/>
                </a:solidFill>
              </a:rPr>
              <a:t>, all oriented parallel to one another. They stem from the hinge. What is the likely cause?</a:t>
            </a:r>
          </a:p>
          <a:p>
            <a:r>
              <a:rPr lang="en-US" sz="1400" dirty="0">
                <a:solidFill>
                  <a:srgbClr val="00B0F0"/>
                </a:solidFill>
              </a:rPr>
              <a:t>Frank slippage of the flap. Re-place it immediately!</a:t>
            </a:r>
          </a:p>
          <a:p>
            <a:endParaRPr lang="en-US" sz="1400" i="1" dirty="0">
              <a:solidFill>
                <a:srgbClr val="00B0F0"/>
              </a:solidFill>
            </a:endParaRPr>
          </a:p>
          <a:p>
            <a:r>
              <a:rPr lang="en-US" sz="1400" i="1" dirty="0">
                <a:solidFill>
                  <a:srgbClr val="00B0F0"/>
                </a:solidFill>
              </a:rPr>
              <a:t>Why must slippage be addressed immediately?</a:t>
            </a:r>
          </a:p>
          <a:p>
            <a:r>
              <a:rPr lang="en-US" sz="1400" dirty="0">
                <a:solidFill>
                  <a:srgbClr val="00B0F0"/>
                </a:solidFill>
              </a:rPr>
              <a:t>Because if left in place, folds quickly become permanent </a:t>
            </a:r>
          </a:p>
          <a:p>
            <a:endParaRPr lang="en-US" sz="1400" i="1" dirty="0">
              <a:solidFill>
                <a:srgbClr val="00B0F0"/>
              </a:solidFill>
            </a:endParaRPr>
          </a:p>
          <a:p>
            <a:r>
              <a:rPr lang="en-US" sz="1400" i="1" dirty="0">
                <a:solidFill>
                  <a:srgbClr val="00B0F0"/>
                </a:solidFill>
              </a:rPr>
              <a:t>How quickly?</a:t>
            </a:r>
          </a:p>
          <a:p>
            <a:r>
              <a:rPr lang="en-US" sz="1400" dirty="0">
                <a:solidFill>
                  <a:srgbClr val="00B0F0"/>
                </a:solidFill>
              </a:rPr>
              <a:t>Within roughly 24 hours</a:t>
            </a:r>
          </a:p>
        </p:txBody>
      </p:sp>
    </p:spTree>
    <p:extLst>
      <p:ext uri="{BB962C8B-B14F-4D97-AF65-F5344CB8AC3E}">
        <p14:creationId xmlns:p14="http://schemas.microsoft.com/office/powerpoint/2010/main" val="3331450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4495800" y="3276268"/>
            <a:ext cx="1610107" cy="332"/>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1574088" cy="9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161</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095084" y="3106991"/>
            <a:ext cx="1495923" cy="338554"/>
          </a:xfrm>
          <a:prstGeom prst="rect">
            <a:avLst/>
          </a:prstGeom>
          <a:noFill/>
        </p:spPr>
        <p:txBody>
          <a:bodyPr wrap="none" rtlCol="0">
            <a:spAutoFit/>
          </a:bodyPr>
          <a:lstStyle/>
          <a:p>
            <a:pPr algn="ctr"/>
            <a:r>
              <a:rPr lang="en-US" sz="1600" b="1"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29" name="TextBox 28"/>
          <p:cNvSpPr txBox="1"/>
          <p:nvPr/>
        </p:nvSpPr>
        <p:spPr>
          <a:xfrm>
            <a:off x="1200524" y="3798626"/>
            <a:ext cx="4967118" cy="2031325"/>
          </a:xfrm>
          <a:prstGeom prst="rect">
            <a:avLst/>
          </a:prstGeom>
          <a:solidFill>
            <a:srgbClr val="00B0F0"/>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multiple </a:t>
            </a:r>
            <a:r>
              <a:rPr lang="en-US" sz="1400" i="1" dirty="0" err="1">
                <a:solidFill>
                  <a:srgbClr val="0000FF"/>
                </a:solidFill>
              </a:rPr>
              <a:t>macrostriae</a:t>
            </a:r>
            <a:r>
              <a:rPr lang="en-US" sz="1400" i="1" dirty="0">
                <a:solidFill>
                  <a:srgbClr val="0000FF"/>
                </a:solidFill>
              </a:rPr>
              <a:t>, all oriented parallel to one another. They stem from the hinge. What is the likely cause?</a:t>
            </a:r>
          </a:p>
          <a:p>
            <a:r>
              <a:rPr lang="en-US" sz="1400" dirty="0">
                <a:solidFill>
                  <a:srgbClr val="0000FF"/>
                </a:solidFill>
              </a:rPr>
              <a:t>Frank slippage of the flap. Re-place it immediately!</a:t>
            </a:r>
            <a:endParaRPr lang="en-US" sz="1400" dirty="0">
              <a:solidFill>
                <a:srgbClr val="00B0F0"/>
              </a:solidFill>
            </a:endParaRPr>
          </a:p>
          <a:p>
            <a:endParaRPr lang="en-US" sz="1400" i="1" dirty="0">
              <a:solidFill>
                <a:srgbClr val="00B0F0"/>
              </a:solidFill>
            </a:endParaRPr>
          </a:p>
          <a:p>
            <a:r>
              <a:rPr lang="en-US" sz="1400" i="1" dirty="0">
                <a:solidFill>
                  <a:srgbClr val="00B0F0"/>
                </a:solidFill>
              </a:rPr>
              <a:t>Why must slippage be addressed immediately?</a:t>
            </a:r>
          </a:p>
          <a:p>
            <a:r>
              <a:rPr lang="en-US" sz="1400" dirty="0">
                <a:solidFill>
                  <a:srgbClr val="00B0F0"/>
                </a:solidFill>
              </a:rPr>
              <a:t>Because if left in place, folds quickly become permanent </a:t>
            </a:r>
          </a:p>
          <a:p>
            <a:endParaRPr lang="en-US" sz="1400" i="1" dirty="0">
              <a:solidFill>
                <a:srgbClr val="00B0F0"/>
              </a:solidFill>
            </a:endParaRPr>
          </a:p>
          <a:p>
            <a:r>
              <a:rPr lang="en-US" sz="1400" i="1" dirty="0">
                <a:solidFill>
                  <a:srgbClr val="00B0F0"/>
                </a:solidFill>
              </a:rPr>
              <a:t>How quickly?</a:t>
            </a:r>
          </a:p>
          <a:p>
            <a:r>
              <a:rPr lang="en-US" sz="1400" dirty="0">
                <a:solidFill>
                  <a:srgbClr val="00B0F0"/>
                </a:solidFill>
              </a:rPr>
              <a:t>Within roughly 24 hours</a:t>
            </a:r>
          </a:p>
        </p:txBody>
      </p:sp>
    </p:spTree>
    <p:extLst>
      <p:ext uri="{BB962C8B-B14F-4D97-AF65-F5344CB8AC3E}">
        <p14:creationId xmlns:p14="http://schemas.microsoft.com/office/powerpoint/2010/main" val="1045672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162</a:t>
            </a:fld>
            <a:endParaRPr lang="en-US" altLang="en-US"/>
          </a:p>
        </p:txBody>
      </p:sp>
      <p:sp>
        <p:nvSpPr>
          <p:cNvPr id="3" name="TextBox 2"/>
          <p:cNvSpPr txBox="1"/>
          <p:nvPr/>
        </p:nvSpPr>
        <p:spPr>
          <a:xfrm>
            <a:off x="2683269" y="5943600"/>
            <a:ext cx="3852338" cy="369332"/>
          </a:xfrm>
          <a:prstGeom prst="rect">
            <a:avLst/>
          </a:prstGeom>
          <a:noFill/>
        </p:spPr>
        <p:txBody>
          <a:bodyPr wrap="none" rtlCol="0">
            <a:spAutoFit/>
          </a:bodyPr>
          <a:lstStyle/>
          <a:p>
            <a:pPr algn="ctr"/>
            <a:r>
              <a:rPr lang="en-US" dirty="0"/>
              <a:t>LASIK flap: Folds from flap slippage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38" y="609600"/>
            <a:ext cx="7162800" cy="4811298"/>
          </a:xfrm>
          <a:prstGeom prst="rect">
            <a:avLst/>
          </a:prstGeom>
        </p:spPr>
      </p:pic>
    </p:spTree>
    <p:extLst>
      <p:ext uri="{BB962C8B-B14F-4D97-AF65-F5344CB8AC3E}">
        <p14:creationId xmlns:p14="http://schemas.microsoft.com/office/powerpoint/2010/main" val="246699819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4495800" y="3276268"/>
            <a:ext cx="1610107" cy="332"/>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1574088" cy="9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163</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095084" y="3106991"/>
            <a:ext cx="1495923" cy="338554"/>
          </a:xfrm>
          <a:prstGeom prst="rect">
            <a:avLst/>
          </a:prstGeom>
          <a:noFill/>
        </p:spPr>
        <p:txBody>
          <a:bodyPr wrap="none" rtlCol="0">
            <a:spAutoFit/>
          </a:bodyPr>
          <a:lstStyle/>
          <a:p>
            <a:pPr algn="ctr"/>
            <a:r>
              <a:rPr lang="en-US" sz="1600" b="1"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29" name="TextBox 28"/>
          <p:cNvSpPr txBox="1"/>
          <p:nvPr/>
        </p:nvSpPr>
        <p:spPr>
          <a:xfrm>
            <a:off x="1200524" y="3798626"/>
            <a:ext cx="4967118" cy="2031325"/>
          </a:xfrm>
          <a:prstGeom prst="rect">
            <a:avLst/>
          </a:prstGeom>
          <a:solidFill>
            <a:srgbClr val="00B0F0"/>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multiple </a:t>
            </a:r>
            <a:r>
              <a:rPr lang="en-US" sz="1400" i="1" dirty="0" err="1">
                <a:solidFill>
                  <a:srgbClr val="0000FF"/>
                </a:solidFill>
              </a:rPr>
              <a:t>macrostriae</a:t>
            </a:r>
            <a:r>
              <a:rPr lang="en-US" sz="1400" i="1" dirty="0">
                <a:solidFill>
                  <a:srgbClr val="0000FF"/>
                </a:solidFill>
              </a:rPr>
              <a:t>, all oriented parallel to one another. They stem from the hinge. What is the likely cause?</a:t>
            </a:r>
          </a:p>
          <a:p>
            <a:r>
              <a:rPr lang="en-US" sz="1400" dirty="0">
                <a:solidFill>
                  <a:srgbClr val="0000FF"/>
                </a:solidFill>
              </a:rPr>
              <a:t>Frank slippage of the flap. Re-place it immediately!</a:t>
            </a:r>
          </a:p>
          <a:p>
            <a:endParaRPr lang="en-US" sz="1400" i="1" dirty="0">
              <a:solidFill>
                <a:srgbClr val="0000FF"/>
              </a:solidFill>
            </a:endParaRPr>
          </a:p>
          <a:p>
            <a:r>
              <a:rPr lang="en-US" sz="1400" i="1" dirty="0">
                <a:solidFill>
                  <a:srgbClr val="0000FF"/>
                </a:solidFill>
              </a:rPr>
              <a:t>Why must slippage be addressed immediately?</a:t>
            </a:r>
            <a:endParaRPr lang="en-US" sz="1400" i="1" dirty="0">
              <a:solidFill>
                <a:srgbClr val="00B0F0"/>
              </a:solidFill>
            </a:endParaRPr>
          </a:p>
          <a:p>
            <a:r>
              <a:rPr lang="en-US" sz="1400" dirty="0">
                <a:solidFill>
                  <a:srgbClr val="00B0F0"/>
                </a:solidFill>
              </a:rPr>
              <a:t>Because if left in place, folds quickly become permanent </a:t>
            </a:r>
          </a:p>
          <a:p>
            <a:endParaRPr lang="en-US" sz="1400" i="1" dirty="0">
              <a:solidFill>
                <a:srgbClr val="00B0F0"/>
              </a:solidFill>
            </a:endParaRPr>
          </a:p>
          <a:p>
            <a:r>
              <a:rPr lang="en-US" sz="1400" i="1" dirty="0">
                <a:solidFill>
                  <a:srgbClr val="00B0F0"/>
                </a:solidFill>
              </a:rPr>
              <a:t>How quickly?</a:t>
            </a:r>
          </a:p>
          <a:p>
            <a:r>
              <a:rPr lang="en-US" sz="1400" dirty="0">
                <a:solidFill>
                  <a:srgbClr val="00B0F0"/>
                </a:solidFill>
              </a:rPr>
              <a:t>Within roughly 24 hours</a:t>
            </a:r>
          </a:p>
        </p:txBody>
      </p:sp>
    </p:spTree>
    <p:extLst>
      <p:ext uri="{BB962C8B-B14F-4D97-AF65-F5344CB8AC3E}">
        <p14:creationId xmlns:p14="http://schemas.microsoft.com/office/powerpoint/2010/main" val="55353952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4495800" y="3276268"/>
            <a:ext cx="1610107" cy="332"/>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1574088" cy="9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164</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095084" y="3106991"/>
            <a:ext cx="1495923" cy="338554"/>
          </a:xfrm>
          <a:prstGeom prst="rect">
            <a:avLst/>
          </a:prstGeom>
          <a:noFill/>
        </p:spPr>
        <p:txBody>
          <a:bodyPr wrap="none" rtlCol="0">
            <a:spAutoFit/>
          </a:bodyPr>
          <a:lstStyle/>
          <a:p>
            <a:pPr algn="ctr"/>
            <a:r>
              <a:rPr lang="en-US" sz="1600" b="1"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29" name="TextBox 28"/>
          <p:cNvSpPr txBox="1"/>
          <p:nvPr/>
        </p:nvSpPr>
        <p:spPr>
          <a:xfrm>
            <a:off x="1200524" y="3798626"/>
            <a:ext cx="4967118" cy="2031325"/>
          </a:xfrm>
          <a:prstGeom prst="rect">
            <a:avLst/>
          </a:prstGeom>
          <a:solidFill>
            <a:srgbClr val="00B0F0"/>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multiple </a:t>
            </a:r>
            <a:r>
              <a:rPr lang="en-US" sz="1400" i="1" dirty="0" err="1">
                <a:solidFill>
                  <a:srgbClr val="0000FF"/>
                </a:solidFill>
              </a:rPr>
              <a:t>macrostriae</a:t>
            </a:r>
            <a:r>
              <a:rPr lang="en-US" sz="1400" i="1" dirty="0">
                <a:solidFill>
                  <a:srgbClr val="0000FF"/>
                </a:solidFill>
              </a:rPr>
              <a:t>, all oriented parallel to one another. They stem from the hinge. What is the likely cause?</a:t>
            </a:r>
          </a:p>
          <a:p>
            <a:r>
              <a:rPr lang="en-US" sz="1400" dirty="0">
                <a:solidFill>
                  <a:srgbClr val="0000FF"/>
                </a:solidFill>
              </a:rPr>
              <a:t>Frank slippage of the flap. Re-place it immediately!</a:t>
            </a:r>
          </a:p>
          <a:p>
            <a:endParaRPr lang="en-US" sz="1400" i="1" dirty="0">
              <a:solidFill>
                <a:srgbClr val="0000FF"/>
              </a:solidFill>
            </a:endParaRPr>
          </a:p>
          <a:p>
            <a:r>
              <a:rPr lang="en-US" sz="1400" i="1" dirty="0">
                <a:solidFill>
                  <a:srgbClr val="0000FF"/>
                </a:solidFill>
              </a:rPr>
              <a:t>Why must slippage be addressed immediately?</a:t>
            </a:r>
          </a:p>
          <a:p>
            <a:r>
              <a:rPr lang="en-US" sz="1400" dirty="0">
                <a:solidFill>
                  <a:srgbClr val="0000FF"/>
                </a:solidFill>
              </a:rPr>
              <a:t>Because if left in place, folds quickly become permanent </a:t>
            </a:r>
            <a:endParaRPr lang="en-US" sz="1400" dirty="0">
              <a:solidFill>
                <a:srgbClr val="00B0F0"/>
              </a:solidFill>
            </a:endParaRPr>
          </a:p>
          <a:p>
            <a:endParaRPr lang="en-US" sz="1400" i="1" dirty="0">
              <a:solidFill>
                <a:srgbClr val="00B0F0"/>
              </a:solidFill>
            </a:endParaRPr>
          </a:p>
          <a:p>
            <a:r>
              <a:rPr lang="en-US" sz="1400" i="1" dirty="0">
                <a:solidFill>
                  <a:srgbClr val="00B0F0"/>
                </a:solidFill>
              </a:rPr>
              <a:t>How quickly?</a:t>
            </a:r>
          </a:p>
          <a:p>
            <a:r>
              <a:rPr lang="en-US" sz="1400" dirty="0">
                <a:solidFill>
                  <a:srgbClr val="00B0F0"/>
                </a:solidFill>
              </a:rPr>
              <a:t>Within roughly 24 hours</a:t>
            </a:r>
          </a:p>
        </p:txBody>
      </p:sp>
    </p:spTree>
    <p:extLst>
      <p:ext uri="{BB962C8B-B14F-4D97-AF65-F5344CB8AC3E}">
        <p14:creationId xmlns:p14="http://schemas.microsoft.com/office/powerpoint/2010/main" val="45560711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4495800" y="3276268"/>
            <a:ext cx="1610107" cy="332"/>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1574088" cy="9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165</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095084" y="3106991"/>
            <a:ext cx="1495923" cy="338554"/>
          </a:xfrm>
          <a:prstGeom prst="rect">
            <a:avLst/>
          </a:prstGeom>
          <a:noFill/>
        </p:spPr>
        <p:txBody>
          <a:bodyPr wrap="none" rtlCol="0">
            <a:spAutoFit/>
          </a:bodyPr>
          <a:lstStyle/>
          <a:p>
            <a:pPr algn="ctr"/>
            <a:r>
              <a:rPr lang="en-US" sz="1600" b="1"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29" name="TextBox 28"/>
          <p:cNvSpPr txBox="1"/>
          <p:nvPr/>
        </p:nvSpPr>
        <p:spPr>
          <a:xfrm>
            <a:off x="1200524" y="3798626"/>
            <a:ext cx="4967118" cy="2031325"/>
          </a:xfrm>
          <a:prstGeom prst="rect">
            <a:avLst/>
          </a:prstGeom>
          <a:solidFill>
            <a:srgbClr val="00B0F0"/>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multiple </a:t>
            </a:r>
            <a:r>
              <a:rPr lang="en-US" sz="1400" i="1" dirty="0" err="1">
                <a:solidFill>
                  <a:srgbClr val="0000FF"/>
                </a:solidFill>
              </a:rPr>
              <a:t>macrostriae</a:t>
            </a:r>
            <a:r>
              <a:rPr lang="en-US" sz="1400" i="1" dirty="0">
                <a:solidFill>
                  <a:srgbClr val="0000FF"/>
                </a:solidFill>
              </a:rPr>
              <a:t>, all oriented parallel to one another. They stem from the hinge. What is the likely cause?</a:t>
            </a:r>
          </a:p>
          <a:p>
            <a:r>
              <a:rPr lang="en-US" sz="1400" dirty="0">
                <a:solidFill>
                  <a:srgbClr val="0000FF"/>
                </a:solidFill>
              </a:rPr>
              <a:t>Frank slippage of the flap. Re-place it immediately!</a:t>
            </a:r>
          </a:p>
          <a:p>
            <a:endParaRPr lang="en-US" sz="1400" i="1" dirty="0">
              <a:solidFill>
                <a:srgbClr val="0000FF"/>
              </a:solidFill>
            </a:endParaRPr>
          </a:p>
          <a:p>
            <a:r>
              <a:rPr lang="en-US" sz="1400" i="1" dirty="0">
                <a:solidFill>
                  <a:srgbClr val="0000FF"/>
                </a:solidFill>
              </a:rPr>
              <a:t>Why must slippage be addressed immediately?</a:t>
            </a:r>
          </a:p>
          <a:p>
            <a:r>
              <a:rPr lang="en-US" sz="1400" dirty="0">
                <a:solidFill>
                  <a:srgbClr val="0000FF"/>
                </a:solidFill>
              </a:rPr>
              <a:t>Because if left in place, folds quickly become permanent </a:t>
            </a:r>
          </a:p>
          <a:p>
            <a:endParaRPr lang="en-US" sz="1400" i="1" dirty="0">
              <a:solidFill>
                <a:srgbClr val="0000FF"/>
              </a:solidFill>
            </a:endParaRPr>
          </a:p>
          <a:p>
            <a:r>
              <a:rPr lang="en-US" sz="1400" i="1" dirty="0">
                <a:solidFill>
                  <a:srgbClr val="0000FF"/>
                </a:solidFill>
              </a:rPr>
              <a:t>How quickly?</a:t>
            </a:r>
            <a:endParaRPr lang="en-US" sz="1400" i="1" dirty="0">
              <a:solidFill>
                <a:srgbClr val="00B0F0"/>
              </a:solidFill>
            </a:endParaRPr>
          </a:p>
          <a:p>
            <a:r>
              <a:rPr lang="en-US" sz="1400" dirty="0">
                <a:solidFill>
                  <a:srgbClr val="00B0F0"/>
                </a:solidFill>
              </a:rPr>
              <a:t>Within roughly 24 hours</a:t>
            </a:r>
          </a:p>
        </p:txBody>
      </p:sp>
    </p:spTree>
    <p:extLst>
      <p:ext uri="{BB962C8B-B14F-4D97-AF65-F5344CB8AC3E}">
        <p14:creationId xmlns:p14="http://schemas.microsoft.com/office/powerpoint/2010/main" val="15210458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4495800" y="3276268"/>
            <a:ext cx="1610107" cy="332"/>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1574088" cy="9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166</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095084" y="3106991"/>
            <a:ext cx="1495923" cy="338554"/>
          </a:xfrm>
          <a:prstGeom prst="rect">
            <a:avLst/>
          </a:prstGeom>
          <a:noFill/>
        </p:spPr>
        <p:txBody>
          <a:bodyPr wrap="none" rtlCol="0">
            <a:spAutoFit/>
          </a:bodyPr>
          <a:lstStyle/>
          <a:p>
            <a:pPr algn="ctr"/>
            <a:r>
              <a:rPr lang="en-US" sz="1600" b="1"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
        <p:nvSpPr>
          <p:cNvPr id="29" name="TextBox 28"/>
          <p:cNvSpPr txBox="1"/>
          <p:nvPr/>
        </p:nvSpPr>
        <p:spPr>
          <a:xfrm>
            <a:off x="1200524" y="3798626"/>
            <a:ext cx="4967118" cy="2031325"/>
          </a:xfrm>
          <a:prstGeom prst="rect">
            <a:avLst/>
          </a:prstGeom>
          <a:solidFill>
            <a:srgbClr val="00B0F0"/>
          </a:solidFill>
        </p:spPr>
        <p:txBody>
          <a:bodyPr wrap="squar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has multiple </a:t>
            </a:r>
            <a:r>
              <a:rPr lang="en-US" sz="1400" i="1" dirty="0" err="1">
                <a:solidFill>
                  <a:srgbClr val="0000FF"/>
                </a:solidFill>
              </a:rPr>
              <a:t>macrostriae</a:t>
            </a:r>
            <a:r>
              <a:rPr lang="en-US" sz="1400" i="1" dirty="0">
                <a:solidFill>
                  <a:srgbClr val="0000FF"/>
                </a:solidFill>
              </a:rPr>
              <a:t>, all oriented parallel to one another. They stem from the hinge. What is the likely cause?</a:t>
            </a:r>
          </a:p>
          <a:p>
            <a:r>
              <a:rPr lang="en-US" sz="1400" dirty="0">
                <a:solidFill>
                  <a:srgbClr val="0000FF"/>
                </a:solidFill>
              </a:rPr>
              <a:t>Frank slippage of the flap. Re-place it immediately!</a:t>
            </a:r>
          </a:p>
          <a:p>
            <a:endParaRPr lang="en-US" sz="1400" i="1" dirty="0">
              <a:solidFill>
                <a:srgbClr val="0000FF"/>
              </a:solidFill>
            </a:endParaRPr>
          </a:p>
          <a:p>
            <a:r>
              <a:rPr lang="en-US" sz="1400" i="1" dirty="0">
                <a:solidFill>
                  <a:srgbClr val="0000FF"/>
                </a:solidFill>
              </a:rPr>
              <a:t>Why must slippage be addressed immediately?</a:t>
            </a:r>
          </a:p>
          <a:p>
            <a:r>
              <a:rPr lang="en-US" sz="1400" dirty="0">
                <a:solidFill>
                  <a:srgbClr val="0000FF"/>
                </a:solidFill>
              </a:rPr>
              <a:t>Because if left in place, folds quickly become permanent </a:t>
            </a:r>
          </a:p>
          <a:p>
            <a:endParaRPr lang="en-US" sz="1400" i="1" dirty="0">
              <a:solidFill>
                <a:srgbClr val="0000FF"/>
              </a:solidFill>
            </a:endParaRPr>
          </a:p>
          <a:p>
            <a:r>
              <a:rPr lang="en-US" sz="1400" i="1" dirty="0">
                <a:solidFill>
                  <a:srgbClr val="0000FF"/>
                </a:solidFill>
              </a:rPr>
              <a:t>How quickly?</a:t>
            </a:r>
          </a:p>
          <a:p>
            <a:r>
              <a:rPr lang="en-US" sz="1400" dirty="0">
                <a:solidFill>
                  <a:srgbClr val="0000FF"/>
                </a:solidFill>
              </a:rPr>
              <a:t>Within roughly 24 hours</a:t>
            </a:r>
          </a:p>
        </p:txBody>
      </p:sp>
    </p:spTree>
    <p:extLst>
      <p:ext uri="{BB962C8B-B14F-4D97-AF65-F5344CB8AC3E}">
        <p14:creationId xmlns:p14="http://schemas.microsoft.com/office/powerpoint/2010/main" val="258415233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167</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187843778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168</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rgbClr val="0000FF"/>
                </a:solidFill>
              </a:rPr>
              <a:t>Unaffected</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15999234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a:xfrm>
            <a:off x="4419600" y="3647420"/>
            <a:ext cx="1686307" cy="1018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1667138" cy="101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169</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20026" y="3497427"/>
            <a:ext cx="1037272" cy="338554"/>
          </a:xfrm>
          <a:prstGeom prst="rect">
            <a:avLst/>
          </a:prstGeom>
          <a:noFill/>
        </p:spPr>
        <p:txBody>
          <a:bodyPr wrap="none" rtlCol="0">
            <a:spAutoFit/>
          </a:bodyPr>
          <a:lstStyle/>
          <a:p>
            <a:pPr algn="ctr"/>
            <a:r>
              <a:rPr lang="en-US" sz="1600" b="1"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solidFill>
                  <a:schemeClr val="bg1">
                    <a:lumMod val="75000"/>
                  </a:schemeClr>
                </a:solidFill>
              </a:rPr>
              <a:t>Two broad</a:t>
            </a:r>
          </a:p>
          <a:p>
            <a:pPr algn="ctr"/>
            <a:r>
              <a:rPr lang="en-US" sz="1000" i="1" dirty="0">
                <a:solidFill>
                  <a:schemeClr val="bg1">
                    <a:lumMod val="75000"/>
                  </a:schemeClr>
                </a:solidFill>
              </a:rPr>
              <a:t>category of </a:t>
            </a:r>
            <a:r>
              <a:rPr lang="en-US" sz="1000" i="1" dirty="0" err="1">
                <a:solidFill>
                  <a:schemeClr val="bg1">
                    <a:lumMod val="75000"/>
                  </a:schemeClr>
                </a:solidFill>
              </a:rPr>
              <a:t>striae</a:t>
            </a:r>
            <a:endParaRPr lang="en-US" sz="1000" i="1" dirty="0">
              <a:solidFill>
                <a:schemeClr val="bg1">
                  <a:lumMod val="75000"/>
                </a:schemeClr>
              </a:solidFill>
            </a:endParaRPr>
          </a:p>
        </p:txBody>
      </p:sp>
      <p:sp>
        <p:nvSpPr>
          <p:cNvPr id="35" name="TextBox 34"/>
          <p:cNvSpPr txBox="1"/>
          <p:nvPr/>
        </p:nvSpPr>
        <p:spPr>
          <a:xfrm>
            <a:off x="2078276" y="4195479"/>
            <a:ext cx="5008102" cy="523220"/>
          </a:xfrm>
          <a:prstGeom prst="rect">
            <a:avLst/>
          </a:prstGeom>
          <a:solidFill>
            <a:schemeClr val="bg1">
              <a:lumMod val="65000"/>
            </a:schemeClr>
          </a:solidFill>
        </p:spPr>
        <p:txBody>
          <a:bodyPr wrap="none" rtlCol="0">
            <a:spAutoFit/>
          </a:bodyPr>
          <a:lstStyle/>
          <a:p>
            <a:r>
              <a:rPr lang="en-US" sz="1400" i="1" dirty="0">
                <a:solidFill>
                  <a:srgbClr val="0000FF"/>
                </a:solidFill>
              </a:rPr>
              <a:t>Why do </a:t>
            </a:r>
            <a:r>
              <a:rPr lang="en-US" sz="1400" i="1" dirty="0" err="1">
                <a:solidFill>
                  <a:srgbClr val="0000FF"/>
                </a:solidFill>
              </a:rPr>
              <a:t>macrostriae</a:t>
            </a:r>
            <a:r>
              <a:rPr lang="en-US" sz="1400" i="1" dirty="0">
                <a:solidFill>
                  <a:srgbClr val="0000FF"/>
                </a:solidFill>
              </a:rPr>
              <a:t> tend to widen the flap gutter?</a:t>
            </a:r>
            <a:endParaRPr lang="en-US" sz="1400" i="1" dirty="0">
              <a:solidFill>
                <a:schemeClr val="bg1">
                  <a:lumMod val="65000"/>
                </a:schemeClr>
              </a:solidFill>
            </a:endParaRPr>
          </a:p>
          <a:p>
            <a:r>
              <a:rPr lang="en-US" sz="1400" dirty="0">
                <a:solidFill>
                  <a:schemeClr val="bg1">
                    <a:lumMod val="65000"/>
                  </a:schemeClr>
                </a:solidFill>
              </a:rPr>
              <a:t>Because the folds reduce the surface area the flap can cover</a:t>
            </a:r>
          </a:p>
        </p:txBody>
      </p:sp>
    </p:spTree>
    <p:extLst>
      <p:ext uri="{BB962C8B-B14F-4D97-AF65-F5344CB8AC3E}">
        <p14:creationId xmlns:p14="http://schemas.microsoft.com/office/powerpoint/2010/main" val="76887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90600" y="4572000"/>
            <a:ext cx="45720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22" name="Rectangle 21"/>
          <p:cNvSpPr/>
          <p:nvPr/>
        </p:nvSpPr>
        <p:spPr>
          <a:xfrm>
            <a:off x="1527758" y="4754880"/>
            <a:ext cx="658489"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400273521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a:xfrm>
            <a:off x="4419600" y="3647420"/>
            <a:ext cx="1686307" cy="1018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1667138" cy="101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170</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20026" y="3497427"/>
            <a:ext cx="1037272" cy="338554"/>
          </a:xfrm>
          <a:prstGeom prst="rect">
            <a:avLst/>
          </a:prstGeom>
          <a:noFill/>
        </p:spPr>
        <p:txBody>
          <a:bodyPr wrap="none" rtlCol="0">
            <a:spAutoFit/>
          </a:bodyPr>
          <a:lstStyle/>
          <a:p>
            <a:pPr algn="ctr"/>
            <a:r>
              <a:rPr lang="en-US" sz="1600" b="1"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solidFill>
                  <a:schemeClr val="bg1">
                    <a:lumMod val="75000"/>
                  </a:schemeClr>
                </a:solidFill>
              </a:rPr>
              <a:t>Two broad</a:t>
            </a:r>
          </a:p>
          <a:p>
            <a:pPr algn="ctr"/>
            <a:r>
              <a:rPr lang="en-US" sz="1000" i="1" dirty="0">
                <a:solidFill>
                  <a:schemeClr val="bg1">
                    <a:lumMod val="75000"/>
                  </a:schemeClr>
                </a:solidFill>
              </a:rPr>
              <a:t>category of </a:t>
            </a:r>
            <a:r>
              <a:rPr lang="en-US" sz="1000" i="1" dirty="0" err="1">
                <a:solidFill>
                  <a:schemeClr val="bg1">
                    <a:lumMod val="75000"/>
                  </a:schemeClr>
                </a:solidFill>
              </a:rPr>
              <a:t>striae</a:t>
            </a:r>
            <a:endParaRPr lang="en-US" sz="1000" i="1" dirty="0">
              <a:solidFill>
                <a:schemeClr val="bg1">
                  <a:lumMod val="75000"/>
                </a:schemeClr>
              </a:solidFill>
            </a:endParaRPr>
          </a:p>
        </p:txBody>
      </p:sp>
      <p:sp>
        <p:nvSpPr>
          <p:cNvPr id="35" name="TextBox 34"/>
          <p:cNvSpPr txBox="1"/>
          <p:nvPr/>
        </p:nvSpPr>
        <p:spPr>
          <a:xfrm>
            <a:off x="2078276" y="4195479"/>
            <a:ext cx="5008102" cy="523220"/>
          </a:xfrm>
          <a:prstGeom prst="rect">
            <a:avLst/>
          </a:prstGeom>
          <a:solidFill>
            <a:schemeClr val="bg1">
              <a:lumMod val="65000"/>
            </a:schemeClr>
          </a:solidFill>
        </p:spPr>
        <p:txBody>
          <a:bodyPr wrap="none" rtlCol="0">
            <a:spAutoFit/>
          </a:bodyPr>
          <a:lstStyle/>
          <a:p>
            <a:r>
              <a:rPr lang="en-US" sz="1400" i="1" dirty="0">
                <a:solidFill>
                  <a:srgbClr val="0000FF"/>
                </a:solidFill>
              </a:rPr>
              <a:t>Why do </a:t>
            </a:r>
            <a:r>
              <a:rPr lang="en-US" sz="1400" i="1" dirty="0" err="1">
                <a:solidFill>
                  <a:srgbClr val="0000FF"/>
                </a:solidFill>
              </a:rPr>
              <a:t>macrostriae</a:t>
            </a:r>
            <a:r>
              <a:rPr lang="en-US" sz="1400" i="1" dirty="0">
                <a:solidFill>
                  <a:srgbClr val="0000FF"/>
                </a:solidFill>
              </a:rPr>
              <a:t> tend to widen the flap gutter?</a:t>
            </a:r>
          </a:p>
          <a:p>
            <a:r>
              <a:rPr lang="en-US" sz="1400" dirty="0">
                <a:solidFill>
                  <a:srgbClr val="0000FF"/>
                </a:solidFill>
              </a:rPr>
              <a:t>Because the folds reduce the surface area the flap can cover</a:t>
            </a:r>
          </a:p>
        </p:txBody>
      </p:sp>
    </p:spTree>
    <p:extLst>
      <p:ext uri="{BB962C8B-B14F-4D97-AF65-F5344CB8AC3E}">
        <p14:creationId xmlns:p14="http://schemas.microsoft.com/office/powerpoint/2010/main" val="20866528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171</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rgbClr val="0000FF"/>
                </a:solidFill>
              </a:rPr>
              <a:t>Unaffected</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rgbClr val="0000FF"/>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285385241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172</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rgbClr val="0000FF"/>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rgbClr val="0000FF"/>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rgbClr val="0000FF"/>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rgbClr val="0000FF"/>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spTree>
    <p:extLst>
      <p:ext uri="{BB962C8B-B14F-4D97-AF65-F5344CB8AC3E}">
        <p14:creationId xmlns:p14="http://schemas.microsoft.com/office/powerpoint/2010/main" val="141076585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173</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rgbClr val="0000FF"/>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rgbClr val="0000FF"/>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rgbClr val="0000FF"/>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rgbClr val="0000FF"/>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cxnSp>
        <p:nvCxnSpPr>
          <p:cNvPr id="53" name="Straight Arrow Connector 52"/>
          <p:cNvCxnSpPr/>
          <p:nvPr/>
        </p:nvCxnSpPr>
        <p:spPr>
          <a:xfrm>
            <a:off x="2905507" y="4489498"/>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rgbClr val="0000FF"/>
                </a:solidFill>
              </a:rPr>
              <a:t>Classic description</a:t>
            </a:r>
          </a:p>
        </p:txBody>
      </p:sp>
    </p:spTree>
    <p:extLst>
      <p:ext uri="{BB962C8B-B14F-4D97-AF65-F5344CB8AC3E}">
        <p14:creationId xmlns:p14="http://schemas.microsoft.com/office/powerpoint/2010/main" val="80292138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174</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rgbClr val="0000FF"/>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rgbClr val="0000FF"/>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rgbClr val="0000FF"/>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rgbClr val="0000FF"/>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cxnSp>
        <p:nvCxnSpPr>
          <p:cNvPr id="53" name="Straight Arrow Connector 52"/>
          <p:cNvCxnSpPr/>
          <p:nvPr/>
        </p:nvCxnSpPr>
        <p:spPr>
          <a:xfrm>
            <a:off x="2905507" y="4489498"/>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rgbClr val="0000FF"/>
                </a:solidFill>
              </a:rPr>
              <a:t>‘Skewed carpet’</a:t>
            </a:r>
          </a:p>
        </p:txBody>
      </p:sp>
      <p:sp>
        <p:nvSpPr>
          <p:cNvPr id="55" name="TextBox 54"/>
          <p:cNvSpPr txBox="1"/>
          <p:nvPr/>
        </p:nvSpPr>
        <p:spPr>
          <a:xfrm>
            <a:off x="6423898" y="4306495"/>
            <a:ext cx="1487908" cy="338554"/>
          </a:xfrm>
          <a:prstGeom prst="rect">
            <a:avLst/>
          </a:prstGeom>
          <a:noFill/>
        </p:spPr>
        <p:txBody>
          <a:bodyPr wrap="none" rtlCol="0">
            <a:spAutoFit/>
          </a:bodyPr>
          <a:lstStyle/>
          <a:p>
            <a:r>
              <a:rPr lang="en-US" sz="1600" dirty="0">
                <a:solidFill>
                  <a:srgbClr val="0000FF"/>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rgbClr val="0000FF"/>
                </a:solidFill>
              </a:rPr>
              <a:t>Classic description</a:t>
            </a:r>
          </a:p>
        </p:txBody>
      </p:sp>
    </p:spTree>
    <p:extLst>
      <p:ext uri="{BB962C8B-B14F-4D97-AF65-F5344CB8AC3E}">
        <p14:creationId xmlns:p14="http://schemas.microsoft.com/office/powerpoint/2010/main" val="21556499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p:nvPr/>
        </p:nvCxnSpPr>
        <p:spPr>
          <a:xfrm flipH="1">
            <a:off x="2905507" y="4470281"/>
            <a:ext cx="1437893" cy="11183"/>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175</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Macrostriae</a:t>
            </a:r>
            <a:endParaRPr lang="en-US" sz="2000" dirty="0">
              <a:solidFill>
                <a:schemeClr val="bg1">
                  <a:lumMod val="75000"/>
                </a:schemeClr>
              </a:solidFill>
            </a:endParaRPr>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chemeClr val="bg1">
                    <a:lumMod val="75000"/>
                  </a:schemeClr>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chemeClr val="bg1">
                    <a:lumMod val="75000"/>
                  </a:schemeClr>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chemeClr val="bg1">
                    <a:lumMod val="75000"/>
                  </a:schemeClr>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solidFill>
                  <a:schemeClr val="bg1">
                    <a:lumMod val="75000"/>
                  </a:schemeClr>
                </a:solidFill>
              </a:rPr>
              <a:t>Two broad</a:t>
            </a:r>
          </a:p>
          <a:p>
            <a:pPr algn="ctr"/>
            <a:r>
              <a:rPr lang="en-US" sz="1000" i="1" dirty="0">
                <a:solidFill>
                  <a:schemeClr val="bg1">
                    <a:lumMod val="75000"/>
                  </a:schemeClr>
                </a:solidFill>
              </a:rPr>
              <a:t>category of </a:t>
            </a:r>
            <a:r>
              <a:rPr lang="en-US" sz="1000" i="1" dirty="0" err="1">
                <a:solidFill>
                  <a:schemeClr val="bg1">
                    <a:lumMod val="75000"/>
                  </a:schemeClr>
                </a:solidFill>
              </a:rPr>
              <a:t>striae</a:t>
            </a:r>
            <a:endParaRPr lang="en-US" sz="1000" i="1" dirty="0">
              <a:solidFill>
                <a:schemeClr val="bg1">
                  <a:lumMod val="75000"/>
                </a:schemeClr>
              </a:solidFill>
            </a:endParaRPr>
          </a:p>
        </p:txBody>
      </p:sp>
      <p:cxnSp>
        <p:nvCxnSpPr>
          <p:cNvPr id="53" name="Straight Arrow Connector 52"/>
          <p:cNvCxnSpPr/>
          <p:nvPr/>
        </p:nvCxnSpPr>
        <p:spPr>
          <a:xfrm>
            <a:off x="4887198" y="4481464"/>
            <a:ext cx="1218709" cy="803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chemeClr val="bg1">
                    <a:lumMod val="75000"/>
                  </a:schemeClr>
                </a:solidFill>
              </a:rPr>
              <a:t>‘Skewed carpet’</a:t>
            </a:r>
          </a:p>
        </p:txBody>
      </p:sp>
      <p:sp>
        <p:nvSpPr>
          <p:cNvPr id="55" name="TextBox 54"/>
          <p:cNvSpPr txBox="1"/>
          <p:nvPr/>
        </p:nvSpPr>
        <p:spPr>
          <a:xfrm>
            <a:off x="6423898" y="4306495"/>
            <a:ext cx="1598515" cy="338554"/>
          </a:xfrm>
          <a:prstGeom prst="rect">
            <a:avLst/>
          </a:prstGeom>
          <a:noFill/>
        </p:spPr>
        <p:txBody>
          <a:bodyPr wrap="none" rtlCol="0">
            <a:spAutoFit/>
          </a:bodyPr>
          <a:lstStyle/>
          <a:p>
            <a:r>
              <a:rPr lang="en-US" sz="1600" b="1" dirty="0">
                <a:solidFill>
                  <a:srgbClr val="0000FF"/>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Classic description</a:t>
            </a:r>
          </a:p>
        </p:txBody>
      </p:sp>
      <p:sp>
        <p:nvSpPr>
          <p:cNvPr id="35" name="TextBox 34"/>
          <p:cNvSpPr txBox="1"/>
          <p:nvPr/>
        </p:nvSpPr>
        <p:spPr>
          <a:xfrm>
            <a:off x="3021280" y="5053157"/>
            <a:ext cx="5682996" cy="738664"/>
          </a:xfrm>
          <a:prstGeom prst="rect">
            <a:avLst/>
          </a:prstGeom>
          <a:solidFill>
            <a:srgbClr val="FF66FF"/>
          </a:solidFill>
        </p:spPr>
        <p:txBody>
          <a:bodyPr wrap="square" rtlCol="0">
            <a:spAutoFit/>
          </a:bodyPr>
          <a:lstStyle/>
          <a:p>
            <a:r>
              <a:rPr lang="en-US" sz="1400" i="1" dirty="0">
                <a:solidFill>
                  <a:srgbClr val="0000FF"/>
                </a:solidFill>
              </a:rPr>
              <a:t>What clinical maneuver helps bring out the cracked mud appearance?</a:t>
            </a:r>
          </a:p>
          <a:p>
            <a:r>
              <a:rPr lang="en-US" sz="1400" b="1" dirty="0">
                <a:solidFill>
                  <a:srgbClr val="FF66FF"/>
                </a:solidFill>
              </a:rPr>
              <a:t>Instillation of fluorescein</a:t>
            </a:r>
            <a:r>
              <a:rPr lang="en-US" sz="1400" dirty="0">
                <a:solidFill>
                  <a:srgbClr val="FF66FF"/>
                </a:solidFill>
              </a:rPr>
              <a:t>. The </a:t>
            </a:r>
            <a:r>
              <a:rPr lang="en-US" sz="1400" dirty="0" err="1">
                <a:solidFill>
                  <a:srgbClr val="FF66FF"/>
                </a:solidFill>
              </a:rPr>
              <a:t>microstriae</a:t>
            </a:r>
            <a:r>
              <a:rPr lang="en-US" sz="1400" dirty="0">
                <a:solidFill>
                  <a:srgbClr val="FF66FF"/>
                </a:solidFill>
              </a:rPr>
              <a:t> will be visualized as areas of negative staining</a:t>
            </a:r>
          </a:p>
        </p:txBody>
      </p:sp>
    </p:spTree>
    <p:extLst>
      <p:ext uri="{BB962C8B-B14F-4D97-AF65-F5344CB8AC3E}">
        <p14:creationId xmlns:p14="http://schemas.microsoft.com/office/powerpoint/2010/main" val="16278811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p:nvPr/>
        </p:nvCxnSpPr>
        <p:spPr>
          <a:xfrm flipH="1">
            <a:off x="2905507" y="4470281"/>
            <a:ext cx="1437893" cy="11183"/>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176</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Macrostriae</a:t>
            </a:r>
            <a:endParaRPr lang="en-US" sz="2000" dirty="0">
              <a:solidFill>
                <a:schemeClr val="bg1">
                  <a:lumMod val="75000"/>
                </a:schemeClr>
              </a:solidFill>
            </a:endParaRPr>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chemeClr val="bg1">
                    <a:lumMod val="75000"/>
                  </a:schemeClr>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chemeClr val="bg1">
                    <a:lumMod val="75000"/>
                  </a:schemeClr>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chemeClr val="bg1">
                    <a:lumMod val="75000"/>
                  </a:schemeClr>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solidFill>
                  <a:schemeClr val="bg1">
                    <a:lumMod val="75000"/>
                  </a:schemeClr>
                </a:solidFill>
              </a:rPr>
              <a:t>Two broad</a:t>
            </a:r>
          </a:p>
          <a:p>
            <a:pPr algn="ctr"/>
            <a:r>
              <a:rPr lang="en-US" sz="1000" i="1" dirty="0">
                <a:solidFill>
                  <a:schemeClr val="bg1">
                    <a:lumMod val="75000"/>
                  </a:schemeClr>
                </a:solidFill>
              </a:rPr>
              <a:t>category of </a:t>
            </a:r>
            <a:r>
              <a:rPr lang="en-US" sz="1000" i="1" dirty="0" err="1">
                <a:solidFill>
                  <a:schemeClr val="bg1">
                    <a:lumMod val="75000"/>
                  </a:schemeClr>
                </a:solidFill>
              </a:rPr>
              <a:t>striae</a:t>
            </a:r>
            <a:endParaRPr lang="en-US" sz="1000" i="1" dirty="0">
              <a:solidFill>
                <a:schemeClr val="bg1">
                  <a:lumMod val="75000"/>
                </a:schemeClr>
              </a:solidFill>
            </a:endParaRPr>
          </a:p>
        </p:txBody>
      </p:sp>
      <p:cxnSp>
        <p:nvCxnSpPr>
          <p:cNvPr id="53" name="Straight Arrow Connector 52"/>
          <p:cNvCxnSpPr/>
          <p:nvPr/>
        </p:nvCxnSpPr>
        <p:spPr>
          <a:xfrm>
            <a:off x="4887198" y="4481464"/>
            <a:ext cx="1218709" cy="803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chemeClr val="bg1">
                    <a:lumMod val="75000"/>
                  </a:schemeClr>
                </a:solidFill>
              </a:rPr>
              <a:t>‘Skewed carpet’</a:t>
            </a:r>
          </a:p>
        </p:txBody>
      </p:sp>
      <p:sp>
        <p:nvSpPr>
          <p:cNvPr id="55" name="TextBox 54"/>
          <p:cNvSpPr txBox="1"/>
          <p:nvPr/>
        </p:nvSpPr>
        <p:spPr>
          <a:xfrm>
            <a:off x="6423898" y="4306495"/>
            <a:ext cx="1598515" cy="338554"/>
          </a:xfrm>
          <a:prstGeom prst="rect">
            <a:avLst/>
          </a:prstGeom>
          <a:noFill/>
        </p:spPr>
        <p:txBody>
          <a:bodyPr wrap="none" rtlCol="0">
            <a:spAutoFit/>
          </a:bodyPr>
          <a:lstStyle/>
          <a:p>
            <a:r>
              <a:rPr lang="en-US" sz="1600" b="1" dirty="0">
                <a:solidFill>
                  <a:srgbClr val="0000FF"/>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Classic description</a:t>
            </a:r>
          </a:p>
        </p:txBody>
      </p:sp>
      <p:sp>
        <p:nvSpPr>
          <p:cNvPr id="35" name="TextBox 34"/>
          <p:cNvSpPr txBox="1"/>
          <p:nvPr/>
        </p:nvSpPr>
        <p:spPr>
          <a:xfrm>
            <a:off x="3021280" y="5053157"/>
            <a:ext cx="5682996" cy="738664"/>
          </a:xfrm>
          <a:prstGeom prst="rect">
            <a:avLst/>
          </a:prstGeom>
          <a:solidFill>
            <a:srgbClr val="FF66FF"/>
          </a:solidFill>
        </p:spPr>
        <p:txBody>
          <a:bodyPr wrap="square" rtlCol="0">
            <a:spAutoFit/>
          </a:bodyPr>
          <a:lstStyle/>
          <a:p>
            <a:r>
              <a:rPr lang="en-US" sz="1400" i="1" dirty="0">
                <a:solidFill>
                  <a:srgbClr val="0000FF"/>
                </a:solidFill>
              </a:rPr>
              <a:t>What clinical maneuver helps bring out the cracked mud appearance?</a:t>
            </a:r>
          </a:p>
          <a:p>
            <a:r>
              <a:rPr lang="en-US" sz="1400" b="1" dirty="0">
                <a:solidFill>
                  <a:srgbClr val="0000FF"/>
                </a:solidFill>
              </a:rPr>
              <a:t>Instillation of fluorescein</a:t>
            </a:r>
            <a:r>
              <a:rPr lang="en-US" sz="1400" dirty="0">
                <a:solidFill>
                  <a:srgbClr val="0000FF"/>
                </a:solidFill>
              </a:rPr>
              <a:t>. The </a:t>
            </a:r>
            <a:r>
              <a:rPr lang="en-US" sz="1400" dirty="0" err="1">
                <a:solidFill>
                  <a:srgbClr val="0000FF"/>
                </a:solidFill>
              </a:rPr>
              <a:t>microstriae</a:t>
            </a:r>
            <a:r>
              <a:rPr lang="en-US" sz="1400" dirty="0">
                <a:solidFill>
                  <a:srgbClr val="0000FF"/>
                </a:solidFill>
              </a:rPr>
              <a:t> will be visualized as areas of  negative  staining</a:t>
            </a:r>
          </a:p>
        </p:txBody>
      </p:sp>
      <p:sp>
        <p:nvSpPr>
          <p:cNvPr id="2" name="Rectangle 1"/>
          <p:cNvSpPr/>
          <p:nvPr/>
        </p:nvSpPr>
        <p:spPr>
          <a:xfrm>
            <a:off x="3785618" y="5521733"/>
            <a:ext cx="72008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700"/>
              </a:lnSpc>
            </a:pPr>
            <a:r>
              <a:rPr lang="en-US" sz="800" dirty="0">
                <a:solidFill>
                  <a:schemeClr val="tx1"/>
                </a:solidFill>
              </a:rPr>
              <a:t>positive vs negative</a:t>
            </a:r>
          </a:p>
        </p:txBody>
      </p:sp>
    </p:spTree>
    <p:extLst>
      <p:ext uri="{BB962C8B-B14F-4D97-AF65-F5344CB8AC3E}">
        <p14:creationId xmlns:p14="http://schemas.microsoft.com/office/powerpoint/2010/main" val="8090131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p:nvPr/>
        </p:nvCxnSpPr>
        <p:spPr>
          <a:xfrm flipH="1">
            <a:off x="2905507" y="4470281"/>
            <a:ext cx="1437893" cy="11183"/>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177</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Macrostriae</a:t>
            </a:r>
            <a:endParaRPr lang="en-US" sz="2000" dirty="0">
              <a:solidFill>
                <a:schemeClr val="bg1">
                  <a:lumMod val="75000"/>
                </a:schemeClr>
              </a:solidFill>
            </a:endParaRPr>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chemeClr val="bg1">
                    <a:lumMod val="75000"/>
                  </a:schemeClr>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chemeClr val="bg1">
                    <a:lumMod val="75000"/>
                  </a:schemeClr>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chemeClr val="bg1">
                    <a:lumMod val="75000"/>
                  </a:schemeClr>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solidFill>
                  <a:schemeClr val="bg1">
                    <a:lumMod val="75000"/>
                  </a:schemeClr>
                </a:solidFill>
              </a:rPr>
              <a:t>Two broad</a:t>
            </a:r>
          </a:p>
          <a:p>
            <a:pPr algn="ctr"/>
            <a:r>
              <a:rPr lang="en-US" sz="1000" i="1" dirty="0">
                <a:solidFill>
                  <a:schemeClr val="bg1">
                    <a:lumMod val="75000"/>
                  </a:schemeClr>
                </a:solidFill>
              </a:rPr>
              <a:t>category of </a:t>
            </a:r>
            <a:r>
              <a:rPr lang="en-US" sz="1000" i="1" dirty="0" err="1">
                <a:solidFill>
                  <a:schemeClr val="bg1">
                    <a:lumMod val="75000"/>
                  </a:schemeClr>
                </a:solidFill>
              </a:rPr>
              <a:t>striae</a:t>
            </a:r>
            <a:endParaRPr lang="en-US" sz="1000" i="1" dirty="0">
              <a:solidFill>
                <a:schemeClr val="bg1">
                  <a:lumMod val="75000"/>
                </a:schemeClr>
              </a:solidFill>
            </a:endParaRPr>
          </a:p>
        </p:txBody>
      </p:sp>
      <p:cxnSp>
        <p:nvCxnSpPr>
          <p:cNvPr id="53" name="Straight Arrow Connector 52"/>
          <p:cNvCxnSpPr/>
          <p:nvPr/>
        </p:nvCxnSpPr>
        <p:spPr>
          <a:xfrm>
            <a:off x="4887198" y="4481464"/>
            <a:ext cx="1218709" cy="803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chemeClr val="bg1">
                    <a:lumMod val="75000"/>
                  </a:schemeClr>
                </a:solidFill>
              </a:rPr>
              <a:t>‘Skewed carpet’</a:t>
            </a:r>
          </a:p>
        </p:txBody>
      </p:sp>
      <p:sp>
        <p:nvSpPr>
          <p:cNvPr id="55" name="TextBox 54"/>
          <p:cNvSpPr txBox="1"/>
          <p:nvPr/>
        </p:nvSpPr>
        <p:spPr>
          <a:xfrm>
            <a:off x="6423898" y="4306495"/>
            <a:ext cx="1598515" cy="338554"/>
          </a:xfrm>
          <a:prstGeom prst="rect">
            <a:avLst/>
          </a:prstGeom>
          <a:noFill/>
        </p:spPr>
        <p:txBody>
          <a:bodyPr wrap="none" rtlCol="0">
            <a:spAutoFit/>
          </a:bodyPr>
          <a:lstStyle/>
          <a:p>
            <a:r>
              <a:rPr lang="en-US" sz="1600" b="1" dirty="0">
                <a:solidFill>
                  <a:srgbClr val="0000FF"/>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Classic description</a:t>
            </a:r>
          </a:p>
        </p:txBody>
      </p:sp>
      <p:sp>
        <p:nvSpPr>
          <p:cNvPr id="35" name="TextBox 34"/>
          <p:cNvSpPr txBox="1"/>
          <p:nvPr/>
        </p:nvSpPr>
        <p:spPr>
          <a:xfrm>
            <a:off x="3021280" y="5053157"/>
            <a:ext cx="5682996" cy="738664"/>
          </a:xfrm>
          <a:prstGeom prst="rect">
            <a:avLst/>
          </a:prstGeom>
          <a:solidFill>
            <a:srgbClr val="FF66FF"/>
          </a:solidFill>
        </p:spPr>
        <p:txBody>
          <a:bodyPr wrap="square" rtlCol="0">
            <a:spAutoFit/>
          </a:bodyPr>
          <a:lstStyle/>
          <a:p>
            <a:r>
              <a:rPr lang="en-US" sz="1400" i="1" dirty="0">
                <a:solidFill>
                  <a:srgbClr val="0000FF"/>
                </a:solidFill>
              </a:rPr>
              <a:t>What clinical maneuver helps bring out the cracked mud appearance?</a:t>
            </a:r>
          </a:p>
          <a:p>
            <a:r>
              <a:rPr lang="en-US" sz="1400" b="1" dirty="0">
                <a:solidFill>
                  <a:srgbClr val="0000FF"/>
                </a:solidFill>
              </a:rPr>
              <a:t>Instillation of fluorescein</a:t>
            </a:r>
            <a:r>
              <a:rPr lang="en-US" sz="1400" dirty="0">
                <a:solidFill>
                  <a:srgbClr val="0000FF"/>
                </a:solidFill>
              </a:rPr>
              <a:t>. The </a:t>
            </a:r>
            <a:r>
              <a:rPr lang="en-US" sz="1400" dirty="0" err="1">
                <a:solidFill>
                  <a:srgbClr val="0000FF"/>
                </a:solidFill>
              </a:rPr>
              <a:t>microstriae</a:t>
            </a:r>
            <a:r>
              <a:rPr lang="en-US" sz="1400" dirty="0">
                <a:solidFill>
                  <a:srgbClr val="0000FF"/>
                </a:solidFill>
              </a:rPr>
              <a:t> will be visualized as areas of  negative  staining</a:t>
            </a:r>
          </a:p>
        </p:txBody>
      </p:sp>
    </p:spTree>
    <p:extLst>
      <p:ext uri="{BB962C8B-B14F-4D97-AF65-F5344CB8AC3E}">
        <p14:creationId xmlns:p14="http://schemas.microsoft.com/office/powerpoint/2010/main" val="207570799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178</a:t>
            </a:fld>
            <a:endParaRPr lang="en-US" altLang="en-US"/>
          </a:p>
        </p:txBody>
      </p:sp>
      <p:sp>
        <p:nvSpPr>
          <p:cNvPr id="3" name="TextBox 2"/>
          <p:cNvSpPr txBox="1"/>
          <p:nvPr/>
        </p:nvSpPr>
        <p:spPr>
          <a:xfrm>
            <a:off x="1123052" y="5943600"/>
            <a:ext cx="6972807" cy="369332"/>
          </a:xfrm>
          <a:prstGeom prst="rect">
            <a:avLst/>
          </a:prstGeom>
          <a:noFill/>
        </p:spPr>
        <p:txBody>
          <a:bodyPr wrap="none" rtlCol="0">
            <a:spAutoFit/>
          </a:bodyPr>
          <a:lstStyle/>
          <a:p>
            <a:pPr algn="ctr"/>
            <a:r>
              <a:rPr lang="en-US" dirty="0" err="1"/>
              <a:t>Microstriae</a:t>
            </a:r>
            <a:r>
              <a:rPr lang="en-US" dirty="0"/>
              <a:t>: ‘Cracked mud’ appearance after fluorescein instillation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779" y="609600"/>
            <a:ext cx="7235323" cy="4922520"/>
          </a:xfrm>
          <a:prstGeom prst="rect">
            <a:avLst/>
          </a:prstGeom>
        </p:spPr>
      </p:pic>
    </p:spTree>
    <p:extLst>
      <p:ext uri="{BB962C8B-B14F-4D97-AF65-F5344CB8AC3E}">
        <p14:creationId xmlns:p14="http://schemas.microsoft.com/office/powerpoint/2010/main" val="23694278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179</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rgbClr val="0000FF"/>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rgbClr val="0000FF"/>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rgbClr val="0000FF"/>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rgbClr val="0000FF"/>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cxnSp>
        <p:nvCxnSpPr>
          <p:cNvPr id="53" name="Straight Arrow Connector 52"/>
          <p:cNvCxnSpPr/>
          <p:nvPr/>
        </p:nvCxnSpPr>
        <p:spPr>
          <a:xfrm>
            <a:off x="2905507" y="4489498"/>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rgbClr val="0000FF"/>
                </a:solidFill>
              </a:rPr>
              <a:t>‘Skewed carpet’</a:t>
            </a:r>
          </a:p>
        </p:txBody>
      </p:sp>
      <p:sp>
        <p:nvSpPr>
          <p:cNvPr id="55" name="TextBox 54"/>
          <p:cNvSpPr txBox="1"/>
          <p:nvPr/>
        </p:nvSpPr>
        <p:spPr>
          <a:xfrm>
            <a:off x="6423898" y="4306495"/>
            <a:ext cx="1487908" cy="338554"/>
          </a:xfrm>
          <a:prstGeom prst="rect">
            <a:avLst/>
          </a:prstGeom>
          <a:noFill/>
        </p:spPr>
        <p:txBody>
          <a:bodyPr wrap="none" rtlCol="0">
            <a:spAutoFit/>
          </a:bodyPr>
          <a:lstStyle/>
          <a:p>
            <a:r>
              <a:rPr lang="en-US" sz="1600" dirty="0">
                <a:solidFill>
                  <a:srgbClr val="0000FF"/>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rgbClr val="0000FF"/>
                </a:solidFill>
              </a:rPr>
              <a:t>Classic description</a:t>
            </a:r>
          </a:p>
        </p:txBody>
      </p:sp>
      <p:cxnSp>
        <p:nvCxnSpPr>
          <p:cNvPr id="41" name="Straight Arrow Connector 40"/>
          <p:cNvCxnSpPr/>
          <p:nvPr/>
        </p:nvCxnSpPr>
        <p:spPr>
          <a:xfrm>
            <a:off x="2905507" y="4973185"/>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137177" y="4790182"/>
            <a:ext cx="2684838" cy="338554"/>
          </a:xfrm>
          <a:prstGeom prst="rect">
            <a:avLst/>
          </a:prstGeom>
          <a:solidFill>
            <a:schemeClr val="bg1"/>
          </a:solidFill>
        </p:spPr>
        <p:txBody>
          <a:bodyPr wrap="none" rtlCol="0">
            <a:spAutoFit/>
          </a:bodyPr>
          <a:lstStyle/>
          <a:p>
            <a:pPr algn="ctr"/>
            <a:r>
              <a:rPr lang="en-US" sz="1600" i="1" dirty="0">
                <a:solidFill>
                  <a:srgbClr val="0000FF"/>
                </a:solidFill>
              </a:rPr>
              <a:t>Visible w/ direct illumination</a:t>
            </a:r>
          </a:p>
        </p:txBody>
      </p:sp>
    </p:spTree>
    <p:extLst>
      <p:ext uri="{BB962C8B-B14F-4D97-AF65-F5344CB8AC3E}">
        <p14:creationId xmlns:p14="http://schemas.microsoft.com/office/powerpoint/2010/main" val="87830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8536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180</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t>Macrostriae</a:t>
            </a:r>
            <a:endParaRPr lang="en-US" sz="2000" dirty="0"/>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t>Microstriae</a:t>
            </a:r>
            <a:endParaRPr lang="en-US" sz="2000" dirty="0"/>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rgbClr val="0000FF"/>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rgbClr val="0000FF"/>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rgbClr val="0000FF"/>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rgbClr val="0000FF"/>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rgbClr val="0000FF"/>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rgbClr val="0000FF"/>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rgbClr val="0000FF"/>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rgbClr val="0000FF"/>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rgbClr val="0000FF"/>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rgbClr val="0000FF"/>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rgbClr val="0000FF"/>
                </a:solidFill>
              </a:rPr>
              <a:t>Extent of flap involved</a:t>
            </a:r>
          </a:p>
          <a:p>
            <a:pPr algn="ctr"/>
            <a:endParaRPr lang="en-US" sz="1600" i="1" dirty="0">
              <a:solidFill>
                <a:srgbClr val="0000FF"/>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rgbClr val="0000FF"/>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rgbClr val="0000FF"/>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rgbClr val="0000FF"/>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rgbClr val="0000FF"/>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cxnSp>
        <p:nvCxnSpPr>
          <p:cNvPr id="53" name="Straight Arrow Connector 52"/>
          <p:cNvCxnSpPr/>
          <p:nvPr/>
        </p:nvCxnSpPr>
        <p:spPr>
          <a:xfrm>
            <a:off x="2905507" y="4489498"/>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rgbClr val="0000FF"/>
                </a:solidFill>
              </a:rPr>
              <a:t>‘Skewed carpet’</a:t>
            </a:r>
          </a:p>
        </p:txBody>
      </p:sp>
      <p:sp>
        <p:nvSpPr>
          <p:cNvPr id="55" name="TextBox 54"/>
          <p:cNvSpPr txBox="1"/>
          <p:nvPr/>
        </p:nvSpPr>
        <p:spPr>
          <a:xfrm>
            <a:off x="6423898" y="4306495"/>
            <a:ext cx="1487908" cy="338554"/>
          </a:xfrm>
          <a:prstGeom prst="rect">
            <a:avLst/>
          </a:prstGeom>
          <a:noFill/>
        </p:spPr>
        <p:txBody>
          <a:bodyPr wrap="none" rtlCol="0">
            <a:spAutoFit/>
          </a:bodyPr>
          <a:lstStyle/>
          <a:p>
            <a:r>
              <a:rPr lang="en-US" sz="1600" dirty="0">
                <a:solidFill>
                  <a:srgbClr val="0000FF"/>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rgbClr val="0000FF"/>
                </a:solidFill>
              </a:rPr>
              <a:t>Classic description</a:t>
            </a:r>
          </a:p>
        </p:txBody>
      </p:sp>
      <p:cxnSp>
        <p:nvCxnSpPr>
          <p:cNvPr id="41" name="Straight Arrow Connector 40"/>
          <p:cNvCxnSpPr/>
          <p:nvPr/>
        </p:nvCxnSpPr>
        <p:spPr>
          <a:xfrm>
            <a:off x="2905507" y="4973185"/>
            <a:ext cx="3200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42372" y="4790182"/>
            <a:ext cx="518475" cy="338554"/>
          </a:xfrm>
          <a:prstGeom prst="rect">
            <a:avLst/>
          </a:prstGeom>
          <a:noFill/>
        </p:spPr>
        <p:txBody>
          <a:bodyPr wrap="none" rtlCol="0">
            <a:spAutoFit/>
          </a:bodyPr>
          <a:lstStyle/>
          <a:p>
            <a:r>
              <a:rPr lang="en-US" sz="1600" dirty="0">
                <a:solidFill>
                  <a:srgbClr val="0000FF"/>
                </a:solidFill>
              </a:rPr>
              <a:t>Yes</a:t>
            </a:r>
          </a:p>
        </p:txBody>
      </p:sp>
      <p:sp>
        <p:nvSpPr>
          <p:cNvPr id="43" name="TextBox 42"/>
          <p:cNvSpPr txBox="1"/>
          <p:nvPr/>
        </p:nvSpPr>
        <p:spPr>
          <a:xfrm>
            <a:off x="6423898" y="4790182"/>
            <a:ext cx="445956" cy="338554"/>
          </a:xfrm>
          <a:prstGeom prst="rect">
            <a:avLst/>
          </a:prstGeom>
          <a:noFill/>
        </p:spPr>
        <p:txBody>
          <a:bodyPr wrap="none" rtlCol="0">
            <a:spAutoFit/>
          </a:bodyPr>
          <a:lstStyle/>
          <a:p>
            <a:r>
              <a:rPr lang="en-US" sz="1600" dirty="0">
                <a:solidFill>
                  <a:srgbClr val="0000FF"/>
                </a:solidFill>
              </a:rPr>
              <a:t>No</a:t>
            </a:r>
          </a:p>
        </p:txBody>
      </p:sp>
      <p:sp>
        <p:nvSpPr>
          <p:cNvPr id="44" name="TextBox 43"/>
          <p:cNvSpPr txBox="1"/>
          <p:nvPr/>
        </p:nvSpPr>
        <p:spPr>
          <a:xfrm>
            <a:off x="3137177" y="4790182"/>
            <a:ext cx="2684838" cy="338554"/>
          </a:xfrm>
          <a:prstGeom prst="rect">
            <a:avLst/>
          </a:prstGeom>
          <a:solidFill>
            <a:schemeClr val="bg1"/>
          </a:solidFill>
        </p:spPr>
        <p:txBody>
          <a:bodyPr wrap="none" rtlCol="0">
            <a:spAutoFit/>
          </a:bodyPr>
          <a:lstStyle/>
          <a:p>
            <a:pPr algn="ctr"/>
            <a:r>
              <a:rPr lang="en-US" sz="1600" i="1" dirty="0">
                <a:solidFill>
                  <a:srgbClr val="0000FF"/>
                </a:solidFill>
              </a:rPr>
              <a:t>Visible w/ direct illumination</a:t>
            </a:r>
          </a:p>
        </p:txBody>
      </p:sp>
    </p:spTree>
    <p:extLst>
      <p:ext uri="{BB962C8B-B14F-4D97-AF65-F5344CB8AC3E}">
        <p14:creationId xmlns:p14="http://schemas.microsoft.com/office/powerpoint/2010/main" val="342531311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181</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Macrostriae</a:t>
            </a:r>
            <a:endParaRPr lang="en-US" sz="2000" dirty="0">
              <a:solidFill>
                <a:schemeClr val="bg1">
                  <a:lumMod val="75000"/>
                </a:schemeClr>
              </a:solidFill>
            </a:endParaRPr>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chemeClr val="bg1">
                    <a:lumMod val="75000"/>
                  </a:schemeClr>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chemeClr val="bg1">
                    <a:lumMod val="75000"/>
                  </a:schemeClr>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chemeClr val="bg1">
                    <a:lumMod val="75000"/>
                  </a:schemeClr>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cxnSp>
        <p:nvCxnSpPr>
          <p:cNvPr id="53" name="Straight Arrow Connector 52"/>
          <p:cNvCxnSpPr/>
          <p:nvPr/>
        </p:nvCxnSpPr>
        <p:spPr>
          <a:xfrm>
            <a:off x="2905507" y="4489498"/>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chemeClr val="bg1">
                    <a:lumMod val="75000"/>
                  </a:schemeClr>
                </a:solidFill>
              </a:rPr>
              <a:t>‘Skewed carpet’</a:t>
            </a:r>
          </a:p>
        </p:txBody>
      </p:sp>
      <p:sp>
        <p:nvSpPr>
          <p:cNvPr id="55" name="TextBox 54"/>
          <p:cNvSpPr txBox="1"/>
          <p:nvPr/>
        </p:nvSpPr>
        <p:spPr>
          <a:xfrm>
            <a:off x="6423898" y="4306495"/>
            <a:ext cx="1487908" cy="338554"/>
          </a:xfrm>
          <a:prstGeom prst="rect">
            <a:avLst/>
          </a:prstGeom>
          <a:noFill/>
        </p:spPr>
        <p:txBody>
          <a:bodyPr wrap="none" rtlCol="0">
            <a:spAutoFit/>
          </a:bodyPr>
          <a:lstStyle/>
          <a:p>
            <a:r>
              <a:rPr lang="en-US" sz="1600" dirty="0">
                <a:solidFill>
                  <a:schemeClr val="bg1">
                    <a:lumMod val="75000"/>
                  </a:schemeClr>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Classic description</a:t>
            </a:r>
          </a:p>
        </p:txBody>
      </p:sp>
      <p:sp>
        <p:nvSpPr>
          <p:cNvPr id="35" name="TextBox 34"/>
          <p:cNvSpPr txBox="1"/>
          <p:nvPr/>
        </p:nvSpPr>
        <p:spPr>
          <a:xfrm>
            <a:off x="969383" y="5380910"/>
            <a:ext cx="7252050" cy="1169551"/>
          </a:xfrm>
          <a:prstGeom prst="rect">
            <a:avLst/>
          </a:prstGeom>
          <a:solidFill>
            <a:srgbClr val="92D050"/>
          </a:solidFill>
        </p:spPr>
        <p:txBody>
          <a:bodyPr wrap="non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is found to have </a:t>
            </a:r>
            <a:r>
              <a:rPr lang="en-US" sz="1400" b="1" dirty="0">
                <a:solidFill>
                  <a:srgbClr val="0000FF"/>
                </a:solidFill>
              </a:rPr>
              <a:t>circumferential</a:t>
            </a:r>
            <a:r>
              <a:rPr lang="en-US" sz="1400" i="1" dirty="0">
                <a:solidFill>
                  <a:srgbClr val="0000FF"/>
                </a:solidFill>
              </a:rPr>
              <a:t> </a:t>
            </a:r>
            <a:r>
              <a:rPr lang="en-US" sz="1400" i="1" dirty="0" err="1">
                <a:solidFill>
                  <a:srgbClr val="0000FF"/>
                </a:solidFill>
              </a:rPr>
              <a:t>striae</a:t>
            </a:r>
            <a:r>
              <a:rPr lang="en-US" sz="1400" i="1" dirty="0">
                <a:solidFill>
                  <a:srgbClr val="0000FF"/>
                </a:solidFill>
              </a:rPr>
              <a:t>. What was likely her pre-op refractive status?</a:t>
            </a:r>
          </a:p>
          <a:p>
            <a:r>
              <a:rPr lang="en-US" sz="1400" dirty="0">
                <a:solidFill>
                  <a:srgbClr val="92D050"/>
                </a:solidFill>
              </a:rPr>
              <a:t>High myopia</a:t>
            </a:r>
          </a:p>
          <a:p>
            <a:endParaRPr lang="en-US" sz="1400" dirty="0">
              <a:solidFill>
                <a:srgbClr val="92D050"/>
              </a:solidFill>
            </a:endParaRPr>
          </a:p>
          <a:p>
            <a:r>
              <a:rPr lang="en-US" sz="1400" i="1" dirty="0">
                <a:solidFill>
                  <a:srgbClr val="92D050"/>
                </a:solidFill>
              </a:rPr>
              <a:t>Are circumferential </a:t>
            </a:r>
            <a:r>
              <a:rPr lang="en-US" sz="1400" i="1" dirty="0" err="1">
                <a:solidFill>
                  <a:srgbClr val="92D050"/>
                </a:solidFill>
              </a:rPr>
              <a:t>striae</a:t>
            </a:r>
            <a:r>
              <a:rPr lang="en-US" sz="1400" i="1" dirty="0">
                <a:solidFill>
                  <a:srgbClr val="92D050"/>
                </a:solidFill>
              </a:rPr>
              <a:t> more or less concerning than other types of </a:t>
            </a:r>
            <a:r>
              <a:rPr lang="en-US" sz="1400" i="1" dirty="0" err="1">
                <a:solidFill>
                  <a:srgbClr val="92D050"/>
                </a:solidFill>
              </a:rPr>
              <a:t>striae</a:t>
            </a:r>
            <a:r>
              <a:rPr lang="en-US" sz="1400" i="1" dirty="0">
                <a:solidFill>
                  <a:srgbClr val="92D050"/>
                </a:solidFill>
              </a:rPr>
              <a:t>?</a:t>
            </a:r>
          </a:p>
          <a:p>
            <a:r>
              <a:rPr lang="en-US" sz="1400" dirty="0">
                <a:solidFill>
                  <a:srgbClr val="92D050"/>
                </a:solidFill>
              </a:rPr>
              <a:t>Less. They usually resolve spontaneously.</a:t>
            </a:r>
          </a:p>
        </p:txBody>
      </p:sp>
      <p:cxnSp>
        <p:nvCxnSpPr>
          <p:cNvPr id="41" name="Straight Arrow Connector 40"/>
          <p:cNvCxnSpPr/>
          <p:nvPr/>
        </p:nvCxnSpPr>
        <p:spPr>
          <a:xfrm>
            <a:off x="2905507" y="4973185"/>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42372" y="4790182"/>
            <a:ext cx="518475" cy="338554"/>
          </a:xfrm>
          <a:prstGeom prst="rect">
            <a:avLst/>
          </a:prstGeom>
          <a:noFill/>
        </p:spPr>
        <p:txBody>
          <a:bodyPr wrap="none" rtlCol="0">
            <a:spAutoFit/>
          </a:bodyPr>
          <a:lstStyle/>
          <a:p>
            <a:r>
              <a:rPr lang="en-US" sz="1600" dirty="0">
                <a:solidFill>
                  <a:schemeClr val="bg1">
                    <a:lumMod val="75000"/>
                  </a:schemeClr>
                </a:solidFill>
              </a:rPr>
              <a:t>Yes</a:t>
            </a:r>
          </a:p>
        </p:txBody>
      </p:sp>
      <p:sp>
        <p:nvSpPr>
          <p:cNvPr id="43" name="TextBox 42"/>
          <p:cNvSpPr txBox="1"/>
          <p:nvPr/>
        </p:nvSpPr>
        <p:spPr>
          <a:xfrm>
            <a:off x="6423898" y="4790182"/>
            <a:ext cx="445956" cy="338554"/>
          </a:xfrm>
          <a:prstGeom prst="rect">
            <a:avLst/>
          </a:prstGeom>
          <a:noFill/>
        </p:spPr>
        <p:txBody>
          <a:bodyPr wrap="none" rtlCol="0">
            <a:spAutoFit/>
          </a:bodyPr>
          <a:lstStyle/>
          <a:p>
            <a:r>
              <a:rPr lang="en-US" sz="1600" dirty="0">
                <a:solidFill>
                  <a:schemeClr val="bg1">
                    <a:lumMod val="75000"/>
                  </a:schemeClr>
                </a:solidFill>
              </a:rPr>
              <a:t>No</a:t>
            </a:r>
          </a:p>
        </p:txBody>
      </p:sp>
      <p:sp>
        <p:nvSpPr>
          <p:cNvPr id="44" name="TextBox 43"/>
          <p:cNvSpPr txBox="1"/>
          <p:nvPr/>
        </p:nvSpPr>
        <p:spPr>
          <a:xfrm>
            <a:off x="3137177" y="4790182"/>
            <a:ext cx="268483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Visible w/ direct illumination</a:t>
            </a:r>
          </a:p>
        </p:txBody>
      </p:sp>
    </p:spTree>
    <p:extLst>
      <p:ext uri="{BB962C8B-B14F-4D97-AF65-F5344CB8AC3E}">
        <p14:creationId xmlns:p14="http://schemas.microsoft.com/office/powerpoint/2010/main" val="152773512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182</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Macrostriae</a:t>
            </a:r>
            <a:endParaRPr lang="en-US" sz="2000" dirty="0">
              <a:solidFill>
                <a:schemeClr val="bg1">
                  <a:lumMod val="75000"/>
                </a:schemeClr>
              </a:solidFill>
            </a:endParaRPr>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chemeClr val="bg1">
                    <a:lumMod val="75000"/>
                  </a:schemeClr>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chemeClr val="bg1">
                    <a:lumMod val="75000"/>
                  </a:schemeClr>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chemeClr val="bg1">
                    <a:lumMod val="75000"/>
                  </a:schemeClr>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cxnSp>
        <p:nvCxnSpPr>
          <p:cNvPr id="53" name="Straight Arrow Connector 52"/>
          <p:cNvCxnSpPr/>
          <p:nvPr/>
        </p:nvCxnSpPr>
        <p:spPr>
          <a:xfrm>
            <a:off x="2905507" y="4489498"/>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chemeClr val="bg1">
                    <a:lumMod val="75000"/>
                  </a:schemeClr>
                </a:solidFill>
              </a:rPr>
              <a:t>‘Skewed carpet’</a:t>
            </a:r>
          </a:p>
        </p:txBody>
      </p:sp>
      <p:sp>
        <p:nvSpPr>
          <p:cNvPr id="55" name="TextBox 54"/>
          <p:cNvSpPr txBox="1"/>
          <p:nvPr/>
        </p:nvSpPr>
        <p:spPr>
          <a:xfrm>
            <a:off x="6423898" y="4306495"/>
            <a:ext cx="1487908" cy="338554"/>
          </a:xfrm>
          <a:prstGeom prst="rect">
            <a:avLst/>
          </a:prstGeom>
          <a:noFill/>
        </p:spPr>
        <p:txBody>
          <a:bodyPr wrap="none" rtlCol="0">
            <a:spAutoFit/>
          </a:bodyPr>
          <a:lstStyle/>
          <a:p>
            <a:r>
              <a:rPr lang="en-US" sz="1600" dirty="0">
                <a:solidFill>
                  <a:schemeClr val="bg1">
                    <a:lumMod val="75000"/>
                  </a:schemeClr>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Classic description</a:t>
            </a:r>
          </a:p>
        </p:txBody>
      </p:sp>
      <p:sp>
        <p:nvSpPr>
          <p:cNvPr id="35" name="TextBox 34"/>
          <p:cNvSpPr txBox="1"/>
          <p:nvPr/>
        </p:nvSpPr>
        <p:spPr>
          <a:xfrm>
            <a:off x="969383" y="5380910"/>
            <a:ext cx="7252050" cy="1169551"/>
          </a:xfrm>
          <a:prstGeom prst="rect">
            <a:avLst/>
          </a:prstGeom>
          <a:solidFill>
            <a:srgbClr val="92D050"/>
          </a:solidFill>
        </p:spPr>
        <p:txBody>
          <a:bodyPr wrap="non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is found to have </a:t>
            </a:r>
            <a:r>
              <a:rPr lang="en-US" sz="1400" b="1" dirty="0">
                <a:solidFill>
                  <a:srgbClr val="0000FF"/>
                </a:solidFill>
              </a:rPr>
              <a:t>circumferential</a:t>
            </a:r>
            <a:r>
              <a:rPr lang="en-US" sz="1400" i="1" dirty="0">
                <a:solidFill>
                  <a:srgbClr val="0000FF"/>
                </a:solidFill>
              </a:rPr>
              <a:t> </a:t>
            </a:r>
            <a:r>
              <a:rPr lang="en-US" sz="1400" i="1" dirty="0" err="1">
                <a:solidFill>
                  <a:srgbClr val="0000FF"/>
                </a:solidFill>
              </a:rPr>
              <a:t>striae</a:t>
            </a:r>
            <a:r>
              <a:rPr lang="en-US" sz="1400" i="1" dirty="0">
                <a:solidFill>
                  <a:srgbClr val="0000FF"/>
                </a:solidFill>
              </a:rPr>
              <a:t>. What was likely her pre-op refractive status?</a:t>
            </a:r>
          </a:p>
          <a:p>
            <a:r>
              <a:rPr lang="en-US" sz="1400" dirty="0">
                <a:solidFill>
                  <a:srgbClr val="0000FF"/>
                </a:solidFill>
              </a:rPr>
              <a:t>High myopia</a:t>
            </a:r>
            <a:endParaRPr lang="en-US" sz="1400" dirty="0">
              <a:solidFill>
                <a:srgbClr val="92D050"/>
              </a:solidFill>
            </a:endParaRPr>
          </a:p>
          <a:p>
            <a:endParaRPr lang="en-US" sz="1400" dirty="0">
              <a:solidFill>
                <a:srgbClr val="92D050"/>
              </a:solidFill>
            </a:endParaRPr>
          </a:p>
          <a:p>
            <a:r>
              <a:rPr lang="en-US" sz="1400" i="1" dirty="0">
                <a:solidFill>
                  <a:srgbClr val="92D050"/>
                </a:solidFill>
              </a:rPr>
              <a:t>Are circumferential </a:t>
            </a:r>
            <a:r>
              <a:rPr lang="en-US" sz="1400" i="1" dirty="0" err="1">
                <a:solidFill>
                  <a:srgbClr val="92D050"/>
                </a:solidFill>
              </a:rPr>
              <a:t>striae</a:t>
            </a:r>
            <a:r>
              <a:rPr lang="en-US" sz="1400" i="1" dirty="0">
                <a:solidFill>
                  <a:srgbClr val="92D050"/>
                </a:solidFill>
              </a:rPr>
              <a:t> more or less concerning than other types of </a:t>
            </a:r>
            <a:r>
              <a:rPr lang="en-US" sz="1400" i="1" dirty="0" err="1">
                <a:solidFill>
                  <a:srgbClr val="92D050"/>
                </a:solidFill>
              </a:rPr>
              <a:t>striae</a:t>
            </a:r>
            <a:r>
              <a:rPr lang="en-US" sz="1400" i="1" dirty="0">
                <a:solidFill>
                  <a:srgbClr val="92D050"/>
                </a:solidFill>
              </a:rPr>
              <a:t>?</a:t>
            </a:r>
          </a:p>
          <a:p>
            <a:r>
              <a:rPr lang="en-US" sz="1400" dirty="0">
                <a:solidFill>
                  <a:srgbClr val="92D050"/>
                </a:solidFill>
              </a:rPr>
              <a:t>Less. They usually resolve spontaneously.</a:t>
            </a:r>
          </a:p>
        </p:txBody>
      </p:sp>
      <p:cxnSp>
        <p:nvCxnSpPr>
          <p:cNvPr id="41" name="Straight Arrow Connector 40"/>
          <p:cNvCxnSpPr/>
          <p:nvPr/>
        </p:nvCxnSpPr>
        <p:spPr>
          <a:xfrm>
            <a:off x="2905507" y="4973185"/>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42372" y="4790182"/>
            <a:ext cx="518475" cy="338554"/>
          </a:xfrm>
          <a:prstGeom prst="rect">
            <a:avLst/>
          </a:prstGeom>
          <a:noFill/>
        </p:spPr>
        <p:txBody>
          <a:bodyPr wrap="none" rtlCol="0">
            <a:spAutoFit/>
          </a:bodyPr>
          <a:lstStyle/>
          <a:p>
            <a:r>
              <a:rPr lang="en-US" sz="1600" dirty="0">
                <a:solidFill>
                  <a:schemeClr val="bg1">
                    <a:lumMod val="75000"/>
                  </a:schemeClr>
                </a:solidFill>
              </a:rPr>
              <a:t>Yes</a:t>
            </a:r>
          </a:p>
        </p:txBody>
      </p:sp>
      <p:sp>
        <p:nvSpPr>
          <p:cNvPr id="43" name="TextBox 42"/>
          <p:cNvSpPr txBox="1"/>
          <p:nvPr/>
        </p:nvSpPr>
        <p:spPr>
          <a:xfrm>
            <a:off x="6423898" y="4790182"/>
            <a:ext cx="445956" cy="338554"/>
          </a:xfrm>
          <a:prstGeom prst="rect">
            <a:avLst/>
          </a:prstGeom>
          <a:noFill/>
        </p:spPr>
        <p:txBody>
          <a:bodyPr wrap="none" rtlCol="0">
            <a:spAutoFit/>
          </a:bodyPr>
          <a:lstStyle/>
          <a:p>
            <a:r>
              <a:rPr lang="en-US" sz="1600" dirty="0">
                <a:solidFill>
                  <a:schemeClr val="bg1">
                    <a:lumMod val="75000"/>
                  </a:schemeClr>
                </a:solidFill>
              </a:rPr>
              <a:t>No</a:t>
            </a:r>
          </a:p>
        </p:txBody>
      </p:sp>
      <p:sp>
        <p:nvSpPr>
          <p:cNvPr id="44" name="TextBox 43"/>
          <p:cNvSpPr txBox="1"/>
          <p:nvPr/>
        </p:nvSpPr>
        <p:spPr>
          <a:xfrm>
            <a:off x="3137177" y="4790182"/>
            <a:ext cx="268483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Visible w/ direct illumination</a:t>
            </a:r>
          </a:p>
        </p:txBody>
      </p:sp>
    </p:spTree>
    <p:extLst>
      <p:ext uri="{BB962C8B-B14F-4D97-AF65-F5344CB8AC3E}">
        <p14:creationId xmlns:p14="http://schemas.microsoft.com/office/powerpoint/2010/main" val="34797527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183</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Macrostriae</a:t>
            </a:r>
            <a:endParaRPr lang="en-US" sz="2000" dirty="0">
              <a:solidFill>
                <a:schemeClr val="bg1">
                  <a:lumMod val="75000"/>
                </a:schemeClr>
              </a:solidFill>
            </a:endParaRPr>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chemeClr val="bg1">
                    <a:lumMod val="75000"/>
                  </a:schemeClr>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chemeClr val="bg1">
                    <a:lumMod val="75000"/>
                  </a:schemeClr>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chemeClr val="bg1">
                    <a:lumMod val="75000"/>
                  </a:schemeClr>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cxnSp>
        <p:nvCxnSpPr>
          <p:cNvPr id="53" name="Straight Arrow Connector 52"/>
          <p:cNvCxnSpPr/>
          <p:nvPr/>
        </p:nvCxnSpPr>
        <p:spPr>
          <a:xfrm>
            <a:off x="2905507" y="4489498"/>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chemeClr val="bg1">
                    <a:lumMod val="75000"/>
                  </a:schemeClr>
                </a:solidFill>
              </a:rPr>
              <a:t>‘Skewed carpet’</a:t>
            </a:r>
          </a:p>
        </p:txBody>
      </p:sp>
      <p:sp>
        <p:nvSpPr>
          <p:cNvPr id="55" name="TextBox 54"/>
          <p:cNvSpPr txBox="1"/>
          <p:nvPr/>
        </p:nvSpPr>
        <p:spPr>
          <a:xfrm>
            <a:off x="6423898" y="4306495"/>
            <a:ext cx="1487908" cy="338554"/>
          </a:xfrm>
          <a:prstGeom prst="rect">
            <a:avLst/>
          </a:prstGeom>
          <a:noFill/>
        </p:spPr>
        <p:txBody>
          <a:bodyPr wrap="none" rtlCol="0">
            <a:spAutoFit/>
          </a:bodyPr>
          <a:lstStyle/>
          <a:p>
            <a:r>
              <a:rPr lang="en-US" sz="1600" dirty="0">
                <a:solidFill>
                  <a:schemeClr val="bg1">
                    <a:lumMod val="75000"/>
                  </a:schemeClr>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Classic description</a:t>
            </a:r>
          </a:p>
        </p:txBody>
      </p:sp>
      <p:sp>
        <p:nvSpPr>
          <p:cNvPr id="35" name="TextBox 34"/>
          <p:cNvSpPr txBox="1"/>
          <p:nvPr/>
        </p:nvSpPr>
        <p:spPr>
          <a:xfrm>
            <a:off x="969383" y="5380910"/>
            <a:ext cx="7252050" cy="1169551"/>
          </a:xfrm>
          <a:prstGeom prst="rect">
            <a:avLst/>
          </a:prstGeom>
          <a:solidFill>
            <a:srgbClr val="92D050"/>
          </a:solidFill>
        </p:spPr>
        <p:txBody>
          <a:bodyPr wrap="non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is found to have </a:t>
            </a:r>
            <a:r>
              <a:rPr lang="en-US" sz="1400" b="1" dirty="0">
                <a:solidFill>
                  <a:srgbClr val="0000FF"/>
                </a:solidFill>
              </a:rPr>
              <a:t>circumferential</a:t>
            </a:r>
            <a:r>
              <a:rPr lang="en-US" sz="1400" i="1" dirty="0">
                <a:solidFill>
                  <a:srgbClr val="0000FF"/>
                </a:solidFill>
              </a:rPr>
              <a:t> </a:t>
            </a:r>
            <a:r>
              <a:rPr lang="en-US" sz="1400" i="1" dirty="0" err="1">
                <a:solidFill>
                  <a:srgbClr val="0000FF"/>
                </a:solidFill>
              </a:rPr>
              <a:t>striae</a:t>
            </a:r>
            <a:r>
              <a:rPr lang="en-US" sz="1400" i="1" dirty="0">
                <a:solidFill>
                  <a:srgbClr val="0000FF"/>
                </a:solidFill>
              </a:rPr>
              <a:t>. What was likely her pre-op refractive status?</a:t>
            </a:r>
          </a:p>
          <a:p>
            <a:r>
              <a:rPr lang="en-US" sz="1400" dirty="0">
                <a:solidFill>
                  <a:srgbClr val="0000FF"/>
                </a:solidFill>
              </a:rPr>
              <a:t>High myopia</a:t>
            </a:r>
          </a:p>
          <a:p>
            <a:endParaRPr lang="en-US" sz="1400" dirty="0">
              <a:solidFill>
                <a:srgbClr val="0000FF"/>
              </a:solidFill>
            </a:endParaRPr>
          </a:p>
          <a:p>
            <a:r>
              <a:rPr lang="en-US" sz="1400" i="1" dirty="0">
                <a:solidFill>
                  <a:srgbClr val="0000FF"/>
                </a:solidFill>
              </a:rPr>
              <a:t>Are circumferential </a:t>
            </a:r>
            <a:r>
              <a:rPr lang="en-US" sz="1400" i="1" dirty="0" err="1">
                <a:solidFill>
                  <a:srgbClr val="0000FF"/>
                </a:solidFill>
              </a:rPr>
              <a:t>striae</a:t>
            </a:r>
            <a:r>
              <a:rPr lang="en-US" sz="1400" i="1" dirty="0">
                <a:solidFill>
                  <a:srgbClr val="0000FF"/>
                </a:solidFill>
              </a:rPr>
              <a:t> more or less concerning than other types of </a:t>
            </a:r>
            <a:r>
              <a:rPr lang="en-US" sz="1400" i="1" dirty="0" err="1">
                <a:solidFill>
                  <a:srgbClr val="0000FF"/>
                </a:solidFill>
              </a:rPr>
              <a:t>striae</a:t>
            </a:r>
            <a:r>
              <a:rPr lang="en-US" sz="1400" i="1" dirty="0">
                <a:solidFill>
                  <a:srgbClr val="0000FF"/>
                </a:solidFill>
              </a:rPr>
              <a:t>?</a:t>
            </a:r>
            <a:endParaRPr lang="en-US" sz="1400" i="1" dirty="0">
              <a:solidFill>
                <a:srgbClr val="92D050"/>
              </a:solidFill>
            </a:endParaRPr>
          </a:p>
          <a:p>
            <a:r>
              <a:rPr lang="en-US" sz="1400" dirty="0">
                <a:solidFill>
                  <a:srgbClr val="92D050"/>
                </a:solidFill>
              </a:rPr>
              <a:t>Less. They usually resolve spontaneously.</a:t>
            </a:r>
          </a:p>
        </p:txBody>
      </p:sp>
      <p:cxnSp>
        <p:nvCxnSpPr>
          <p:cNvPr id="41" name="Straight Arrow Connector 40"/>
          <p:cNvCxnSpPr/>
          <p:nvPr/>
        </p:nvCxnSpPr>
        <p:spPr>
          <a:xfrm>
            <a:off x="2905507" y="4973185"/>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42372" y="4790182"/>
            <a:ext cx="518475" cy="338554"/>
          </a:xfrm>
          <a:prstGeom prst="rect">
            <a:avLst/>
          </a:prstGeom>
          <a:noFill/>
        </p:spPr>
        <p:txBody>
          <a:bodyPr wrap="none" rtlCol="0">
            <a:spAutoFit/>
          </a:bodyPr>
          <a:lstStyle/>
          <a:p>
            <a:r>
              <a:rPr lang="en-US" sz="1600" dirty="0">
                <a:solidFill>
                  <a:schemeClr val="bg1">
                    <a:lumMod val="75000"/>
                  </a:schemeClr>
                </a:solidFill>
              </a:rPr>
              <a:t>Yes</a:t>
            </a:r>
          </a:p>
        </p:txBody>
      </p:sp>
      <p:sp>
        <p:nvSpPr>
          <p:cNvPr id="43" name="TextBox 42"/>
          <p:cNvSpPr txBox="1"/>
          <p:nvPr/>
        </p:nvSpPr>
        <p:spPr>
          <a:xfrm>
            <a:off x="6423898" y="4790182"/>
            <a:ext cx="445956" cy="338554"/>
          </a:xfrm>
          <a:prstGeom prst="rect">
            <a:avLst/>
          </a:prstGeom>
          <a:noFill/>
        </p:spPr>
        <p:txBody>
          <a:bodyPr wrap="none" rtlCol="0">
            <a:spAutoFit/>
          </a:bodyPr>
          <a:lstStyle/>
          <a:p>
            <a:r>
              <a:rPr lang="en-US" sz="1600" dirty="0">
                <a:solidFill>
                  <a:schemeClr val="bg1">
                    <a:lumMod val="75000"/>
                  </a:schemeClr>
                </a:solidFill>
              </a:rPr>
              <a:t>No</a:t>
            </a:r>
          </a:p>
        </p:txBody>
      </p:sp>
      <p:sp>
        <p:nvSpPr>
          <p:cNvPr id="44" name="TextBox 43"/>
          <p:cNvSpPr txBox="1"/>
          <p:nvPr/>
        </p:nvSpPr>
        <p:spPr>
          <a:xfrm>
            <a:off x="3137177" y="4790182"/>
            <a:ext cx="268483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Visible w/ direct illumination</a:t>
            </a:r>
          </a:p>
        </p:txBody>
      </p:sp>
    </p:spTree>
    <p:extLst>
      <p:ext uri="{BB962C8B-B14F-4D97-AF65-F5344CB8AC3E}">
        <p14:creationId xmlns:p14="http://schemas.microsoft.com/office/powerpoint/2010/main" val="15853048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2906780" y="2504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05507" y="2885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905507" y="4028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905507" y="3647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05507" y="3266420"/>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184</a:t>
            </a:fld>
            <a:endParaRPr lang="en-US" altLang="en-US" sz="1000"/>
          </a:p>
        </p:txBody>
      </p:sp>
      <p:sp>
        <p:nvSpPr>
          <p:cNvPr id="3" name="TextBox 2"/>
          <p:cNvSpPr txBox="1"/>
          <p:nvPr/>
        </p:nvSpPr>
        <p:spPr>
          <a:xfrm>
            <a:off x="3735717" y="838200"/>
            <a:ext cx="1673855" cy="461665"/>
          </a:xfrm>
          <a:prstGeom prst="rect">
            <a:avLst/>
          </a:prstGeom>
          <a:noFill/>
        </p:spPr>
        <p:txBody>
          <a:bodyPr wrap="none" rtlCol="0">
            <a:spAutoFit/>
          </a:bodyPr>
          <a:lstStyle/>
          <a:p>
            <a:pPr algn="ctr"/>
            <a:r>
              <a:rPr lang="en-US" sz="2400" dirty="0"/>
              <a:t>Flap </a:t>
            </a:r>
            <a:r>
              <a:rPr lang="en-US" sz="2400" dirty="0" err="1"/>
              <a:t>Striae</a:t>
            </a:r>
            <a:endParaRPr lang="en-US" sz="2400" dirty="0"/>
          </a:p>
        </p:txBody>
      </p:sp>
      <p:sp>
        <p:nvSpPr>
          <p:cNvPr id="9" name="TextBox 8"/>
          <p:cNvSpPr txBox="1"/>
          <p:nvPr/>
        </p:nvSpPr>
        <p:spPr>
          <a:xfrm>
            <a:off x="1141512" y="1930981"/>
            <a:ext cx="1523174"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Macrostriae</a:t>
            </a:r>
            <a:endParaRPr lang="en-US" sz="2000" dirty="0">
              <a:solidFill>
                <a:schemeClr val="bg1">
                  <a:lumMod val="75000"/>
                </a:schemeClr>
              </a:solidFill>
            </a:endParaRPr>
          </a:p>
        </p:txBody>
      </p:sp>
      <p:sp>
        <p:nvSpPr>
          <p:cNvPr id="10" name="TextBox 9"/>
          <p:cNvSpPr txBox="1"/>
          <p:nvPr/>
        </p:nvSpPr>
        <p:spPr>
          <a:xfrm>
            <a:off x="6433803" y="1942649"/>
            <a:ext cx="1438215" cy="400110"/>
          </a:xfrm>
          <a:prstGeom prst="rect">
            <a:avLst/>
          </a:prstGeom>
          <a:noFill/>
          <a:ln>
            <a:solidFill>
              <a:schemeClr val="bg1"/>
            </a:solidFill>
          </a:ln>
        </p:spPr>
        <p:txBody>
          <a:bodyPr wrap="none" rtlCol="0">
            <a:spAutoFit/>
          </a:bodyPr>
          <a:lstStyle/>
          <a:p>
            <a:pPr algn="ctr"/>
            <a:r>
              <a:rPr lang="en-US" sz="2000" dirty="0" err="1">
                <a:solidFill>
                  <a:schemeClr val="bg1">
                    <a:lumMod val="75000"/>
                  </a:schemeClr>
                </a:solidFill>
              </a:rPr>
              <a:t>Microstriae</a:t>
            </a:r>
            <a:endParaRPr lang="en-US" sz="2000" dirty="0">
              <a:solidFill>
                <a:schemeClr val="bg1">
                  <a:lumMod val="75000"/>
                </a:schemeClr>
              </a:solidFill>
            </a:endParaRPr>
          </a:p>
        </p:txBody>
      </p:sp>
      <p:cxnSp>
        <p:nvCxnSpPr>
          <p:cNvPr id="7" name="Straight Arrow Connector 6"/>
          <p:cNvCxnSpPr>
            <a:stCxn id="3" idx="2"/>
            <a:endCxn id="9" idx="0"/>
          </p:cNvCxnSpPr>
          <p:nvPr/>
        </p:nvCxnSpPr>
        <p:spPr>
          <a:xfrm flipH="1">
            <a:off x="1903099" y="1299865"/>
            <a:ext cx="2669546" cy="63111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10" idx="0"/>
          </p:cNvCxnSpPr>
          <p:nvPr/>
        </p:nvCxnSpPr>
        <p:spPr>
          <a:xfrm>
            <a:off x="4572645" y="1299865"/>
            <a:ext cx="2580266" cy="64278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372" y="2311981"/>
            <a:ext cx="901209" cy="338554"/>
          </a:xfrm>
          <a:prstGeom prst="rect">
            <a:avLst/>
          </a:prstGeom>
          <a:noFill/>
        </p:spPr>
        <p:txBody>
          <a:bodyPr wrap="none" rtlCol="0">
            <a:spAutoFit/>
          </a:bodyPr>
          <a:lstStyle/>
          <a:p>
            <a:r>
              <a:rPr lang="en-US" sz="1600" dirty="0">
                <a:solidFill>
                  <a:schemeClr val="bg1">
                    <a:lumMod val="75000"/>
                  </a:schemeClr>
                </a:solidFill>
              </a:rPr>
              <a:t>Full flap</a:t>
            </a:r>
          </a:p>
        </p:txBody>
      </p:sp>
      <p:sp>
        <p:nvSpPr>
          <p:cNvPr id="21" name="TextBox 20"/>
          <p:cNvSpPr txBox="1"/>
          <p:nvPr/>
        </p:nvSpPr>
        <p:spPr>
          <a:xfrm>
            <a:off x="6423898" y="2311981"/>
            <a:ext cx="2059666" cy="338554"/>
          </a:xfrm>
          <a:prstGeom prst="rect">
            <a:avLst/>
          </a:prstGeom>
          <a:noFill/>
        </p:spPr>
        <p:txBody>
          <a:bodyPr wrap="none" rtlCol="0">
            <a:spAutoFit/>
          </a:bodyPr>
          <a:lstStyle/>
          <a:p>
            <a:r>
              <a:rPr lang="en-US" sz="1600" dirty="0">
                <a:solidFill>
                  <a:schemeClr val="bg1">
                    <a:lumMod val="75000"/>
                  </a:schemeClr>
                </a:solidFill>
              </a:rPr>
              <a:t>Bowman’s layer only</a:t>
            </a:r>
          </a:p>
        </p:txBody>
      </p:sp>
      <p:sp>
        <p:nvSpPr>
          <p:cNvPr id="22" name="TextBox 21"/>
          <p:cNvSpPr txBox="1"/>
          <p:nvPr/>
        </p:nvSpPr>
        <p:spPr>
          <a:xfrm>
            <a:off x="1142372" y="2702417"/>
            <a:ext cx="832279" cy="338554"/>
          </a:xfrm>
          <a:prstGeom prst="rect">
            <a:avLst/>
          </a:prstGeom>
          <a:noFill/>
        </p:spPr>
        <p:txBody>
          <a:bodyPr wrap="none" rtlCol="0">
            <a:spAutoFit/>
          </a:bodyPr>
          <a:lstStyle/>
          <a:p>
            <a:r>
              <a:rPr lang="en-US" sz="1600" dirty="0">
                <a:solidFill>
                  <a:schemeClr val="bg1">
                    <a:lumMod val="75000"/>
                  </a:schemeClr>
                </a:solidFill>
              </a:rPr>
              <a:t>Always</a:t>
            </a:r>
          </a:p>
        </p:txBody>
      </p:sp>
      <p:sp>
        <p:nvSpPr>
          <p:cNvPr id="23" name="TextBox 22"/>
          <p:cNvSpPr txBox="1"/>
          <p:nvPr/>
        </p:nvSpPr>
        <p:spPr>
          <a:xfrm>
            <a:off x="6423898" y="2702417"/>
            <a:ext cx="776175" cy="338554"/>
          </a:xfrm>
          <a:prstGeom prst="rect">
            <a:avLst/>
          </a:prstGeom>
          <a:noFill/>
        </p:spPr>
        <p:txBody>
          <a:bodyPr wrap="none" rtlCol="0">
            <a:spAutoFit/>
          </a:bodyPr>
          <a:lstStyle/>
          <a:p>
            <a:r>
              <a:rPr lang="en-US" sz="1600" dirty="0">
                <a:solidFill>
                  <a:schemeClr val="bg1">
                    <a:lumMod val="75000"/>
                  </a:schemeClr>
                </a:solidFill>
              </a:rPr>
              <a:t>Rarely</a:t>
            </a:r>
          </a:p>
        </p:txBody>
      </p:sp>
      <p:sp>
        <p:nvSpPr>
          <p:cNvPr id="24" name="TextBox 23"/>
          <p:cNvSpPr txBox="1"/>
          <p:nvPr/>
        </p:nvSpPr>
        <p:spPr>
          <a:xfrm>
            <a:off x="1142372" y="3106991"/>
            <a:ext cx="1401346" cy="338554"/>
          </a:xfrm>
          <a:prstGeom prst="rect">
            <a:avLst/>
          </a:prstGeom>
          <a:noFill/>
        </p:spPr>
        <p:txBody>
          <a:bodyPr wrap="none" rtlCol="0">
            <a:spAutoFit/>
          </a:bodyPr>
          <a:lstStyle/>
          <a:p>
            <a:r>
              <a:rPr lang="en-US" sz="1600" dirty="0">
                <a:solidFill>
                  <a:schemeClr val="bg1">
                    <a:lumMod val="75000"/>
                  </a:schemeClr>
                </a:solidFill>
              </a:rPr>
              <a:t>Flap slippage</a:t>
            </a:r>
          </a:p>
        </p:txBody>
      </p:sp>
      <p:sp>
        <p:nvSpPr>
          <p:cNvPr id="25" name="TextBox 24"/>
          <p:cNvSpPr txBox="1"/>
          <p:nvPr/>
        </p:nvSpPr>
        <p:spPr>
          <a:xfrm>
            <a:off x="6423898" y="3106991"/>
            <a:ext cx="1667444" cy="338554"/>
          </a:xfrm>
          <a:prstGeom prst="rect">
            <a:avLst/>
          </a:prstGeom>
          <a:noFill/>
        </p:spPr>
        <p:txBody>
          <a:bodyPr wrap="none" rtlCol="0">
            <a:spAutoFit/>
          </a:bodyPr>
          <a:lstStyle/>
          <a:p>
            <a:r>
              <a:rPr lang="en-US" sz="1600" dirty="0">
                <a:solidFill>
                  <a:schemeClr val="bg1">
                    <a:lumMod val="75000"/>
                  </a:schemeClr>
                </a:solidFill>
              </a:rPr>
              <a:t>Flap contracture</a:t>
            </a:r>
          </a:p>
        </p:txBody>
      </p:sp>
      <p:sp>
        <p:nvSpPr>
          <p:cNvPr id="26" name="TextBox 25"/>
          <p:cNvSpPr txBox="1"/>
          <p:nvPr/>
        </p:nvSpPr>
        <p:spPr>
          <a:xfrm>
            <a:off x="1142372" y="3497427"/>
            <a:ext cx="992579" cy="338554"/>
          </a:xfrm>
          <a:prstGeom prst="rect">
            <a:avLst/>
          </a:prstGeom>
          <a:noFill/>
        </p:spPr>
        <p:txBody>
          <a:bodyPr wrap="none" rtlCol="0">
            <a:spAutoFit/>
          </a:bodyPr>
          <a:lstStyle/>
          <a:p>
            <a:r>
              <a:rPr lang="en-US" sz="1600" dirty="0">
                <a:solidFill>
                  <a:schemeClr val="bg1">
                    <a:lumMod val="75000"/>
                  </a:schemeClr>
                </a:solidFill>
              </a:rPr>
              <a:t>Widened</a:t>
            </a:r>
          </a:p>
        </p:txBody>
      </p:sp>
      <p:sp>
        <p:nvSpPr>
          <p:cNvPr id="27" name="TextBox 26"/>
          <p:cNvSpPr txBox="1"/>
          <p:nvPr/>
        </p:nvSpPr>
        <p:spPr>
          <a:xfrm>
            <a:off x="6423898" y="3497427"/>
            <a:ext cx="1173206" cy="338554"/>
          </a:xfrm>
          <a:prstGeom prst="rect">
            <a:avLst/>
          </a:prstGeom>
          <a:noFill/>
        </p:spPr>
        <p:txBody>
          <a:bodyPr wrap="none" rtlCol="0">
            <a:spAutoFit/>
          </a:bodyPr>
          <a:lstStyle/>
          <a:p>
            <a:r>
              <a:rPr lang="en-US" sz="1600" dirty="0">
                <a:solidFill>
                  <a:schemeClr val="bg1">
                    <a:lumMod val="75000"/>
                  </a:schemeClr>
                </a:solidFill>
              </a:rPr>
              <a:t>Unaffected</a:t>
            </a:r>
          </a:p>
        </p:txBody>
      </p:sp>
      <p:sp>
        <p:nvSpPr>
          <p:cNvPr id="28" name="TextBox 27"/>
          <p:cNvSpPr txBox="1"/>
          <p:nvPr/>
        </p:nvSpPr>
        <p:spPr>
          <a:xfrm>
            <a:off x="1142372" y="3876020"/>
            <a:ext cx="1587294" cy="338554"/>
          </a:xfrm>
          <a:prstGeom prst="rect">
            <a:avLst/>
          </a:prstGeom>
          <a:noFill/>
        </p:spPr>
        <p:txBody>
          <a:bodyPr wrap="none" rtlCol="0">
            <a:spAutoFit/>
          </a:bodyPr>
          <a:lstStyle/>
          <a:p>
            <a:r>
              <a:rPr lang="en-US" sz="1600" dirty="0">
                <a:solidFill>
                  <a:schemeClr val="bg1">
                    <a:lumMod val="75000"/>
                  </a:schemeClr>
                </a:solidFill>
              </a:rPr>
              <a:t>Lift and replace</a:t>
            </a:r>
          </a:p>
        </p:txBody>
      </p:sp>
      <p:sp>
        <p:nvSpPr>
          <p:cNvPr id="29" name="TextBox 28"/>
          <p:cNvSpPr txBox="1"/>
          <p:nvPr/>
        </p:nvSpPr>
        <p:spPr>
          <a:xfrm>
            <a:off x="6423898" y="3876020"/>
            <a:ext cx="2339102" cy="338554"/>
          </a:xfrm>
          <a:prstGeom prst="rect">
            <a:avLst/>
          </a:prstGeom>
          <a:noFill/>
        </p:spPr>
        <p:txBody>
          <a:bodyPr wrap="none" rtlCol="0">
            <a:spAutoFit/>
          </a:bodyPr>
          <a:lstStyle/>
          <a:p>
            <a:r>
              <a:rPr lang="en-US" sz="1600" dirty="0">
                <a:solidFill>
                  <a:schemeClr val="bg1">
                    <a:lumMod val="75000"/>
                  </a:schemeClr>
                </a:solidFill>
              </a:rPr>
              <a:t>Observation; lubrication</a:t>
            </a:r>
          </a:p>
        </p:txBody>
      </p:sp>
      <p:sp>
        <p:nvSpPr>
          <p:cNvPr id="36" name="TextBox 35"/>
          <p:cNvSpPr txBox="1"/>
          <p:nvPr/>
        </p:nvSpPr>
        <p:spPr>
          <a:xfrm>
            <a:off x="3403298" y="2352020"/>
            <a:ext cx="2191627" cy="584775"/>
          </a:xfrm>
          <a:prstGeom prst="rect">
            <a:avLst/>
          </a:prstGeom>
          <a:solidFill>
            <a:schemeClr val="bg1"/>
          </a:solidFill>
        </p:spPr>
        <p:txBody>
          <a:bodyPr wrap="none" rtlCol="0">
            <a:spAutoFit/>
          </a:bodyPr>
          <a:lstStyle/>
          <a:p>
            <a:pPr algn="ctr"/>
            <a:r>
              <a:rPr lang="en-US" sz="1600" i="1" dirty="0">
                <a:solidFill>
                  <a:schemeClr val="bg1">
                    <a:lumMod val="75000"/>
                  </a:schemeClr>
                </a:solidFill>
              </a:rPr>
              <a:t>Extent of flap involved</a:t>
            </a:r>
          </a:p>
          <a:p>
            <a:pPr algn="ctr"/>
            <a:endParaRPr lang="en-US" sz="1600" i="1" dirty="0">
              <a:solidFill>
                <a:schemeClr val="bg1">
                  <a:lumMod val="75000"/>
                </a:schemeClr>
              </a:solidFill>
            </a:endParaRPr>
          </a:p>
        </p:txBody>
      </p:sp>
      <p:sp>
        <p:nvSpPr>
          <p:cNvPr id="37" name="TextBox 36"/>
          <p:cNvSpPr txBox="1"/>
          <p:nvPr/>
        </p:nvSpPr>
        <p:spPr>
          <a:xfrm>
            <a:off x="3443895" y="2702417"/>
            <a:ext cx="2071401"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Clinically significant?</a:t>
            </a:r>
          </a:p>
        </p:txBody>
      </p:sp>
      <p:sp>
        <p:nvSpPr>
          <p:cNvPr id="38" name="TextBox 37"/>
          <p:cNvSpPr txBox="1"/>
          <p:nvPr/>
        </p:nvSpPr>
        <p:spPr>
          <a:xfrm>
            <a:off x="4111023" y="3106991"/>
            <a:ext cx="77617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Cause</a:t>
            </a:r>
          </a:p>
        </p:txBody>
      </p:sp>
      <p:sp>
        <p:nvSpPr>
          <p:cNvPr id="39" name="TextBox 38"/>
          <p:cNvSpPr txBox="1"/>
          <p:nvPr/>
        </p:nvSpPr>
        <p:spPr>
          <a:xfrm>
            <a:off x="3775711" y="3497427"/>
            <a:ext cx="140775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Gutter status</a:t>
            </a:r>
          </a:p>
        </p:txBody>
      </p:sp>
      <p:sp>
        <p:nvSpPr>
          <p:cNvPr id="40" name="TextBox 39"/>
          <p:cNvSpPr txBox="1"/>
          <p:nvPr/>
        </p:nvSpPr>
        <p:spPr>
          <a:xfrm>
            <a:off x="3681424" y="3876020"/>
            <a:ext cx="1635384"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Acute treatment</a:t>
            </a:r>
          </a:p>
        </p:txBody>
      </p:sp>
      <p:sp>
        <p:nvSpPr>
          <p:cNvPr id="5" name="TextBox 4"/>
          <p:cNvSpPr txBox="1"/>
          <p:nvPr/>
        </p:nvSpPr>
        <p:spPr>
          <a:xfrm>
            <a:off x="4014159" y="1352490"/>
            <a:ext cx="1162498" cy="400110"/>
          </a:xfrm>
          <a:prstGeom prst="rect">
            <a:avLst/>
          </a:prstGeom>
          <a:noFill/>
        </p:spPr>
        <p:txBody>
          <a:bodyPr wrap="none" rtlCol="0">
            <a:spAutoFit/>
          </a:bodyPr>
          <a:lstStyle/>
          <a:p>
            <a:pPr algn="ctr"/>
            <a:r>
              <a:rPr lang="en-US" sz="1000" i="1" dirty="0"/>
              <a:t>Two broad</a:t>
            </a:r>
          </a:p>
          <a:p>
            <a:pPr algn="ctr"/>
            <a:r>
              <a:rPr lang="en-US" sz="1000" i="1" dirty="0"/>
              <a:t>category of </a:t>
            </a:r>
            <a:r>
              <a:rPr lang="en-US" sz="1000" i="1" dirty="0" err="1"/>
              <a:t>striae</a:t>
            </a:r>
            <a:endParaRPr lang="en-US" sz="1000" i="1" dirty="0"/>
          </a:p>
        </p:txBody>
      </p:sp>
      <p:cxnSp>
        <p:nvCxnSpPr>
          <p:cNvPr id="53" name="Straight Arrow Connector 52"/>
          <p:cNvCxnSpPr/>
          <p:nvPr/>
        </p:nvCxnSpPr>
        <p:spPr>
          <a:xfrm>
            <a:off x="2905507" y="4489498"/>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2372" y="4306495"/>
            <a:ext cx="1624163" cy="338554"/>
          </a:xfrm>
          <a:prstGeom prst="rect">
            <a:avLst/>
          </a:prstGeom>
          <a:noFill/>
        </p:spPr>
        <p:txBody>
          <a:bodyPr wrap="none" rtlCol="0">
            <a:spAutoFit/>
          </a:bodyPr>
          <a:lstStyle/>
          <a:p>
            <a:r>
              <a:rPr lang="en-US" sz="1600" dirty="0">
                <a:solidFill>
                  <a:schemeClr val="bg1">
                    <a:lumMod val="75000"/>
                  </a:schemeClr>
                </a:solidFill>
              </a:rPr>
              <a:t>‘Skewed carpet’</a:t>
            </a:r>
          </a:p>
        </p:txBody>
      </p:sp>
      <p:sp>
        <p:nvSpPr>
          <p:cNvPr id="55" name="TextBox 54"/>
          <p:cNvSpPr txBox="1"/>
          <p:nvPr/>
        </p:nvSpPr>
        <p:spPr>
          <a:xfrm>
            <a:off x="6423898" y="4306495"/>
            <a:ext cx="1487908" cy="338554"/>
          </a:xfrm>
          <a:prstGeom prst="rect">
            <a:avLst/>
          </a:prstGeom>
          <a:noFill/>
        </p:spPr>
        <p:txBody>
          <a:bodyPr wrap="none" rtlCol="0">
            <a:spAutoFit/>
          </a:bodyPr>
          <a:lstStyle/>
          <a:p>
            <a:r>
              <a:rPr lang="en-US" sz="1600" dirty="0">
                <a:solidFill>
                  <a:schemeClr val="bg1">
                    <a:lumMod val="75000"/>
                  </a:schemeClr>
                </a:solidFill>
              </a:rPr>
              <a:t>‘Cracked mud’</a:t>
            </a:r>
          </a:p>
        </p:txBody>
      </p:sp>
      <p:sp>
        <p:nvSpPr>
          <p:cNvPr id="56" name="TextBox 55"/>
          <p:cNvSpPr txBox="1"/>
          <p:nvPr/>
        </p:nvSpPr>
        <p:spPr>
          <a:xfrm>
            <a:off x="3533659" y="4306495"/>
            <a:ext cx="1891865"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Classic description</a:t>
            </a:r>
          </a:p>
        </p:txBody>
      </p:sp>
      <p:sp>
        <p:nvSpPr>
          <p:cNvPr id="35" name="TextBox 34"/>
          <p:cNvSpPr txBox="1"/>
          <p:nvPr/>
        </p:nvSpPr>
        <p:spPr>
          <a:xfrm>
            <a:off x="969383" y="5380910"/>
            <a:ext cx="7252050" cy="1169551"/>
          </a:xfrm>
          <a:prstGeom prst="rect">
            <a:avLst/>
          </a:prstGeom>
          <a:solidFill>
            <a:srgbClr val="92D050"/>
          </a:solidFill>
        </p:spPr>
        <p:txBody>
          <a:bodyPr wrap="none" rtlCol="0">
            <a:spAutoFit/>
          </a:bodyPr>
          <a:lstStyle/>
          <a:p>
            <a:r>
              <a:rPr lang="en-US" sz="1400" i="1" dirty="0">
                <a:solidFill>
                  <a:srgbClr val="0000FF"/>
                </a:solidFill>
              </a:rPr>
              <a:t>A </a:t>
            </a:r>
            <a:r>
              <a:rPr lang="en-US" sz="1400" i="1" dirty="0" err="1">
                <a:solidFill>
                  <a:srgbClr val="0000FF"/>
                </a:solidFill>
              </a:rPr>
              <a:t>pt</a:t>
            </a:r>
            <a:r>
              <a:rPr lang="en-US" sz="1400" i="1" dirty="0">
                <a:solidFill>
                  <a:srgbClr val="0000FF"/>
                </a:solidFill>
              </a:rPr>
              <a:t> is found to have </a:t>
            </a:r>
            <a:r>
              <a:rPr lang="en-US" sz="1400" b="1" dirty="0">
                <a:solidFill>
                  <a:srgbClr val="0000FF"/>
                </a:solidFill>
              </a:rPr>
              <a:t>circumferential</a:t>
            </a:r>
            <a:r>
              <a:rPr lang="en-US" sz="1400" i="1" dirty="0">
                <a:solidFill>
                  <a:srgbClr val="0000FF"/>
                </a:solidFill>
              </a:rPr>
              <a:t> </a:t>
            </a:r>
            <a:r>
              <a:rPr lang="en-US" sz="1400" i="1" dirty="0" err="1">
                <a:solidFill>
                  <a:srgbClr val="0000FF"/>
                </a:solidFill>
              </a:rPr>
              <a:t>striae</a:t>
            </a:r>
            <a:r>
              <a:rPr lang="en-US" sz="1400" i="1" dirty="0">
                <a:solidFill>
                  <a:srgbClr val="0000FF"/>
                </a:solidFill>
              </a:rPr>
              <a:t>. What was likely her pre-op refractive status?</a:t>
            </a:r>
          </a:p>
          <a:p>
            <a:r>
              <a:rPr lang="en-US" sz="1400" dirty="0">
                <a:solidFill>
                  <a:srgbClr val="0000FF"/>
                </a:solidFill>
              </a:rPr>
              <a:t>High myopia</a:t>
            </a:r>
          </a:p>
          <a:p>
            <a:endParaRPr lang="en-US" sz="1400" dirty="0">
              <a:solidFill>
                <a:srgbClr val="0000FF"/>
              </a:solidFill>
            </a:endParaRPr>
          </a:p>
          <a:p>
            <a:r>
              <a:rPr lang="en-US" sz="1400" i="1" dirty="0">
                <a:solidFill>
                  <a:srgbClr val="0000FF"/>
                </a:solidFill>
              </a:rPr>
              <a:t>Are circumferential </a:t>
            </a:r>
            <a:r>
              <a:rPr lang="en-US" sz="1400" i="1" dirty="0" err="1">
                <a:solidFill>
                  <a:srgbClr val="0000FF"/>
                </a:solidFill>
              </a:rPr>
              <a:t>striae</a:t>
            </a:r>
            <a:r>
              <a:rPr lang="en-US" sz="1400" i="1" dirty="0">
                <a:solidFill>
                  <a:srgbClr val="0000FF"/>
                </a:solidFill>
              </a:rPr>
              <a:t> more or less concerning than other types of </a:t>
            </a:r>
            <a:r>
              <a:rPr lang="en-US" sz="1400" i="1" dirty="0" err="1">
                <a:solidFill>
                  <a:srgbClr val="0000FF"/>
                </a:solidFill>
              </a:rPr>
              <a:t>striae</a:t>
            </a:r>
            <a:r>
              <a:rPr lang="en-US" sz="1400" i="1" dirty="0">
                <a:solidFill>
                  <a:srgbClr val="0000FF"/>
                </a:solidFill>
              </a:rPr>
              <a:t>?</a:t>
            </a:r>
          </a:p>
          <a:p>
            <a:r>
              <a:rPr lang="en-US" sz="1400" dirty="0">
                <a:solidFill>
                  <a:srgbClr val="0000FF"/>
                </a:solidFill>
              </a:rPr>
              <a:t>Less. They usually resolve spontaneously.</a:t>
            </a:r>
          </a:p>
        </p:txBody>
      </p:sp>
      <p:cxnSp>
        <p:nvCxnSpPr>
          <p:cNvPr id="41" name="Straight Arrow Connector 40"/>
          <p:cNvCxnSpPr/>
          <p:nvPr/>
        </p:nvCxnSpPr>
        <p:spPr>
          <a:xfrm>
            <a:off x="2905507" y="4973185"/>
            <a:ext cx="3200400"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42372" y="4790182"/>
            <a:ext cx="518475" cy="338554"/>
          </a:xfrm>
          <a:prstGeom prst="rect">
            <a:avLst/>
          </a:prstGeom>
          <a:noFill/>
        </p:spPr>
        <p:txBody>
          <a:bodyPr wrap="none" rtlCol="0">
            <a:spAutoFit/>
          </a:bodyPr>
          <a:lstStyle/>
          <a:p>
            <a:r>
              <a:rPr lang="en-US" sz="1600" dirty="0">
                <a:solidFill>
                  <a:schemeClr val="bg1">
                    <a:lumMod val="75000"/>
                  </a:schemeClr>
                </a:solidFill>
              </a:rPr>
              <a:t>Yes</a:t>
            </a:r>
          </a:p>
        </p:txBody>
      </p:sp>
      <p:sp>
        <p:nvSpPr>
          <p:cNvPr id="43" name="TextBox 42"/>
          <p:cNvSpPr txBox="1"/>
          <p:nvPr/>
        </p:nvSpPr>
        <p:spPr>
          <a:xfrm>
            <a:off x="6423898" y="4790182"/>
            <a:ext cx="445956" cy="338554"/>
          </a:xfrm>
          <a:prstGeom prst="rect">
            <a:avLst/>
          </a:prstGeom>
          <a:noFill/>
        </p:spPr>
        <p:txBody>
          <a:bodyPr wrap="none" rtlCol="0">
            <a:spAutoFit/>
          </a:bodyPr>
          <a:lstStyle/>
          <a:p>
            <a:r>
              <a:rPr lang="en-US" sz="1600" dirty="0">
                <a:solidFill>
                  <a:schemeClr val="bg1">
                    <a:lumMod val="75000"/>
                  </a:schemeClr>
                </a:solidFill>
              </a:rPr>
              <a:t>No</a:t>
            </a:r>
          </a:p>
        </p:txBody>
      </p:sp>
      <p:sp>
        <p:nvSpPr>
          <p:cNvPr id="44" name="TextBox 43"/>
          <p:cNvSpPr txBox="1"/>
          <p:nvPr/>
        </p:nvSpPr>
        <p:spPr>
          <a:xfrm>
            <a:off x="3137177" y="4790182"/>
            <a:ext cx="2684838" cy="338554"/>
          </a:xfrm>
          <a:prstGeom prst="rect">
            <a:avLst/>
          </a:prstGeom>
          <a:solidFill>
            <a:schemeClr val="bg1"/>
          </a:solidFill>
        </p:spPr>
        <p:txBody>
          <a:bodyPr wrap="none" rtlCol="0">
            <a:spAutoFit/>
          </a:bodyPr>
          <a:lstStyle/>
          <a:p>
            <a:pPr algn="ctr"/>
            <a:r>
              <a:rPr lang="en-US" sz="1600" i="1" dirty="0">
                <a:solidFill>
                  <a:schemeClr val="bg1">
                    <a:lumMod val="75000"/>
                  </a:schemeClr>
                </a:solidFill>
              </a:rPr>
              <a:t>Visible w/ direct illumination</a:t>
            </a:r>
          </a:p>
        </p:txBody>
      </p:sp>
    </p:spTree>
    <p:extLst>
      <p:ext uri="{BB962C8B-B14F-4D97-AF65-F5344CB8AC3E}">
        <p14:creationId xmlns:p14="http://schemas.microsoft.com/office/powerpoint/2010/main" val="9035950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endParaRPr lang="en-US" dirty="0"/>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185</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Rectangle 2"/>
          <p:cNvSpPr/>
          <p:nvPr/>
        </p:nvSpPr>
        <p:spPr>
          <a:xfrm>
            <a:off x="5257800" y="2209800"/>
            <a:ext cx="457200" cy="4572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t>
            </a:r>
          </a:p>
        </p:txBody>
      </p:sp>
    </p:spTree>
    <p:extLst>
      <p:ext uri="{BB962C8B-B14F-4D97-AF65-F5344CB8AC3E}">
        <p14:creationId xmlns:p14="http://schemas.microsoft.com/office/powerpoint/2010/main" val="426527225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186</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12858179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187</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8"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9" name="Rectangle 8"/>
          <p:cNvSpPr/>
          <p:nvPr/>
        </p:nvSpPr>
        <p:spPr>
          <a:xfrm>
            <a:off x="3505200" y="2971800"/>
            <a:ext cx="1219200" cy="3048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two words</a:t>
            </a:r>
          </a:p>
        </p:txBody>
      </p:sp>
    </p:spTree>
    <p:extLst>
      <p:ext uri="{BB962C8B-B14F-4D97-AF65-F5344CB8AC3E}">
        <p14:creationId xmlns:p14="http://schemas.microsoft.com/office/powerpoint/2010/main" val="153040583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188</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8"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2209012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189</a:t>
            </a:fld>
            <a:endParaRPr lang="en-US" altLang="en-US"/>
          </a:p>
        </p:txBody>
      </p:sp>
      <p:sp>
        <p:nvSpPr>
          <p:cNvPr id="3" name="TextBox 2"/>
          <p:cNvSpPr txBox="1"/>
          <p:nvPr/>
        </p:nvSpPr>
        <p:spPr>
          <a:xfrm>
            <a:off x="2644801" y="5943600"/>
            <a:ext cx="3929281" cy="369332"/>
          </a:xfrm>
          <a:prstGeom prst="rect">
            <a:avLst/>
          </a:prstGeom>
          <a:noFill/>
        </p:spPr>
        <p:txBody>
          <a:bodyPr wrap="none" rtlCol="0">
            <a:spAutoFit/>
          </a:bodyPr>
          <a:lstStyle/>
          <a:p>
            <a:pPr algn="ctr"/>
            <a:r>
              <a:rPr lang="en-US" dirty="0"/>
              <a:t>LASIK flap: Early post-op dislocation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39" y="685800"/>
            <a:ext cx="6400800" cy="4800600"/>
          </a:xfrm>
          <a:prstGeom prst="rect">
            <a:avLst/>
          </a:prstGeom>
        </p:spPr>
      </p:pic>
    </p:spTree>
    <p:extLst>
      <p:ext uri="{BB962C8B-B14F-4D97-AF65-F5344CB8AC3E}">
        <p14:creationId xmlns:p14="http://schemas.microsoft.com/office/powerpoint/2010/main" val="294704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19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2031325"/>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a:t>
            </a:r>
            <a:r>
              <a:rPr lang="en-US" sz="1400" i="1" dirty="0" err="1">
                <a:solidFill>
                  <a:srgbClr val="0000FF"/>
                </a:solidFill>
              </a:rPr>
              <a:t>undercorrected</a:t>
            </a:r>
            <a:r>
              <a:rPr lang="en-US" sz="1400" i="1" dirty="0">
                <a:solidFill>
                  <a:srgbClr val="0000FF"/>
                </a:solidFill>
              </a:rPr>
              <a:t>, at what point should surgical correction be undertaken?</a:t>
            </a:r>
            <a:endParaRPr lang="en-US" sz="1400" dirty="0">
              <a:solidFill>
                <a:srgbClr val="0000FF"/>
              </a:solidFill>
            </a:endParaRP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33259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a:p>
            <a:pPr lvl="1"/>
            <a:r>
              <a:rPr lang="en-US" i="1" dirty="0"/>
              <a:t>Late</a:t>
            </a:r>
          </a:p>
          <a:p>
            <a:pPr lvl="2"/>
            <a:r>
              <a:rPr lang="en-US" dirty="0"/>
              <a:t>Usually secondary to </a:t>
            </a:r>
            <a:r>
              <a:rPr lang="en-US" dirty="0">
                <a:solidFill>
                  <a:srgbClr val="0000FF"/>
                </a:solidFill>
              </a:rPr>
              <a:t>blunt trauma</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190</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Rectangle 2"/>
          <p:cNvSpPr/>
          <p:nvPr/>
        </p:nvSpPr>
        <p:spPr>
          <a:xfrm>
            <a:off x="4267200" y="4114800"/>
            <a:ext cx="1752600" cy="3810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two words</a:t>
            </a:r>
          </a:p>
        </p:txBody>
      </p:sp>
    </p:spTree>
    <p:extLst>
      <p:ext uri="{BB962C8B-B14F-4D97-AF65-F5344CB8AC3E}">
        <p14:creationId xmlns:p14="http://schemas.microsoft.com/office/powerpoint/2010/main" val="3944571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 name="Rectangle 2"/>
          <p:cNvSpPr/>
          <p:nvPr/>
        </p:nvSpPr>
        <p:spPr>
          <a:xfrm>
            <a:off x="4267200" y="4114800"/>
            <a:ext cx="1752600" cy="381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a:p>
            <a:pPr lvl="1"/>
            <a:r>
              <a:rPr lang="en-US" i="1" dirty="0"/>
              <a:t>Late</a:t>
            </a:r>
          </a:p>
          <a:p>
            <a:pPr lvl="2"/>
            <a:r>
              <a:rPr lang="en-US" dirty="0"/>
              <a:t>Usually secondary to </a:t>
            </a:r>
            <a:r>
              <a:rPr lang="en-US" dirty="0">
                <a:solidFill>
                  <a:srgbClr val="0000FF"/>
                </a:solidFill>
              </a:rPr>
              <a:t>blunt trauma</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191</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27568898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 name="Rectangle 2"/>
          <p:cNvSpPr/>
          <p:nvPr/>
        </p:nvSpPr>
        <p:spPr>
          <a:xfrm>
            <a:off x="4267200" y="4114800"/>
            <a:ext cx="1752600" cy="381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a:p>
            <a:pPr lvl="1"/>
            <a:r>
              <a:rPr lang="en-US" i="1" dirty="0"/>
              <a:t>Late</a:t>
            </a:r>
          </a:p>
          <a:p>
            <a:pPr lvl="2"/>
            <a:r>
              <a:rPr lang="en-US" dirty="0"/>
              <a:t>Usually secondary to </a:t>
            </a:r>
            <a:r>
              <a:rPr lang="en-US" dirty="0">
                <a:solidFill>
                  <a:srgbClr val="0000FF"/>
                </a:solidFill>
              </a:rPr>
              <a:t>blunt trauma</a:t>
            </a:r>
          </a:p>
          <a:p>
            <a:pPr lvl="3"/>
            <a:r>
              <a:rPr lang="en-US" dirty="0"/>
              <a:t>Some healing/scarring occurs at the </a:t>
            </a:r>
            <a:r>
              <a:rPr lang="en-US" dirty="0">
                <a:solidFill>
                  <a:srgbClr val="0000FF"/>
                </a:solidFill>
              </a:rPr>
              <a:t>edge of the flap</a:t>
            </a:r>
            <a:r>
              <a:rPr lang="en-US" dirty="0"/>
              <a:t>, but essentially none at the rest of the </a:t>
            </a:r>
            <a:r>
              <a:rPr lang="en-US" dirty="0">
                <a:solidFill>
                  <a:srgbClr val="0000FF"/>
                </a:solidFill>
              </a:rPr>
              <a:t>flap/stroma interface</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192</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 name="Rectangle 3"/>
          <p:cNvSpPr/>
          <p:nvPr/>
        </p:nvSpPr>
        <p:spPr>
          <a:xfrm>
            <a:off x="5943600" y="4572000"/>
            <a:ext cx="1750316" cy="3048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location</a:t>
            </a:r>
          </a:p>
        </p:txBody>
      </p:sp>
      <p:sp>
        <p:nvSpPr>
          <p:cNvPr id="10" name="Rectangle 9"/>
          <p:cNvSpPr/>
          <p:nvPr/>
        </p:nvSpPr>
        <p:spPr>
          <a:xfrm>
            <a:off x="5588494" y="4876800"/>
            <a:ext cx="2412505" cy="3048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location</a:t>
            </a:r>
          </a:p>
        </p:txBody>
      </p:sp>
    </p:spTree>
    <p:extLst>
      <p:ext uri="{BB962C8B-B14F-4D97-AF65-F5344CB8AC3E}">
        <p14:creationId xmlns:p14="http://schemas.microsoft.com/office/powerpoint/2010/main" val="189736423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4572000"/>
            <a:ext cx="1750316"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0" name="Rectangle 9"/>
          <p:cNvSpPr/>
          <p:nvPr/>
        </p:nvSpPr>
        <p:spPr>
          <a:xfrm>
            <a:off x="5588494" y="4876800"/>
            <a:ext cx="2412505"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 name="Rectangle 2"/>
          <p:cNvSpPr/>
          <p:nvPr/>
        </p:nvSpPr>
        <p:spPr>
          <a:xfrm>
            <a:off x="4267200" y="4114800"/>
            <a:ext cx="1752600" cy="381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a:p>
            <a:pPr lvl="1"/>
            <a:r>
              <a:rPr lang="en-US" i="1" dirty="0"/>
              <a:t>Late</a:t>
            </a:r>
          </a:p>
          <a:p>
            <a:pPr lvl="2"/>
            <a:r>
              <a:rPr lang="en-US" dirty="0"/>
              <a:t>Usually secondary to </a:t>
            </a:r>
            <a:r>
              <a:rPr lang="en-US" dirty="0">
                <a:solidFill>
                  <a:srgbClr val="0000FF"/>
                </a:solidFill>
              </a:rPr>
              <a:t>blunt trauma</a:t>
            </a:r>
          </a:p>
          <a:p>
            <a:pPr lvl="3"/>
            <a:r>
              <a:rPr lang="en-US" dirty="0"/>
              <a:t>Some healing/scarring occurs at the </a:t>
            </a:r>
            <a:r>
              <a:rPr lang="en-US" dirty="0">
                <a:solidFill>
                  <a:srgbClr val="0000FF"/>
                </a:solidFill>
              </a:rPr>
              <a:t>edge of the flap</a:t>
            </a:r>
            <a:r>
              <a:rPr lang="en-US" dirty="0"/>
              <a:t>, but essentially none at the rest of the </a:t>
            </a:r>
            <a:r>
              <a:rPr lang="en-US" dirty="0">
                <a:solidFill>
                  <a:srgbClr val="0000FF"/>
                </a:solidFill>
              </a:rPr>
              <a:t>flap/stroma interface</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193</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34165864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43600" y="4572000"/>
            <a:ext cx="1750316"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4" name="Rectangle 13"/>
          <p:cNvSpPr/>
          <p:nvPr/>
        </p:nvSpPr>
        <p:spPr>
          <a:xfrm>
            <a:off x="5588494" y="4876800"/>
            <a:ext cx="2412505"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 name="Rectangle 2"/>
          <p:cNvSpPr/>
          <p:nvPr/>
        </p:nvSpPr>
        <p:spPr>
          <a:xfrm>
            <a:off x="4267200" y="4114800"/>
            <a:ext cx="1752600" cy="381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a:p>
            <a:pPr lvl="1"/>
            <a:r>
              <a:rPr lang="en-US" i="1" dirty="0"/>
              <a:t>Late</a:t>
            </a:r>
          </a:p>
          <a:p>
            <a:pPr lvl="2"/>
            <a:r>
              <a:rPr lang="en-US" dirty="0"/>
              <a:t>Usually secondary to </a:t>
            </a:r>
            <a:r>
              <a:rPr lang="en-US" dirty="0">
                <a:solidFill>
                  <a:srgbClr val="0000FF"/>
                </a:solidFill>
              </a:rPr>
              <a:t>blunt trauma</a:t>
            </a:r>
          </a:p>
          <a:p>
            <a:pPr lvl="3"/>
            <a:r>
              <a:rPr lang="en-US" dirty="0"/>
              <a:t>Some healing/scarring occurs at the </a:t>
            </a:r>
            <a:r>
              <a:rPr lang="en-US" dirty="0">
                <a:solidFill>
                  <a:srgbClr val="0000FF"/>
                </a:solidFill>
              </a:rPr>
              <a:t>edge of the flap</a:t>
            </a:r>
            <a:r>
              <a:rPr lang="en-US" dirty="0"/>
              <a:t>, but essentially none at the rest of the </a:t>
            </a:r>
            <a:r>
              <a:rPr lang="en-US" dirty="0">
                <a:solidFill>
                  <a:srgbClr val="0000FF"/>
                </a:solidFill>
              </a:rPr>
              <a:t>flap/stroma interface</a:t>
            </a:r>
          </a:p>
          <a:p>
            <a:pPr lvl="3"/>
            <a:r>
              <a:rPr lang="en-US" dirty="0"/>
              <a:t>Lack of extensive healing means flap is always </a:t>
            </a:r>
            <a:r>
              <a:rPr lang="en-US" dirty="0">
                <a:solidFill>
                  <a:srgbClr val="0000FF"/>
                </a:solidFill>
              </a:rPr>
              <a:t>vulnerable</a:t>
            </a:r>
            <a:r>
              <a:rPr lang="en-US" dirty="0"/>
              <a:t> to dislocation from blunt force</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194</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1" name="Rectangle 10"/>
          <p:cNvSpPr/>
          <p:nvPr/>
        </p:nvSpPr>
        <p:spPr>
          <a:xfrm>
            <a:off x="7165084" y="5257800"/>
            <a:ext cx="1216916" cy="3048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vulnerable vs resistant</a:t>
            </a:r>
          </a:p>
        </p:txBody>
      </p:sp>
    </p:spTree>
    <p:extLst>
      <p:ext uri="{BB962C8B-B14F-4D97-AF65-F5344CB8AC3E}">
        <p14:creationId xmlns:p14="http://schemas.microsoft.com/office/powerpoint/2010/main" val="21504384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43600" y="4572000"/>
            <a:ext cx="1750316"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4" name="Rectangle 13"/>
          <p:cNvSpPr/>
          <p:nvPr/>
        </p:nvSpPr>
        <p:spPr>
          <a:xfrm>
            <a:off x="5588494" y="4876800"/>
            <a:ext cx="2412505"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7165084" y="5257800"/>
            <a:ext cx="1216916"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3" name="Rectangle 2"/>
          <p:cNvSpPr/>
          <p:nvPr/>
        </p:nvSpPr>
        <p:spPr>
          <a:xfrm>
            <a:off x="4267200" y="4114800"/>
            <a:ext cx="1752600" cy="381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a:p>
            <a:pPr lvl="1"/>
            <a:r>
              <a:rPr lang="en-US" i="1" dirty="0"/>
              <a:t>Late</a:t>
            </a:r>
          </a:p>
          <a:p>
            <a:pPr lvl="2"/>
            <a:r>
              <a:rPr lang="en-US" dirty="0"/>
              <a:t>Usually secondary to </a:t>
            </a:r>
            <a:r>
              <a:rPr lang="en-US" dirty="0">
                <a:solidFill>
                  <a:srgbClr val="0000FF"/>
                </a:solidFill>
              </a:rPr>
              <a:t>blunt trauma</a:t>
            </a:r>
          </a:p>
          <a:p>
            <a:pPr lvl="3"/>
            <a:r>
              <a:rPr lang="en-US" dirty="0"/>
              <a:t>Some healing/scarring occurs at the </a:t>
            </a:r>
            <a:r>
              <a:rPr lang="en-US" dirty="0">
                <a:solidFill>
                  <a:srgbClr val="0000FF"/>
                </a:solidFill>
              </a:rPr>
              <a:t>edge of the flap</a:t>
            </a:r>
            <a:r>
              <a:rPr lang="en-US" dirty="0"/>
              <a:t>, but essentially none at the rest of the </a:t>
            </a:r>
            <a:r>
              <a:rPr lang="en-US" dirty="0">
                <a:solidFill>
                  <a:srgbClr val="0000FF"/>
                </a:solidFill>
              </a:rPr>
              <a:t>flap/stroma interface</a:t>
            </a:r>
          </a:p>
          <a:p>
            <a:pPr lvl="3"/>
            <a:r>
              <a:rPr lang="en-US" dirty="0"/>
              <a:t>Lack of extensive healing means flap is always </a:t>
            </a:r>
            <a:r>
              <a:rPr lang="en-US" dirty="0">
                <a:solidFill>
                  <a:srgbClr val="0000FF"/>
                </a:solidFill>
              </a:rPr>
              <a:t>vulnerable</a:t>
            </a:r>
            <a:r>
              <a:rPr lang="en-US" dirty="0"/>
              <a:t> to dislocation from blunt force</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195</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327420281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943600" y="4572000"/>
            <a:ext cx="1750316"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7" name="Rectangle 16"/>
          <p:cNvSpPr/>
          <p:nvPr/>
        </p:nvSpPr>
        <p:spPr>
          <a:xfrm>
            <a:off x="5588494" y="4876800"/>
            <a:ext cx="2412505"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5" name="Rectangle 14"/>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4" name="Rectangle 13"/>
          <p:cNvSpPr/>
          <p:nvPr/>
        </p:nvSpPr>
        <p:spPr>
          <a:xfrm>
            <a:off x="7165084" y="5257800"/>
            <a:ext cx="1216916"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3" name="Rectangle 2"/>
          <p:cNvSpPr/>
          <p:nvPr/>
        </p:nvSpPr>
        <p:spPr>
          <a:xfrm>
            <a:off x="4267200" y="4114800"/>
            <a:ext cx="1752600" cy="381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a:p>
            <a:pPr lvl="1"/>
            <a:r>
              <a:rPr lang="en-US" i="1" dirty="0"/>
              <a:t>Late</a:t>
            </a:r>
          </a:p>
          <a:p>
            <a:pPr lvl="2"/>
            <a:r>
              <a:rPr lang="en-US" dirty="0"/>
              <a:t>Usually secondary to </a:t>
            </a:r>
            <a:r>
              <a:rPr lang="en-US" dirty="0">
                <a:solidFill>
                  <a:srgbClr val="0000FF"/>
                </a:solidFill>
              </a:rPr>
              <a:t>blunt trauma</a:t>
            </a:r>
          </a:p>
          <a:p>
            <a:pPr lvl="3"/>
            <a:r>
              <a:rPr lang="en-US" dirty="0"/>
              <a:t>Some healing/scarring occurs at the </a:t>
            </a:r>
            <a:r>
              <a:rPr lang="en-US" dirty="0">
                <a:solidFill>
                  <a:srgbClr val="0000FF"/>
                </a:solidFill>
              </a:rPr>
              <a:t>edge of the flap</a:t>
            </a:r>
            <a:r>
              <a:rPr lang="en-US" dirty="0"/>
              <a:t>, but essentially none at the rest of the </a:t>
            </a:r>
            <a:r>
              <a:rPr lang="en-US" dirty="0">
                <a:solidFill>
                  <a:srgbClr val="0000FF"/>
                </a:solidFill>
              </a:rPr>
              <a:t>flap/stroma interface</a:t>
            </a:r>
          </a:p>
          <a:p>
            <a:pPr lvl="3"/>
            <a:r>
              <a:rPr lang="en-US" dirty="0"/>
              <a:t>Lack of extensive healing means flap is always </a:t>
            </a:r>
            <a:r>
              <a:rPr lang="en-US" dirty="0">
                <a:solidFill>
                  <a:srgbClr val="0000FF"/>
                </a:solidFill>
              </a:rPr>
              <a:t>vulnerable</a:t>
            </a:r>
            <a:r>
              <a:rPr lang="en-US" dirty="0"/>
              <a:t> to dislocation from blunt force</a:t>
            </a:r>
          </a:p>
          <a:p>
            <a:pPr lvl="1"/>
            <a:r>
              <a:rPr lang="en-US" i="1" dirty="0"/>
              <a:t>Treatment</a:t>
            </a:r>
            <a:r>
              <a:rPr lang="en-US" dirty="0"/>
              <a:t>: </a:t>
            </a:r>
            <a:r>
              <a:rPr lang="en-US" dirty="0">
                <a:solidFill>
                  <a:srgbClr val="0000FF"/>
                </a:solidFill>
              </a:rPr>
              <a:t>Re-place flap ASAP!</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196</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5" name="Rectangle 4"/>
          <p:cNvSpPr/>
          <p:nvPr/>
        </p:nvSpPr>
        <p:spPr>
          <a:xfrm>
            <a:off x="2895600" y="5867400"/>
            <a:ext cx="3048000" cy="4572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4346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943600" y="4572000"/>
            <a:ext cx="1750316"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7" name="Rectangle 16"/>
          <p:cNvSpPr/>
          <p:nvPr/>
        </p:nvSpPr>
        <p:spPr>
          <a:xfrm>
            <a:off x="5588494" y="4876800"/>
            <a:ext cx="2412505"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5" name="Rectangle 14"/>
          <p:cNvSpPr/>
          <p:nvPr/>
        </p:nvSpPr>
        <p:spPr>
          <a:xfrm>
            <a:off x="3505200" y="2971800"/>
            <a:ext cx="12192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 name="Rectangle 4"/>
          <p:cNvSpPr/>
          <p:nvPr/>
        </p:nvSpPr>
        <p:spPr>
          <a:xfrm>
            <a:off x="2895600" y="5867400"/>
            <a:ext cx="30480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65084" y="5257800"/>
            <a:ext cx="1216916"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3" name="Rectangle 2"/>
          <p:cNvSpPr/>
          <p:nvPr/>
        </p:nvSpPr>
        <p:spPr>
          <a:xfrm>
            <a:off x="4267200" y="4114800"/>
            <a:ext cx="1752600" cy="381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7" name="Rectangle 6"/>
          <p:cNvSpPr/>
          <p:nvPr/>
        </p:nvSpPr>
        <p:spPr>
          <a:xfrm>
            <a:off x="5257800" y="2209800"/>
            <a:ext cx="457200" cy="457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Content Placeholder 1"/>
          <p:cNvSpPr>
            <a:spLocks noGrp="1"/>
          </p:cNvSpPr>
          <p:nvPr>
            <p:ph idx="1"/>
          </p:nvPr>
        </p:nvSpPr>
        <p:spPr>
          <a:xfrm>
            <a:off x="457200" y="1219200"/>
            <a:ext cx="8229600" cy="5334000"/>
          </a:xfrm>
        </p:spPr>
        <p:txBody>
          <a:bodyPr/>
          <a:lstStyle/>
          <a:p>
            <a:r>
              <a:rPr lang="en-US" dirty="0"/>
              <a:t>Flap dislocation</a:t>
            </a:r>
          </a:p>
          <a:p>
            <a:pPr lvl="1"/>
            <a:r>
              <a:rPr lang="en-US" i="1" dirty="0"/>
              <a:t>Early</a:t>
            </a:r>
          </a:p>
          <a:p>
            <a:pPr lvl="2"/>
            <a:r>
              <a:rPr lang="en-US" dirty="0"/>
              <a:t>Often occurs on post-op day </a:t>
            </a:r>
            <a:r>
              <a:rPr lang="en-US" dirty="0">
                <a:solidFill>
                  <a:srgbClr val="0000FF"/>
                </a:solidFill>
              </a:rPr>
              <a:t>1</a:t>
            </a:r>
          </a:p>
          <a:p>
            <a:pPr lvl="3"/>
            <a:r>
              <a:rPr lang="en-US" dirty="0"/>
              <a:t>In immediate post-op period, adhesion between flap epithelium and </a:t>
            </a:r>
            <a:r>
              <a:rPr lang="en-US" dirty="0">
                <a:solidFill>
                  <a:srgbClr val="0000FF"/>
                </a:solidFill>
              </a:rPr>
              <a:t>tarsal </a:t>
            </a:r>
            <a:r>
              <a:rPr lang="en-US" dirty="0" err="1">
                <a:solidFill>
                  <a:srgbClr val="0000FF"/>
                </a:solidFill>
              </a:rPr>
              <a:t>conj</a:t>
            </a:r>
            <a:r>
              <a:rPr lang="en-US" dirty="0">
                <a:solidFill>
                  <a:srgbClr val="0000FF"/>
                </a:solidFill>
              </a:rPr>
              <a:t> </a:t>
            </a:r>
            <a:r>
              <a:rPr lang="en-US" dirty="0"/>
              <a:t>can be stronger than tensile strength of epithelial bridge across flap gutter</a:t>
            </a:r>
          </a:p>
          <a:p>
            <a:pPr lvl="1"/>
            <a:r>
              <a:rPr lang="en-US" i="1" dirty="0"/>
              <a:t>Late</a:t>
            </a:r>
          </a:p>
          <a:p>
            <a:pPr lvl="2"/>
            <a:r>
              <a:rPr lang="en-US" dirty="0"/>
              <a:t>Usually secondary to </a:t>
            </a:r>
            <a:r>
              <a:rPr lang="en-US" dirty="0">
                <a:solidFill>
                  <a:srgbClr val="0000FF"/>
                </a:solidFill>
              </a:rPr>
              <a:t>blunt trauma</a:t>
            </a:r>
          </a:p>
          <a:p>
            <a:pPr lvl="3"/>
            <a:r>
              <a:rPr lang="en-US" dirty="0"/>
              <a:t>Some healing/scarring occurs at the </a:t>
            </a:r>
            <a:r>
              <a:rPr lang="en-US" dirty="0">
                <a:solidFill>
                  <a:srgbClr val="0000FF"/>
                </a:solidFill>
              </a:rPr>
              <a:t>edge of the flap</a:t>
            </a:r>
            <a:r>
              <a:rPr lang="en-US" dirty="0"/>
              <a:t>, but essentially none at the rest of the </a:t>
            </a:r>
            <a:r>
              <a:rPr lang="en-US" dirty="0">
                <a:solidFill>
                  <a:srgbClr val="0000FF"/>
                </a:solidFill>
              </a:rPr>
              <a:t>flap/stroma interface</a:t>
            </a:r>
          </a:p>
          <a:p>
            <a:pPr lvl="3"/>
            <a:r>
              <a:rPr lang="en-US" dirty="0"/>
              <a:t>Lack of extensive healing means flap is always </a:t>
            </a:r>
            <a:r>
              <a:rPr lang="en-US" dirty="0">
                <a:solidFill>
                  <a:srgbClr val="0000FF"/>
                </a:solidFill>
              </a:rPr>
              <a:t>vulnerable</a:t>
            </a:r>
            <a:r>
              <a:rPr lang="en-US" dirty="0"/>
              <a:t> to dislocation from blunt force</a:t>
            </a:r>
          </a:p>
          <a:p>
            <a:pPr lvl="1"/>
            <a:r>
              <a:rPr lang="en-US" i="1" dirty="0"/>
              <a:t>Treatment</a:t>
            </a:r>
            <a:r>
              <a:rPr lang="en-US" dirty="0"/>
              <a:t>: </a:t>
            </a:r>
            <a:r>
              <a:rPr lang="en-US" dirty="0">
                <a:solidFill>
                  <a:srgbClr val="0000FF"/>
                </a:solidFill>
              </a:rPr>
              <a:t>Re-place flap ASAP!</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197</a:t>
            </a:fld>
            <a:endParaRPr lang="en-US" altLang="en-US" sz="1000"/>
          </a:p>
        </p:txBody>
      </p:sp>
      <p:sp>
        <p:nvSpPr>
          <p:cNvPr id="46085" name="Text Box 14"/>
          <p:cNvSpPr txBox="1">
            <a:spLocks noChangeArrowheads="1"/>
          </p:cNvSpPr>
          <p:nvPr/>
        </p:nvSpPr>
        <p:spPr bwMode="auto">
          <a:xfrm>
            <a:off x="1470738" y="268288"/>
            <a:ext cx="6223178"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LASIK Issues II: Flap </a:t>
            </a:r>
            <a:r>
              <a:rPr lang="en-US" altLang="en-US" sz="2400" i="1" dirty="0" err="1"/>
              <a:t>Striae</a:t>
            </a:r>
            <a:r>
              <a:rPr lang="en-US" altLang="en-US" sz="2400" i="1" dirty="0"/>
              <a:t> and Dislocation</a:t>
            </a:r>
          </a:p>
        </p:txBody>
      </p:sp>
      <p:sp>
        <p:nvSpPr>
          <p:cNvPr id="44"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220271803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198</a:t>
            </a:fld>
            <a:endParaRPr lang="en-US" altLang="en-US"/>
          </a:p>
        </p:txBody>
      </p:sp>
      <p:sp>
        <p:nvSpPr>
          <p:cNvPr id="3" name="TextBox 2"/>
          <p:cNvSpPr txBox="1"/>
          <p:nvPr/>
        </p:nvSpPr>
        <p:spPr>
          <a:xfrm>
            <a:off x="2567859" y="5943600"/>
            <a:ext cx="4083169" cy="369332"/>
          </a:xfrm>
          <a:prstGeom prst="rect">
            <a:avLst/>
          </a:prstGeom>
          <a:noFill/>
        </p:spPr>
        <p:txBody>
          <a:bodyPr wrap="none" rtlCol="0">
            <a:spAutoFit/>
          </a:bodyPr>
          <a:lstStyle/>
          <a:p>
            <a:pPr algn="ctr"/>
            <a:r>
              <a:rPr lang="en-US" dirty="0"/>
              <a:t>LASIK flap: Late, traumatic dislocation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43" y="457200"/>
            <a:ext cx="7086600" cy="5012472"/>
          </a:xfrm>
          <a:prstGeom prst="rect">
            <a:avLst/>
          </a:prstGeom>
        </p:spPr>
      </p:pic>
    </p:spTree>
    <p:extLst>
      <p:ext uri="{BB962C8B-B14F-4D97-AF65-F5344CB8AC3E}">
        <p14:creationId xmlns:p14="http://schemas.microsoft.com/office/powerpoint/2010/main" val="376833095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11"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7412" name="Rectangle 4"/>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t>diffuse lamellar keratitis</a:t>
            </a:r>
          </a:p>
        </p:txBody>
      </p:sp>
      <p:sp>
        <p:nvSpPr>
          <p:cNvPr id="17413" name="Text Box 5"/>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17414" name="Rectangle 38"/>
          <p:cNvSpPr>
            <a:spLocks noChangeArrowheads="1"/>
          </p:cNvSpPr>
          <p:nvPr/>
        </p:nvSpPr>
        <p:spPr bwMode="auto">
          <a:xfrm>
            <a:off x="2590800" y="1447800"/>
            <a:ext cx="3048000" cy="3810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1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8996D7A-0D1B-4B1E-95B3-A4352CBBBE44}" type="slidenum">
              <a:rPr lang="en-US" altLang="en-US" sz="1000"/>
              <a:pPr>
                <a:spcBef>
                  <a:spcPct val="0"/>
                </a:spcBef>
                <a:buClrTx/>
                <a:buSzTx/>
                <a:buFontTx/>
                <a:buNone/>
              </a:pPr>
              <a:t>199</a:t>
            </a:fld>
            <a:endParaRPr lang="en-US" altLang="en-US"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6" name="Text Box 5"/>
          <p:cNvSpPr txBox="1">
            <a:spLocks noChangeArrowheads="1"/>
          </p:cNvSpPr>
          <p:nvPr/>
        </p:nvSpPr>
        <p:spPr bwMode="auto">
          <a:xfrm>
            <a:off x="245291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8" name="TextBox 7"/>
          <p:cNvSpPr txBox="1"/>
          <p:nvPr/>
        </p:nvSpPr>
        <p:spPr>
          <a:xfrm>
            <a:off x="1387312" y="1143000"/>
            <a:ext cx="2117888" cy="461665"/>
          </a:xfrm>
          <a:prstGeom prst="rect">
            <a:avLst/>
          </a:prstGeom>
          <a:noFill/>
          <a:ln>
            <a:noFill/>
          </a:ln>
        </p:spPr>
        <p:txBody>
          <a:bodyPr wrap="none" rtlCol="0">
            <a:spAutoFit/>
          </a:bodyPr>
          <a:lstStyle/>
          <a:p>
            <a:pPr algn="r"/>
            <a:r>
              <a:rPr lang="en-US" sz="2400" dirty="0"/>
              <a:t>Optical Issues</a:t>
            </a:r>
          </a:p>
        </p:txBody>
      </p:sp>
      <p:sp>
        <p:nvSpPr>
          <p:cNvPr id="10" name="TextBox 9"/>
          <p:cNvSpPr txBox="1"/>
          <p:nvPr/>
        </p:nvSpPr>
        <p:spPr>
          <a:xfrm>
            <a:off x="5562600" y="1143000"/>
            <a:ext cx="2476960" cy="461665"/>
          </a:xfrm>
          <a:prstGeom prst="rect">
            <a:avLst/>
          </a:prstGeom>
          <a:noFill/>
          <a:ln>
            <a:noFill/>
          </a:ln>
        </p:spPr>
        <p:txBody>
          <a:bodyPr wrap="none" rtlCol="0">
            <a:spAutoFit/>
          </a:bodyPr>
          <a:lstStyle/>
          <a:p>
            <a:r>
              <a:rPr lang="en-US" sz="2400" dirty="0"/>
              <a:t>Structural Issues</a:t>
            </a:r>
          </a:p>
        </p:txBody>
      </p:sp>
      <p:cxnSp>
        <p:nvCxnSpPr>
          <p:cNvPr id="14" name="Straight Arrow Connector 13"/>
          <p:cNvCxnSpPr/>
          <p:nvPr/>
        </p:nvCxnSpPr>
        <p:spPr>
          <a:xfrm flipH="1">
            <a:off x="3505200" y="731708"/>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21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68846" y="2105799"/>
            <a:ext cx="6758697" cy="369332"/>
          </a:xfrm>
          <a:prstGeom prst="rect">
            <a:avLst/>
          </a:prstGeom>
          <a:noFill/>
        </p:spPr>
        <p:txBody>
          <a:bodyPr wrap="square" rtlCol="0">
            <a:spAutoFit/>
          </a:bodyPr>
          <a:lstStyle/>
          <a:p>
            <a:pPr algn="ctr"/>
            <a:r>
              <a:rPr lang="en-US" i="1" dirty="0">
                <a:solidFill>
                  <a:srgbClr val="0000FF"/>
                </a:solidFill>
              </a:rPr>
              <a:t>Two </a:t>
            </a:r>
            <a:r>
              <a:rPr lang="en-US" b="1" dirty="0">
                <a:solidFill>
                  <a:srgbClr val="0000FF"/>
                </a:solidFill>
              </a:rPr>
              <a:t>very</a:t>
            </a:r>
            <a:r>
              <a:rPr lang="en-US" i="1" dirty="0">
                <a:solidFill>
                  <a:srgbClr val="0000FF"/>
                </a:solidFill>
              </a:rPr>
              <a:t> broad categories of post-surgical issues</a:t>
            </a:r>
          </a:p>
        </p:txBody>
      </p:sp>
    </p:spTree>
    <p:extLst>
      <p:ext uri="{BB962C8B-B14F-4D97-AF65-F5344CB8AC3E}">
        <p14:creationId xmlns:p14="http://schemas.microsoft.com/office/powerpoint/2010/main" val="148217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2246769"/>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a:t>
            </a:r>
            <a:r>
              <a:rPr lang="en-US" sz="1400" i="1" dirty="0" err="1">
                <a:solidFill>
                  <a:srgbClr val="0000FF"/>
                </a:solidFill>
              </a:rPr>
              <a:t>undercorrected</a:t>
            </a:r>
            <a:r>
              <a:rPr lang="en-US" sz="1400" i="1" dirty="0">
                <a:solidFill>
                  <a:srgbClr val="0000FF"/>
                </a:solidFill>
              </a:rPr>
              <a:t>, at what point should surgical correction be undertaken?</a:t>
            </a:r>
          </a:p>
          <a:p>
            <a:r>
              <a:rPr lang="en-US" sz="1400" dirty="0">
                <a:solidFill>
                  <a:srgbClr val="0000FF"/>
                </a:solidFill>
              </a:rPr>
              <a:t>Once the refraction has stabilized, which usually takes at least  3  months</a:t>
            </a: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57800" y="54102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188669888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6"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8437" name="Rectangle 4"/>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p:txBody>
      </p:sp>
      <p:sp>
        <p:nvSpPr>
          <p:cNvPr id="18438" name="Text Box 5"/>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1843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EC59864-D1E4-4198-93EB-934E47819D19}" type="slidenum">
              <a:rPr lang="en-US" altLang="en-US" sz="1000"/>
              <a:pPr>
                <a:spcBef>
                  <a:spcPct val="0"/>
                </a:spcBef>
                <a:buClrTx/>
                <a:buSzTx/>
                <a:buFontTx/>
                <a:buNone/>
              </a:pPr>
              <a:t>200</a:t>
            </a:fld>
            <a:endParaRPr lang="en-US" altLang="en-US" sz="100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59" name="Rectangle 3"/>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0" name="Rectangle 4"/>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9461" name="Rectangle 5"/>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t>Sands of Sahara</a:t>
            </a:r>
            <a:r>
              <a:rPr lang="en-US" altLang="en-US" sz="2100"/>
              <a:t> for its grainy appearance</a:t>
            </a:r>
          </a:p>
        </p:txBody>
      </p:sp>
      <p:sp>
        <p:nvSpPr>
          <p:cNvPr id="19462" name="Text Box 6"/>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19463" name="Rectangle 7"/>
          <p:cNvSpPr>
            <a:spLocks noChangeArrowheads="1"/>
          </p:cNvSpPr>
          <p:nvPr/>
        </p:nvSpPr>
        <p:spPr bwMode="auto">
          <a:xfrm>
            <a:off x="1752600" y="1905000"/>
            <a:ext cx="2057400" cy="304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funny nickname</a:t>
            </a:r>
          </a:p>
        </p:txBody>
      </p:sp>
      <p:sp>
        <p:nvSpPr>
          <p:cNvPr id="1946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CC0F00-2787-4618-8795-D73B4800430D}" type="slidenum">
              <a:rPr lang="en-US" altLang="en-US" sz="1000"/>
              <a:pPr>
                <a:spcBef>
                  <a:spcPct val="0"/>
                </a:spcBef>
                <a:buClrTx/>
                <a:buSzTx/>
                <a:buFontTx/>
                <a:buNone/>
              </a:pPr>
              <a:t>201</a:t>
            </a:fld>
            <a:endParaRPr lang="en-US" altLang="en-US" sz="100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4" name="Rectangle 3"/>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5" name="Rectangle 4"/>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0486" name="Rectangle 5"/>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p:txBody>
      </p:sp>
      <p:sp>
        <p:nvSpPr>
          <p:cNvPr id="20487" name="Text Box 6"/>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048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A21F087-200B-4F1D-9A42-3FA1B6A70DD1}" type="slidenum">
              <a:rPr lang="en-US" altLang="en-US" sz="1000"/>
              <a:pPr>
                <a:spcBef>
                  <a:spcPct val="0"/>
                </a:spcBef>
                <a:buClrTx/>
                <a:buSzTx/>
                <a:buFontTx/>
                <a:buNone/>
              </a:pPr>
              <a:t>202</a:t>
            </a:fld>
            <a:endParaRPr lang="en-US" altLang="en-US" sz="100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1507" name="Rectangle 3"/>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08"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09" name="Rectangle 5"/>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1510" name="Rectangle 6"/>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noninfectious inflammation of the flap-bed interface</a:t>
            </a:r>
          </a:p>
        </p:txBody>
      </p:sp>
      <p:sp>
        <p:nvSpPr>
          <p:cNvPr id="21511" name="Text Box 7"/>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1512" name="Rectangle 8"/>
          <p:cNvSpPr>
            <a:spLocks noChangeArrowheads="1"/>
          </p:cNvSpPr>
          <p:nvPr/>
        </p:nvSpPr>
        <p:spPr bwMode="auto">
          <a:xfrm>
            <a:off x="1828800" y="2286000"/>
            <a:ext cx="1828800" cy="304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infectious vs non-</a:t>
            </a:r>
          </a:p>
        </p:txBody>
      </p:sp>
      <p:sp>
        <p:nvSpPr>
          <p:cNvPr id="21513" name="Rectangle 9"/>
          <p:cNvSpPr>
            <a:spLocks noChangeArrowheads="1"/>
          </p:cNvSpPr>
          <p:nvPr/>
        </p:nvSpPr>
        <p:spPr bwMode="auto">
          <a:xfrm>
            <a:off x="6400800" y="2362200"/>
            <a:ext cx="1143000" cy="304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1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3F61EF-A104-4AC0-A405-152BCB461A53}" type="slidenum">
              <a:rPr lang="en-US" altLang="en-US" sz="1000"/>
              <a:pPr>
                <a:spcBef>
                  <a:spcPct val="0"/>
                </a:spcBef>
                <a:buClrTx/>
                <a:buSzTx/>
                <a:buFontTx/>
                <a:buNone/>
              </a:pPr>
              <a:t>203</a:t>
            </a:fld>
            <a:endParaRPr lang="en-US" altLang="en-US" sz="100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2531" name="Rectangle 9"/>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32" name="Rectangle 2"/>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2533" name="Rectangle 3"/>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34"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35" name="Rectangle 5"/>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2536" name="Rectangle 6"/>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p:txBody>
      </p:sp>
      <p:sp>
        <p:nvSpPr>
          <p:cNvPr id="22537" name="Text Box 7"/>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253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85F095D-ECA5-4068-BC43-54CB40917092}" type="slidenum">
              <a:rPr lang="en-US" altLang="en-US" sz="1000"/>
              <a:pPr>
                <a:spcBef>
                  <a:spcPct val="0"/>
                </a:spcBef>
                <a:buClrTx/>
                <a:buSzTx/>
                <a:buFontTx/>
                <a:buNone/>
              </a:pPr>
              <a:t>204</a:t>
            </a:fld>
            <a:endParaRPr lang="en-US" altLang="en-US" sz="100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5" name="Rectangle 3"/>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6" name="Rectangle 4"/>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7" name="Rectangle 5"/>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8" name="Rectangle 6"/>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9" name="Rectangle 7"/>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3560" name="Rectangle 8"/>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contamination of the interface </a:t>
            </a:r>
            <a:r>
              <a:rPr lang="en-US" altLang="en-US" sz="2400">
                <a:solidFill>
                  <a:schemeClr val="bg1"/>
                </a:solidFill>
              </a:rPr>
              <a:t>(with rust, RBCs, bacterial products, etc)</a:t>
            </a:r>
          </a:p>
        </p:txBody>
      </p:sp>
      <p:sp>
        <p:nvSpPr>
          <p:cNvPr id="23561" name="Text Box 9"/>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3562" name="Rectangle 10"/>
          <p:cNvSpPr>
            <a:spLocks noChangeArrowheads="1"/>
          </p:cNvSpPr>
          <p:nvPr/>
        </p:nvSpPr>
        <p:spPr bwMode="auto">
          <a:xfrm>
            <a:off x="3581400" y="2743200"/>
            <a:ext cx="1905000" cy="304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very general process</a:t>
            </a:r>
          </a:p>
        </p:txBody>
      </p:sp>
      <p:sp>
        <p:nvSpPr>
          <p:cNvPr id="23563" name="Rectangle 11"/>
          <p:cNvSpPr>
            <a:spLocks noChangeArrowheads="1"/>
          </p:cNvSpPr>
          <p:nvPr/>
        </p:nvSpPr>
        <p:spPr bwMode="auto">
          <a:xfrm>
            <a:off x="6400800" y="2743200"/>
            <a:ext cx="1219200" cy="3810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a:t>important </a:t>
            </a:r>
          </a:p>
          <a:p>
            <a:pPr algn="ctr" eaLnBrk="1" hangingPunct="1">
              <a:lnSpc>
                <a:spcPct val="80000"/>
              </a:lnSpc>
              <a:spcBef>
                <a:spcPct val="0"/>
              </a:spcBef>
              <a:buClrTx/>
              <a:buSzTx/>
              <a:buFontTx/>
              <a:buNone/>
            </a:pPr>
            <a:r>
              <a:rPr lang="en-US" altLang="en-US" sz="1000"/>
              <a:t>LASIK location</a:t>
            </a:r>
          </a:p>
        </p:txBody>
      </p:sp>
      <p:sp>
        <p:nvSpPr>
          <p:cNvPr id="2356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E9B41E4-4652-46E9-914A-55140E64A563}" type="slidenum">
              <a:rPr lang="en-US" altLang="en-US" sz="1000"/>
              <a:pPr>
                <a:spcBef>
                  <a:spcPct val="0"/>
                </a:spcBef>
                <a:buClrTx/>
                <a:buSzTx/>
                <a:buFontTx/>
                <a:buNone/>
              </a:pPr>
              <a:t>205</a:t>
            </a:fld>
            <a:endParaRPr lang="en-US" altLang="en-US" sz="100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79" name="Rectangle 10"/>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80" name="Rectangle 11"/>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4581" name="Rectangle 3"/>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82" name="Rectangle 4"/>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83" name="Rectangle 5"/>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84" name="Rectangle 6"/>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85" name="Rectangle 7"/>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4586" name="Rectangle 8"/>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a:t>
            </a:r>
            <a:r>
              <a:rPr lang="en-US" altLang="en-US" sz="2400">
                <a:solidFill>
                  <a:schemeClr val="bg1"/>
                </a:solidFill>
              </a:rPr>
              <a:t>(with rust, RBCs, bacterial products, etc)</a:t>
            </a:r>
          </a:p>
        </p:txBody>
      </p:sp>
      <p:sp>
        <p:nvSpPr>
          <p:cNvPr id="24587" name="Text Box 9"/>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458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5EC2BB-1BF1-47B8-BBC9-43E90C3C3C02}" type="slidenum">
              <a:rPr lang="en-US" altLang="en-US" sz="1000"/>
              <a:pPr>
                <a:spcBef>
                  <a:spcPct val="0"/>
                </a:spcBef>
                <a:buClrTx/>
                <a:buSzTx/>
                <a:buFontTx/>
                <a:buNone/>
              </a:pPr>
              <a:t>206</a:t>
            </a:fld>
            <a:endParaRPr lang="en-US" altLang="en-US" sz="100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3" name="Rectangle 11"/>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5604"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5" name="Rectangle 3"/>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6" name="Rectangle 4"/>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7" name="Rectangle 5"/>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8" name="Rectangle 6"/>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9" name="Rectangle 7"/>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5610" name="Rectangle 8"/>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rust, RBCs, bacterial products, etc)</a:t>
            </a:r>
          </a:p>
        </p:txBody>
      </p:sp>
      <p:sp>
        <p:nvSpPr>
          <p:cNvPr id="25611" name="Text Box 9"/>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5612" name="Rectangle 12"/>
          <p:cNvSpPr>
            <a:spLocks noChangeArrowheads="1"/>
          </p:cNvSpPr>
          <p:nvPr/>
        </p:nvSpPr>
        <p:spPr bwMode="auto">
          <a:xfrm>
            <a:off x="990600" y="3124200"/>
            <a:ext cx="533400" cy="304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1…</a:t>
            </a:r>
          </a:p>
        </p:txBody>
      </p:sp>
      <p:sp>
        <p:nvSpPr>
          <p:cNvPr id="25613" name="Rectangle 13"/>
          <p:cNvSpPr>
            <a:spLocks noChangeArrowheads="1"/>
          </p:cNvSpPr>
          <p:nvPr/>
        </p:nvSpPr>
        <p:spPr bwMode="auto">
          <a:xfrm>
            <a:off x="1676400" y="3124200"/>
            <a:ext cx="762000" cy="304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2…</a:t>
            </a:r>
          </a:p>
        </p:txBody>
      </p:sp>
      <p:sp>
        <p:nvSpPr>
          <p:cNvPr id="25614" name="Rectangle 14"/>
          <p:cNvSpPr>
            <a:spLocks noChangeArrowheads="1"/>
          </p:cNvSpPr>
          <p:nvPr/>
        </p:nvSpPr>
        <p:spPr bwMode="auto">
          <a:xfrm>
            <a:off x="2590800" y="3124200"/>
            <a:ext cx="2438400" cy="304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3 possible culprits</a:t>
            </a:r>
          </a:p>
        </p:txBody>
      </p:sp>
      <p:sp>
        <p:nvSpPr>
          <p:cNvPr id="2561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8E367C9-0894-4A43-A8EF-F39455A7A5F6}" type="slidenum">
              <a:rPr lang="en-US" altLang="en-US" sz="1000"/>
              <a:pPr>
                <a:spcBef>
                  <a:spcPct val="0"/>
                </a:spcBef>
                <a:buClrTx/>
                <a:buSzTx/>
                <a:buFontTx/>
                <a:buNone/>
              </a:pPr>
              <a:t>207</a:t>
            </a:fld>
            <a:endParaRPr lang="en-US" altLang="en-US" sz="100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7"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8"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6629"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0"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1"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2"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3"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4"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5"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6" name="Rectangle 12"/>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6637"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p:txBody>
      </p:sp>
      <p:sp>
        <p:nvSpPr>
          <p:cNvPr id="26638"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663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814B95-1B71-498B-B64C-5418C632821E}" type="slidenum">
              <a:rPr lang="en-US" altLang="en-US" sz="1000"/>
              <a:pPr>
                <a:spcBef>
                  <a:spcPct val="0"/>
                </a:spcBef>
                <a:buClrTx/>
                <a:buSzTx/>
                <a:buFontTx/>
                <a:buNone/>
              </a:pPr>
              <a:t>208</a:t>
            </a:fld>
            <a:endParaRPr lang="en-US" altLang="en-US" sz="100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7"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8"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6629"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0"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1"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2"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3"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4"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5"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6"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26637"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DLK</a:t>
            </a:r>
            <a:r>
              <a:rPr lang="en-US" altLang="en-US" sz="2600" dirty="0">
                <a:solidFill>
                  <a:schemeClr val="bg1">
                    <a:lumMod val="75000"/>
                  </a:schemeClr>
                </a:solidFill>
              </a:rPr>
              <a:t>…</a:t>
            </a:r>
          </a:p>
          <a:p>
            <a:pPr lvl="1" eaLnBrk="1" hangingPunct="1"/>
            <a:r>
              <a:rPr lang="en-US" altLang="en-US" sz="2200" dirty="0">
                <a:solidFill>
                  <a:schemeClr val="bg1">
                    <a:lumMod val="75000"/>
                  </a:schemeClr>
                </a:solidFill>
              </a:rPr>
              <a:t>…stands for </a:t>
            </a:r>
            <a:r>
              <a:rPr lang="en-US" altLang="en-US" sz="2200" i="1" dirty="0">
                <a:solidFill>
                  <a:schemeClr val="bg1">
                    <a:lumMod val="75000"/>
                  </a:schemeClr>
                </a:solidFill>
              </a:rPr>
              <a:t>diffuse lamellar keratitis</a:t>
            </a:r>
          </a:p>
          <a:p>
            <a:pPr lvl="2" eaLnBrk="1" hangingPunct="1"/>
            <a:r>
              <a:rPr lang="en-US" altLang="en-US" sz="2100" dirty="0">
                <a:solidFill>
                  <a:schemeClr val="bg1">
                    <a:lumMod val="75000"/>
                  </a:schemeClr>
                </a:solidFill>
              </a:rPr>
              <a:t>aka </a:t>
            </a:r>
            <a:r>
              <a:rPr lang="en-US" altLang="en-US" sz="2100" i="1" dirty="0">
                <a:solidFill>
                  <a:schemeClr val="bg1">
                    <a:lumMod val="75000"/>
                  </a:schemeClr>
                </a:solidFill>
              </a:rPr>
              <a:t>Sands of Sahara</a:t>
            </a:r>
            <a:r>
              <a:rPr lang="en-US" altLang="en-US" sz="2100" dirty="0">
                <a:solidFill>
                  <a:schemeClr val="bg1">
                    <a:lumMod val="75000"/>
                  </a:schemeClr>
                </a:solidFill>
              </a:rPr>
              <a:t> for its grainy appearance</a:t>
            </a:r>
          </a:p>
          <a:p>
            <a:pPr lvl="1" eaLnBrk="1" hangingPunct="1"/>
            <a:r>
              <a:rPr lang="en-US" altLang="en-US" sz="2400" dirty="0">
                <a:solidFill>
                  <a:schemeClr val="bg1">
                    <a:lumMod val="75000"/>
                  </a:schemeClr>
                </a:solidFill>
              </a:rPr>
              <a:t>…is a noninfectious inflammation of the flap-bed interface</a:t>
            </a:r>
          </a:p>
          <a:p>
            <a:pPr lvl="1" eaLnBrk="1" hangingPunct="1"/>
            <a:r>
              <a:rPr lang="en-US" altLang="en-US" sz="2400" dirty="0">
                <a:solidFill>
                  <a:schemeClr val="bg1">
                    <a:lumMod val="75000"/>
                  </a:schemeClr>
                </a:solidFill>
              </a:rPr>
              <a:t>…is probably 2</a:t>
            </a:r>
            <a:r>
              <a:rPr lang="en-US" altLang="en-US" sz="2400" baseline="30000" dirty="0">
                <a:solidFill>
                  <a:schemeClr val="bg1">
                    <a:lumMod val="75000"/>
                  </a:schemeClr>
                </a:solidFill>
              </a:rPr>
              <a:t>o</a:t>
            </a:r>
            <a:r>
              <a:rPr lang="en-US" altLang="en-US" sz="2400" dirty="0">
                <a:solidFill>
                  <a:schemeClr val="bg1">
                    <a:lumMod val="75000"/>
                  </a:schemeClr>
                </a:solidFill>
              </a:rPr>
              <a:t> to contamination of the interface (with rust, RBCs, bacterial products, </a:t>
            </a:r>
            <a:r>
              <a:rPr lang="en-US" altLang="en-US" sz="2400" dirty="0" err="1">
                <a:solidFill>
                  <a:schemeClr val="bg1">
                    <a:lumMod val="75000"/>
                  </a:schemeClr>
                </a:solidFill>
              </a:rPr>
              <a:t>etc</a:t>
            </a:r>
            <a:r>
              <a:rPr lang="en-US" altLang="en-US" sz="2400" dirty="0">
                <a:solidFill>
                  <a:schemeClr val="bg1">
                    <a:lumMod val="75000"/>
                  </a:schemeClr>
                </a:solidFill>
              </a:rPr>
              <a:t>)</a:t>
            </a:r>
          </a:p>
        </p:txBody>
      </p:sp>
      <p:sp>
        <p:nvSpPr>
          <p:cNvPr id="26638"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663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814B95-1B71-498B-B64C-5418C632821E}" type="slidenum">
              <a:rPr lang="en-US" altLang="en-US" sz="1000"/>
              <a:pPr>
                <a:spcBef>
                  <a:spcPct val="0"/>
                </a:spcBef>
                <a:buClrTx/>
                <a:buSzTx/>
                <a:buFontTx/>
                <a:buNone/>
              </a:pPr>
              <a:t>209</a:t>
            </a:fld>
            <a:endParaRPr lang="en-US" altLang="en-US" sz="1000"/>
          </a:p>
        </p:txBody>
      </p:sp>
      <p:sp>
        <p:nvSpPr>
          <p:cNvPr id="2" name="TextBox 1">
            <a:extLst>
              <a:ext uri="{FF2B5EF4-FFF2-40B4-BE49-F238E27FC236}">
                <a16:creationId xmlns:a16="http://schemas.microsoft.com/office/drawing/2014/main" id="{B4F9BADC-1816-B4BB-C08E-4F825FEC70D2}"/>
              </a:ext>
            </a:extLst>
          </p:cNvPr>
          <p:cNvSpPr txBox="1"/>
          <p:nvPr/>
        </p:nvSpPr>
        <p:spPr>
          <a:xfrm>
            <a:off x="752739" y="3843635"/>
            <a:ext cx="7772400" cy="923330"/>
          </a:xfrm>
          <a:prstGeom prst="rect">
            <a:avLst/>
          </a:prstGeom>
          <a:noFill/>
        </p:spPr>
        <p:txBody>
          <a:bodyPr wrap="square" rtlCol="0">
            <a:spAutoFit/>
          </a:bodyPr>
          <a:lstStyle/>
          <a:p>
            <a:r>
              <a:rPr lang="en-US" i="1" dirty="0"/>
              <a:t>In a nutshell: </a:t>
            </a:r>
            <a:r>
              <a:rPr lang="en-US" dirty="0"/>
              <a:t>DLK represents the accumulation of  WBCs  in the potential sub-flap space secondary to  anterior stromal  inflammation that develops in response to the presence in the interface of a mechanical or toxic insult </a:t>
            </a:r>
          </a:p>
        </p:txBody>
      </p:sp>
      <p:sp>
        <p:nvSpPr>
          <p:cNvPr id="3" name="Rectangle 2">
            <a:extLst>
              <a:ext uri="{FF2B5EF4-FFF2-40B4-BE49-F238E27FC236}">
                <a16:creationId xmlns:a16="http://schemas.microsoft.com/office/drawing/2014/main" id="{BCB95A82-9A11-0D2C-C414-6C4C4B6A7850}"/>
              </a:ext>
            </a:extLst>
          </p:cNvPr>
          <p:cNvSpPr/>
          <p:nvPr/>
        </p:nvSpPr>
        <p:spPr>
          <a:xfrm>
            <a:off x="5867400" y="3894734"/>
            <a:ext cx="762000" cy="296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18" name="Rectangle 17">
            <a:extLst>
              <a:ext uri="{FF2B5EF4-FFF2-40B4-BE49-F238E27FC236}">
                <a16:creationId xmlns:a16="http://schemas.microsoft.com/office/drawing/2014/main" id="{4E081C1F-9D88-8C73-5E4D-14A947B7693A}"/>
              </a:ext>
            </a:extLst>
          </p:cNvPr>
          <p:cNvSpPr/>
          <p:nvPr/>
        </p:nvSpPr>
        <p:spPr>
          <a:xfrm>
            <a:off x="3775212" y="4152702"/>
            <a:ext cx="1711187" cy="296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 layer (two words)</a:t>
            </a:r>
          </a:p>
        </p:txBody>
      </p:sp>
    </p:spTree>
    <p:extLst>
      <p:ext uri="{BB962C8B-B14F-4D97-AF65-F5344CB8AC3E}">
        <p14:creationId xmlns:p14="http://schemas.microsoft.com/office/powerpoint/2010/main" val="203796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2246769"/>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a:t>
            </a:r>
            <a:r>
              <a:rPr lang="en-US" sz="1400" i="1" dirty="0" err="1">
                <a:solidFill>
                  <a:srgbClr val="0000FF"/>
                </a:solidFill>
              </a:rPr>
              <a:t>undercorrected</a:t>
            </a:r>
            <a:r>
              <a:rPr lang="en-US" sz="1400" i="1" dirty="0">
                <a:solidFill>
                  <a:srgbClr val="0000FF"/>
                </a:solidFill>
              </a:rPr>
              <a:t>, at what point should surgical correction be undertaken?</a:t>
            </a:r>
          </a:p>
          <a:p>
            <a:r>
              <a:rPr lang="en-US" sz="1400" dirty="0">
                <a:solidFill>
                  <a:srgbClr val="0000FF"/>
                </a:solidFill>
              </a:rPr>
              <a:t>Once the refraction has stabilized, which usually takes at least  3  months</a:t>
            </a: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62237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7"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8"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6629"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0"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1"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2"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3"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4"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5"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6"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26637"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DLK</a:t>
            </a:r>
            <a:r>
              <a:rPr lang="en-US" altLang="en-US" sz="2600" dirty="0">
                <a:solidFill>
                  <a:schemeClr val="bg1">
                    <a:lumMod val="75000"/>
                  </a:schemeClr>
                </a:solidFill>
              </a:rPr>
              <a:t>…</a:t>
            </a:r>
          </a:p>
          <a:p>
            <a:pPr lvl="1" eaLnBrk="1" hangingPunct="1"/>
            <a:r>
              <a:rPr lang="en-US" altLang="en-US" sz="2200" dirty="0">
                <a:solidFill>
                  <a:schemeClr val="bg1">
                    <a:lumMod val="75000"/>
                  </a:schemeClr>
                </a:solidFill>
              </a:rPr>
              <a:t>…stands for </a:t>
            </a:r>
            <a:r>
              <a:rPr lang="en-US" altLang="en-US" sz="2200" i="1" dirty="0">
                <a:solidFill>
                  <a:schemeClr val="bg1">
                    <a:lumMod val="75000"/>
                  </a:schemeClr>
                </a:solidFill>
              </a:rPr>
              <a:t>diffuse lamellar keratitis</a:t>
            </a:r>
          </a:p>
          <a:p>
            <a:pPr lvl="2" eaLnBrk="1" hangingPunct="1"/>
            <a:r>
              <a:rPr lang="en-US" altLang="en-US" sz="2100" dirty="0">
                <a:solidFill>
                  <a:schemeClr val="bg1">
                    <a:lumMod val="75000"/>
                  </a:schemeClr>
                </a:solidFill>
              </a:rPr>
              <a:t>aka </a:t>
            </a:r>
            <a:r>
              <a:rPr lang="en-US" altLang="en-US" sz="2100" i="1" dirty="0">
                <a:solidFill>
                  <a:schemeClr val="bg1">
                    <a:lumMod val="75000"/>
                  </a:schemeClr>
                </a:solidFill>
              </a:rPr>
              <a:t>Sands of Sahara</a:t>
            </a:r>
            <a:r>
              <a:rPr lang="en-US" altLang="en-US" sz="2100" dirty="0">
                <a:solidFill>
                  <a:schemeClr val="bg1">
                    <a:lumMod val="75000"/>
                  </a:schemeClr>
                </a:solidFill>
              </a:rPr>
              <a:t> for its grainy appearance</a:t>
            </a:r>
          </a:p>
          <a:p>
            <a:pPr lvl="1" eaLnBrk="1" hangingPunct="1"/>
            <a:r>
              <a:rPr lang="en-US" altLang="en-US" sz="2400" dirty="0">
                <a:solidFill>
                  <a:schemeClr val="bg1">
                    <a:lumMod val="75000"/>
                  </a:schemeClr>
                </a:solidFill>
              </a:rPr>
              <a:t>…is a noninfectious inflammation of the flap-bed interface</a:t>
            </a:r>
          </a:p>
          <a:p>
            <a:pPr lvl="1" eaLnBrk="1" hangingPunct="1"/>
            <a:r>
              <a:rPr lang="en-US" altLang="en-US" sz="2400" dirty="0">
                <a:solidFill>
                  <a:schemeClr val="bg1">
                    <a:lumMod val="75000"/>
                  </a:schemeClr>
                </a:solidFill>
              </a:rPr>
              <a:t>…is probably 2</a:t>
            </a:r>
            <a:r>
              <a:rPr lang="en-US" altLang="en-US" sz="2400" baseline="30000" dirty="0">
                <a:solidFill>
                  <a:schemeClr val="bg1">
                    <a:lumMod val="75000"/>
                  </a:schemeClr>
                </a:solidFill>
              </a:rPr>
              <a:t>o</a:t>
            </a:r>
            <a:r>
              <a:rPr lang="en-US" altLang="en-US" sz="2400" dirty="0">
                <a:solidFill>
                  <a:schemeClr val="bg1">
                    <a:lumMod val="75000"/>
                  </a:schemeClr>
                </a:solidFill>
              </a:rPr>
              <a:t> to contamination of the interface (with rust, RBCs, bacterial products, </a:t>
            </a:r>
            <a:r>
              <a:rPr lang="en-US" altLang="en-US" sz="2400" dirty="0" err="1">
                <a:solidFill>
                  <a:schemeClr val="bg1">
                    <a:lumMod val="75000"/>
                  </a:schemeClr>
                </a:solidFill>
              </a:rPr>
              <a:t>etc</a:t>
            </a:r>
            <a:r>
              <a:rPr lang="en-US" altLang="en-US" sz="2400" dirty="0">
                <a:solidFill>
                  <a:schemeClr val="bg1">
                    <a:lumMod val="75000"/>
                  </a:schemeClr>
                </a:solidFill>
              </a:rPr>
              <a:t>)</a:t>
            </a:r>
          </a:p>
        </p:txBody>
      </p:sp>
      <p:sp>
        <p:nvSpPr>
          <p:cNvPr id="26638"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663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814B95-1B71-498B-B64C-5418C632821E}" type="slidenum">
              <a:rPr lang="en-US" altLang="en-US" sz="1000"/>
              <a:pPr>
                <a:spcBef>
                  <a:spcPct val="0"/>
                </a:spcBef>
                <a:buClrTx/>
                <a:buSzTx/>
                <a:buFontTx/>
                <a:buNone/>
              </a:pPr>
              <a:t>210</a:t>
            </a:fld>
            <a:endParaRPr lang="en-US" altLang="en-US" sz="1000"/>
          </a:p>
        </p:txBody>
      </p:sp>
      <p:sp>
        <p:nvSpPr>
          <p:cNvPr id="2" name="TextBox 1">
            <a:extLst>
              <a:ext uri="{FF2B5EF4-FFF2-40B4-BE49-F238E27FC236}">
                <a16:creationId xmlns:a16="http://schemas.microsoft.com/office/drawing/2014/main" id="{B4F9BADC-1816-B4BB-C08E-4F825FEC70D2}"/>
              </a:ext>
            </a:extLst>
          </p:cNvPr>
          <p:cNvSpPr txBox="1"/>
          <p:nvPr/>
        </p:nvSpPr>
        <p:spPr>
          <a:xfrm>
            <a:off x="752739" y="3843635"/>
            <a:ext cx="7772400" cy="923330"/>
          </a:xfrm>
          <a:prstGeom prst="rect">
            <a:avLst/>
          </a:prstGeom>
          <a:noFill/>
        </p:spPr>
        <p:txBody>
          <a:bodyPr wrap="square" rtlCol="0">
            <a:spAutoFit/>
          </a:bodyPr>
          <a:lstStyle/>
          <a:p>
            <a:r>
              <a:rPr lang="en-US" i="1" dirty="0"/>
              <a:t>In a nutshell: </a:t>
            </a:r>
            <a:r>
              <a:rPr lang="en-US" dirty="0"/>
              <a:t>DLK represents the accumulation of  </a:t>
            </a:r>
            <a:r>
              <a:rPr lang="en-US" dirty="0">
                <a:solidFill>
                  <a:srgbClr val="0000FF"/>
                </a:solidFill>
              </a:rPr>
              <a:t>WBCs</a:t>
            </a:r>
            <a:r>
              <a:rPr lang="en-US" dirty="0"/>
              <a:t>  in the potential sub-flap space secondary to  </a:t>
            </a:r>
            <a:r>
              <a:rPr lang="en-US" dirty="0">
                <a:solidFill>
                  <a:srgbClr val="0000FF"/>
                </a:solidFill>
              </a:rPr>
              <a:t>anterior stromal  </a:t>
            </a:r>
            <a:r>
              <a:rPr lang="en-US" dirty="0"/>
              <a:t>inflammation that develops in response to the presence in the interface of a mechanical or toxic insult </a:t>
            </a:r>
          </a:p>
        </p:txBody>
      </p:sp>
    </p:spTree>
    <p:extLst>
      <p:ext uri="{BB962C8B-B14F-4D97-AF65-F5344CB8AC3E}">
        <p14:creationId xmlns:p14="http://schemas.microsoft.com/office/powerpoint/2010/main" val="250594305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1"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2"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7653"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4"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5"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6"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7"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8"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9"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0" name="Rectangle 12"/>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7661"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27662"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2766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F1F25D-57F8-43BB-B273-8EC173D45F3A}" type="slidenum">
              <a:rPr lang="en-US" altLang="en-US" sz="1000"/>
              <a:pPr>
                <a:spcBef>
                  <a:spcPct val="0"/>
                </a:spcBef>
                <a:buClrTx/>
                <a:buSzTx/>
                <a:buFontTx/>
                <a:buNone/>
              </a:pPr>
              <a:t>211</a:t>
            </a:fld>
            <a:endParaRPr lang="en-US" altLang="en-US" sz="100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5"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6"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28677"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8"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9"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80"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81"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82"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83"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84" name="Rectangle 12"/>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8685"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28686"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46127" name="Group 47"/>
          <p:cNvGraphicFramePr>
            <a:graphicFrameLocks noGrp="1"/>
          </p:cNvGraphicFramePr>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3000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folHlink"/>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folHlink"/>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folHlink"/>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2871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69F7A3C-DA86-4E5D-8BFB-C56E03B56F86}" type="slidenum">
              <a:rPr lang="en-US" altLang="en-US" sz="1000"/>
              <a:pPr>
                <a:spcBef>
                  <a:spcPct val="0"/>
                </a:spcBef>
                <a:buClrTx/>
                <a:buSzTx/>
                <a:buFontTx/>
                <a:buNone/>
              </a:pPr>
              <a:t>212</a:t>
            </a:fld>
            <a:endParaRPr lang="en-US" altLang="en-US" sz="1000"/>
          </a:p>
        </p:txBody>
      </p:sp>
      <p:sp>
        <p:nvSpPr>
          <p:cNvPr id="2" name="TextBox 1">
            <a:extLst>
              <a:ext uri="{FF2B5EF4-FFF2-40B4-BE49-F238E27FC236}">
                <a16:creationId xmlns:a16="http://schemas.microsoft.com/office/drawing/2014/main" id="{39D27627-4476-488D-98FA-367525A19BF6}"/>
              </a:ext>
            </a:extLst>
          </p:cNvPr>
          <p:cNvSpPr txBox="1"/>
          <p:nvPr/>
        </p:nvSpPr>
        <p:spPr>
          <a:xfrm>
            <a:off x="3429000" y="4648200"/>
            <a:ext cx="4519186" cy="369332"/>
          </a:xfrm>
          <a:prstGeom prst="rect">
            <a:avLst/>
          </a:prstGeom>
          <a:noFill/>
        </p:spPr>
        <p:txBody>
          <a:bodyPr wrap="none" rtlCol="0">
            <a:spAutoFit/>
          </a:bodyPr>
          <a:lstStyle/>
          <a:p>
            <a:r>
              <a:rPr lang="en-US" b="1" i="1" dirty="0">
                <a:solidFill>
                  <a:srgbClr val="0000FF"/>
                </a:solidFill>
              </a:rPr>
              <a:t>?                               ?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3"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4"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0725"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6"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7"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8"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9"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30"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31"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32"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0733"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30734"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48143" name="Group 15"/>
          <p:cNvGraphicFramePr>
            <a:graphicFrameLocks noGrp="1"/>
          </p:cNvGraphicFramePr>
          <p:nvPr>
            <p:extLst>
              <p:ext uri="{D42A27DB-BD31-4B8C-83A1-F6EECF244321}">
                <p14:modId xmlns:p14="http://schemas.microsoft.com/office/powerpoint/2010/main" val="3781064478"/>
              </p:ext>
            </p:extLst>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Steroid drop q1</a:t>
                      </a:r>
                      <a:r>
                        <a:rPr kumimoji="0" lang="en-US" sz="1400" b="0" i="0" u="none" strike="noStrike" cap="none" normalizeH="0" baseline="30000" dirty="0">
                          <a:ln>
                            <a:noFill/>
                          </a:ln>
                          <a:solidFill>
                            <a:srgbClr val="0000FF"/>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PF q1</a:t>
                      </a:r>
                      <a:r>
                        <a:rPr kumimoji="0" lang="en-US" sz="1300" b="1" i="0" u="none" strike="noStrike" cap="none" normalizeH="0" baseline="30000">
                          <a:ln>
                            <a:noFill/>
                          </a:ln>
                          <a:solidFill>
                            <a:srgbClr val="99FF99"/>
                          </a:solidFill>
                          <a:effectLst/>
                          <a:latin typeface="Arial" charset="0"/>
                        </a:rPr>
                        <a:t>o</a:t>
                      </a:r>
                      <a:r>
                        <a:rPr kumimoji="0" lang="en-US" sz="1300" b="1" i="0" u="none" strike="noStrike" cap="none" normalizeH="0" baseline="0">
                          <a:ln>
                            <a:noFill/>
                          </a:ln>
                          <a:solidFill>
                            <a:srgbClr val="99FF99"/>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folHlink"/>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PF q1</a:t>
                      </a:r>
                      <a:r>
                        <a:rPr kumimoji="0" lang="en-US" sz="1300" b="1" i="0" u="none" strike="noStrike" cap="none" normalizeH="0" baseline="30000">
                          <a:ln>
                            <a:noFill/>
                          </a:ln>
                          <a:solidFill>
                            <a:srgbClr val="99FF99"/>
                          </a:solidFill>
                          <a:effectLst/>
                          <a:latin typeface="Arial" charset="0"/>
                        </a:rPr>
                        <a:t>o</a:t>
                      </a:r>
                      <a:r>
                        <a:rPr kumimoji="0" lang="en-US" sz="1300" b="1" i="0" u="none" strike="noStrike" cap="none" normalizeH="0" baseline="0">
                          <a:ln>
                            <a:noFill/>
                          </a:ln>
                          <a:solidFill>
                            <a:srgbClr val="99FF99"/>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folHlink"/>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No good </a:t>
                      </a:r>
                      <a:r>
                        <a:rPr kumimoji="0" lang="en-US" sz="1300" b="1" i="0" u="none" strike="noStrike" cap="none" normalizeH="0" baseline="0" dirty="0" err="1">
                          <a:ln>
                            <a:noFill/>
                          </a:ln>
                          <a:solidFill>
                            <a:srgbClr val="99FF99"/>
                          </a:solidFill>
                          <a:effectLst/>
                          <a:latin typeface="Arial" charset="0"/>
                        </a:rPr>
                        <a:t>tx</a:t>
                      </a:r>
                      <a:endParaRPr kumimoji="0" lang="en-US" sz="1300" b="1" i="0" u="none" strike="noStrike" cap="none" normalizeH="0" baseline="0" dirty="0">
                        <a:ln>
                          <a:noFill/>
                        </a:ln>
                        <a:solidFill>
                          <a:srgbClr val="99FF99"/>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07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FA0E8C1-88F9-4ABC-8ED5-AC97921CFEE9}" type="slidenum">
              <a:rPr lang="en-US" altLang="en-US" sz="1000"/>
              <a:pPr>
                <a:spcBef>
                  <a:spcPct val="0"/>
                </a:spcBef>
                <a:buClrTx/>
                <a:buSzTx/>
                <a:buFontTx/>
                <a:buNone/>
              </a:pPr>
              <a:t>213</a:t>
            </a:fld>
            <a:endParaRPr lang="en-US" altLang="en-US" sz="100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3"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4"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0725"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6"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7"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8"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9"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30"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31"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32"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0733"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30734"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48143" name="Group 15"/>
          <p:cNvGraphicFramePr>
            <a:graphicFrameLocks noGrp="1"/>
          </p:cNvGraphicFramePr>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Steroid drop q1</a:t>
                      </a:r>
                      <a:r>
                        <a:rPr kumimoji="0" lang="en-US" sz="1400" b="0" i="0" u="none" strike="noStrike" cap="none" normalizeH="0" baseline="30000" dirty="0">
                          <a:ln>
                            <a:noFill/>
                          </a:ln>
                          <a:solidFill>
                            <a:srgbClr val="0000FF"/>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PF q1</a:t>
                      </a:r>
                      <a:r>
                        <a:rPr kumimoji="0" lang="en-US" sz="1300" b="1" i="0" u="none" strike="noStrike" cap="none" normalizeH="0" baseline="30000">
                          <a:ln>
                            <a:noFill/>
                          </a:ln>
                          <a:solidFill>
                            <a:srgbClr val="99FF99"/>
                          </a:solidFill>
                          <a:effectLst/>
                          <a:latin typeface="Arial" charset="0"/>
                        </a:rPr>
                        <a:t>o</a:t>
                      </a:r>
                      <a:r>
                        <a:rPr kumimoji="0" lang="en-US" sz="1300" b="1" i="0" u="none" strike="noStrike" cap="none" normalizeH="0" baseline="0">
                          <a:ln>
                            <a:noFill/>
                          </a:ln>
                          <a:solidFill>
                            <a:srgbClr val="99FF99"/>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folHlink"/>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PF q1</a:t>
                      </a:r>
                      <a:r>
                        <a:rPr kumimoji="0" lang="en-US" sz="1300" b="1" i="0" u="none" strike="noStrike" cap="none" normalizeH="0" baseline="30000">
                          <a:ln>
                            <a:noFill/>
                          </a:ln>
                          <a:solidFill>
                            <a:srgbClr val="99FF99"/>
                          </a:solidFill>
                          <a:effectLst/>
                          <a:latin typeface="Arial" charset="0"/>
                        </a:rPr>
                        <a:t>o</a:t>
                      </a:r>
                      <a:r>
                        <a:rPr kumimoji="0" lang="en-US" sz="1300" b="1" i="0" u="none" strike="noStrike" cap="none" normalizeH="0" baseline="0">
                          <a:ln>
                            <a:noFill/>
                          </a:ln>
                          <a:solidFill>
                            <a:srgbClr val="99FF99"/>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folHlink"/>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No good </a:t>
                      </a:r>
                      <a:r>
                        <a:rPr kumimoji="0" lang="en-US" sz="1300" b="1" i="0" u="none" strike="noStrike" cap="none" normalizeH="0" baseline="0" dirty="0" err="1">
                          <a:ln>
                            <a:noFill/>
                          </a:ln>
                          <a:solidFill>
                            <a:srgbClr val="99FF99"/>
                          </a:solidFill>
                          <a:effectLst/>
                          <a:latin typeface="Arial" charset="0"/>
                        </a:rPr>
                        <a:t>tx</a:t>
                      </a:r>
                      <a:endParaRPr kumimoji="0" lang="en-US" sz="1300" b="1" i="0" u="none" strike="noStrike" cap="none" normalizeH="0" baseline="0" dirty="0">
                        <a:ln>
                          <a:noFill/>
                        </a:ln>
                        <a:solidFill>
                          <a:srgbClr val="99FF99"/>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07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FA0E8C1-88F9-4ABC-8ED5-AC97921CFEE9}" type="slidenum">
              <a:rPr lang="en-US" altLang="en-US" sz="1000"/>
              <a:pPr>
                <a:spcBef>
                  <a:spcPct val="0"/>
                </a:spcBef>
                <a:buClrTx/>
                <a:buSzTx/>
                <a:buFontTx/>
                <a:buNone/>
              </a:pPr>
              <a:t>214</a:t>
            </a:fld>
            <a:endParaRPr lang="en-US" altLang="en-US" sz="1000"/>
          </a:p>
        </p:txBody>
      </p:sp>
      <p:sp>
        <p:nvSpPr>
          <p:cNvPr id="17" name="TextBox 16">
            <a:extLst>
              <a:ext uri="{FF2B5EF4-FFF2-40B4-BE49-F238E27FC236}">
                <a16:creationId xmlns:a16="http://schemas.microsoft.com/office/drawing/2014/main" id="{E61604B4-7A0C-426B-092A-C9B66A749B59}"/>
              </a:ext>
            </a:extLst>
          </p:cNvPr>
          <p:cNvSpPr txBox="1"/>
          <p:nvPr/>
        </p:nvSpPr>
        <p:spPr>
          <a:xfrm>
            <a:off x="3429000" y="5193268"/>
            <a:ext cx="4519186" cy="369332"/>
          </a:xfrm>
          <a:prstGeom prst="rect">
            <a:avLst/>
          </a:prstGeom>
          <a:noFill/>
        </p:spPr>
        <p:txBody>
          <a:bodyPr wrap="none" rtlCol="0">
            <a:spAutoFit/>
          </a:bodyPr>
          <a:lstStyle/>
          <a:p>
            <a:r>
              <a:rPr lang="en-US" b="1" i="1" dirty="0">
                <a:solidFill>
                  <a:srgbClr val="0000FF"/>
                </a:solidFill>
              </a:rPr>
              <a:t>?                               ?                              ?</a:t>
            </a:r>
          </a:p>
        </p:txBody>
      </p:sp>
    </p:spTree>
    <p:extLst>
      <p:ext uri="{BB962C8B-B14F-4D97-AF65-F5344CB8AC3E}">
        <p14:creationId xmlns:p14="http://schemas.microsoft.com/office/powerpoint/2010/main" val="181610270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1"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2"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2773"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4"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5"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6"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77"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8"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79"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80"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2781"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32782"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51215" name="Group 15"/>
          <p:cNvGraphicFramePr>
            <a:graphicFrameLocks noGrp="1"/>
          </p:cNvGraphicFramePr>
          <p:nvPr>
            <p:extLst>
              <p:ext uri="{D42A27DB-BD31-4B8C-83A1-F6EECF244321}">
                <p14:modId xmlns:p14="http://schemas.microsoft.com/office/powerpoint/2010/main" val="2694037430"/>
              </p:ext>
            </p:extLst>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Steroid drop q1</a:t>
                      </a:r>
                      <a:r>
                        <a:rPr kumimoji="0" lang="en-US" sz="1400" b="0" i="0" u="none" strike="noStrike" cap="none" normalizeH="0" baseline="30000" dirty="0">
                          <a:ln>
                            <a:noFill/>
                          </a:ln>
                          <a:solidFill>
                            <a:srgbClr val="0000FF"/>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PF q1</a:t>
                      </a:r>
                      <a:r>
                        <a:rPr kumimoji="0" lang="en-US" sz="1400" b="0" i="0" u="none" strike="noStrike" cap="none" normalizeH="0" baseline="30000" dirty="0">
                          <a:ln>
                            <a:noFill/>
                          </a:ln>
                          <a:solidFill>
                            <a:srgbClr val="0000FF"/>
                          </a:solidFill>
                          <a:effectLst/>
                          <a:latin typeface="Arial" charset="0"/>
                        </a:rPr>
                        <a:t>o</a:t>
                      </a:r>
                      <a:r>
                        <a:rPr kumimoji="0" lang="en-US" sz="1400" b="0" i="0" u="none" strike="noStrike" cap="none" normalizeH="0" baseline="0" dirty="0">
                          <a:ln>
                            <a:noFill/>
                          </a:ln>
                          <a:solidFill>
                            <a:srgbClr val="0000FF"/>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PF q1</a:t>
                      </a:r>
                      <a:r>
                        <a:rPr kumimoji="0" lang="en-US" sz="1300" b="1" i="0" u="none" strike="noStrike" cap="none" normalizeH="0" baseline="30000" dirty="0">
                          <a:ln>
                            <a:noFill/>
                          </a:ln>
                          <a:solidFill>
                            <a:srgbClr val="99FF99"/>
                          </a:solidFill>
                          <a:effectLst/>
                          <a:latin typeface="Arial" charset="0"/>
                        </a:rPr>
                        <a:t>o</a:t>
                      </a:r>
                      <a:r>
                        <a:rPr kumimoji="0" lang="en-US" sz="1300" b="1" i="0" u="none" strike="noStrike" cap="none" normalizeH="0" baseline="0" dirty="0">
                          <a:ln>
                            <a:noFill/>
                          </a:ln>
                          <a:solidFill>
                            <a:srgbClr val="99FF99"/>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folHlink"/>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No good </a:t>
                      </a:r>
                      <a:r>
                        <a:rPr kumimoji="0" lang="en-US" sz="1300" b="1" i="0" u="none" strike="noStrike" cap="none" normalizeH="0" baseline="0" dirty="0" err="1">
                          <a:ln>
                            <a:noFill/>
                          </a:ln>
                          <a:solidFill>
                            <a:srgbClr val="99FF99"/>
                          </a:solidFill>
                          <a:effectLst/>
                          <a:latin typeface="Arial" charset="0"/>
                        </a:rPr>
                        <a:t>tx</a:t>
                      </a:r>
                      <a:endParaRPr kumimoji="0" lang="en-US" sz="1300" b="1" i="0" u="none" strike="noStrike" cap="none" normalizeH="0" baseline="0" dirty="0">
                        <a:ln>
                          <a:noFill/>
                        </a:ln>
                        <a:solidFill>
                          <a:srgbClr val="99FF99"/>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281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98A8D5-2964-45D2-8540-BF736964DF7E}" type="slidenum">
              <a:rPr lang="en-US" altLang="en-US" sz="1000"/>
              <a:pPr>
                <a:spcBef>
                  <a:spcPct val="0"/>
                </a:spcBef>
                <a:buClrTx/>
                <a:buSzTx/>
                <a:buFontTx/>
                <a:buNone/>
              </a:pPr>
              <a:t>215</a:t>
            </a:fld>
            <a:endParaRPr lang="en-US" altLang="en-US" sz="100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5B8A1-E0B9-6CFB-44A9-790C671C866C}"/>
              </a:ext>
            </a:extLst>
          </p:cNvPr>
          <p:cNvSpPr>
            <a:spLocks noGrp="1"/>
          </p:cNvSpPr>
          <p:nvPr>
            <p:ph type="sldNum" sz="quarter" idx="12"/>
          </p:nvPr>
        </p:nvSpPr>
        <p:spPr/>
        <p:txBody>
          <a:bodyPr/>
          <a:lstStyle/>
          <a:p>
            <a:pPr>
              <a:defRPr/>
            </a:pPr>
            <a:fld id="{84F414BD-73C9-4AEE-89B2-54D4B014BF1C}" type="slidenum">
              <a:rPr lang="en-US" altLang="en-US" smtClean="0"/>
              <a:pPr>
                <a:defRPr/>
              </a:pPr>
              <a:t>216</a:t>
            </a:fld>
            <a:endParaRPr lang="en-US" altLang="en-US"/>
          </a:p>
        </p:txBody>
      </p:sp>
      <p:sp>
        <p:nvSpPr>
          <p:cNvPr id="3" name="TextBox 2">
            <a:extLst>
              <a:ext uri="{FF2B5EF4-FFF2-40B4-BE49-F238E27FC236}">
                <a16:creationId xmlns:a16="http://schemas.microsoft.com/office/drawing/2014/main" id="{4BD439C9-4542-79DE-3BDF-1D1FED55E4D5}"/>
              </a:ext>
            </a:extLst>
          </p:cNvPr>
          <p:cNvSpPr txBox="1"/>
          <p:nvPr/>
        </p:nvSpPr>
        <p:spPr>
          <a:xfrm>
            <a:off x="393916" y="5932443"/>
            <a:ext cx="8356165" cy="523220"/>
          </a:xfrm>
          <a:prstGeom prst="rect">
            <a:avLst/>
          </a:prstGeom>
          <a:noFill/>
        </p:spPr>
        <p:txBody>
          <a:bodyPr wrap="square" rtlCol="0">
            <a:spAutoFit/>
          </a:bodyPr>
          <a:lstStyle/>
          <a:p>
            <a:r>
              <a:rPr lang="en-US" sz="1400" i="0" dirty="0">
                <a:effectLst/>
                <a:latin typeface="+mn-lt"/>
              </a:rPr>
              <a:t>Diffuse lamellar keratitis (DLK). </a:t>
            </a:r>
            <a:r>
              <a:rPr lang="en-US" sz="1400" b="1" i="1" dirty="0">
                <a:effectLst/>
                <a:latin typeface="+mn-lt"/>
              </a:rPr>
              <a:t>A</a:t>
            </a:r>
            <a:r>
              <a:rPr lang="en-US" sz="1400" i="0" dirty="0">
                <a:effectLst/>
                <a:latin typeface="+mn-lt"/>
              </a:rPr>
              <a:t>, Grade 2 DLK. Note accumulation of inflammatory cells in the fine ridges created by the oscillating microkeratome blade. </a:t>
            </a:r>
          </a:p>
        </p:txBody>
      </p:sp>
      <p:pic>
        <p:nvPicPr>
          <p:cNvPr id="5" name="Picture 4">
            <a:extLst>
              <a:ext uri="{FF2B5EF4-FFF2-40B4-BE49-F238E27FC236}">
                <a16:creationId xmlns:a16="http://schemas.microsoft.com/office/drawing/2014/main" id="{978D65BF-67D0-F0F7-FC84-E5CBCC81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251" y="161162"/>
            <a:ext cx="4411497" cy="2806464"/>
          </a:xfrm>
          <a:prstGeom prst="rect">
            <a:avLst/>
          </a:prstGeom>
        </p:spPr>
      </p:pic>
    </p:spTree>
    <p:extLst>
      <p:ext uri="{BB962C8B-B14F-4D97-AF65-F5344CB8AC3E}">
        <p14:creationId xmlns:p14="http://schemas.microsoft.com/office/powerpoint/2010/main" val="400476175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1"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2"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2773"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4"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5"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6"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77"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2778"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79"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80"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2781"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32782"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51215" name="Group 15"/>
          <p:cNvGraphicFramePr>
            <a:graphicFrameLocks noGrp="1"/>
          </p:cNvGraphicFramePr>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Steroid drop q1</a:t>
                      </a:r>
                      <a:r>
                        <a:rPr kumimoji="0" lang="en-US" sz="1400" b="0" i="0" u="none" strike="noStrike" cap="none" normalizeH="0" baseline="30000" dirty="0">
                          <a:ln>
                            <a:noFill/>
                          </a:ln>
                          <a:solidFill>
                            <a:srgbClr val="0000FF"/>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PF q1</a:t>
                      </a:r>
                      <a:r>
                        <a:rPr kumimoji="0" lang="en-US" sz="1400" b="0" i="0" u="none" strike="noStrike" cap="none" normalizeH="0" baseline="30000" dirty="0">
                          <a:ln>
                            <a:noFill/>
                          </a:ln>
                          <a:solidFill>
                            <a:srgbClr val="0000FF"/>
                          </a:solidFill>
                          <a:effectLst/>
                          <a:latin typeface="Arial" charset="0"/>
                        </a:rPr>
                        <a:t>o</a:t>
                      </a:r>
                      <a:r>
                        <a:rPr kumimoji="0" lang="en-US" sz="1400" b="0" i="0" u="none" strike="noStrike" cap="none" normalizeH="0" baseline="0" dirty="0">
                          <a:ln>
                            <a:noFill/>
                          </a:ln>
                          <a:solidFill>
                            <a:srgbClr val="0000FF"/>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PF q1</a:t>
                      </a:r>
                      <a:r>
                        <a:rPr kumimoji="0" lang="en-US" sz="1300" b="1" i="0" u="none" strike="noStrike" cap="none" normalizeH="0" baseline="30000" dirty="0">
                          <a:ln>
                            <a:noFill/>
                          </a:ln>
                          <a:solidFill>
                            <a:srgbClr val="99FF99"/>
                          </a:solidFill>
                          <a:effectLst/>
                          <a:latin typeface="Arial" charset="0"/>
                        </a:rPr>
                        <a:t>o</a:t>
                      </a:r>
                      <a:r>
                        <a:rPr kumimoji="0" lang="en-US" sz="1300" b="1" i="0" u="none" strike="noStrike" cap="none" normalizeH="0" baseline="0" dirty="0">
                          <a:ln>
                            <a:noFill/>
                          </a:ln>
                          <a:solidFill>
                            <a:srgbClr val="99FF99"/>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folHlink"/>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No good </a:t>
                      </a:r>
                      <a:r>
                        <a:rPr kumimoji="0" lang="en-US" sz="1300" b="1" i="0" u="none" strike="noStrike" cap="none" normalizeH="0" baseline="0" dirty="0" err="1">
                          <a:ln>
                            <a:noFill/>
                          </a:ln>
                          <a:solidFill>
                            <a:srgbClr val="99FF99"/>
                          </a:solidFill>
                          <a:effectLst/>
                          <a:latin typeface="Arial" charset="0"/>
                        </a:rPr>
                        <a:t>tx</a:t>
                      </a:r>
                      <a:endParaRPr kumimoji="0" lang="en-US" sz="1300" b="1" i="0" u="none" strike="noStrike" cap="none" normalizeH="0" baseline="0" dirty="0">
                        <a:ln>
                          <a:noFill/>
                        </a:ln>
                        <a:solidFill>
                          <a:srgbClr val="99FF99"/>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281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98A8D5-2964-45D2-8540-BF736964DF7E}" type="slidenum">
              <a:rPr lang="en-US" altLang="en-US" sz="1000"/>
              <a:pPr>
                <a:spcBef>
                  <a:spcPct val="0"/>
                </a:spcBef>
                <a:buClrTx/>
                <a:buSzTx/>
                <a:buFontTx/>
                <a:buNone/>
              </a:pPr>
              <a:t>217</a:t>
            </a:fld>
            <a:endParaRPr lang="en-US" altLang="en-US" sz="1000"/>
          </a:p>
        </p:txBody>
      </p:sp>
      <p:sp>
        <p:nvSpPr>
          <p:cNvPr id="17" name="TextBox 16">
            <a:extLst>
              <a:ext uri="{FF2B5EF4-FFF2-40B4-BE49-F238E27FC236}">
                <a16:creationId xmlns:a16="http://schemas.microsoft.com/office/drawing/2014/main" id="{35AA2CB9-C7B8-9D6E-5A69-3A1D6496F9E7}"/>
              </a:ext>
            </a:extLst>
          </p:cNvPr>
          <p:cNvSpPr txBox="1"/>
          <p:nvPr/>
        </p:nvSpPr>
        <p:spPr>
          <a:xfrm>
            <a:off x="3429000" y="5726668"/>
            <a:ext cx="4519186" cy="369332"/>
          </a:xfrm>
          <a:prstGeom prst="rect">
            <a:avLst/>
          </a:prstGeom>
          <a:noFill/>
        </p:spPr>
        <p:txBody>
          <a:bodyPr wrap="none" rtlCol="0">
            <a:spAutoFit/>
          </a:bodyPr>
          <a:lstStyle/>
          <a:p>
            <a:r>
              <a:rPr lang="en-US" b="1" i="1" dirty="0">
                <a:solidFill>
                  <a:srgbClr val="0000FF"/>
                </a:solidFill>
              </a:rPr>
              <a:t>?                               ?                              ?</a:t>
            </a:r>
          </a:p>
        </p:txBody>
      </p:sp>
    </p:spTree>
    <p:extLst>
      <p:ext uri="{BB962C8B-B14F-4D97-AF65-F5344CB8AC3E}">
        <p14:creationId xmlns:p14="http://schemas.microsoft.com/office/powerpoint/2010/main" val="29161049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19"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0"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4821"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2"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3"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4"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25"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6"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27"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28"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4829"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34830"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50191" name="Group 15"/>
          <p:cNvGraphicFramePr>
            <a:graphicFrameLocks noGrp="1"/>
          </p:cNvGraphicFramePr>
          <p:nvPr>
            <p:extLst>
              <p:ext uri="{D42A27DB-BD31-4B8C-83A1-F6EECF244321}">
                <p14:modId xmlns:p14="http://schemas.microsoft.com/office/powerpoint/2010/main" val="2293095876"/>
              </p:ext>
            </p:extLst>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Steroid drop q1</a:t>
                      </a:r>
                      <a:r>
                        <a:rPr kumimoji="0" lang="en-US" sz="1400" b="0" i="0" u="none" strike="noStrike" cap="none" normalizeH="0" baseline="30000" dirty="0">
                          <a:ln>
                            <a:noFill/>
                          </a:ln>
                          <a:solidFill>
                            <a:srgbClr val="0000FF"/>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PF q1</a:t>
                      </a:r>
                      <a:r>
                        <a:rPr kumimoji="0" lang="en-US" sz="1400" b="0" i="0" u="none" strike="noStrike" cap="none" normalizeH="0" baseline="30000" dirty="0">
                          <a:ln>
                            <a:noFill/>
                          </a:ln>
                          <a:solidFill>
                            <a:srgbClr val="0000FF"/>
                          </a:solidFill>
                          <a:effectLst/>
                          <a:latin typeface="Arial" charset="0"/>
                        </a:rPr>
                        <a:t>o</a:t>
                      </a:r>
                      <a:r>
                        <a:rPr kumimoji="0" lang="en-US" sz="1400" b="0" i="0" u="none" strike="noStrike" cap="none" normalizeH="0" baseline="0" dirty="0">
                          <a:ln>
                            <a:noFill/>
                          </a:ln>
                          <a:solidFill>
                            <a:srgbClr val="0000FF"/>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FF"/>
                          </a:solidFill>
                          <a:effectLst/>
                          <a:latin typeface="Arial" charset="0"/>
                        </a:rPr>
                        <a:t>PF q1</a:t>
                      </a:r>
                      <a:r>
                        <a:rPr kumimoji="0" lang="en-US" sz="1300" b="0" i="0" u="none" strike="noStrike" cap="none" normalizeH="0" baseline="30000" dirty="0">
                          <a:ln>
                            <a:noFill/>
                          </a:ln>
                          <a:solidFill>
                            <a:srgbClr val="0000FF"/>
                          </a:solidFill>
                          <a:effectLst/>
                          <a:latin typeface="Arial" charset="0"/>
                        </a:rPr>
                        <a:t>o</a:t>
                      </a:r>
                      <a:r>
                        <a:rPr kumimoji="0" lang="en-US" sz="1300" b="0" i="0" u="none" strike="noStrike" cap="none" normalizeH="0" baseline="0" dirty="0">
                          <a:ln>
                            <a:noFill/>
                          </a:ln>
                          <a:solidFill>
                            <a:srgbClr val="0000FF"/>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No good </a:t>
                      </a:r>
                      <a:r>
                        <a:rPr kumimoji="0" lang="en-US" sz="1300" b="1" i="0" u="none" strike="noStrike" cap="none" normalizeH="0" baseline="0" dirty="0" err="1">
                          <a:ln>
                            <a:noFill/>
                          </a:ln>
                          <a:solidFill>
                            <a:srgbClr val="99FF99"/>
                          </a:solidFill>
                          <a:effectLst/>
                          <a:latin typeface="Arial" charset="0"/>
                        </a:rPr>
                        <a:t>tx</a:t>
                      </a:r>
                      <a:endParaRPr kumimoji="0" lang="en-US" sz="1300" b="1" i="0" u="none" strike="noStrike" cap="none" normalizeH="0" baseline="0" dirty="0">
                        <a:ln>
                          <a:noFill/>
                        </a:ln>
                        <a:solidFill>
                          <a:srgbClr val="99FF99"/>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486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87E93AF-10AA-4195-8ECF-77E773AAB763}" type="slidenum">
              <a:rPr lang="en-US" altLang="en-US" sz="1000"/>
              <a:pPr>
                <a:spcBef>
                  <a:spcPct val="0"/>
                </a:spcBef>
                <a:buClrTx/>
                <a:buSzTx/>
                <a:buFontTx/>
                <a:buNone/>
              </a:pPr>
              <a:t>218</a:t>
            </a:fld>
            <a:endParaRPr lang="en-US" altLang="en-US" sz="100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5B8A1-E0B9-6CFB-44A9-790C671C866C}"/>
              </a:ext>
            </a:extLst>
          </p:cNvPr>
          <p:cNvSpPr>
            <a:spLocks noGrp="1"/>
          </p:cNvSpPr>
          <p:nvPr>
            <p:ph type="sldNum" sz="quarter" idx="12"/>
          </p:nvPr>
        </p:nvSpPr>
        <p:spPr/>
        <p:txBody>
          <a:bodyPr/>
          <a:lstStyle/>
          <a:p>
            <a:pPr>
              <a:defRPr/>
            </a:pPr>
            <a:fld id="{84F414BD-73C9-4AEE-89B2-54D4B014BF1C}" type="slidenum">
              <a:rPr lang="en-US" altLang="en-US" smtClean="0"/>
              <a:pPr>
                <a:defRPr/>
              </a:pPr>
              <a:t>219</a:t>
            </a:fld>
            <a:endParaRPr lang="en-US" altLang="en-US"/>
          </a:p>
        </p:txBody>
      </p:sp>
      <p:sp>
        <p:nvSpPr>
          <p:cNvPr id="3" name="TextBox 2">
            <a:extLst>
              <a:ext uri="{FF2B5EF4-FFF2-40B4-BE49-F238E27FC236}">
                <a16:creationId xmlns:a16="http://schemas.microsoft.com/office/drawing/2014/main" id="{4BD439C9-4542-79DE-3BDF-1D1FED55E4D5}"/>
              </a:ext>
            </a:extLst>
          </p:cNvPr>
          <p:cNvSpPr txBox="1"/>
          <p:nvPr/>
        </p:nvSpPr>
        <p:spPr>
          <a:xfrm>
            <a:off x="393916" y="5932443"/>
            <a:ext cx="8356165" cy="738664"/>
          </a:xfrm>
          <a:prstGeom prst="rect">
            <a:avLst/>
          </a:prstGeom>
          <a:noFill/>
        </p:spPr>
        <p:txBody>
          <a:bodyPr wrap="square" rtlCol="0">
            <a:spAutoFit/>
          </a:bodyPr>
          <a:lstStyle/>
          <a:p>
            <a:r>
              <a:rPr lang="en-US" sz="1400" i="0" dirty="0">
                <a:effectLst/>
                <a:latin typeface="+mn-lt"/>
              </a:rPr>
              <a:t>Diffuse lamellar keratitis (DLK). </a:t>
            </a:r>
            <a:r>
              <a:rPr lang="en-US" sz="1400" b="1" i="1" dirty="0">
                <a:solidFill>
                  <a:schemeClr val="bg1">
                    <a:lumMod val="75000"/>
                  </a:schemeClr>
                </a:solidFill>
                <a:effectLst/>
                <a:latin typeface="+mn-lt"/>
              </a:rPr>
              <a:t>A</a:t>
            </a:r>
            <a:r>
              <a:rPr lang="en-US" sz="1400" i="0" dirty="0">
                <a:solidFill>
                  <a:schemeClr val="bg1">
                    <a:lumMod val="75000"/>
                  </a:schemeClr>
                </a:solidFill>
                <a:effectLst/>
                <a:latin typeface="+mn-lt"/>
              </a:rPr>
              <a:t>, Grade 2 DLK. Note accumulation of inflammatory cells in the fine ridges created by the oscillating microkeratome blade. </a:t>
            </a:r>
            <a:r>
              <a:rPr lang="en-US" sz="1400" b="1" i="1" dirty="0">
                <a:solidFill>
                  <a:srgbClr val="0000FF"/>
                </a:solidFill>
                <a:effectLst/>
                <a:latin typeface="+mn-lt"/>
              </a:rPr>
              <a:t>B</a:t>
            </a:r>
            <a:r>
              <a:rPr lang="en-US" sz="1400" i="0" dirty="0">
                <a:solidFill>
                  <a:srgbClr val="0000FF"/>
                </a:solidFill>
                <a:effectLst/>
                <a:latin typeface="+mn-lt"/>
              </a:rPr>
              <a:t>, Stage 3 DLK showing dense accumulation of inflammatory cells centrally. </a:t>
            </a:r>
            <a:endParaRPr lang="en-US" sz="1400" i="0" dirty="0">
              <a:effectLst/>
              <a:latin typeface="+mn-lt"/>
            </a:endParaRPr>
          </a:p>
        </p:txBody>
      </p:sp>
      <p:pic>
        <p:nvPicPr>
          <p:cNvPr id="5" name="Picture 4">
            <a:extLst>
              <a:ext uri="{FF2B5EF4-FFF2-40B4-BE49-F238E27FC236}">
                <a16:creationId xmlns:a16="http://schemas.microsoft.com/office/drawing/2014/main" id="{978D65BF-67D0-F0F7-FC84-E5CBCC81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251" y="161162"/>
            <a:ext cx="4411497" cy="2806464"/>
          </a:xfrm>
          <a:prstGeom prst="rect">
            <a:avLst/>
          </a:prstGeom>
        </p:spPr>
      </p:pic>
      <p:pic>
        <p:nvPicPr>
          <p:cNvPr id="7" name="Picture 6">
            <a:extLst>
              <a:ext uri="{FF2B5EF4-FFF2-40B4-BE49-F238E27FC236}">
                <a16:creationId xmlns:a16="http://schemas.microsoft.com/office/drawing/2014/main" id="{FCB0E8EE-CE2B-50CA-2F84-84CA14755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18" y="3048000"/>
            <a:ext cx="3723082" cy="2637183"/>
          </a:xfrm>
          <a:prstGeom prst="rect">
            <a:avLst/>
          </a:prstGeom>
        </p:spPr>
      </p:pic>
    </p:spTree>
    <p:extLst>
      <p:ext uri="{BB962C8B-B14F-4D97-AF65-F5344CB8AC3E}">
        <p14:creationId xmlns:p14="http://schemas.microsoft.com/office/powerpoint/2010/main" val="43681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2677656"/>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a:t>
            </a:r>
            <a:r>
              <a:rPr lang="en-US" sz="1400" i="1" dirty="0" err="1">
                <a:solidFill>
                  <a:srgbClr val="0000FF"/>
                </a:solidFill>
              </a:rPr>
              <a:t>undercorrected</a:t>
            </a:r>
            <a:r>
              <a:rPr lang="en-US" sz="1400" i="1" dirty="0">
                <a:solidFill>
                  <a:srgbClr val="0000FF"/>
                </a:solidFill>
              </a:rPr>
              <a:t>, at what point should surgical correction be undertaken?</a:t>
            </a:r>
          </a:p>
          <a:p>
            <a:r>
              <a:rPr lang="en-US" sz="1400" dirty="0">
                <a:solidFill>
                  <a:srgbClr val="0000FF"/>
                </a:solidFill>
              </a:rPr>
              <a:t>Once the refraction has stabilized, which usually takes at least  3  months</a:t>
            </a:r>
          </a:p>
          <a:p>
            <a:endParaRPr lang="en-US" sz="1400" i="1" dirty="0">
              <a:solidFill>
                <a:srgbClr val="0000FF"/>
              </a:solidFill>
            </a:endParaRPr>
          </a:p>
          <a:p>
            <a:r>
              <a:rPr lang="en-US" sz="1400" i="1" dirty="0">
                <a:solidFill>
                  <a:srgbClr val="0000FF"/>
                </a:solidFill>
              </a:rPr>
              <a:t>What other complication, if present, should prompt the surgeon to wait even longer?</a:t>
            </a:r>
            <a:endParaRPr lang="en-US" sz="1400" dirty="0">
              <a:solidFill>
                <a:srgbClr val="0000FF"/>
              </a:solidFill>
            </a:endParaRP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86289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19"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0"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4821"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2"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3"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4"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25"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4826"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27"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28"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4829"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34830"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50191" name="Group 15"/>
          <p:cNvGraphicFramePr>
            <a:graphicFrameLocks noGrp="1"/>
          </p:cNvGraphicFramePr>
          <p:nvPr>
            <p:extLst>
              <p:ext uri="{D42A27DB-BD31-4B8C-83A1-F6EECF244321}">
                <p14:modId xmlns:p14="http://schemas.microsoft.com/office/powerpoint/2010/main" val="2227362600"/>
              </p:ext>
            </p:extLst>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Steroid drop q1</a:t>
                      </a:r>
                      <a:r>
                        <a:rPr kumimoji="0" lang="en-US" sz="1400" b="0" i="0" u="none" strike="noStrike" cap="none" normalizeH="0" baseline="30000" dirty="0">
                          <a:ln>
                            <a:noFill/>
                          </a:ln>
                          <a:solidFill>
                            <a:srgbClr val="0000FF"/>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PF q1</a:t>
                      </a:r>
                      <a:r>
                        <a:rPr kumimoji="0" lang="en-US" sz="1400" b="0" i="0" u="none" strike="noStrike" cap="none" normalizeH="0" baseline="30000" dirty="0">
                          <a:ln>
                            <a:noFill/>
                          </a:ln>
                          <a:solidFill>
                            <a:srgbClr val="0000FF"/>
                          </a:solidFill>
                          <a:effectLst/>
                          <a:latin typeface="Arial" charset="0"/>
                        </a:rPr>
                        <a:t>o</a:t>
                      </a:r>
                      <a:r>
                        <a:rPr kumimoji="0" lang="en-US" sz="1400" b="0" i="0" u="none" strike="noStrike" cap="none" normalizeH="0" baseline="0" dirty="0">
                          <a:ln>
                            <a:noFill/>
                          </a:ln>
                          <a:solidFill>
                            <a:srgbClr val="0000FF"/>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FF"/>
                          </a:solidFill>
                          <a:effectLst/>
                          <a:latin typeface="Arial" charset="0"/>
                        </a:rPr>
                        <a:t>PF q1</a:t>
                      </a:r>
                      <a:r>
                        <a:rPr kumimoji="0" lang="en-US" sz="1300" b="0" i="0" u="none" strike="noStrike" cap="none" normalizeH="0" baseline="30000" dirty="0">
                          <a:ln>
                            <a:noFill/>
                          </a:ln>
                          <a:solidFill>
                            <a:srgbClr val="0000FF"/>
                          </a:solidFill>
                          <a:effectLst/>
                          <a:latin typeface="Arial" charset="0"/>
                        </a:rPr>
                        <a:t>o</a:t>
                      </a:r>
                      <a:r>
                        <a:rPr kumimoji="0" lang="en-US" sz="1300" b="0" i="0" u="none" strike="noStrike" cap="none" normalizeH="0" baseline="0" dirty="0">
                          <a:ln>
                            <a:noFill/>
                          </a:ln>
                          <a:solidFill>
                            <a:srgbClr val="0000FF"/>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99FF99"/>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99FF99"/>
                          </a:solidFill>
                          <a:effectLst/>
                          <a:latin typeface="Arial" charset="0"/>
                        </a:rPr>
                        <a:t>No good </a:t>
                      </a:r>
                      <a:r>
                        <a:rPr kumimoji="0" lang="en-US" sz="1300" b="1" i="0" u="none" strike="noStrike" cap="none" normalizeH="0" baseline="0" dirty="0" err="1">
                          <a:ln>
                            <a:noFill/>
                          </a:ln>
                          <a:solidFill>
                            <a:srgbClr val="99FF99"/>
                          </a:solidFill>
                          <a:effectLst/>
                          <a:latin typeface="Arial" charset="0"/>
                        </a:rPr>
                        <a:t>tx</a:t>
                      </a:r>
                      <a:endParaRPr kumimoji="0" lang="en-US" sz="1300" b="1" i="0" u="none" strike="noStrike" cap="none" normalizeH="0" baseline="0" dirty="0">
                        <a:ln>
                          <a:noFill/>
                        </a:ln>
                        <a:solidFill>
                          <a:srgbClr val="99FF99"/>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486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87E93AF-10AA-4195-8ECF-77E773AAB763}" type="slidenum">
              <a:rPr lang="en-US" altLang="en-US" sz="1000"/>
              <a:pPr>
                <a:spcBef>
                  <a:spcPct val="0"/>
                </a:spcBef>
                <a:buClrTx/>
                <a:buSzTx/>
                <a:buFontTx/>
                <a:buNone/>
              </a:pPr>
              <a:t>220</a:t>
            </a:fld>
            <a:endParaRPr lang="en-US" altLang="en-US" sz="1000"/>
          </a:p>
        </p:txBody>
      </p:sp>
      <p:sp>
        <p:nvSpPr>
          <p:cNvPr id="17" name="TextBox 16">
            <a:extLst>
              <a:ext uri="{FF2B5EF4-FFF2-40B4-BE49-F238E27FC236}">
                <a16:creationId xmlns:a16="http://schemas.microsoft.com/office/drawing/2014/main" id="{6A966506-E779-56B3-1B70-1E3003B2CC31}"/>
              </a:ext>
            </a:extLst>
          </p:cNvPr>
          <p:cNvSpPr txBox="1"/>
          <p:nvPr/>
        </p:nvSpPr>
        <p:spPr>
          <a:xfrm>
            <a:off x="3429000" y="6172200"/>
            <a:ext cx="4519186" cy="369332"/>
          </a:xfrm>
          <a:prstGeom prst="rect">
            <a:avLst/>
          </a:prstGeom>
          <a:noFill/>
        </p:spPr>
        <p:txBody>
          <a:bodyPr wrap="none" rtlCol="0">
            <a:spAutoFit/>
          </a:bodyPr>
          <a:lstStyle/>
          <a:p>
            <a:r>
              <a:rPr lang="en-US" b="1" i="1" dirty="0">
                <a:solidFill>
                  <a:srgbClr val="0000FF"/>
                </a:solidFill>
              </a:rPr>
              <a:t>?                               ?                              ?</a:t>
            </a:r>
          </a:p>
        </p:txBody>
      </p:sp>
    </p:spTree>
    <p:extLst>
      <p:ext uri="{BB962C8B-B14F-4D97-AF65-F5344CB8AC3E}">
        <p14:creationId xmlns:p14="http://schemas.microsoft.com/office/powerpoint/2010/main" val="341147264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ChangeArrowheads="1"/>
          </p:cNvSpPr>
          <p:nvPr/>
        </p:nvSpPr>
        <p:spPr bwMode="auto">
          <a:xfrm>
            <a:off x="1828800" y="2286000"/>
            <a:ext cx="1828800" cy="304800"/>
          </a:xfrm>
          <a:prstGeom prst="rect">
            <a:avLst/>
          </a:prstGeom>
          <a:solidFill>
            <a:srgbClr val="66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5843" name="Rectangle 2"/>
          <p:cNvSpPr>
            <a:spLocks noChangeArrowheads="1"/>
          </p:cNvSpPr>
          <p:nvPr/>
        </p:nvSpPr>
        <p:spPr bwMode="auto">
          <a:xfrm>
            <a:off x="3581400" y="2743200"/>
            <a:ext cx="1905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5844" name="Rectangle 3"/>
          <p:cNvSpPr>
            <a:spLocks noChangeArrowheads="1"/>
          </p:cNvSpPr>
          <p:nvPr/>
        </p:nvSpPr>
        <p:spPr bwMode="auto">
          <a:xfrm>
            <a:off x="6400800" y="2743200"/>
            <a:ext cx="12192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35845" name="Rectangle 4"/>
          <p:cNvSpPr>
            <a:spLocks noChangeArrowheads="1"/>
          </p:cNvSpPr>
          <p:nvPr/>
        </p:nvSpPr>
        <p:spPr bwMode="auto">
          <a:xfrm>
            <a:off x="990600" y="3124200"/>
            <a:ext cx="533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5846" name="Rectangle 5"/>
          <p:cNvSpPr>
            <a:spLocks noChangeArrowheads="1"/>
          </p:cNvSpPr>
          <p:nvPr/>
        </p:nvSpPr>
        <p:spPr bwMode="auto">
          <a:xfrm>
            <a:off x="1676400" y="3124200"/>
            <a:ext cx="762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5847" name="Rectangle 6"/>
          <p:cNvSpPr>
            <a:spLocks noChangeArrowheads="1"/>
          </p:cNvSpPr>
          <p:nvPr/>
        </p:nvSpPr>
        <p:spPr bwMode="auto">
          <a:xfrm>
            <a:off x="2590800" y="3124200"/>
            <a:ext cx="2438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5848" name="Rectangle 8"/>
          <p:cNvSpPr>
            <a:spLocks noChangeArrowheads="1"/>
          </p:cNvSpPr>
          <p:nvPr/>
        </p:nvSpPr>
        <p:spPr bwMode="auto">
          <a:xfrm>
            <a:off x="6400800" y="2362200"/>
            <a:ext cx="11430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9" name="Rectangle 9"/>
          <p:cNvSpPr>
            <a:spLocks noChangeArrowheads="1"/>
          </p:cNvSpPr>
          <p:nvPr/>
        </p:nvSpPr>
        <p:spPr bwMode="auto">
          <a:xfrm>
            <a:off x="1752600" y="1905000"/>
            <a:ext cx="2057400" cy="3048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5850" name="Rectangle 10"/>
          <p:cNvSpPr>
            <a:spLocks noChangeArrowheads="1"/>
          </p:cNvSpPr>
          <p:nvPr/>
        </p:nvSpPr>
        <p:spPr bwMode="auto">
          <a:xfrm>
            <a:off x="2590800" y="1447800"/>
            <a:ext cx="3048000" cy="3810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1"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2" name="Rectangle 12"/>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35853"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a:t>
            </a:r>
          </a:p>
          <a:p>
            <a:pPr lvl="1" eaLnBrk="1" hangingPunct="1"/>
            <a:r>
              <a:rPr lang="en-US" altLang="en-US" sz="2200"/>
              <a:t>…stands for </a:t>
            </a:r>
            <a:r>
              <a:rPr lang="en-US" altLang="en-US" sz="2200" i="1">
                <a:solidFill>
                  <a:srgbClr val="0000FF"/>
                </a:solidFill>
              </a:rPr>
              <a:t>diffuse lamellar keratitis</a:t>
            </a:r>
          </a:p>
          <a:p>
            <a:pPr lvl="2" eaLnBrk="1" hangingPunct="1"/>
            <a:r>
              <a:rPr lang="en-US" altLang="en-US" sz="2100"/>
              <a:t>aka </a:t>
            </a:r>
            <a:r>
              <a:rPr lang="en-US" altLang="en-US" sz="2100" i="1">
                <a:solidFill>
                  <a:srgbClr val="0000FF"/>
                </a:solidFill>
              </a:rPr>
              <a:t>Sands of Sahara</a:t>
            </a:r>
            <a:r>
              <a:rPr lang="en-US" altLang="en-US" sz="2100"/>
              <a:t> for its grainy appearance</a:t>
            </a:r>
          </a:p>
          <a:p>
            <a:pPr lvl="1" eaLnBrk="1" hangingPunct="1"/>
            <a:r>
              <a:rPr lang="en-US" altLang="en-US" sz="2400"/>
              <a:t>…is a </a:t>
            </a:r>
            <a:r>
              <a:rPr lang="en-US" altLang="en-US" sz="2400">
                <a:solidFill>
                  <a:srgbClr val="0000FF"/>
                </a:solidFill>
              </a:rPr>
              <a:t>noninfectious</a:t>
            </a:r>
            <a:r>
              <a:rPr lang="en-US" altLang="en-US" sz="2400"/>
              <a:t> inflammation of the </a:t>
            </a:r>
            <a:r>
              <a:rPr lang="en-US" altLang="en-US" sz="2400">
                <a:solidFill>
                  <a:srgbClr val="0000FF"/>
                </a:solidFill>
              </a:rPr>
              <a:t>flap-bed</a:t>
            </a:r>
            <a:r>
              <a:rPr lang="en-US" altLang="en-US" sz="2400"/>
              <a:t> interface</a:t>
            </a:r>
          </a:p>
          <a:p>
            <a:pPr lvl="1" eaLnBrk="1" hangingPunct="1"/>
            <a:r>
              <a:rPr lang="en-US" altLang="en-US" sz="2400"/>
              <a:t>…is probably 2</a:t>
            </a:r>
            <a:r>
              <a:rPr lang="en-US" altLang="en-US" sz="2400" baseline="30000"/>
              <a:t>o</a:t>
            </a:r>
            <a:r>
              <a:rPr lang="en-US" altLang="en-US" sz="2400"/>
              <a:t> to </a:t>
            </a:r>
            <a:r>
              <a:rPr lang="en-US" altLang="en-US" sz="2400">
                <a:solidFill>
                  <a:srgbClr val="0000FF"/>
                </a:solidFill>
              </a:rPr>
              <a:t>contamination</a:t>
            </a:r>
            <a:r>
              <a:rPr lang="en-US" altLang="en-US" sz="2400"/>
              <a:t> of the </a:t>
            </a:r>
            <a:r>
              <a:rPr lang="en-US" altLang="en-US" sz="2400">
                <a:solidFill>
                  <a:srgbClr val="0000FF"/>
                </a:solidFill>
              </a:rPr>
              <a:t>interface</a:t>
            </a:r>
            <a:r>
              <a:rPr lang="en-US" altLang="en-US" sz="2400"/>
              <a:t> (with </a:t>
            </a:r>
            <a:r>
              <a:rPr lang="en-US" altLang="en-US" sz="2400">
                <a:solidFill>
                  <a:srgbClr val="0000FF"/>
                </a:solidFill>
              </a:rPr>
              <a:t>rust</a:t>
            </a:r>
            <a:r>
              <a:rPr lang="en-US" altLang="en-US" sz="2400"/>
              <a:t>, </a:t>
            </a:r>
            <a:r>
              <a:rPr lang="en-US" altLang="en-US" sz="2400">
                <a:solidFill>
                  <a:srgbClr val="0000FF"/>
                </a:solidFill>
              </a:rPr>
              <a:t>RBCs</a:t>
            </a:r>
            <a:r>
              <a:rPr lang="en-US" altLang="en-US" sz="2400"/>
              <a:t>, </a:t>
            </a:r>
            <a:r>
              <a:rPr lang="en-US" altLang="en-US" sz="2400">
                <a:solidFill>
                  <a:srgbClr val="0000FF"/>
                </a:solidFill>
              </a:rPr>
              <a:t>bacterial products</a:t>
            </a:r>
            <a:r>
              <a:rPr lang="en-US" altLang="en-US" sz="2400"/>
              <a:t>, etc)</a:t>
            </a:r>
          </a:p>
          <a:p>
            <a:pPr lvl="1" eaLnBrk="1" hangingPunct="1"/>
            <a:r>
              <a:rPr lang="en-US" altLang="en-US" sz="2400"/>
              <a:t>…has 4 grades:</a:t>
            </a:r>
          </a:p>
        </p:txBody>
      </p:sp>
      <p:sp>
        <p:nvSpPr>
          <p:cNvPr id="35854"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52239" name="Group 15"/>
          <p:cNvGraphicFramePr>
            <a:graphicFrameLocks noGrp="1"/>
          </p:cNvGraphicFramePr>
          <p:nvPr>
            <p:extLst>
              <p:ext uri="{D42A27DB-BD31-4B8C-83A1-F6EECF244321}">
                <p14:modId xmlns:p14="http://schemas.microsoft.com/office/powerpoint/2010/main" val="2413633603"/>
              </p:ext>
            </p:extLst>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Steroid drop q1</a:t>
                      </a:r>
                      <a:r>
                        <a:rPr kumimoji="0" lang="en-US" sz="1400" b="0" i="0" u="none" strike="noStrike" cap="none" normalizeH="0" baseline="30000" dirty="0">
                          <a:ln>
                            <a:noFill/>
                          </a:ln>
                          <a:solidFill>
                            <a:srgbClr val="0000FF"/>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PF q1</a:t>
                      </a:r>
                      <a:r>
                        <a:rPr kumimoji="0" lang="en-US" sz="1400" b="0" i="0" u="none" strike="noStrike" cap="none" normalizeH="0" baseline="30000" dirty="0">
                          <a:ln>
                            <a:noFill/>
                          </a:ln>
                          <a:solidFill>
                            <a:srgbClr val="0000FF"/>
                          </a:solidFill>
                          <a:effectLst/>
                          <a:latin typeface="Arial" charset="0"/>
                        </a:rPr>
                        <a:t>o</a:t>
                      </a:r>
                      <a:r>
                        <a:rPr kumimoji="0" lang="en-US" sz="1400" b="0" i="0" u="none" strike="noStrike" cap="none" normalizeH="0" baseline="0" dirty="0">
                          <a:ln>
                            <a:noFill/>
                          </a:ln>
                          <a:solidFill>
                            <a:srgbClr val="0000FF"/>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FF"/>
                          </a:solidFill>
                          <a:effectLst/>
                          <a:latin typeface="Arial" charset="0"/>
                        </a:rPr>
                        <a:t>PF q1</a:t>
                      </a:r>
                      <a:r>
                        <a:rPr kumimoji="0" lang="en-US" sz="1300" b="0" i="0" u="none" strike="noStrike" cap="none" normalizeH="0" baseline="30000" dirty="0">
                          <a:ln>
                            <a:noFill/>
                          </a:ln>
                          <a:solidFill>
                            <a:srgbClr val="0000FF"/>
                          </a:solidFill>
                          <a:effectLst/>
                          <a:latin typeface="Arial" charset="0"/>
                        </a:rPr>
                        <a:t>o</a:t>
                      </a:r>
                      <a:r>
                        <a:rPr kumimoji="0" lang="en-US" sz="1300" b="0" i="0" u="none" strike="noStrike" cap="none" normalizeH="0" baseline="0" dirty="0">
                          <a:ln>
                            <a:noFill/>
                          </a:ln>
                          <a:solidFill>
                            <a:srgbClr val="0000FF"/>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 good </a:t>
                      </a:r>
                      <a:r>
                        <a:rPr kumimoji="0" lang="en-US" sz="1400" b="0" i="0" u="none" strike="noStrike" cap="none" normalizeH="0" baseline="0" dirty="0" err="1">
                          <a:ln>
                            <a:noFill/>
                          </a:ln>
                          <a:solidFill>
                            <a:srgbClr val="0000FF"/>
                          </a:solidFill>
                          <a:effectLst/>
                          <a:latin typeface="Arial" charset="0"/>
                        </a:rPr>
                        <a:t>tx</a:t>
                      </a:r>
                      <a:endParaRPr kumimoji="0" lang="en-US" sz="14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58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8E2ED7-831F-4F2F-AF91-B2BE26DA1302}" type="slidenum">
              <a:rPr lang="en-US" altLang="en-US" sz="1000"/>
              <a:pPr>
                <a:spcBef>
                  <a:spcPct val="0"/>
                </a:spcBef>
                <a:buClrTx/>
                <a:buSzTx/>
                <a:buFontTx/>
                <a:buNone/>
              </a:pPr>
              <a:t>221</a:t>
            </a:fld>
            <a:endParaRPr lang="en-US" altLang="en-US" sz="100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5B8A1-E0B9-6CFB-44A9-790C671C866C}"/>
              </a:ext>
            </a:extLst>
          </p:cNvPr>
          <p:cNvSpPr>
            <a:spLocks noGrp="1"/>
          </p:cNvSpPr>
          <p:nvPr>
            <p:ph type="sldNum" sz="quarter" idx="12"/>
          </p:nvPr>
        </p:nvSpPr>
        <p:spPr/>
        <p:txBody>
          <a:bodyPr/>
          <a:lstStyle/>
          <a:p>
            <a:pPr>
              <a:defRPr/>
            </a:pPr>
            <a:fld id="{84F414BD-73C9-4AEE-89B2-54D4B014BF1C}" type="slidenum">
              <a:rPr lang="en-US" altLang="en-US" smtClean="0"/>
              <a:pPr>
                <a:defRPr/>
              </a:pPr>
              <a:t>222</a:t>
            </a:fld>
            <a:endParaRPr lang="en-US" altLang="en-US"/>
          </a:p>
        </p:txBody>
      </p:sp>
      <p:sp>
        <p:nvSpPr>
          <p:cNvPr id="3" name="TextBox 2">
            <a:extLst>
              <a:ext uri="{FF2B5EF4-FFF2-40B4-BE49-F238E27FC236}">
                <a16:creationId xmlns:a16="http://schemas.microsoft.com/office/drawing/2014/main" id="{4BD439C9-4542-79DE-3BDF-1D1FED55E4D5}"/>
              </a:ext>
            </a:extLst>
          </p:cNvPr>
          <p:cNvSpPr txBox="1"/>
          <p:nvPr/>
        </p:nvSpPr>
        <p:spPr>
          <a:xfrm>
            <a:off x="393916" y="5932443"/>
            <a:ext cx="8356165" cy="738664"/>
          </a:xfrm>
          <a:prstGeom prst="rect">
            <a:avLst/>
          </a:prstGeom>
          <a:noFill/>
        </p:spPr>
        <p:txBody>
          <a:bodyPr wrap="square" rtlCol="0">
            <a:spAutoFit/>
          </a:bodyPr>
          <a:lstStyle/>
          <a:p>
            <a:r>
              <a:rPr lang="en-US" sz="1400" i="0" dirty="0">
                <a:effectLst/>
                <a:latin typeface="+mn-lt"/>
              </a:rPr>
              <a:t>Diffuse lamellar keratitis (DLK). </a:t>
            </a:r>
            <a:r>
              <a:rPr lang="en-US" sz="1400" b="1" i="1" dirty="0">
                <a:solidFill>
                  <a:schemeClr val="bg1">
                    <a:lumMod val="75000"/>
                  </a:schemeClr>
                </a:solidFill>
                <a:effectLst/>
                <a:latin typeface="+mn-lt"/>
              </a:rPr>
              <a:t>A</a:t>
            </a:r>
            <a:r>
              <a:rPr lang="en-US" sz="1400" i="0" dirty="0">
                <a:solidFill>
                  <a:schemeClr val="bg1">
                    <a:lumMod val="75000"/>
                  </a:schemeClr>
                </a:solidFill>
                <a:effectLst/>
                <a:latin typeface="+mn-lt"/>
              </a:rPr>
              <a:t>, Grade 2 DLK. Note accumulation of inflammatory cells in the fine ridges created by the oscillating microkeratome blade. </a:t>
            </a:r>
            <a:r>
              <a:rPr lang="en-US" sz="1400" b="1" i="1" dirty="0">
                <a:solidFill>
                  <a:schemeClr val="bg1">
                    <a:lumMod val="75000"/>
                  </a:schemeClr>
                </a:solidFill>
                <a:effectLst/>
                <a:latin typeface="+mn-lt"/>
              </a:rPr>
              <a:t>B</a:t>
            </a:r>
            <a:r>
              <a:rPr lang="en-US" sz="1400" i="0" dirty="0">
                <a:solidFill>
                  <a:schemeClr val="bg1">
                    <a:lumMod val="75000"/>
                  </a:schemeClr>
                </a:solidFill>
                <a:effectLst/>
                <a:latin typeface="+mn-lt"/>
              </a:rPr>
              <a:t>, Grade 3 DLK showing dense accumulation of inflammatory cells centrally.</a:t>
            </a:r>
            <a:r>
              <a:rPr lang="en-US" sz="1400" i="0" dirty="0">
                <a:solidFill>
                  <a:srgbClr val="0000FF"/>
                </a:solidFill>
                <a:effectLst/>
                <a:latin typeface="+mn-lt"/>
              </a:rPr>
              <a:t> </a:t>
            </a:r>
            <a:r>
              <a:rPr lang="en-US" sz="1400" b="1" i="1" dirty="0">
                <a:effectLst/>
                <a:latin typeface="+mn-lt"/>
              </a:rPr>
              <a:t>C</a:t>
            </a:r>
            <a:r>
              <a:rPr lang="en-US" sz="1400" i="0" dirty="0">
                <a:effectLst/>
                <a:latin typeface="+mn-lt"/>
              </a:rPr>
              <a:t>, Grade 4 DLK with central scar and folds.</a:t>
            </a:r>
          </a:p>
        </p:txBody>
      </p:sp>
      <p:pic>
        <p:nvPicPr>
          <p:cNvPr id="5" name="Picture 4">
            <a:extLst>
              <a:ext uri="{FF2B5EF4-FFF2-40B4-BE49-F238E27FC236}">
                <a16:creationId xmlns:a16="http://schemas.microsoft.com/office/drawing/2014/main" id="{978D65BF-67D0-F0F7-FC84-E5CBCC81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251" y="161162"/>
            <a:ext cx="4411497" cy="2806464"/>
          </a:xfrm>
          <a:prstGeom prst="rect">
            <a:avLst/>
          </a:prstGeom>
        </p:spPr>
      </p:pic>
      <p:pic>
        <p:nvPicPr>
          <p:cNvPr id="7" name="Picture 6">
            <a:extLst>
              <a:ext uri="{FF2B5EF4-FFF2-40B4-BE49-F238E27FC236}">
                <a16:creationId xmlns:a16="http://schemas.microsoft.com/office/drawing/2014/main" id="{FCB0E8EE-CE2B-50CA-2F84-84CA14755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18" y="3048000"/>
            <a:ext cx="3723082" cy="2637183"/>
          </a:xfrm>
          <a:prstGeom prst="rect">
            <a:avLst/>
          </a:prstGeom>
        </p:spPr>
      </p:pic>
      <p:pic>
        <p:nvPicPr>
          <p:cNvPr id="9" name="Picture 8">
            <a:extLst>
              <a:ext uri="{FF2B5EF4-FFF2-40B4-BE49-F238E27FC236}">
                <a16:creationId xmlns:a16="http://schemas.microsoft.com/office/drawing/2014/main" id="{1B9AF152-61B4-99E3-4DBF-6B145E35C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496" y="3048000"/>
            <a:ext cx="4295708" cy="2616531"/>
          </a:xfrm>
          <a:prstGeom prst="rect">
            <a:avLst/>
          </a:prstGeom>
        </p:spPr>
      </p:pic>
    </p:spTree>
    <p:extLst>
      <p:ext uri="{BB962C8B-B14F-4D97-AF65-F5344CB8AC3E}">
        <p14:creationId xmlns:p14="http://schemas.microsoft.com/office/powerpoint/2010/main" val="31912830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1"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4"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52239" name="Group 15"/>
          <p:cNvGraphicFramePr>
            <a:graphicFrameLocks noGrp="1"/>
          </p:cNvGraphicFramePr>
          <p:nvPr>
            <p:extLst>
              <p:ext uri="{D42A27DB-BD31-4B8C-83A1-F6EECF244321}">
                <p14:modId xmlns:p14="http://schemas.microsoft.com/office/powerpoint/2010/main" val="3110483396"/>
              </p:ext>
            </p:extLst>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Steroid drop q1</a:t>
                      </a:r>
                      <a:r>
                        <a:rPr kumimoji="0" lang="en-US" sz="1400" b="0" i="0" u="none" strike="noStrike" cap="none" normalizeH="0" baseline="30000" dirty="0">
                          <a:ln>
                            <a:noFill/>
                          </a:ln>
                          <a:solidFill>
                            <a:srgbClr val="0000FF"/>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PF q1</a:t>
                      </a:r>
                      <a:r>
                        <a:rPr kumimoji="0" lang="en-US" sz="1400" b="0" i="0" u="none" strike="noStrike" cap="none" normalizeH="0" baseline="30000" dirty="0">
                          <a:ln>
                            <a:noFill/>
                          </a:ln>
                          <a:solidFill>
                            <a:srgbClr val="0000FF"/>
                          </a:solidFill>
                          <a:effectLst/>
                          <a:latin typeface="Arial" charset="0"/>
                        </a:rPr>
                        <a:t>o</a:t>
                      </a:r>
                      <a:r>
                        <a:rPr kumimoji="0" lang="en-US" sz="1400" b="0" i="0" u="none" strike="noStrike" cap="none" normalizeH="0" baseline="0" dirty="0">
                          <a:ln>
                            <a:noFill/>
                          </a:ln>
                          <a:solidFill>
                            <a:srgbClr val="0000FF"/>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FF"/>
                          </a:solidFill>
                          <a:effectLst/>
                          <a:latin typeface="Arial" charset="0"/>
                        </a:rPr>
                        <a:t>PF q1</a:t>
                      </a:r>
                      <a:r>
                        <a:rPr kumimoji="0" lang="en-US" sz="1300" b="0" i="0" u="none" strike="noStrike" cap="none" normalizeH="0" baseline="30000">
                          <a:ln>
                            <a:noFill/>
                          </a:ln>
                          <a:solidFill>
                            <a:srgbClr val="0000FF"/>
                          </a:solidFill>
                          <a:effectLst/>
                          <a:latin typeface="Arial" charset="0"/>
                        </a:rPr>
                        <a:t>o</a:t>
                      </a:r>
                      <a:r>
                        <a:rPr kumimoji="0" lang="en-US" sz="1300" b="0" i="0" u="none" strike="noStrike" cap="none" normalizeH="0" baseline="0">
                          <a:ln>
                            <a:noFill/>
                          </a:ln>
                          <a:solidFill>
                            <a:srgbClr val="0000FF"/>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rPr>
                        <a:t>No good </a:t>
                      </a:r>
                      <a:r>
                        <a:rPr kumimoji="0" lang="en-US" sz="1400" b="0" i="0" u="none" strike="noStrike" cap="none" normalizeH="0" baseline="0" dirty="0" err="1">
                          <a:ln>
                            <a:noFill/>
                          </a:ln>
                          <a:solidFill>
                            <a:srgbClr val="0000FF"/>
                          </a:solidFill>
                          <a:effectLst/>
                          <a:latin typeface="Arial" charset="0"/>
                        </a:rPr>
                        <a:t>tx</a:t>
                      </a:r>
                      <a:endParaRPr kumimoji="0" lang="en-US" sz="14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58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8E2ED7-831F-4F2F-AF91-B2BE26DA1302}" type="slidenum">
              <a:rPr lang="en-US" altLang="en-US" sz="1000"/>
              <a:pPr>
                <a:spcBef>
                  <a:spcPct val="0"/>
                </a:spcBef>
                <a:buClrTx/>
                <a:buSzTx/>
                <a:buFontTx/>
                <a:buNone/>
              </a:pPr>
              <a:t>223</a:t>
            </a:fld>
            <a:endParaRPr lang="en-US" altLang="en-US" sz="10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175" y="76200"/>
            <a:ext cx="5291650" cy="3848472"/>
          </a:xfrm>
          <a:prstGeom prst="rect">
            <a:avLst/>
          </a:prstGeom>
        </p:spPr>
      </p:pic>
      <p:sp>
        <p:nvSpPr>
          <p:cNvPr id="2" name="TextBox 1"/>
          <p:cNvSpPr txBox="1"/>
          <p:nvPr/>
        </p:nvSpPr>
        <p:spPr>
          <a:xfrm>
            <a:off x="886773" y="773668"/>
            <a:ext cx="1018227" cy="369332"/>
          </a:xfrm>
          <a:prstGeom prst="rect">
            <a:avLst/>
          </a:prstGeom>
          <a:noFill/>
        </p:spPr>
        <p:txBody>
          <a:bodyPr wrap="none" rtlCol="0">
            <a:spAutoFit/>
          </a:bodyPr>
          <a:lstStyle/>
          <a:p>
            <a:r>
              <a:rPr lang="en-US" dirty="0"/>
              <a:t>Grade 1</a:t>
            </a:r>
          </a:p>
        </p:txBody>
      </p:sp>
      <p:sp>
        <p:nvSpPr>
          <p:cNvPr id="8" name="TextBox 7"/>
          <p:cNvSpPr txBox="1"/>
          <p:nvPr/>
        </p:nvSpPr>
        <p:spPr>
          <a:xfrm>
            <a:off x="4343400" y="729953"/>
            <a:ext cx="1018227" cy="369332"/>
          </a:xfrm>
          <a:prstGeom prst="rect">
            <a:avLst/>
          </a:prstGeom>
          <a:noFill/>
        </p:spPr>
        <p:txBody>
          <a:bodyPr wrap="none" rtlCol="0">
            <a:spAutoFit/>
          </a:bodyPr>
          <a:lstStyle/>
          <a:p>
            <a:r>
              <a:rPr lang="en-US" dirty="0"/>
              <a:t>Grade 2</a:t>
            </a:r>
          </a:p>
        </p:txBody>
      </p:sp>
      <p:sp>
        <p:nvSpPr>
          <p:cNvPr id="9" name="TextBox 8"/>
          <p:cNvSpPr txBox="1"/>
          <p:nvPr/>
        </p:nvSpPr>
        <p:spPr>
          <a:xfrm>
            <a:off x="886773" y="2895600"/>
            <a:ext cx="1018227" cy="369332"/>
          </a:xfrm>
          <a:prstGeom prst="rect">
            <a:avLst/>
          </a:prstGeom>
          <a:noFill/>
        </p:spPr>
        <p:txBody>
          <a:bodyPr wrap="none" rtlCol="0">
            <a:spAutoFit/>
          </a:bodyPr>
          <a:lstStyle/>
          <a:p>
            <a:r>
              <a:rPr lang="en-US" dirty="0"/>
              <a:t>Grade 3</a:t>
            </a:r>
          </a:p>
        </p:txBody>
      </p:sp>
      <p:sp>
        <p:nvSpPr>
          <p:cNvPr id="10" name="TextBox 9"/>
          <p:cNvSpPr txBox="1"/>
          <p:nvPr/>
        </p:nvSpPr>
        <p:spPr>
          <a:xfrm>
            <a:off x="4343400" y="2851885"/>
            <a:ext cx="1018227" cy="369332"/>
          </a:xfrm>
          <a:prstGeom prst="rect">
            <a:avLst/>
          </a:prstGeom>
          <a:noFill/>
        </p:spPr>
        <p:txBody>
          <a:bodyPr wrap="none" rtlCol="0">
            <a:spAutoFit/>
          </a:bodyPr>
          <a:lstStyle/>
          <a:p>
            <a:r>
              <a:rPr lang="en-US" dirty="0"/>
              <a:t>Grade 4</a:t>
            </a:r>
          </a:p>
        </p:txBody>
      </p:sp>
    </p:spTree>
    <p:extLst>
      <p:ext uri="{BB962C8B-B14F-4D97-AF65-F5344CB8AC3E}">
        <p14:creationId xmlns:p14="http://schemas.microsoft.com/office/powerpoint/2010/main" val="42708109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1"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4"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52239" name="Group 15"/>
          <p:cNvGraphicFramePr>
            <a:graphicFrameLocks noGrp="1"/>
          </p:cNvGraphicFramePr>
          <p:nvPr>
            <p:extLst>
              <p:ext uri="{D42A27DB-BD31-4B8C-83A1-F6EECF244321}">
                <p14:modId xmlns:p14="http://schemas.microsoft.com/office/powerpoint/2010/main" val="1605622057"/>
              </p:ext>
            </p:extLst>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lumMod val="65000"/>
                            </a:schemeClr>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lumMod val="65000"/>
                            </a:schemeClr>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lumMod val="65000"/>
                            </a:schemeClr>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lumMod val="65000"/>
                            </a:schemeClr>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Steroid drop q1</a:t>
                      </a:r>
                      <a:r>
                        <a:rPr kumimoji="0" lang="en-US" sz="1400" b="0" i="0" u="none" strike="noStrike" cap="none" normalizeH="0" baseline="30000" dirty="0">
                          <a:ln>
                            <a:noFill/>
                          </a:ln>
                          <a:solidFill>
                            <a:schemeClr val="bg1">
                              <a:lumMod val="65000"/>
                            </a:schemeClr>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lumMod val="65000"/>
                            </a:schemeClr>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PF q1</a:t>
                      </a:r>
                      <a:r>
                        <a:rPr kumimoji="0" lang="en-US" sz="1400" b="0" i="0" u="none" strike="noStrike" cap="none" normalizeH="0" baseline="30000" dirty="0">
                          <a:ln>
                            <a:noFill/>
                          </a:ln>
                          <a:solidFill>
                            <a:schemeClr val="bg1">
                              <a:lumMod val="65000"/>
                            </a:schemeClr>
                          </a:solidFill>
                          <a:effectLst/>
                          <a:latin typeface="Arial" charset="0"/>
                        </a:rPr>
                        <a:t>o</a:t>
                      </a:r>
                      <a:r>
                        <a:rPr kumimoji="0" lang="en-US" sz="1400" b="0" i="0" u="none" strike="noStrike" cap="none" normalizeH="0" baseline="0" dirty="0">
                          <a:ln>
                            <a:noFill/>
                          </a:ln>
                          <a:solidFill>
                            <a:schemeClr val="bg1">
                              <a:lumMod val="65000"/>
                            </a:schemeClr>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lumMod val="65000"/>
                            </a:schemeClr>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lumMod val="65000"/>
                            </a:schemeClr>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lumMod val="65000"/>
                            </a:schemeClr>
                          </a:solidFill>
                          <a:effectLst/>
                          <a:latin typeface="Arial" charset="0"/>
                        </a:rPr>
                        <a:t>PF q1</a:t>
                      </a:r>
                      <a:r>
                        <a:rPr kumimoji="0" lang="en-US" sz="1300" b="0" i="0" u="none" strike="noStrike" cap="none" normalizeH="0" baseline="30000" dirty="0">
                          <a:ln>
                            <a:noFill/>
                          </a:ln>
                          <a:solidFill>
                            <a:schemeClr val="bg1">
                              <a:lumMod val="65000"/>
                            </a:schemeClr>
                          </a:solidFill>
                          <a:effectLst/>
                          <a:latin typeface="Arial" charset="0"/>
                        </a:rPr>
                        <a:t>o</a:t>
                      </a:r>
                      <a:r>
                        <a:rPr kumimoji="0" lang="en-US" sz="1300" b="0" i="0" u="none" strike="noStrike" cap="none" normalizeH="0" baseline="0" dirty="0">
                          <a:ln>
                            <a:noFill/>
                          </a:ln>
                          <a:solidFill>
                            <a:schemeClr val="bg1">
                              <a:lumMod val="65000"/>
                            </a:schemeClr>
                          </a:solidFill>
                          <a:effectLst/>
                          <a:latin typeface="Arial" charset="0"/>
                        </a:rPr>
                        <a:t> + PO prednisone + 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lumMod val="50000"/>
                            </a:schemeClr>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50000"/>
                            </a:schemeClr>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Arial" charset="0"/>
                        </a:rPr>
                        <a:t>No good </a:t>
                      </a:r>
                      <a:r>
                        <a:rPr kumimoji="0" lang="en-US" sz="1400" b="1" i="0" u="none" strike="noStrike" cap="none" normalizeH="0" baseline="0" dirty="0" err="1">
                          <a:ln>
                            <a:noFill/>
                          </a:ln>
                          <a:solidFill>
                            <a:srgbClr val="0000FF"/>
                          </a:solidFill>
                          <a:effectLst/>
                          <a:latin typeface="Arial" charset="0"/>
                        </a:rPr>
                        <a:t>tx</a:t>
                      </a:r>
                      <a:endParaRPr kumimoji="0" lang="en-US" sz="1400" b="1"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58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8E2ED7-831F-4F2F-AF91-B2BE26DA1302}" type="slidenum">
              <a:rPr lang="en-US" altLang="en-US" sz="1000"/>
              <a:pPr>
                <a:spcBef>
                  <a:spcPct val="0"/>
                </a:spcBef>
                <a:buClrTx/>
                <a:buSzTx/>
                <a:buFontTx/>
                <a:buNone/>
              </a:pPr>
              <a:t>224</a:t>
            </a:fld>
            <a:endParaRPr lang="en-US" altLang="en-US" sz="10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175" y="76200"/>
            <a:ext cx="5291650" cy="3848472"/>
          </a:xfrm>
          <a:prstGeom prst="rect">
            <a:avLst/>
          </a:prstGeom>
        </p:spPr>
      </p:pic>
      <p:sp>
        <p:nvSpPr>
          <p:cNvPr id="2" name="TextBox 1"/>
          <p:cNvSpPr txBox="1"/>
          <p:nvPr/>
        </p:nvSpPr>
        <p:spPr>
          <a:xfrm>
            <a:off x="886773" y="773668"/>
            <a:ext cx="1018227" cy="369332"/>
          </a:xfrm>
          <a:prstGeom prst="rect">
            <a:avLst/>
          </a:prstGeom>
          <a:noFill/>
        </p:spPr>
        <p:txBody>
          <a:bodyPr wrap="none" rtlCol="0">
            <a:spAutoFit/>
          </a:bodyPr>
          <a:lstStyle/>
          <a:p>
            <a:r>
              <a:rPr lang="en-US" dirty="0"/>
              <a:t>Grade 1</a:t>
            </a:r>
          </a:p>
        </p:txBody>
      </p:sp>
      <p:sp>
        <p:nvSpPr>
          <p:cNvPr id="8" name="TextBox 7"/>
          <p:cNvSpPr txBox="1"/>
          <p:nvPr/>
        </p:nvSpPr>
        <p:spPr>
          <a:xfrm>
            <a:off x="4343400" y="729953"/>
            <a:ext cx="1018227" cy="369332"/>
          </a:xfrm>
          <a:prstGeom prst="rect">
            <a:avLst/>
          </a:prstGeom>
          <a:noFill/>
        </p:spPr>
        <p:txBody>
          <a:bodyPr wrap="none" rtlCol="0">
            <a:spAutoFit/>
          </a:bodyPr>
          <a:lstStyle/>
          <a:p>
            <a:r>
              <a:rPr lang="en-US" dirty="0"/>
              <a:t>Grade 2</a:t>
            </a:r>
          </a:p>
        </p:txBody>
      </p:sp>
      <p:sp>
        <p:nvSpPr>
          <p:cNvPr id="9" name="TextBox 8"/>
          <p:cNvSpPr txBox="1"/>
          <p:nvPr/>
        </p:nvSpPr>
        <p:spPr>
          <a:xfrm>
            <a:off x="886773" y="2895600"/>
            <a:ext cx="1018227" cy="369332"/>
          </a:xfrm>
          <a:prstGeom prst="rect">
            <a:avLst/>
          </a:prstGeom>
          <a:noFill/>
        </p:spPr>
        <p:txBody>
          <a:bodyPr wrap="none" rtlCol="0">
            <a:spAutoFit/>
          </a:bodyPr>
          <a:lstStyle/>
          <a:p>
            <a:r>
              <a:rPr lang="en-US" dirty="0"/>
              <a:t>Grade 3</a:t>
            </a:r>
          </a:p>
        </p:txBody>
      </p:sp>
      <p:sp>
        <p:nvSpPr>
          <p:cNvPr id="10" name="TextBox 9"/>
          <p:cNvSpPr txBox="1"/>
          <p:nvPr/>
        </p:nvSpPr>
        <p:spPr>
          <a:xfrm>
            <a:off x="4343400" y="2851885"/>
            <a:ext cx="1018227" cy="369332"/>
          </a:xfrm>
          <a:prstGeom prst="rect">
            <a:avLst/>
          </a:prstGeom>
          <a:noFill/>
        </p:spPr>
        <p:txBody>
          <a:bodyPr wrap="none" rtlCol="0">
            <a:spAutoFit/>
          </a:bodyPr>
          <a:lstStyle/>
          <a:p>
            <a:r>
              <a:rPr lang="en-US" dirty="0"/>
              <a:t>Grade 4</a:t>
            </a:r>
          </a:p>
        </p:txBody>
      </p:sp>
      <p:sp>
        <p:nvSpPr>
          <p:cNvPr id="4" name="TextBox 3">
            <a:extLst>
              <a:ext uri="{FF2B5EF4-FFF2-40B4-BE49-F238E27FC236}">
                <a16:creationId xmlns:a16="http://schemas.microsoft.com/office/drawing/2014/main" id="{83998272-2E91-A549-B5EE-CD0B57358D44}"/>
              </a:ext>
            </a:extLst>
          </p:cNvPr>
          <p:cNvSpPr txBox="1"/>
          <p:nvPr/>
        </p:nvSpPr>
        <p:spPr>
          <a:xfrm>
            <a:off x="1219200" y="5029200"/>
            <a:ext cx="5770025" cy="1077218"/>
          </a:xfrm>
          <a:prstGeom prst="rect">
            <a:avLst/>
          </a:prstGeom>
          <a:solidFill>
            <a:schemeClr val="accent1">
              <a:lumMod val="40000"/>
              <a:lumOff val="60000"/>
            </a:schemeClr>
          </a:solidFill>
        </p:spPr>
        <p:txBody>
          <a:bodyPr wrap="square" rtlCol="0">
            <a:spAutoFit/>
          </a:bodyPr>
          <a:lstStyle/>
          <a:p>
            <a:r>
              <a:rPr lang="en-US" sz="1600" dirty="0"/>
              <a:t>Because you </a:t>
            </a:r>
            <a:r>
              <a:rPr lang="en-US" sz="1600" b="1" i="1" dirty="0"/>
              <a:t>really</a:t>
            </a:r>
            <a:r>
              <a:rPr lang="en-US" sz="1600" dirty="0"/>
              <a:t> don’t want DLK to progress to Grade 4… </a:t>
            </a:r>
            <a:r>
              <a:rPr lang="en-US" sz="1600" dirty="0">
                <a:solidFill>
                  <a:schemeClr val="accent1">
                    <a:lumMod val="40000"/>
                    <a:lumOff val="60000"/>
                  </a:schemeClr>
                </a:solidFill>
              </a:rPr>
              <a:t>The </a:t>
            </a:r>
            <a:r>
              <a:rPr lang="en-US" sz="1600" i="1" dirty="0">
                <a:solidFill>
                  <a:schemeClr val="accent1">
                    <a:lumMod val="40000"/>
                    <a:lumOff val="60000"/>
                  </a:schemeClr>
                </a:solidFill>
              </a:rPr>
              <a:t>Refractive Surgery </a:t>
            </a:r>
            <a:r>
              <a:rPr lang="en-US" sz="1600" dirty="0">
                <a:solidFill>
                  <a:schemeClr val="accent1">
                    <a:lumMod val="40000"/>
                    <a:lumOff val="60000"/>
                  </a:schemeClr>
                </a:solidFill>
              </a:rPr>
              <a:t>book recommends that ‘the surgeon should have a low threshold for irrigating under the flap in suspected cases of severe DLK’</a:t>
            </a:r>
          </a:p>
        </p:txBody>
      </p:sp>
      <p:sp>
        <p:nvSpPr>
          <p:cNvPr id="3" name="Oval 2">
            <a:extLst>
              <a:ext uri="{FF2B5EF4-FFF2-40B4-BE49-F238E27FC236}">
                <a16:creationId xmlns:a16="http://schemas.microsoft.com/office/drawing/2014/main" id="{9ED64E6A-B427-4A26-0902-FF8C4E748359}"/>
              </a:ext>
            </a:extLst>
          </p:cNvPr>
          <p:cNvSpPr/>
          <p:nvPr/>
        </p:nvSpPr>
        <p:spPr>
          <a:xfrm>
            <a:off x="7010400" y="6210672"/>
            <a:ext cx="1371600" cy="3743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E47734-2BDD-052B-AB9B-70CBA2304A13}"/>
              </a:ext>
            </a:extLst>
          </p:cNvPr>
          <p:cNvSpPr/>
          <p:nvPr/>
        </p:nvSpPr>
        <p:spPr>
          <a:xfrm>
            <a:off x="768626" y="6218585"/>
            <a:ext cx="1371600" cy="34124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DE175B2-7611-3611-4384-854854CD1988}"/>
              </a:ext>
            </a:extLst>
          </p:cNvPr>
          <p:cNvSpPr/>
          <p:nvPr/>
        </p:nvSpPr>
        <p:spPr>
          <a:xfrm>
            <a:off x="2140226" y="6294784"/>
            <a:ext cx="4848999" cy="1822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22135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1"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54"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graphicFrame>
        <p:nvGraphicFramePr>
          <p:cNvPr id="52239" name="Group 15"/>
          <p:cNvGraphicFramePr>
            <a:graphicFrameLocks noGrp="1"/>
          </p:cNvGraphicFramePr>
          <p:nvPr>
            <p:extLst>
              <p:ext uri="{D42A27DB-BD31-4B8C-83A1-F6EECF244321}">
                <p14:modId xmlns:p14="http://schemas.microsoft.com/office/powerpoint/2010/main" val="2043009874"/>
              </p:ext>
            </p:extLst>
          </p:nvPr>
        </p:nvGraphicFramePr>
        <p:xfrm>
          <a:off x="381000" y="4114800"/>
          <a:ext cx="8382000" cy="2514601"/>
        </p:xfrm>
        <a:graphic>
          <a:graphicData uri="http://schemas.openxmlformats.org/drawingml/2006/table">
            <a:tbl>
              <a:tblPr/>
              <a:tblGrid>
                <a:gridCol w="2095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lumMod val="65000"/>
                            </a:schemeClr>
                          </a:solidFill>
                          <a:effectLst/>
                          <a:latin typeface="Arial" charset="0"/>
                        </a:rPr>
                        <a:t>Interface appearance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lumMod val="65000"/>
                            </a:schemeClr>
                          </a:solidFill>
                          <a:effectLst/>
                          <a:latin typeface="Arial" charset="0"/>
                        </a:rPr>
                        <a:t>Effect on vision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lumMod val="65000"/>
                            </a:schemeClr>
                          </a:solidFill>
                          <a:effectLst/>
                          <a:latin typeface="Arial" charset="0"/>
                        </a:rPr>
                        <a:t>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lumMod val="65000"/>
                            </a:schemeClr>
                          </a:solidFill>
                          <a:effectLst/>
                          <a:latin typeface="Arial" charset="0"/>
                        </a:rPr>
                        <a:t>Grade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Granules peripherally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Steroid drop q1</a:t>
                      </a:r>
                      <a:r>
                        <a:rPr kumimoji="0" lang="en-US" sz="1400" b="0" i="0" u="none" strike="noStrike" cap="none" normalizeH="0" baseline="30000" dirty="0">
                          <a:ln>
                            <a:noFill/>
                          </a:ln>
                          <a:solidFill>
                            <a:schemeClr val="bg1">
                              <a:lumMod val="65000"/>
                            </a:schemeClr>
                          </a:solidFill>
                          <a:effectLst/>
                          <a:latin typeface="Arial" charset="0"/>
                        </a:rPr>
                        <a:t>o</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lumMod val="65000"/>
                            </a:schemeClr>
                          </a:solidFill>
                          <a:effectLst/>
                          <a:latin typeface="Arial" charset="0"/>
                        </a:rPr>
                        <a:t>Grade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Granules peripherally + centrally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PF q1</a:t>
                      </a:r>
                      <a:r>
                        <a:rPr kumimoji="0" lang="en-US" sz="1400" b="0" i="0" u="none" strike="noStrike" cap="none" normalizeH="0" baseline="30000" dirty="0">
                          <a:ln>
                            <a:noFill/>
                          </a:ln>
                          <a:solidFill>
                            <a:schemeClr val="bg1">
                              <a:lumMod val="65000"/>
                            </a:schemeClr>
                          </a:solidFill>
                          <a:effectLst/>
                          <a:latin typeface="Arial" charset="0"/>
                        </a:rPr>
                        <a:t>o</a:t>
                      </a:r>
                      <a:r>
                        <a:rPr kumimoji="0" lang="en-US" sz="1400" b="0" i="0" u="none" strike="noStrike" cap="none" normalizeH="0" baseline="0" dirty="0">
                          <a:ln>
                            <a:noFill/>
                          </a:ln>
                          <a:solidFill>
                            <a:schemeClr val="bg1">
                              <a:lumMod val="65000"/>
                            </a:schemeClr>
                          </a:solidFill>
                          <a:effectLst/>
                          <a:latin typeface="Arial" charset="0"/>
                        </a:rPr>
                        <a:t> + PO prednisone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lumMod val="65000"/>
                            </a:schemeClr>
                          </a:solidFill>
                          <a:effectLst/>
                          <a:latin typeface="Arial" charset="0"/>
                        </a:rPr>
                        <a:t>Grade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lumMod val="65000"/>
                            </a:schemeClr>
                          </a:solidFill>
                          <a:effectLst/>
                          <a:latin typeface="Arial" charset="0"/>
                        </a:rPr>
                        <a:t>Dense central granules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bg1">
                              <a:lumMod val="50000"/>
                            </a:schemeClr>
                          </a:solidFill>
                          <a:effectLst/>
                          <a:latin typeface="Arial" charset="0"/>
                        </a:rPr>
                        <a:t>PF</a:t>
                      </a:r>
                      <a:r>
                        <a:rPr kumimoji="0" lang="en-US" sz="1300" b="0" i="0" u="none" strike="noStrike" cap="none" normalizeH="0" baseline="0" dirty="0">
                          <a:ln>
                            <a:noFill/>
                          </a:ln>
                          <a:solidFill>
                            <a:schemeClr val="bg1">
                              <a:lumMod val="65000"/>
                            </a:schemeClr>
                          </a:solidFill>
                          <a:effectLst/>
                          <a:latin typeface="Arial" charset="0"/>
                        </a:rPr>
                        <a:t> q1</a:t>
                      </a:r>
                      <a:r>
                        <a:rPr kumimoji="0" lang="en-US" sz="1300" b="0" i="0" u="none" strike="noStrike" cap="none" normalizeH="0" baseline="30000" dirty="0">
                          <a:ln>
                            <a:noFill/>
                          </a:ln>
                          <a:solidFill>
                            <a:schemeClr val="bg1">
                              <a:lumMod val="65000"/>
                            </a:schemeClr>
                          </a:solidFill>
                          <a:effectLst/>
                          <a:latin typeface="Arial" charset="0"/>
                        </a:rPr>
                        <a:t>o</a:t>
                      </a:r>
                      <a:r>
                        <a:rPr kumimoji="0" lang="en-US" sz="1300" b="0" i="0" u="none" strike="noStrike" cap="none" normalizeH="0" baseline="0" dirty="0">
                          <a:ln>
                            <a:noFill/>
                          </a:ln>
                          <a:solidFill>
                            <a:schemeClr val="bg1">
                              <a:lumMod val="65000"/>
                            </a:schemeClr>
                          </a:solidFill>
                          <a:effectLst/>
                          <a:latin typeface="Arial" charset="0"/>
                        </a:rPr>
                        <a:t> + PO prednisone </a:t>
                      </a:r>
                      <a:r>
                        <a:rPr kumimoji="0" lang="en-US" sz="1300" b="0" i="0" u="none" strike="noStrike" cap="none" normalizeH="0" baseline="0" dirty="0">
                          <a:ln>
                            <a:noFill/>
                          </a:ln>
                          <a:solidFill>
                            <a:schemeClr val="bg1">
                              <a:lumMod val="50000"/>
                            </a:schemeClr>
                          </a:solidFill>
                          <a:effectLst/>
                          <a:latin typeface="Arial" charset="0"/>
                        </a:rPr>
                        <a:t>+ </a:t>
                      </a:r>
                      <a:r>
                        <a:rPr kumimoji="0" lang="en-US" sz="1300" b="1" i="0" u="none" strike="noStrike" cap="none" normalizeH="0" baseline="0" dirty="0">
                          <a:ln>
                            <a:noFill/>
                          </a:ln>
                          <a:solidFill>
                            <a:srgbClr val="0000FF"/>
                          </a:solidFill>
                          <a:effectLst/>
                          <a:latin typeface="Arial" charset="0"/>
                        </a:rPr>
                        <a:t>lift flap and irrigate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lumMod val="65000"/>
                            </a:schemeClr>
                          </a:solidFill>
                          <a:effectLst/>
                          <a:latin typeface="Arial" charset="0"/>
                        </a:rPr>
                        <a:t>Grade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lumMod val="65000"/>
                            </a:schemeClr>
                          </a:solidFill>
                          <a:effectLst/>
                          <a:latin typeface="Arial" charset="0"/>
                        </a:rPr>
                        <a:t>Scarring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Decreased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65000"/>
                            </a:schemeClr>
                          </a:solidFill>
                          <a:effectLst/>
                          <a:latin typeface="Arial" charset="0"/>
                        </a:rPr>
                        <a:t>No good </a:t>
                      </a:r>
                      <a:r>
                        <a:rPr kumimoji="0" lang="en-US" sz="1400" b="0" i="0" u="none" strike="noStrike" cap="none" normalizeH="0" baseline="0" dirty="0" err="1">
                          <a:ln>
                            <a:noFill/>
                          </a:ln>
                          <a:solidFill>
                            <a:schemeClr val="bg1">
                              <a:lumMod val="65000"/>
                            </a:schemeClr>
                          </a:solidFill>
                          <a:effectLst/>
                          <a:latin typeface="Arial" charset="0"/>
                        </a:rPr>
                        <a:t>tx</a:t>
                      </a:r>
                      <a:endParaRPr kumimoji="0" lang="en-US" sz="14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358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8E2ED7-831F-4F2F-AF91-B2BE26DA1302}" type="slidenum">
              <a:rPr lang="en-US" altLang="en-US" sz="1000"/>
              <a:pPr>
                <a:spcBef>
                  <a:spcPct val="0"/>
                </a:spcBef>
                <a:buClrTx/>
                <a:buSzTx/>
                <a:buFontTx/>
                <a:buNone/>
              </a:pPr>
              <a:t>225</a:t>
            </a:fld>
            <a:endParaRPr lang="en-US" altLang="en-US" sz="10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175" y="76200"/>
            <a:ext cx="5291650" cy="3848472"/>
          </a:xfrm>
          <a:prstGeom prst="rect">
            <a:avLst/>
          </a:prstGeom>
        </p:spPr>
      </p:pic>
      <p:sp>
        <p:nvSpPr>
          <p:cNvPr id="2" name="TextBox 1"/>
          <p:cNvSpPr txBox="1"/>
          <p:nvPr/>
        </p:nvSpPr>
        <p:spPr>
          <a:xfrm>
            <a:off x="886773" y="773668"/>
            <a:ext cx="1018227" cy="369332"/>
          </a:xfrm>
          <a:prstGeom prst="rect">
            <a:avLst/>
          </a:prstGeom>
          <a:noFill/>
        </p:spPr>
        <p:txBody>
          <a:bodyPr wrap="none" rtlCol="0">
            <a:spAutoFit/>
          </a:bodyPr>
          <a:lstStyle/>
          <a:p>
            <a:r>
              <a:rPr lang="en-US" dirty="0"/>
              <a:t>Grade 1</a:t>
            </a:r>
          </a:p>
        </p:txBody>
      </p:sp>
      <p:sp>
        <p:nvSpPr>
          <p:cNvPr id="8" name="TextBox 7"/>
          <p:cNvSpPr txBox="1"/>
          <p:nvPr/>
        </p:nvSpPr>
        <p:spPr>
          <a:xfrm>
            <a:off x="4343400" y="729953"/>
            <a:ext cx="1018227" cy="369332"/>
          </a:xfrm>
          <a:prstGeom prst="rect">
            <a:avLst/>
          </a:prstGeom>
          <a:noFill/>
        </p:spPr>
        <p:txBody>
          <a:bodyPr wrap="none" rtlCol="0">
            <a:spAutoFit/>
          </a:bodyPr>
          <a:lstStyle/>
          <a:p>
            <a:r>
              <a:rPr lang="en-US" dirty="0"/>
              <a:t>Grade 2</a:t>
            </a:r>
          </a:p>
        </p:txBody>
      </p:sp>
      <p:sp>
        <p:nvSpPr>
          <p:cNvPr id="9" name="TextBox 8"/>
          <p:cNvSpPr txBox="1"/>
          <p:nvPr/>
        </p:nvSpPr>
        <p:spPr>
          <a:xfrm>
            <a:off x="886773" y="2895600"/>
            <a:ext cx="1018227" cy="369332"/>
          </a:xfrm>
          <a:prstGeom prst="rect">
            <a:avLst/>
          </a:prstGeom>
          <a:noFill/>
        </p:spPr>
        <p:txBody>
          <a:bodyPr wrap="none" rtlCol="0">
            <a:spAutoFit/>
          </a:bodyPr>
          <a:lstStyle/>
          <a:p>
            <a:r>
              <a:rPr lang="en-US" dirty="0"/>
              <a:t>Grade 3</a:t>
            </a:r>
          </a:p>
        </p:txBody>
      </p:sp>
      <p:sp>
        <p:nvSpPr>
          <p:cNvPr id="10" name="TextBox 9"/>
          <p:cNvSpPr txBox="1"/>
          <p:nvPr/>
        </p:nvSpPr>
        <p:spPr>
          <a:xfrm>
            <a:off x="4343400" y="2851885"/>
            <a:ext cx="1018227" cy="369332"/>
          </a:xfrm>
          <a:prstGeom prst="rect">
            <a:avLst/>
          </a:prstGeom>
          <a:noFill/>
        </p:spPr>
        <p:txBody>
          <a:bodyPr wrap="none" rtlCol="0">
            <a:spAutoFit/>
          </a:bodyPr>
          <a:lstStyle/>
          <a:p>
            <a:r>
              <a:rPr lang="en-US" dirty="0"/>
              <a:t>Grade 4</a:t>
            </a:r>
          </a:p>
        </p:txBody>
      </p:sp>
      <p:sp>
        <p:nvSpPr>
          <p:cNvPr id="4" name="TextBox 3">
            <a:extLst>
              <a:ext uri="{FF2B5EF4-FFF2-40B4-BE49-F238E27FC236}">
                <a16:creationId xmlns:a16="http://schemas.microsoft.com/office/drawing/2014/main" id="{83998272-2E91-A549-B5EE-CD0B57358D44}"/>
              </a:ext>
            </a:extLst>
          </p:cNvPr>
          <p:cNvSpPr txBox="1"/>
          <p:nvPr/>
        </p:nvSpPr>
        <p:spPr>
          <a:xfrm>
            <a:off x="1219200" y="5029200"/>
            <a:ext cx="5770025" cy="1077218"/>
          </a:xfrm>
          <a:prstGeom prst="rect">
            <a:avLst/>
          </a:prstGeom>
          <a:solidFill>
            <a:schemeClr val="accent1">
              <a:lumMod val="40000"/>
              <a:lumOff val="60000"/>
            </a:schemeClr>
          </a:solidFill>
        </p:spPr>
        <p:txBody>
          <a:bodyPr wrap="square" rtlCol="0">
            <a:spAutoFit/>
          </a:bodyPr>
          <a:lstStyle/>
          <a:p>
            <a:r>
              <a:rPr lang="en-US" sz="1600" dirty="0"/>
              <a:t>Because you </a:t>
            </a:r>
            <a:r>
              <a:rPr lang="en-US" sz="1600" b="1" i="1" dirty="0"/>
              <a:t>really</a:t>
            </a:r>
            <a:r>
              <a:rPr lang="en-US" sz="1600" dirty="0"/>
              <a:t> don’t want DLK to progress to Grade 4… </a:t>
            </a:r>
            <a:r>
              <a:rPr lang="en-US" sz="1600" dirty="0">
                <a:solidFill>
                  <a:srgbClr val="0000FF"/>
                </a:solidFill>
              </a:rPr>
              <a:t>The </a:t>
            </a:r>
            <a:r>
              <a:rPr lang="en-US" sz="1600" i="1" dirty="0">
                <a:solidFill>
                  <a:srgbClr val="0000FF"/>
                </a:solidFill>
              </a:rPr>
              <a:t>Refractive Surgery </a:t>
            </a:r>
            <a:r>
              <a:rPr lang="en-US" sz="1600" dirty="0">
                <a:solidFill>
                  <a:srgbClr val="0000FF"/>
                </a:solidFill>
              </a:rPr>
              <a:t>book recommends that ‘the surgeon should have a low threshold for irrigating under the flap in suspected cases of severe DLK’</a:t>
            </a:r>
          </a:p>
        </p:txBody>
      </p:sp>
      <p:sp>
        <p:nvSpPr>
          <p:cNvPr id="3" name="Oval 2">
            <a:extLst>
              <a:ext uri="{FF2B5EF4-FFF2-40B4-BE49-F238E27FC236}">
                <a16:creationId xmlns:a16="http://schemas.microsoft.com/office/drawing/2014/main" id="{9ED64E6A-B427-4A26-0902-FF8C4E748359}"/>
              </a:ext>
            </a:extLst>
          </p:cNvPr>
          <p:cNvSpPr/>
          <p:nvPr/>
        </p:nvSpPr>
        <p:spPr>
          <a:xfrm>
            <a:off x="6858000" y="5777948"/>
            <a:ext cx="1905000" cy="43272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85004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226</a:t>
            </a:fld>
            <a:endParaRPr lang="en-US" altLang="en-US"/>
          </a:p>
        </p:txBody>
      </p:sp>
      <p:sp>
        <p:nvSpPr>
          <p:cNvPr id="3" name="TextBox 2"/>
          <p:cNvSpPr txBox="1"/>
          <p:nvPr/>
        </p:nvSpPr>
        <p:spPr>
          <a:xfrm>
            <a:off x="3760495" y="5943600"/>
            <a:ext cx="1697902" cy="369332"/>
          </a:xfrm>
          <a:prstGeom prst="rect">
            <a:avLst/>
          </a:prstGeom>
          <a:noFill/>
        </p:spPr>
        <p:txBody>
          <a:bodyPr wrap="none" rtlCol="0">
            <a:spAutoFit/>
          </a:bodyPr>
          <a:lstStyle/>
          <a:p>
            <a:pPr algn="ctr"/>
            <a:r>
              <a:rPr lang="en-US" dirty="0"/>
              <a:t>More DLK pics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00200"/>
            <a:ext cx="4184800" cy="3143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57" y="1600200"/>
            <a:ext cx="4191000" cy="3143250"/>
          </a:xfrm>
          <a:prstGeom prst="rect">
            <a:avLst/>
          </a:prstGeom>
        </p:spPr>
      </p:pic>
      <p:sp>
        <p:nvSpPr>
          <p:cNvPr id="7" name="TextBox 6"/>
          <p:cNvSpPr txBox="1"/>
          <p:nvPr/>
        </p:nvSpPr>
        <p:spPr>
          <a:xfrm>
            <a:off x="1752600" y="4783088"/>
            <a:ext cx="979755" cy="369332"/>
          </a:xfrm>
          <a:prstGeom prst="rect">
            <a:avLst/>
          </a:prstGeom>
          <a:noFill/>
        </p:spPr>
        <p:txBody>
          <a:bodyPr wrap="none" rtlCol="0">
            <a:spAutoFit/>
          </a:bodyPr>
          <a:lstStyle/>
          <a:p>
            <a:r>
              <a:rPr lang="en-US" dirty="0"/>
              <a:t>Stage 3</a:t>
            </a:r>
          </a:p>
        </p:txBody>
      </p:sp>
      <p:sp>
        <p:nvSpPr>
          <p:cNvPr id="8" name="TextBox 7"/>
          <p:cNvSpPr txBox="1"/>
          <p:nvPr/>
        </p:nvSpPr>
        <p:spPr>
          <a:xfrm>
            <a:off x="6435079" y="4783088"/>
            <a:ext cx="979755" cy="369332"/>
          </a:xfrm>
          <a:prstGeom prst="rect">
            <a:avLst/>
          </a:prstGeom>
          <a:noFill/>
        </p:spPr>
        <p:txBody>
          <a:bodyPr wrap="none" rtlCol="0">
            <a:spAutoFit/>
          </a:bodyPr>
          <a:lstStyle/>
          <a:p>
            <a:r>
              <a:rPr lang="en-US" dirty="0"/>
              <a:t>Stage 4</a:t>
            </a:r>
          </a:p>
        </p:txBody>
      </p:sp>
      <p:sp>
        <p:nvSpPr>
          <p:cNvPr id="9" name="Text Box 14">
            <a:extLst>
              <a:ext uri="{FF2B5EF4-FFF2-40B4-BE49-F238E27FC236}">
                <a16:creationId xmlns:a16="http://schemas.microsoft.com/office/drawing/2014/main" id="{02949951-ECCF-B361-8DAE-120CC781AF19}"/>
              </a:ext>
            </a:extLst>
          </p:cNvPr>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Tree>
    <p:extLst>
      <p:ext uri="{BB962C8B-B14F-4D97-AF65-F5344CB8AC3E}">
        <p14:creationId xmlns:p14="http://schemas.microsoft.com/office/powerpoint/2010/main" val="401138432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67" name="Rectangle 12"/>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36868"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36869"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3687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2EE503-4D0A-45F0-A0A9-3D4451211DDE}" type="slidenum">
              <a:rPr lang="en-US" altLang="en-US" sz="1000"/>
              <a:pPr>
                <a:spcBef>
                  <a:spcPct val="0"/>
                </a:spcBef>
                <a:buClrTx/>
                <a:buSzTx/>
                <a:buFontTx/>
                <a:buNone/>
              </a:pPr>
              <a:t>227</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8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8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8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85000"/>
                            </a:schemeClr>
                          </a:solidFill>
                        </a:rPr>
                        <a:t>Extends</a:t>
                      </a:r>
                      <a:r>
                        <a:rPr lang="en-US" sz="1800" b="0" baseline="0" dirty="0">
                          <a:solidFill>
                            <a:schemeClr val="bg1">
                              <a:lumMod val="85000"/>
                            </a:schemeClr>
                          </a:solidFill>
                        </a:rPr>
                        <a:t> into flap and/or underlying </a:t>
                      </a:r>
                      <a:r>
                        <a:rPr lang="en-US" sz="1800" b="0" baseline="0" dirty="0" err="1">
                          <a:solidFill>
                            <a:schemeClr val="bg1">
                              <a:lumMod val="85000"/>
                            </a:schemeClr>
                          </a:solidFill>
                        </a:rPr>
                        <a:t>stroma</a:t>
                      </a:r>
                      <a:endParaRPr lang="en-US" sz="1800" b="0" dirty="0">
                        <a:solidFill>
                          <a:schemeClr val="bg1">
                            <a:lumMod val="8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8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85000"/>
                            </a:schemeClr>
                          </a:solidFill>
                        </a:rPr>
                        <a:t>Conj</a:t>
                      </a:r>
                      <a:r>
                        <a:rPr lang="en-US" sz="1800" i="1" dirty="0">
                          <a:solidFill>
                            <a:schemeClr val="bg1">
                              <a:lumMod val="8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3" name="Table 3">
            <a:extLst>
              <a:ext uri="{FF2B5EF4-FFF2-40B4-BE49-F238E27FC236}">
                <a16:creationId xmlns:a16="http://schemas.microsoft.com/office/drawing/2014/main" id="{D78AA6DB-CAE1-3E9B-5A77-2270D3C8BDD2}"/>
              </a:ext>
            </a:extLst>
          </p:cNvPr>
          <p:cNvGraphicFramePr>
            <a:graphicFrameLocks noGrp="1"/>
          </p:cNvGraphicFramePr>
          <p:nvPr>
            <p:extLst>
              <p:ext uri="{D42A27DB-BD31-4B8C-83A1-F6EECF244321}">
                <p14:modId xmlns:p14="http://schemas.microsoft.com/office/powerpoint/2010/main" val="182039596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891" name="Rectangle 12"/>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37892"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37893"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3789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0D66BD-CE94-4D6C-ADE6-3D325B2CE008}" type="slidenum">
              <a:rPr lang="en-US" altLang="en-US" sz="1000"/>
              <a:pPr>
                <a:spcBef>
                  <a:spcPct val="0"/>
                </a:spcBef>
                <a:buClrTx/>
                <a:buSzTx/>
                <a:buFontTx/>
                <a:buNone/>
              </a:pPr>
              <a:t>228</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40361075"/>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8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8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8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85000"/>
                            </a:schemeClr>
                          </a:solidFill>
                        </a:rPr>
                        <a:t>Extends</a:t>
                      </a:r>
                      <a:r>
                        <a:rPr lang="en-US" sz="1800" b="0" baseline="0" dirty="0">
                          <a:solidFill>
                            <a:schemeClr val="bg1">
                              <a:lumMod val="85000"/>
                            </a:schemeClr>
                          </a:solidFill>
                        </a:rPr>
                        <a:t> into flap and/or underlying </a:t>
                      </a:r>
                      <a:r>
                        <a:rPr lang="en-US" sz="1800" b="0" baseline="0" dirty="0" err="1">
                          <a:solidFill>
                            <a:schemeClr val="bg1">
                              <a:lumMod val="85000"/>
                            </a:schemeClr>
                          </a:solidFill>
                        </a:rPr>
                        <a:t>stroma</a:t>
                      </a:r>
                      <a:endParaRPr lang="en-US" sz="1800" b="0" dirty="0">
                        <a:solidFill>
                          <a:schemeClr val="bg1">
                            <a:lumMod val="8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8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85000"/>
                            </a:schemeClr>
                          </a:solidFill>
                        </a:rPr>
                        <a:t>Conj</a:t>
                      </a:r>
                      <a:r>
                        <a:rPr lang="en-US" sz="1800" i="1" dirty="0">
                          <a:solidFill>
                            <a:schemeClr val="bg1">
                              <a:lumMod val="8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09F5F8D2-2EA3-1302-E252-B74CA4762E8D}"/>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15" name="Rectangle 12"/>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38916"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38917"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389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31B6D88-7139-42C6-8F9C-46D06A430CBC}" type="slidenum">
              <a:rPr lang="en-US" altLang="en-US" sz="1000"/>
              <a:pPr>
                <a:spcBef>
                  <a:spcPct val="0"/>
                </a:spcBef>
                <a:buClrTx/>
                <a:buSzTx/>
                <a:buFontTx/>
                <a:buNone/>
              </a:pPr>
              <a:t>229</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1101949921"/>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8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8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85000"/>
                            </a:schemeClr>
                          </a:solidFill>
                        </a:rPr>
                        <a:t>Extends</a:t>
                      </a:r>
                      <a:r>
                        <a:rPr lang="en-US" sz="1800" b="0" baseline="0" dirty="0">
                          <a:solidFill>
                            <a:schemeClr val="bg1">
                              <a:lumMod val="85000"/>
                            </a:schemeClr>
                          </a:solidFill>
                        </a:rPr>
                        <a:t> into flap and/or underlying </a:t>
                      </a:r>
                      <a:r>
                        <a:rPr lang="en-US" sz="1800" b="0" baseline="0" dirty="0" err="1">
                          <a:solidFill>
                            <a:schemeClr val="bg1">
                              <a:lumMod val="85000"/>
                            </a:schemeClr>
                          </a:solidFill>
                        </a:rPr>
                        <a:t>stroma</a:t>
                      </a:r>
                      <a:endParaRPr lang="en-US" sz="1800" b="0" dirty="0">
                        <a:solidFill>
                          <a:schemeClr val="bg1">
                            <a:lumMod val="8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8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85000"/>
                            </a:schemeClr>
                          </a:solidFill>
                        </a:rPr>
                        <a:t>Conj</a:t>
                      </a:r>
                      <a:r>
                        <a:rPr lang="en-US" sz="1800" i="1" dirty="0">
                          <a:solidFill>
                            <a:schemeClr val="bg1">
                              <a:lumMod val="8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EFF966B8-BCBE-1CFD-5AE2-3A5157197C12}"/>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2893100"/>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a:t>
            </a:r>
            <a:r>
              <a:rPr lang="en-US" sz="1400" i="1" dirty="0" err="1">
                <a:solidFill>
                  <a:srgbClr val="0000FF"/>
                </a:solidFill>
              </a:rPr>
              <a:t>undercorrected</a:t>
            </a:r>
            <a:r>
              <a:rPr lang="en-US" sz="1400" i="1" dirty="0">
                <a:solidFill>
                  <a:srgbClr val="0000FF"/>
                </a:solidFill>
              </a:rPr>
              <a:t>, at what point should surgical correction be undertaken?</a:t>
            </a:r>
          </a:p>
          <a:p>
            <a:r>
              <a:rPr lang="en-US" sz="1400" dirty="0">
                <a:solidFill>
                  <a:srgbClr val="0000FF"/>
                </a:solidFill>
              </a:rPr>
              <a:t>Once the refraction has stabilized, which usually takes at least  3  months</a:t>
            </a:r>
          </a:p>
          <a:p>
            <a:endParaRPr lang="en-US" sz="1400" i="1" dirty="0">
              <a:solidFill>
                <a:srgbClr val="0000FF"/>
              </a:solidFill>
            </a:endParaRPr>
          </a:p>
          <a:p>
            <a:r>
              <a:rPr lang="en-US" sz="1400" i="1" dirty="0">
                <a:solidFill>
                  <a:srgbClr val="0000FF"/>
                </a:solidFill>
              </a:rPr>
              <a:t>What other complication, if present, should prompt the surgeon to wait even longer?</a:t>
            </a:r>
          </a:p>
          <a:p>
            <a:r>
              <a:rPr lang="en-US" sz="1400" b="1" dirty="0">
                <a:solidFill>
                  <a:srgbClr val="0000FF"/>
                </a:solidFill>
              </a:rPr>
              <a:t>Post-op haze</a:t>
            </a:r>
            <a:r>
              <a:rPr lang="en-US" sz="1400" dirty="0">
                <a:solidFill>
                  <a:srgbClr val="0000FF"/>
                </a:solidFill>
              </a:rPr>
              <a:t>—if present, it portends a higher risk for further regression and/or haze formation</a:t>
            </a:r>
            <a:endParaRPr lang="en-US" sz="1400" dirty="0"/>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76597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39" name="Rectangle 12"/>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39940"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39941"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3994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BF8B210-D039-45E7-BE89-A9BC3A061CD0}" type="slidenum">
              <a:rPr lang="en-US" altLang="en-US" sz="1000"/>
              <a:pPr>
                <a:spcBef>
                  <a:spcPct val="0"/>
                </a:spcBef>
                <a:buClrTx/>
                <a:buSzTx/>
                <a:buFontTx/>
                <a:buNone/>
              </a:pPr>
              <a:t>230</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72333164"/>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8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8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85000"/>
                            </a:schemeClr>
                          </a:solidFill>
                        </a:rPr>
                        <a:t>Extends</a:t>
                      </a:r>
                      <a:r>
                        <a:rPr lang="en-US" sz="1800" b="0" baseline="0" dirty="0">
                          <a:solidFill>
                            <a:schemeClr val="bg1">
                              <a:lumMod val="85000"/>
                            </a:schemeClr>
                          </a:solidFill>
                        </a:rPr>
                        <a:t> into flap and/or underlying </a:t>
                      </a:r>
                      <a:r>
                        <a:rPr lang="en-US" sz="1800" b="0" baseline="0" dirty="0" err="1">
                          <a:solidFill>
                            <a:schemeClr val="bg1">
                              <a:lumMod val="85000"/>
                            </a:schemeClr>
                          </a:solidFill>
                        </a:rPr>
                        <a:t>stroma</a:t>
                      </a:r>
                      <a:endParaRPr lang="en-US" sz="1800" b="0" dirty="0">
                        <a:solidFill>
                          <a:schemeClr val="bg1">
                            <a:lumMod val="8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8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85000"/>
                            </a:schemeClr>
                          </a:solidFill>
                        </a:rPr>
                        <a:t>Conj</a:t>
                      </a:r>
                      <a:r>
                        <a:rPr lang="en-US" sz="1800" i="1" dirty="0">
                          <a:solidFill>
                            <a:schemeClr val="bg1">
                              <a:lumMod val="8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E3565C04-E6AE-58EE-F836-5520C26E8251}"/>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63" name="Rectangle 12"/>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4096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4096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09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39C32C8-FF7B-45EA-8290-7CA159AD215F}" type="slidenum">
              <a:rPr lang="en-US" altLang="en-US" sz="1000"/>
              <a:pPr>
                <a:spcBef>
                  <a:spcPct val="0"/>
                </a:spcBef>
                <a:buClrTx/>
                <a:buSzTx/>
                <a:buFontTx/>
                <a:buNone/>
              </a:pPr>
              <a:t>231</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727939355"/>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tx1"/>
                          </a:solidFill>
                        </a:rPr>
                        <a:t>Depth of involvement</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8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85000"/>
                            </a:schemeClr>
                          </a:solidFill>
                        </a:rPr>
                        <a:t>Conj</a:t>
                      </a:r>
                      <a:r>
                        <a:rPr lang="en-US" sz="1800" i="1" dirty="0">
                          <a:solidFill>
                            <a:schemeClr val="bg1">
                              <a:lumMod val="8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473FBBC7-F095-7D29-3F58-6A33195147AE}"/>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87" name="Rectangle 12"/>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41988"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41989"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199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C4C966-6B89-4B4B-98B7-7C45A3FA0572}" type="slidenum">
              <a:rPr lang="en-US" altLang="en-US" sz="1000"/>
              <a:pPr>
                <a:spcBef>
                  <a:spcPct val="0"/>
                </a:spcBef>
                <a:buClrTx/>
                <a:buSzTx/>
                <a:buFontTx/>
                <a:buNone/>
              </a:pPr>
              <a:t>232</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933790015"/>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tx1"/>
                          </a:solidFill>
                        </a:rPr>
                        <a:t>Depth of involvement</a:t>
                      </a:r>
                    </a:p>
                  </a:txBody>
                  <a:tcPr marT="45709" marB="45709" anchor="ctr">
                    <a:solidFill>
                      <a:schemeClr val="bg1">
                        <a:lumMod val="85000"/>
                      </a:schemeClr>
                    </a:solidFill>
                  </a:tcPr>
                </a:tc>
                <a:tc>
                  <a:txBody>
                    <a:bodyPr/>
                    <a:lstStyle/>
                    <a:p>
                      <a:pPr algn="ctr"/>
                      <a:r>
                        <a:rPr lang="en-US" sz="1800" b="0" dirty="0">
                          <a:solidFill>
                            <a:srgbClr val="0000FF"/>
                          </a:solidFill>
                        </a:rPr>
                        <a:t>Limited to interface</a:t>
                      </a:r>
                    </a:p>
                  </a:txBody>
                  <a:tcPr marT="45709" marB="45709" anchor="ctr">
                    <a:solidFill>
                      <a:schemeClr val="bg1">
                        <a:lumMod val="85000"/>
                      </a:schemeClr>
                    </a:solidFill>
                  </a:tcPr>
                </a:tc>
                <a:tc>
                  <a:txBody>
                    <a:bodyPr/>
                    <a:lstStyle/>
                    <a:p>
                      <a:pPr algn="ctr"/>
                      <a:r>
                        <a:rPr lang="en-US" sz="1800" b="0" dirty="0">
                          <a:solidFill>
                            <a:srgbClr val="0000FF"/>
                          </a:solidFill>
                        </a:rPr>
                        <a:t>Extends</a:t>
                      </a:r>
                      <a:r>
                        <a:rPr lang="en-US" sz="1800" b="0" baseline="0" dirty="0">
                          <a:solidFill>
                            <a:srgbClr val="0000FF"/>
                          </a:solidFill>
                        </a:rPr>
                        <a:t> into flap and/or underlying </a:t>
                      </a:r>
                      <a:r>
                        <a:rPr lang="en-US" sz="1800" b="0" baseline="0" dirty="0" err="1">
                          <a:solidFill>
                            <a:srgbClr val="0000FF"/>
                          </a:solidFill>
                        </a:rPr>
                        <a:t>stroma</a:t>
                      </a:r>
                      <a:endParaRPr lang="en-US" sz="1800" b="0" dirty="0">
                        <a:solidFill>
                          <a:srgbClr val="0000FF"/>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8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85000"/>
                            </a:schemeClr>
                          </a:solidFill>
                        </a:rPr>
                        <a:t>Conj</a:t>
                      </a:r>
                      <a:r>
                        <a:rPr lang="en-US" sz="1800" i="1" dirty="0">
                          <a:solidFill>
                            <a:schemeClr val="bg1">
                              <a:lumMod val="8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8CB44100-2D3B-97F2-75E9-9D5F9FB4AC77}"/>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DCD9D0-34FE-23B1-D6C2-367C53FA4CC0}"/>
              </a:ext>
            </a:extLst>
          </p:cNvPr>
          <p:cNvSpPr>
            <a:spLocks noGrp="1"/>
          </p:cNvSpPr>
          <p:nvPr>
            <p:ph type="sldNum" sz="quarter" idx="12"/>
          </p:nvPr>
        </p:nvSpPr>
        <p:spPr/>
        <p:txBody>
          <a:bodyPr/>
          <a:lstStyle/>
          <a:p>
            <a:pPr>
              <a:defRPr/>
            </a:pPr>
            <a:fld id="{84F414BD-73C9-4AEE-89B2-54D4B014BF1C}" type="slidenum">
              <a:rPr lang="en-US" altLang="en-US" smtClean="0"/>
              <a:pPr>
                <a:defRPr/>
              </a:pPr>
              <a:t>233</a:t>
            </a:fld>
            <a:endParaRPr lang="en-US" altLang="en-US"/>
          </a:p>
        </p:txBody>
      </p:sp>
      <p:pic>
        <p:nvPicPr>
          <p:cNvPr id="1026" name="Picture 2" descr="2020–2021 BCSC Basic and Clinical Science Course™">
            <a:extLst>
              <a:ext uri="{FF2B5EF4-FFF2-40B4-BE49-F238E27FC236}">
                <a16:creationId xmlns:a16="http://schemas.microsoft.com/office/drawing/2014/main" id="{5E54FD4D-1320-692C-BA2E-5D1AB4A85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63" y="1664499"/>
            <a:ext cx="5199470" cy="3529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4">
            <a:extLst>
              <a:ext uri="{FF2B5EF4-FFF2-40B4-BE49-F238E27FC236}">
                <a16:creationId xmlns:a16="http://schemas.microsoft.com/office/drawing/2014/main" id="{1CAFE988-50D3-AD35-51C5-634101B0125C}"/>
              </a:ext>
            </a:extLst>
          </p:cNvPr>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3" name="TextBox 2">
            <a:extLst>
              <a:ext uri="{FF2B5EF4-FFF2-40B4-BE49-F238E27FC236}">
                <a16:creationId xmlns:a16="http://schemas.microsoft.com/office/drawing/2014/main" id="{1DD050C4-4A3D-4519-6715-6D99D4138684}"/>
              </a:ext>
            </a:extLst>
          </p:cNvPr>
          <p:cNvSpPr txBox="1"/>
          <p:nvPr/>
        </p:nvSpPr>
        <p:spPr>
          <a:xfrm>
            <a:off x="1600199" y="6059269"/>
            <a:ext cx="5943599" cy="646331"/>
          </a:xfrm>
          <a:prstGeom prst="rect">
            <a:avLst/>
          </a:prstGeom>
          <a:noFill/>
        </p:spPr>
        <p:txBody>
          <a:bodyPr wrap="square" rtlCol="0">
            <a:spAutoFit/>
          </a:bodyPr>
          <a:lstStyle/>
          <a:p>
            <a:r>
              <a:rPr lang="en-US" i="0" dirty="0">
                <a:effectLst/>
                <a:latin typeface="+mn-lt"/>
              </a:rPr>
              <a:t> DLK is differentiated from infectious keratitis by the confinement of the infiltrate to the interface alone in DLK</a:t>
            </a:r>
          </a:p>
        </p:txBody>
      </p:sp>
    </p:spTree>
    <p:extLst>
      <p:ext uri="{BB962C8B-B14F-4D97-AF65-F5344CB8AC3E}">
        <p14:creationId xmlns:p14="http://schemas.microsoft.com/office/powerpoint/2010/main" val="118156922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1" name="Rectangle 12"/>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43012"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43013"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301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5602D79-BFBF-45E1-A9B6-A77CF0F7DE88}" type="slidenum">
              <a:rPr lang="en-US" altLang="en-US" sz="1000"/>
              <a:pPr>
                <a:spcBef>
                  <a:spcPct val="0"/>
                </a:spcBef>
                <a:buClrTx/>
                <a:buSzTx/>
                <a:buFontTx/>
                <a:buNone/>
              </a:pPr>
              <a:t>234</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876054134"/>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tx1"/>
                          </a:solidFill>
                        </a:rPr>
                        <a:t>Depth of involvement</a:t>
                      </a:r>
                    </a:p>
                  </a:txBody>
                  <a:tcPr marT="45709" marB="45709" anchor="ctr">
                    <a:solidFill>
                      <a:schemeClr val="bg1">
                        <a:lumMod val="85000"/>
                      </a:schemeClr>
                    </a:solidFill>
                  </a:tcPr>
                </a:tc>
                <a:tc>
                  <a:txBody>
                    <a:bodyPr/>
                    <a:lstStyle/>
                    <a:p>
                      <a:pPr algn="ctr"/>
                      <a:r>
                        <a:rPr lang="en-US" sz="1800" b="0" dirty="0">
                          <a:solidFill>
                            <a:srgbClr val="0000FF"/>
                          </a:solidFill>
                        </a:rPr>
                        <a:t>Limited to interface</a:t>
                      </a:r>
                    </a:p>
                  </a:txBody>
                  <a:tcPr marT="45709" marB="45709" anchor="ctr">
                    <a:solidFill>
                      <a:schemeClr val="bg1">
                        <a:lumMod val="85000"/>
                      </a:schemeClr>
                    </a:solidFill>
                  </a:tcPr>
                </a:tc>
                <a:tc>
                  <a:txBody>
                    <a:bodyPr/>
                    <a:lstStyle/>
                    <a:p>
                      <a:pPr algn="ctr"/>
                      <a:r>
                        <a:rPr lang="en-US" sz="1800" b="0" dirty="0">
                          <a:solidFill>
                            <a:srgbClr val="0000FF"/>
                          </a:solidFill>
                        </a:rPr>
                        <a:t>Extends</a:t>
                      </a:r>
                      <a:r>
                        <a:rPr lang="en-US" sz="1800" b="0" baseline="0" dirty="0">
                          <a:solidFill>
                            <a:srgbClr val="0000FF"/>
                          </a:solidFill>
                        </a:rPr>
                        <a:t> into flap and/or underlying </a:t>
                      </a:r>
                      <a:r>
                        <a:rPr lang="en-US" sz="1800" b="0" baseline="0" dirty="0" err="1">
                          <a:solidFill>
                            <a:srgbClr val="0000FF"/>
                          </a:solidFill>
                        </a:rPr>
                        <a:t>stroma</a:t>
                      </a:r>
                      <a:endParaRPr lang="en-US" sz="1800" b="0" dirty="0">
                        <a:solidFill>
                          <a:srgbClr val="0000FF"/>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tx1"/>
                          </a:solidFill>
                        </a:rPr>
                        <a:t>Photosensitivity?</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85000"/>
                            </a:schemeClr>
                          </a:solidFill>
                        </a:rPr>
                        <a:t>Conj</a:t>
                      </a:r>
                      <a:r>
                        <a:rPr lang="en-US" sz="1800" i="1" dirty="0">
                          <a:solidFill>
                            <a:schemeClr val="bg1">
                              <a:lumMod val="8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9EA27260-B99C-616B-0608-0437E190D89C}"/>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35" name="Rectangle 12"/>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44036"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44037"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403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9931383-00B0-4E46-8C3A-BC26AE18A407}" type="slidenum">
              <a:rPr lang="en-US" altLang="en-US" sz="1000"/>
              <a:pPr>
                <a:spcBef>
                  <a:spcPct val="0"/>
                </a:spcBef>
                <a:buClrTx/>
                <a:buSzTx/>
                <a:buFontTx/>
                <a:buNone/>
              </a:pPr>
              <a:t>235</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1441454686"/>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tx1"/>
                          </a:solidFill>
                        </a:rPr>
                        <a:t>Depth of involvement</a:t>
                      </a:r>
                    </a:p>
                  </a:txBody>
                  <a:tcPr marT="45709" marB="45709" anchor="ctr">
                    <a:solidFill>
                      <a:schemeClr val="bg1">
                        <a:lumMod val="85000"/>
                      </a:schemeClr>
                    </a:solidFill>
                  </a:tcPr>
                </a:tc>
                <a:tc>
                  <a:txBody>
                    <a:bodyPr/>
                    <a:lstStyle/>
                    <a:p>
                      <a:pPr algn="ctr"/>
                      <a:r>
                        <a:rPr lang="en-US" sz="1800" b="0" dirty="0">
                          <a:solidFill>
                            <a:srgbClr val="0000FF"/>
                          </a:solidFill>
                        </a:rPr>
                        <a:t>Limited to interface</a:t>
                      </a:r>
                    </a:p>
                  </a:txBody>
                  <a:tcPr marT="45709" marB="45709" anchor="ctr">
                    <a:solidFill>
                      <a:schemeClr val="bg1">
                        <a:lumMod val="85000"/>
                      </a:schemeClr>
                    </a:solidFill>
                  </a:tcPr>
                </a:tc>
                <a:tc>
                  <a:txBody>
                    <a:bodyPr/>
                    <a:lstStyle/>
                    <a:p>
                      <a:pPr algn="ctr"/>
                      <a:r>
                        <a:rPr lang="en-US" sz="1800" b="0" dirty="0">
                          <a:solidFill>
                            <a:srgbClr val="0000FF"/>
                          </a:solidFill>
                        </a:rPr>
                        <a:t>Extends</a:t>
                      </a:r>
                      <a:r>
                        <a:rPr lang="en-US" sz="1800" b="0" baseline="0" dirty="0">
                          <a:solidFill>
                            <a:srgbClr val="0000FF"/>
                          </a:solidFill>
                        </a:rPr>
                        <a:t> into flap and/or underlying </a:t>
                      </a:r>
                      <a:r>
                        <a:rPr lang="en-US" sz="1800" b="0" baseline="0" dirty="0" err="1">
                          <a:solidFill>
                            <a:srgbClr val="0000FF"/>
                          </a:solidFill>
                        </a:rPr>
                        <a:t>stroma</a:t>
                      </a:r>
                      <a:endParaRPr lang="en-US" sz="1800" b="0" dirty="0">
                        <a:solidFill>
                          <a:srgbClr val="0000FF"/>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tx1"/>
                          </a:solidFill>
                        </a:rPr>
                        <a:t>Photosensitivity?</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85000"/>
                            </a:schemeClr>
                          </a:solidFill>
                        </a:rPr>
                        <a:t>Conj</a:t>
                      </a:r>
                      <a:r>
                        <a:rPr lang="en-US" sz="1800" i="1" dirty="0">
                          <a:solidFill>
                            <a:schemeClr val="bg1">
                              <a:lumMod val="8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8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3527646F-81AA-9D07-46A8-99908ADDD55A}"/>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59" name="Rectangle 12"/>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45060"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45061"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506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E1A3681-64F8-42D2-AA68-0201B5DD9679}" type="slidenum">
              <a:rPr lang="en-US" altLang="en-US" sz="1000"/>
              <a:pPr>
                <a:spcBef>
                  <a:spcPct val="0"/>
                </a:spcBef>
                <a:buClrTx/>
                <a:buSzTx/>
                <a:buFontTx/>
                <a:buNone/>
              </a:pPr>
              <a:t>236</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3220563442"/>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tx1"/>
                          </a:solidFill>
                        </a:rPr>
                        <a:t>Depth of involvement</a:t>
                      </a:r>
                    </a:p>
                  </a:txBody>
                  <a:tcPr marT="45709" marB="45709" anchor="ctr">
                    <a:solidFill>
                      <a:schemeClr val="bg1">
                        <a:lumMod val="85000"/>
                      </a:schemeClr>
                    </a:solidFill>
                  </a:tcPr>
                </a:tc>
                <a:tc>
                  <a:txBody>
                    <a:bodyPr/>
                    <a:lstStyle/>
                    <a:p>
                      <a:pPr algn="ctr"/>
                      <a:r>
                        <a:rPr lang="en-US" sz="1800" b="0" dirty="0">
                          <a:solidFill>
                            <a:srgbClr val="0000FF"/>
                          </a:solidFill>
                        </a:rPr>
                        <a:t>Limited to interface</a:t>
                      </a:r>
                    </a:p>
                  </a:txBody>
                  <a:tcPr marT="45709" marB="45709" anchor="ctr">
                    <a:solidFill>
                      <a:schemeClr val="bg1">
                        <a:lumMod val="85000"/>
                      </a:schemeClr>
                    </a:solidFill>
                  </a:tcPr>
                </a:tc>
                <a:tc>
                  <a:txBody>
                    <a:bodyPr/>
                    <a:lstStyle/>
                    <a:p>
                      <a:pPr algn="ctr"/>
                      <a:r>
                        <a:rPr lang="en-US" sz="1800" b="0" dirty="0">
                          <a:solidFill>
                            <a:srgbClr val="0000FF"/>
                          </a:solidFill>
                        </a:rPr>
                        <a:t>Extends</a:t>
                      </a:r>
                      <a:r>
                        <a:rPr lang="en-US" sz="1800" b="0" baseline="0" dirty="0">
                          <a:solidFill>
                            <a:srgbClr val="0000FF"/>
                          </a:solidFill>
                        </a:rPr>
                        <a:t> into flap and/or underlying </a:t>
                      </a:r>
                      <a:r>
                        <a:rPr lang="en-US" sz="1800" b="0" baseline="0" dirty="0" err="1">
                          <a:solidFill>
                            <a:srgbClr val="0000FF"/>
                          </a:solidFill>
                        </a:rPr>
                        <a:t>stroma</a:t>
                      </a:r>
                      <a:endParaRPr lang="en-US" sz="1800" b="0" dirty="0">
                        <a:solidFill>
                          <a:srgbClr val="0000FF"/>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tx1"/>
                          </a:solidFill>
                        </a:rPr>
                        <a:t>Photosensitivity?</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tx1"/>
                          </a:solidFill>
                        </a:rPr>
                        <a:t>Conj</a:t>
                      </a:r>
                      <a:r>
                        <a:rPr lang="en-US" sz="1800" i="1" dirty="0">
                          <a:solidFill>
                            <a:schemeClr val="tx1"/>
                          </a:solidFill>
                        </a:rPr>
                        <a:t> injection?</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tc>
                  <a:txBody>
                    <a:bodyPr/>
                    <a:lstStyle/>
                    <a:p>
                      <a:pPr algn="ctr"/>
                      <a:r>
                        <a:rPr lang="en-US" sz="2000" b="1" i="1" dirty="0">
                          <a:solidFill>
                            <a:srgbClr val="0000FF"/>
                          </a:solidFill>
                        </a:rPr>
                        <a:t>?</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105123C6-D48C-66BC-27DE-FCDDD04B85A5}"/>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237</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4119923813"/>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tx1"/>
                          </a:solidFill>
                        </a:rPr>
                        <a:t>Depth of involvement</a:t>
                      </a:r>
                    </a:p>
                  </a:txBody>
                  <a:tcPr marT="45709" marB="45709" anchor="ctr">
                    <a:solidFill>
                      <a:schemeClr val="bg1">
                        <a:lumMod val="85000"/>
                      </a:schemeClr>
                    </a:solidFill>
                  </a:tcPr>
                </a:tc>
                <a:tc>
                  <a:txBody>
                    <a:bodyPr/>
                    <a:lstStyle/>
                    <a:p>
                      <a:pPr algn="ctr"/>
                      <a:r>
                        <a:rPr lang="en-US" sz="1800" b="0" dirty="0">
                          <a:solidFill>
                            <a:srgbClr val="0000FF"/>
                          </a:solidFill>
                        </a:rPr>
                        <a:t>Limited to interface</a:t>
                      </a:r>
                    </a:p>
                  </a:txBody>
                  <a:tcPr marT="45709" marB="45709" anchor="ctr">
                    <a:solidFill>
                      <a:schemeClr val="bg1">
                        <a:lumMod val="85000"/>
                      </a:schemeClr>
                    </a:solidFill>
                  </a:tcPr>
                </a:tc>
                <a:tc>
                  <a:txBody>
                    <a:bodyPr/>
                    <a:lstStyle/>
                    <a:p>
                      <a:pPr algn="ctr"/>
                      <a:r>
                        <a:rPr lang="en-US" sz="1800" b="0" dirty="0">
                          <a:solidFill>
                            <a:srgbClr val="0000FF"/>
                          </a:solidFill>
                        </a:rPr>
                        <a:t>Extends</a:t>
                      </a:r>
                      <a:r>
                        <a:rPr lang="en-US" sz="1800" b="0" baseline="0" dirty="0">
                          <a:solidFill>
                            <a:srgbClr val="0000FF"/>
                          </a:solidFill>
                        </a:rPr>
                        <a:t> into flap and/or underlying </a:t>
                      </a:r>
                      <a:r>
                        <a:rPr lang="en-US" sz="1800" b="0" baseline="0" dirty="0" err="1">
                          <a:solidFill>
                            <a:srgbClr val="0000FF"/>
                          </a:solidFill>
                        </a:rPr>
                        <a:t>stroma</a:t>
                      </a:r>
                      <a:endParaRPr lang="en-US" sz="1800" b="0" dirty="0">
                        <a:solidFill>
                          <a:srgbClr val="0000FF"/>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tx1"/>
                          </a:solidFill>
                        </a:rPr>
                        <a:t>Photosensitivity?</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tx1"/>
                          </a:solidFill>
                        </a:rPr>
                        <a:t>Conj</a:t>
                      </a:r>
                      <a:r>
                        <a:rPr lang="en-US" sz="1800" i="1" dirty="0">
                          <a:solidFill>
                            <a:schemeClr val="tx1"/>
                          </a:solidFill>
                        </a:rPr>
                        <a:t> injection?</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912BB3B3-D456-1C0F-F890-31F9AC1850AA}"/>
              </a:ext>
            </a:extLst>
          </p:cNvPr>
          <p:cNvGraphicFramePr>
            <a:graphicFrameLocks noGrp="1"/>
          </p:cNvGraphicFramePr>
          <p:nvPr>
            <p:extLst>
              <p:ext uri="{D42A27DB-BD31-4B8C-83A1-F6EECF244321}">
                <p14:modId xmlns:p14="http://schemas.microsoft.com/office/powerpoint/2010/main" val="1810267498"/>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endParaRPr lang="en-US" b="0" i="1" dirty="0">
                        <a:solidFill>
                          <a:schemeClr val="tx1"/>
                        </a:solidFill>
                      </a:endParaRPr>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extLst>
                  <a:ext uri="{0D108BD9-81ED-4DB2-BD59-A6C34878D82A}">
                    <a16:rowId xmlns:a16="http://schemas.microsoft.com/office/drawing/2014/main" val="750625234"/>
                  </a:ext>
                </a:extLst>
              </a:tr>
            </a:tbl>
          </a:graphicData>
        </a:graphic>
      </p:graphicFrame>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238</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tx1"/>
                          </a:solidFill>
                        </a:rPr>
                        <a:t>Depth of involvement</a:t>
                      </a:r>
                    </a:p>
                  </a:txBody>
                  <a:tcPr marT="45709" marB="45709" anchor="ctr">
                    <a:solidFill>
                      <a:schemeClr val="bg1">
                        <a:lumMod val="85000"/>
                      </a:schemeClr>
                    </a:solidFill>
                  </a:tcPr>
                </a:tc>
                <a:tc>
                  <a:txBody>
                    <a:bodyPr/>
                    <a:lstStyle/>
                    <a:p>
                      <a:pPr algn="ctr"/>
                      <a:r>
                        <a:rPr lang="en-US" sz="1800" b="0" dirty="0">
                          <a:solidFill>
                            <a:srgbClr val="0000FF"/>
                          </a:solidFill>
                        </a:rPr>
                        <a:t>Limited to interface</a:t>
                      </a:r>
                    </a:p>
                  </a:txBody>
                  <a:tcPr marT="45709" marB="45709" anchor="ctr">
                    <a:solidFill>
                      <a:schemeClr val="bg1">
                        <a:lumMod val="85000"/>
                      </a:schemeClr>
                    </a:solidFill>
                  </a:tcPr>
                </a:tc>
                <a:tc>
                  <a:txBody>
                    <a:bodyPr/>
                    <a:lstStyle/>
                    <a:p>
                      <a:pPr algn="ctr"/>
                      <a:r>
                        <a:rPr lang="en-US" sz="1800" b="0" dirty="0">
                          <a:solidFill>
                            <a:srgbClr val="0000FF"/>
                          </a:solidFill>
                        </a:rPr>
                        <a:t>Extends</a:t>
                      </a:r>
                      <a:r>
                        <a:rPr lang="en-US" sz="1800" b="0" baseline="0" dirty="0">
                          <a:solidFill>
                            <a:srgbClr val="0000FF"/>
                          </a:solidFill>
                        </a:rPr>
                        <a:t> into flap and/or underlying </a:t>
                      </a:r>
                      <a:r>
                        <a:rPr lang="en-US" sz="1800" b="0" baseline="0" dirty="0" err="1">
                          <a:solidFill>
                            <a:srgbClr val="0000FF"/>
                          </a:solidFill>
                        </a:rPr>
                        <a:t>stroma</a:t>
                      </a:r>
                      <a:endParaRPr lang="en-US" sz="1800" b="0" dirty="0">
                        <a:solidFill>
                          <a:srgbClr val="0000FF"/>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tx1"/>
                          </a:solidFill>
                        </a:rPr>
                        <a:t>Photosensitivity?</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tx1"/>
                          </a:solidFill>
                        </a:rPr>
                        <a:t>Conj</a:t>
                      </a:r>
                      <a:r>
                        <a:rPr lang="en-US" sz="1800" i="1" dirty="0">
                          <a:solidFill>
                            <a:schemeClr val="tx1"/>
                          </a:solidFill>
                        </a:rPr>
                        <a:t> injection?</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912BB3B3-D456-1C0F-F890-31F9AC1850AA}"/>
              </a:ext>
            </a:extLst>
          </p:cNvPr>
          <p:cNvGraphicFramePr>
            <a:graphicFrameLocks noGrp="1"/>
          </p:cNvGraphicFramePr>
          <p:nvPr>
            <p:extLst>
              <p:ext uri="{D42A27DB-BD31-4B8C-83A1-F6EECF244321}">
                <p14:modId xmlns:p14="http://schemas.microsoft.com/office/powerpoint/2010/main" val="1724290352"/>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tx1"/>
                          </a:solidFill>
                        </a:rPr>
                        <a:t>AC reaction?</a:t>
                      </a:r>
                    </a:p>
                  </a:txBody>
                  <a:tcPr anchor="ctr">
                    <a:solidFill>
                      <a:schemeClr val="bg1">
                        <a:lumMod val="85000"/>
                      </a:schemeClr>
                    </a:solidFill>
                  </a:tcPr>
                </a:tc>
                <a:tc>
                  <a:txBody>
                    <a:bodyPr/>
                    <a:lstStyle/>
                    <a:p>
                      <a:pPr algn="ctr"/>
                      <a:r>
                        <a:rPr lang="en-US" i="1" dirty="0">
                          <a:solidFill>
                            <a:srgbClr val="0000FF"/>
                          </a:solidFill>
                        </a:rPr>
                        <a:t>?</a:t>
                      </a:r>
                    </a:p>
                  </a:txBody>
                  <a:tcPr anchor="ctr">
                    <a:solidFill>
                      <a:schemeClr val="bg1">
                        <a:lumMod val="85000"/>
                      </a:schemeClr>
                    </a:solidFill>
                  </a:tcPr>
                </a:tc>
                <a:tc>
                  <a:txBody>
                    <a:bodyPr/>
                    <a:lstStyle/>
                    <a:p>
                      <a:pPr algn="ctr"/>
                      <a:r>
                        <a:rPr lang="en-US" i="1" dirty="0">
                          <a:solidFill>
                            <a:srgbClr val="0000FF"/>
                          </a:solidFill>
                        </a:rPr>
                        <a:t>?</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Tree>
    <p:extLst>
      <p:ext uri="{BB962C8B-B14F-4D97-AF65-F5344CB8AC3E}">
        <p14:creationId xmlns:p14="http://schemas.microsoft.com/office/powerpoint/2010/main" val="189689032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DLK</a:t>
            </a:r>
            <a:r>
              <a:rPr lang="en-US" altLang="en-US" sz="2600"/>
              <a:t> vs </a:t>
            </a:r>
            <a:r>
              <a:rPr lang="en-US" altLang="en-US" sz="2600" b="1"/>
              <a:t>Infectious Keratitis 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239</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tx1"/>
                          </a:solidFill>
                        </a:rPr>
                        <a:t>Infectious</a:t>
                      </a:r>
                      <a:r>
                        <a:rPr lang="en-US" sz="1800" baseline="0" dirty="0">
                          <a:solidFill>
                            <a:schemeClr val="tx1"/>
                          </a:solidFill>
                        </a:rPr>
                        <a:t> Keratitis</a:t>
                      </a:r>
                      <a:endParaRPr lang="en-US" sz="1800" dirty="0">
                        <a:solidFill>
                          <a:schemeClr val="tx1"/>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Usually &lt;24 </a:t>
                      </a:r>
                      <a:r>
                        <a:rPr lang="en-US" sz="1800" dirty="0" err="1">
                          <a:solidFill>
                            <a:srgbClr val="0000FF"/>
                          </a:solidFill>
                        </a:rPr>
                        <a:t>hrs</a:t>
                      </a:r>
                      <a:r>
                        <a:rPr lang="en-US" sz="1800" dirty="0">
                          <a:solidFill>
                            <a:srgbClr val="0000FF"/>
                          </a:solidFill>
                        </a:rPr>
                        <a:t>, no more than 3 days</a:t>
                      </a:r>
                    </a:p>
                  </a:txBody>
                  <a:tcPr marT="45709" marB="45709" anchor="ctr">
                    <a:solidFill>
                      <a:schemeClr val="bg1">
                        <a:lumMod val="85000"/>
                      </a:schemeClr>
                    </a:solidFill>
                  </a:tcPr>
                </a:tc>
                <a:tc>
                  <a:txBody>
                    <a:bodyPr/>
                    <a:lstStyle/>
                    <a:p>
                      <a:pPr algn="ctr"/>
                      <a:r>
                        <a:rPr lang="en-US" sz="1800" dirty="0">
                          <a:solidFill>
                            <a:srgbClr val="0000FF"/>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tx1"/>
                          </a:solidFill>
                        </a:rPr>
                        <a:t>Location</a:t>
                      </a:r>
                    </a:p>
                  </a:txBody>
                  <a:tcPr marT="45709" marB="45709" anchor="ctr">
                    <a:solidFill>
                      <a:schemeClr val="bg1">
                        <a:lumMod val="85000"/>
                      </a:schemeClr>
                    </a:solidFill>
                  </a:tcPr>
                </a:tc>
                <a:tc>
                  <a:txBody>
                    <a:bodyPr/>
                    <a:lstStyle/>
                    <a:p>
                      <a:pPr algn="ctr"/>
                      <a:r>
                        <a:rPr lang="en-US" sz="1800" dirty="0">
                          <a:solidFill>
                            <a:srgbClr val="0000FF"/>
                          </a:solidFill>
                        </a:rPr>
                        <a:t>Peripheral (initially)</a:t>
                      </a:r>
                    </a:p>
                  </a:txBody>
                  <a:tcPr marT="45709" marB="45709" anchor="ctr">
                    <a:solidFill>
                      <a:schemeClr val="bg1">
                        <a:lumMod val="85000"/>
                      </a:schemeClr>
                    </a:solidFill>
                  </a:tcPr>
                </a:tc>
                <a:tc>
                  <a:txBody>
                    <a:bodyPr/>
                    <a:lstStyle/>
                    <a:p>
                      <a:pPr algn="ctr"/>
                      <a:r>
                        <a:rPr lang="en-US" sz="1800" dirty="0">
                          <a:solidFill>
                            <a:srgbClr val="0000FF"/>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tx1"/>
                          </a:solidFill>
                        </a:rPr>
                        <a:t>Depth of involvement</a:t>
                      </a:r>
                    </a:p>
                  </a:txBody>
                  <a:tcPr marT="45709" marB="45709" anchor="ctr">
                    <a:solidFill>
                      <a:schemeClr val="bg1">
                        <a:lumMod val="85000"/>
                      </a:schemeClr>
                    </a:solidFill>
                  </a:tcPr>
                </a:tc>
                <a:tc>
                  <a:txBody>
                    <a:bodyPr/>
                    <a:lstStyle/>
                    <a:p>
                      <a:pPr algn="ctr"/>
                      <a:r>
                        <a:rPr lang="en-US" sz="1800" b="0" dirty="0">
                          <a:solidFill>
                            <a:srgbClr val="0000FF"/>
                          </a:solidFill>
                        </a:rPr>
                        <a:t>Limited to interface</a:t>
                      </a:r>
                    </a:p>
                  </a:txBody>
                  <a:tcPr marT="45709" marB="45709" anchor="ctr">
                    <a:solidFill>
                      <a:schemeClr val="bg1">
                        <a:lumMod val="85000"/>
                      </a:schemeClr>
                    </a:solidFill>
                  </a:tcPr>
                </a:tc>
                <a:tc>
                  <a:txBody>
                    <a:bodyPr/>
                    <a:lstStyle/>
                    <a:p>
                      <a:pPr algn="ctr"/>
                      <a:r>
                        <a:rPr lang="en-US" sz="1800" b="0" dirty="0">
                          <a:solidFill>
                            <a:srgbClr val="0000FF"/>
                          </a:solidFill>
                        </a:rPr>
                        <a:t>Extends</a:t>
                      </a:r>
                      <a:r>
                        <a:rPr lang="en-US" sz="1800" b="0" baseline="0" dirty="0">
                          <a:solidFill>
                            <a:srgbClr val="0000FF"/>
                          </a:solidFill>
                        </a:rPr>
                        <a:t> into flap and/or underlying </a:t>
                      </a:r>
                      <a:r>
                        <a:rPr lang="en-US" sz="1800" b="0" baseline="0" dirty="0" err="1">
                          <a:solidFill>
                            <a:srgbClr val="0000FF"/>
                          </a:solidFill>
                        </a:rPr>
                        <a:t>stroma</a:t>
                      </a:r>
                      <a:endParaRPr lang="en-US" sz="1800" b="0" dirty="0">
                        <a:solidFill>
                          <a:srgbClr val="0000FF"/>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tx1"/>
                          </a:solidFill>
                        </a:rPr>
                        <a:t>Photosensitivity?</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tx1"/>
                          </a:solidFill>
                        </a:rPr>
                        <a:t>Conj</a:t>
                      </a:r>
                      <a:r>
                        <a:rPr lang="en-US" sz="1800" i="1" dirty="0">
                          <a:solidFill>
                            <a:schemeClr val="tx1"/>
                          </a:solidFill>
                        </a:rPr>
                        <a:t> injection?</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tc>
                  <a:txBody>
                    <a:bodyPr/>
                    <a:lstStyle/>
                    <a:p>
                      <a:pPr algn="ctr"/>
                      <a:r>
                        <a:rPr lang="en-US" sz="1800" dirty="0">
                          <a:solidFill>
                            <a:srgbClr val="0000FF"/>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8" name="Table 3">
            <a:extLst>
              <a:ext uri="{FF2B5EF4-FFF2-40B4-BE49-F238E27FC236}">
                <a16:creationId xmlns:a16="http://schemas.microsoft.com/office/drawing/2014/main" id="{912BB3B3-D456-1C0F-F890-31F9AC1850AA}"/>
              </a:ext>
            </a:extLst>
          </p:cNvPr>
          <p:cNvGraphicFramePr>
            <a:graphicFrameLocks noGrp="1"/>
          </p:cNvGraphicFramePr>
          <p:nvPr>
            <p:extLst>
              <p:ext uri="{D42A27DB-BD31-4B8C-83A1-F6EECF244321}">
                <p14:modId xmlns:p14="http://schemas.microsoft.com/office/powerpoint/2010/main" val="2196819704"/>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tx1"/>
                          </a:solidFill>
                        </a:rPr>
                        <a:t>AC reaction?</a:t>
                      </a:r>
                    </a:p>
                  </a:txBody>
                  <a:tcPr anchor="ctr">
                    <a:solidFill>
                      <a:schemeClr val="bg1">
                        <a:lumMod val="85000"/>
                      </a:schemeClr>
                    </a:solidFill>
                  </a:tcPr>
                </a:tc>
                <a:tc>
                  <a:txBody>
                    <a:bodyPr/>
                    <a:lstStyle/>
                    <a:p>
                      <a:pPr algn="ctr"/>
                      <a:r>
                        <a:rPr lang="en-US" b="0" dirty="0">
                          <a:solidFill>
                            <a:srgbClr val="0000FF"/>
                          </a:solidFill>
                        </a:rPr>
                        <a:t>Rare</a:t>
                      </a:r>
                    </a:p>
                  </a:txBody>
                  <a:tcPr anchor="ctr">
                    <a:solidFill>
                      <a:schemeClr val="bg1">
                        <a:lumMod val="85000"/>
                      </a:schemeClr>
                    </a:solidFill>
                  </a:tcPr>
                </a:tc>
                <a:tc>
                  <a:txBody>
                    <a:bodyPr/>
                    <a:lstStyle/>
                    <a:p>
                      <a:pPr algn="ctr"/>
                      <a:r>
                        <a:rPr lang="en-US" b="0" dirty="0">
                          <a:solidFill>
                            <a:srgbClr val="0000FF"/>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Tree>
    <p:extLst>
      <p:ext uri="{BB962C8B-B14F-4D97-AF65-F5344CB8AC3E}">
        <p14:creationId xmlns:p14="http://schemas.microsoft.com/office/powerpoint/2010/main" val="3138177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3108543"/>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a:t>
            </a:r>
            <a:r>
              <a:rPr lang="en-US" sz="1400" i="1" dirty="0" err="1">
                <a:solidFill>
                  <a:srgbClr val="0000FF"/>
                </a:solidFill>
              </a:rPr>
              <a:t>undercorrected</a:t>
            </a:r>
            <a:r>
              <a:rPr lang="en-US" sz="1400" i="1" dirty="0">
                <a:solidFill>
                  <a:srgbClr val="0000FF"/>
                </a:solidFill>
              </a:rPr>
              <a:t>, at what point should surgical correction be undertaken?</a:t>
            </a:r>
          </a:p>
          <a:p>
            <a:r>
              <a:rPr lang="en-US" sz="1400" dirty="0">
                <a:solidFill>
                  <a:srgbClr val="0000FF"/>
                </a:solidFill>
              </a:rPr>
              <a:t>Once the refraction has stabilized, which usually takes at least  3  months</a:t>
            </a:r>
          </a:p>
          <a:p>
            <a:endParaRPr lang="en-US" sz="1400" i="1" dirty="0">
              <a:solidFill>
                <a:srgbClr val="0000FF"/>
              </a:solidFill>
            </a:endParaRPr>
          </a:p>
          <a:p>
            <a:r>
              <a:rPr lang="en-US" sz="1400" i="1" dirty="0">
                <a:solidFill>
                  <a:srgbClr val="0000FF"/>
                </a:solidFill>
              </a:rPr>
              <a:t>What other complication, if present, should prompt the surgeon to wait even longer?</a:t>
            </a:r>
          </a:p>
          <a:p>
            <a:r>
              <a:rPr lang="en-US" sz="1400" b="1" dirty="0">
                <a:solidFill>
                  <a:srgbClr val="0000FF"/>
                </a:solidFill>
              </a:rPr>
              <a:t>Post-op haze</a:t>
            </a:r>
            <a:r>
              <a:rPr lang="en-US" sz="1400" dirty="0">
                <a:solidFill>
                  <a:srgbClr val="0000FF"/>
                </a:solidFill>
              </a:rPr>
              <a:t>—if present, it portends a higher risk for further regression and/or haze formation. </a:t>
            </a:r>
            <a:r>
              <a:rPr lang="en-US" sz="1400" dirty="0"/>
              <a:t>In such cases, the prudent course is to wait at least  6-12  months prior to re-treating.</a:t>
            </a: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760816" y="62484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to #</a:t>
            </a:r>
          </a:p>
        </p:txBody>
      </p:sp>
    </p:spTree>
    <p:extLst>
      <p:ext uri="{BB962C8B-B14F-4D97-AF65-F5344CB8AC3E}">
        <p14:creationId xmlns:p14="http://schemas.microsoft.com/office/powerpoint/2010/main" val="34231490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a:t>
            </a:r>
            <a:r>
              <a:rPr lang="en-US" altLang="en-US" sz="2600" dirty="0">
                <a:solidFill>
                  <a:schemeClr val="bg1"/>
                </a:solidFill>
              </a:rPr>
              <a:t>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240</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1356643110"/>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tx1"/>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extLst>
              <p:ext uri="{D42A27DB-BD31-4B8C-83A1-F6EECF244321}">
                <p14:modId xmlns:p14="http://schemas.microsoft.com/office/powerpoint/2010/main" val="1948693380"/>
              </p:ext>
            </p:extLst>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1D59EF-383F-21C1-00F5-5A4E888AD163}"/>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endParaRPr lang="en-US" sz="1600" i="1" dirty="0">
              <a:solidFill>
                <a:schemeClr val="accent5">
                  <a:lumMod val="75000"/>
                </a:schemeClr>
              </a:solidFill>
            </a:endParaRPr>
          </a:p>
          <a:p>
            <a:r>
              <a:rPr lang="en-US" sz="1600" dirty="0">
                <a:solidFill>
                  <a:schemeClr val="accent5">
                    <a:lumMod val="75000"/>
                  </a:schemeClr>
                </a:solidFill>
              </a:rPr>
              <a:t>Not until we rule out  pressure-induced stromal keratopathy (PISK)</a:t>
            </a:r>
          </a:p>
          <a:p>
            <a:endParaRPr lang="en-US" sz="1600" dirty="0">
              <a:solidFill>
                <a:schemeClr val="accent5">
                  <a:lumMod val="75000"/>
                </a:schemeClr>
              </a:solidFill>
            </a:endParaRPr>
          </a:p>
          <a:p>
            <a:r>
              <a:rPr lang="en-US" sz="1600" i="1" dirty="0">
                <a:solidFill>
                  <a:schemeClr val="accent5">
                    <a:lumMod val="75000"/>
                  </a:schemeClr>
                </a:solidFill>
              </a:rPr>
              <a:t>Briefly, what is PISK?</a:t>
            </a:r>
          </a:p>
          <a:p>
            <a:r>
              <a:rPr lang="en-US" sz="1600" dirty="0">
                <a:solidFill>
                  <a:schemeClr val="accent5">
                    <a:lumMod val="75000"/>
                  </a:schemeClr>
                </a:solidFill>
              </a:rPr>
              <a:t>An accumulation in the flap-stroma interface of  aqueous  </a:t>
            </a:r>
            <a:r>
              <a:rPr lang="en-US" sz="1600" dirty="0" err="1">
                <a:solidFill>
                  <a:schemeClr val="accent5">
                    <a:lumMod val="75000"/>
                  </a:schemeClr>
                </a:solidFill>
              </a:rPr>
              <a:t>transudated</a:t>
            </a:r>
            <a:r>
              <a:rPr lang="en-US" sz="1600" dirty="0">
                <a:solidFill>
                  <a:schemeClr val="accent5">
                    <a:lumMod val="75000"/>
                  </a:schemeClr>
                </a:solidFill>
              </a:rPr>
              <a:t> across the endothelium by a  steroid-induced  elevation in IOP</a:t>
            </a:r>
          </a:p>
          <a:p>
            <a:endParaRPr lang="en-US" sz="1600" i="1" dirty="0">
              <a:solidFill>
                <a:schemeClr val="accent5">
                  <a:lumMod val="75000"/>
                </a:schemeClr>
              </a:solidFill>
            </a:endParaRPr>
          </a:p>
          <a:p>
            <a:r>
              <a:rPr lang="en-US" sz="1600" i="1" dirty="0">
                <a:solidFill>
                  <a:schemeClr val="accent5">
                    <a:lumMod val="75000"/>
                  </a:schemeClr>
                </a:solidFill>
              </a:rPr>
              <a:t>Is PISK common, or rare?</a:t>
            </a:r>
          </a:p>
          <a:p>
            <a:r>
              <a:rPr lang="en-US" sz="1600" dirty="0">
                <a:solidFill>
                  <a:schemeClr val="accent5">
                    <a:lumMod val="75000"/>
                  </a:schemeClr>
                </a:solidFill>
              </a:rPr>
              <a:t>Rare</a:t>
            </a: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Tree>
    <p:extLst>
      <p:ext uri="{BB962C8B-B14F-4D97-AF65-F5344CB8AC3E}">
        <p14:creationId xmlns:p14="http://schemas.microsoft.com/office/powerpoint/2010/main" val="309467836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241</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877BD7E-24DF-A374-BB76-C08487B41D53}"/>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D1C4CDE-5FED-A051-9D7C-4985BE7DFA9B}"/>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a:t>
            </a:r>
          </a:p>
        </p:txBody>
      </p:sp>
      <p:sp>
        <p:nvSpPr>
          <p:cNvPr id="16" name="TextBox 15">
            <a:extLst>
              <a:ext uri="{FF2B5EF4-FFF2-40B4-BE49-F238E27FC236}">
                <a16:creationId xmlns:a16="http://schemas.microsoft.com/office/drawing/2014/main" id="{7C1B492D-A8B7-A131-8BCF-940BADECA393}"/>
              </a:ext>
            </a:extLst>
          </p:cNvPr>
          <p:cNvSpPr txBox="1"/>
          <p:nvPr/>
        </p:nvSpPr>
        <p:spPr>
          <a:xfrm>
            <a:off x="2764923" y="1043692"/>
            <a:ext cx="849118" cy="523220"/>
          </a:xfrm>
          <a:prstGeom prst="rect">
            <a:avLst/>
          </a:prstGeom>
          <a:noFill/>
        </p:spPr>
        <p:txBody>
          <a:bodyPr wrap="square" rtlCol="0" anchor="ctr">
            <a:spAutoFit/>
          </a:bodyPr>
          <a:lstStyle/>
          <a:p>
            <a:pPr algn="ctr"/>
            <a:r>
              <a:rPr lang="en-US" sz="2800" b="1" dirty="0">
                <a:solidFill>
                  <a:srgbClr val="0000FF"/>
                </a:solidFill>
                <a:latin typeface="Segoe Script" panose="030B0504020000000003" pitchFamily="66" charset="0"/>
              </a:rPr>
              <a:t>?</a:t>
            </a:r>
          </a:p>
        </p:txBody>
      </p:sp>
      <p:sp>
        <p:nvSpPr>
          <p:cNvPr id="17" name="TextBox 16">
            <a:extLst>
              <a:ext uri="{FF2B5EF4-FFF2-40B4-BE49-F238E27FC236}">
                <a16:creationId xmlns:a16="http://schemas.microsoft.com/office/drawing/2014/main" id="{C1796A61-A586-1258-18A1-BE18E69FD55A}"/>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Briefly, what is PISK?</a:t>
            </a:r>
          </a:p>
          <a:p>
            <a:r>
              <a:rPr lang="en-US" sz="1600" dirty="0">
                <a:solidFill>
                  <a:schemeClr val="accent5">
                    <a:lumMod val="75000"/>
                  </a:schemeClr>
                </a:solidFill>
              </a:rPr>
              <a:t>An accumulation in the flap-stroma interface of  aqueous  </a:t>
            </a:r>
            <a:r>
              <a:rPr lang="en-US" sz="1600" dirty="0" err="1">
                <a:solidFill>
                  <a:schemeClr val="accent5">
                    <a:lumMod val="75000"/>
                  </a:schemeClr>
                </a:solidFill>
              </a:rPr>
              <a:t>transudated</a:t>
            </a:r>
            <a:r>
              <a:rPr lang="en-US" sz="1600" dirty="0">
                <a:solidFill>
                  <a:schemeClr val="accent5">
                    <a:lumMod val="75000"/>
                  </a:schemeClr>
                </a:solidFill>
              </a:rPr>
              <a:t> across the endothelium by a  steroid-induced  elevation in IOP</a:t>
            </a:r>
          </a:p>
          <a:p>
            <a:endParaRPr lang="en-US" sz="1600" i="1" dirty="0">
              <a:solidFill>
                <a:schemeClr val="accent5">
                  <a:lumMod val="75000"/>
                </a:schemeClr>
              </a:solidFill>
            </a:endParaRPr>
          </a:p>
          <a:p>
            <a:r>
              <a:rPr lang="en-US" sz="1600" i="1" dirty="0">
                <a:solidFill>
                  <a:schemeClr val="accent5">
                    <a:lumMod val="75000"/>
                  </a:schemeClr>
                </a:solidFill>
              </a:rPr>
              <a:t>Is PISK common, or rare?</a:t>
            </a:r>
          </a:p>
          <a:p>
            <a:r>
              <a:rPr lang="en-US" sz="1600" dirty="0">
                <a:solidFill>
                  <a:schemeClr val="accent5">
                    <a:lumMod val="75000"/>
                  </a:schemeClr>
                </a:solidFill>
              </a:rPr>
              <a:t>Rare</a:t>
            </a: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
        <p:nvSpPr>
          <p:cNvPr id="18" name="Rectangle 17">
            <a:extLst>
              <a:ext uri="{FF2B5EF4-FFF2-40B4-BE49-F238E27FC236}">
                <a16:creationId xmlns:a16="http://schemas.microsoft.com/office/drawing/2014/main" id="{65A7DAC1-18B8-674D-9D14-7D5683478D47}"/>
              </a:ext>
            </a:extLst>
          </p:cNvPr>
          <p:cNvSpPr/>
          <p:nvPr/>
        </p:nvSpPr>
        <p:spPr>
          <a:xfrm>
            <a:off x="2725957" y="3962400"/>
            <a:ext cx="4208243" cy="27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four words</a:t>
            </a:r>
          </a:p>
        </p:txBody>
      </p:sp>
    </p:spTree>
    <p:extLst>
      <p:ext uri="{BB962C8B-B14F-4D97-AF65-F5344CB8AC3E}">
        <p14:creationId xmlns:p14="http://schemas.microsoft.com/office/powerpoint/2010/main" val="91364743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242</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Briefly, what is PISK?</a:t>
            </a:r>
          </a:p>
          <a:p>
            <a:r>
              <a:rPr lang="en-US" sz="1600" dirty="0">
                <a:solidFill>
                  <a:schemeClr val="accent5">
                    <a:lumMod val="75000"/>
                  </a:schemeClr>
                </a:solidFill>
              </a:rPr>
              <a:t>An accumulation in the flap-stroma interface of  aqueous  </a:t>
            </a:r>
            <a:r>
              <a:rPr lang="en-US" sz="1600" dirty="0" err="1">
                <a:solidFill>
                  <a:schemeClr val="accent5">
                    <a:lumMod val="75000"/>
                  </a:schemeClr>
                </a:solidFill>
              </a:rPr>
              <a:t>transudated</a:t>
            </a:r>
            <a:r>
              <a:rPr lang="en-US" sz="1600" dirty="0">
                <a:solidFill>
                  <a:schemeClr val="accent5">
                    <a:lumMod val="75000"/>
                  </a:schemeClr>
                </a:solidFill>
              </a:rPr>
              <a:t> across the endothelium by a  steroid-induced  elevation in IOP</a:t>
            </a:r>
          </a:p>
          <a:p>
            <a:endParaRPr lang="en-US" sz="1600" i="1" dirty="0">
              <a:solidFill>
                <a:schemeClr val="accent5">
                  <a:lumMod val="75000"/>
                </a:schemeClr>
              </a:solidFill>
            </a:endParaRPr>
          </a:p>
          <a:p>
            <a:r>
              <a:rPr lang="en-US" sz="1600" i="1" dirty="0">
                <a:solidFill>
                  <a:schemeClr val="accent5">
                    <a:lumMod val="75000"/>
                  </a:schemeClr>
                </a:solidFill>
              </a:rPr>
              <a:t>Is PISK common, or rare?</a:t>
            </a:r>
          </a:p>
          <a:p>
            <a:r>
              <a:rPr lang="en-US" sz="1600" dirty="0">
                <a:solidFill>
                  <a:schemeClr val="accent5">
                    <a:lumMod val="75000"/>
                  </a:schemeClr>
                </a:solidFill>
              </a:rPr>
              <a:t>Rare</a:t>
            </a: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Tree>
    <p:extLst>
      <p:ext uri="{BB962C8B-B14F-4D97-AF65-F5344CB8AC3E}">
        <p14:creationId xmlns:p14="http://schemas.microsoft.com/office/powerpoint/2010/main" val="91612676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243</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p>
          <a:p>
            <a:endParaRPr lang="en-US" sz="1600" dirty="0"/>
          </a:p>
          <a:p>
            <a:r>
              <a:rPr lang="en-US" sz="1600" i="1" dirty="0">
                <a:solidFill>
                  <a:srgbClr val="0000FF"/>
                </a:solidFill>
              </a:rPr>
              <a:t>What is PISK?</a:t>
            </a:r>
            <a:endParaRPr lang="en-US" sz="1600" i="1" dirty="0">
              <a:solidFill>
                <a:schemeClr val="accent5">
                  <a:lumMod val="75000"/>
                </a:schemeClr>
              </a:solidFill>
            </a:endParaRPr>
          </a:p>
          <a:p>
            <a:r>
              <a:rPr lang="en-US" sz="1600" dirty="0">
                <a:solidFill>
                  <a:schemeClr val="accent5">
                    <a:lumMod val="75000"/>
                  </a:schemeClr>
                </a:solidFill>
              </a:rPr>
              <a:t>An accumulation in the flap-stroma interface of  aqueous  </a:t>
            </a:r>
            <a:r>
              <a:rPr lang="en-US" sz="1600" dirty="0" err="1">
                <a:solidFill>
                  <a:schemeClr val="accent5">
                    <a:lumMod val="75000"/>
                  </a:schemeClr>
                </a:solidFill>
              </a:rPr>
              <a:t>transudated</a:t>
            </a:r>
            <a:r>
              <a:rPr lang="en-US" sz="1600" dirty="0">
                <a:solidFill>
                  <a:schemeClr val="accent5">
                    <a:lumMod val="75000"/>
                  </a:schemeClr>
                </a:solidFill>
              </a:rPr>
              <a:t> across the endothelium by a  steroid-induced  elevation in IOP</a:t>
            </a:r>
          </a:p>
          <a:p>
            <a:endParaRPr lang="en-US" sz="1600" i="1" dirty="0">
              <a:solidFill>
                <a:schemeClr val="accent5">
                  <a:lumMod val="75000"/>
                </a:schemeClr>
              </a:solidFill>
            </a:endParaRPr>
          </a:p>
          <a:p>
            <a:r>
              <a:rPr lang="en-US" sz="1600" i="1" dirty="0">
                <a:solidFill>
                  <a:schemeClr val="accent5">
                    <a:lumMod val="75000"/>
                  </a:schemeClr>
                </a:solidFill>
              </a:rPr>
              <a:t>Is PISK common, or rare?</a:t>
            </a:r>
          </a:p>
          <a:p>
            <a:r>
              <a:rPr lang="en-US" sz="1600" dirty="0">
                <a:solidFill>
                  <a:schemeClr val="accent5">
                    <a:lumMod val="75000"/>
                  </a:schemeClr>
                </a:solidFill>
              </a:rPr>
              <a:t>Rare</a:t>
            </a: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Tree>
    <p:extLst>
      <p:ext uri="{BB962C8B-B14F-4D97-AF65-F5344CB8AC3E}">
        <p14:creationId xmlns:p14="http://schemas.microsoft.com/office/powerpoint/2010/main" val="132455506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244</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p>
          <a:p>
            <a:endParaRPr lang="en-US" sz="1600" dirty="0"/>
          </a:p>
          <a:p>
            <a:r>
              <a:rPr lang="en-US" sz="1600" i="1" dirty="0">
                <a:solidFill>
                  <a:srgbClr val="0000FF"/>
                </a:solidFill>
              </a:rPr>
              <a:t>What is PISK?</a:t>
            </a:r>
          </a:p>
          <a:p>
            <a:r>
              <a:rPr lang="en-US" sz="1600" dirty="0">
                <a:solidFill>
                  <a:srgbClr val="0000FF"/>
                </a:solidFill>
              </a:rPr>
              <a:t>An accumulation in the flap-stroma interface of  aqueous  </a:t>
            </a:r>
            <a:r>
              <a:rPr lang="en-US" sz="1600" dirty="0" err="1">
                <a:solidFill>
                  <a:srgbClr val="0000FF"/>
                </a:solidFill>
              </a:rPr>
              <a:t>transudated</a:t>
            </a:r>
            <a:r>
              <a:rPr lang="en-US" sz="1600" dirty="0">
                <a:solidFill>
                  <a:srgbClr val="0000FF"/>
                </a:solidFill>
              </a:rPr>
              <a:t> across the endothelium by a  steroid-induced  elevation in IOP</a:t>
            </a:r>
            <a:endParaRPr lang="en-US" sz="1600" dirty="0">
              <a:solidFill>
                <a:schemeClr val="accent5">
                  <a:lumMod val="75000"/>
                </a:schemeClr>
              </a:solidFill>
            </a:endParaRPr>
          </a:p>
          <a:p>
            <a:endParaRPr lang="en-US" sz="1600" i="1" dirty="0">
              <a:solidFill>
                <a:schemeClr val="accent5">
                  <a:lumMod val="75000"/>
                </a:schemeClr>
              </a:solidFill>
            </a:endParaRPr>
          </a:p>
          <a:p>
            <a:r>
              <a:rPr lang="en-US" sz="1600" i="1" dirty="0">
                <a:solidFill>
                  <a:schemeClr val="accent5">
                    <a:lumMod val="75000"/>
                  </a:schemeClr>
                </a:solidFill>
              </a:rPr>
              <a:t>Is PISK common, or rare?</a:t>
            </a:r>
          </a:p>
          <a:p>
            <a:r>
              <a:rPr lang="en-US" sz="1600" dirty="0">
                <a:solidFill>
                  <a:schemeClr val="accent5">
                    <a:lumMod val="75000"/>
                  </a:schemeClr>
                </a:solidFill>
              </a:rPr>
              <a:t>Rare</a:t>
            </a: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Rectangle 15">
            <a:extLst>
              <a:ext uri="{FF2B5EF4-FFF2-40B4-BE49-F238E27FC236}">
                <a16:creationId xmlns:a16="http://schemas.microsoft.com/office/drawing/2014/main" id="{95DDC63E-FE68-6959-468E-45675062BB03}"/>
              </a:ext>
            </a:extLst>
          </p:cNvPr>
          <p:cNvSpPr/>
          <p:nvPr/>
        </p:nvSpPr>
        <p:spPr>
          <a:xfrm>
            <a:off x="5049418" y="4726045"/>
            <a:ext cx="914400" cy="215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347525-D5F5-B8EC-AAF8-28BD1F4F51DB}"/>
              </a:ext>
            </a:extLst>
          </p:cNvPr>
          <p:cNvSpPr/>
          <p:nvPr/>
        </p:nvSpPr>
        <p:spPr>
          <a:xfrm>
            <a:off x="2438400" y="4969795"/>
            <a:ext cx="1457739" cy="198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42665029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245</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p>
          <a:p>
            <a:endParaRPr lang="en-US" sz="1600" dirty="0"/>
          </a:p>
          <a:p>
            <a:r>
              <a:rPr lang="en-US" sz="1600" i="1" dirty="0">
                <a:solidFill>
                  <a:srgbClr val="0000FF"/>
                </a:solidFill>
              </a:rPr>
              <a:t>What is PISK?</a:t>
            </a:r>
          </a:p>
          <a:p>
            <a:r>
              <a:rPr lang="en-US" sz="1600" dirty="0">
                <a:solidFill>
                  <a:srgbClr val="0000FF"/>
                </a:solidFill>
              </a:rPr>
              <a:t>An accumulation in the flap-stroma interface of  aqueous  </a:t>
            </a:r>
            <a:r>
              <a:rPr lang="en-US" sz="1600" dirty="0" err="1">
                <a:solidFill>
                  <a:srgbClr val="0000FF"/>
                </a:solidFill>
              </a:rPr>
              <a:t>transudated</a:t>
            </a:r>
            <a:r>
              <a:rPr lang="en-US" sz="1600" dirty="0">
                <a:solidFill>
                  <a:srgbClr val="0000FF"/>
                </a:solidFill>
              </a:rPr>
              <a:t> across the endothelium by a  steroid-induced  elevation in IOP</a:t>
            </a:r>
            <a:endParaRPr lang="en-US" sz="1600" dirty="0">
              <a:solidFill>
                <a:schemeClr val="accent5">
                  <a:lumMod val="75000"/>
                </a:schemeClr>
              </a:solidFill>
            </a:endParaRPr>
          </a:p>
          <a:p>
            <a:endParaRPr lang="en-US" sz="1600" i="1" dirty="0">
              <a:solidFill>
                <a:schemeClr val="accent5">
                  <a:lumMod val="75000"/>
                </a:schemeClr>
              </a:solidFill>
            </a:endParaRPr>
          </a:p>
          <a:p>
            <a:r>
              <a:rPr lang="en-US" sz="1600" i="1" dirty="0">
                <a:solidFill>
                  <a:schemeClr val="accent5">
                    <a:lumMod val="75000"/>
                  </a:schemeClr>
                </a:solidFill>
              </a:rPr>
              <a:t>Is PISK common, or rare?</a:t>
            </a:r>
          </a:p>
          <a:p>
            <a:r>
              <a:rPr lang="en-US" sz="1600" dirty="0">
                <a:solidFill>
                  <a:schemeClr val="accent5">
                    <a:lumMod val="75000"/>
                  </a:schemeClr>
                </a:solidFill>
              </a:rPr>
              <a:t>Rare</a:t>
            </a: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Tree>
    <p:extLst>
      <p:ext uri="{BB962C8B-B14F-4D97-AF65-F5344CB8AC3E}">
        <p14:creationId xmlns:p14="http://schemas.microsoft.com/office/powerpoint/2010/main" val="108343201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B3397F-6873-61B7-C42A-53B8ABCD7AB1}"/>
              </a:ext>
            </a:extLst>
          </p:cNvPr>
          <p:cNvSpPr>
            <a:spLocks noGrp="1"/>
          </p:cNvSpPr>
          <p:nvPr>
            <p:ph type="sldNum" sz="quarter" idx="12"/>
          </p:nvPr>
        </p:nvSpPr>
        <p:spPr/>
        <p:txBody>
          <a:bodyPr/>
          <a:lstStyle/>
          <a:p>
            <a:pPr>
              <a:defRPr/>
            </a:pPr>
            <a:fld id="{84F414BD-73C9-4AEE-89B2-54D4B014BF1C}" type="slidenum">
              <a:rPr lang="en-US" altLang="en-US" smtClean="0"/>
              <a:pPr>
                <a:defRPr/>
              </a:pPr>
              <a:t>246</a:t>
            </a:fld>
            <a:endParaRPr lang="en-US" altLang="en-US"/>
          </a:p>
        </p:txBody>
      </p:sp>
      <p:pic>
        <p:nvPicPr>
          <p:cNvPr id="4" name="Picture 3">
            <a:extLst>
              <a:ext uri="{FF2B5EF4-FFF2-40B4-BE49-F238E27FC236}">
                <a16:creationId xmlns:a16="http://schemas.microsoft.com/office/drawing/2014/main" id="{FAC00F24-4753-0494-94D5-C26710939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81658"/>
            <a:ext cx="5791200" cy="4094684"/>
          </a:xfrm>
          <a:prstGeom prst="rect">
            <a:avLst/>
          </a:prstGeom>
        </p:spPr>
      </p:pic>
      <p:sp>
        <p:nvSpPr>
          <p:cNvPr id="7" name="TextBox 6">
            <a:extLst>
              <a:ext uri="{FF2B5EF4-FFF2-40B4-BE49-F238E27FC236}">
                <a16:creationId xmlns:a16="http://schemas.microsoft.com/office/drawing/2014/main" id="{26F97101-8318-0049-3074-C6D913D076F5}"/>
              </a:ext>
            </a:extLst>
          </p:cNvPr>
          <p:cNvSpPr txBox="1"/>
          <p:nvPr/>
        </p:nvSpPr>
        <p:spPr>
          <a:xfrm>
            <a:off x="1371600" y="5973267"/>
            <a:ext cx="6629400" cy="646331"/>
          </a:xfrm>
          <a:prstGeom prst="rect">
            <a:avLst/>
          </a:prstGeom>
          <a:noFill/>
        </p:spPr>
        <p:txBody>
          <a:bodyPr wrap="square" rtlCol="0">
            <a:spAutoFit/>
          </a:bodyPr>
          <a:lstStyle/>
          <a:p>
            <a:r>
              <a:rPr lang="en-US" i="0" dirty="0">
                <a:effectLst/>
                <a:latin typeface="+mn-lt"/>
              </a:rPr>
              <a:t>PISK. Note the presence of an optically clear, fluid-filled space between the flap and stromal bed. </a:t>
            </a:r>
          </a:p>
        </p:txBody>
      </p:sp>
      <p:sp>
        <p:nvSpPr>
          <p:cNvPr id="5" name="Text Box 14">
            <a:extLst>
              <a:ext uri="{FF2B5EF4-FFF2-40B4-BE49-F238E27FC236}">
                <a16:creationId xmlns:a16="http://schemas.microsoft.com/office/drawing/2014/main" id="{D5B3BC87-D2EC-E5D8-D143-D87A6740AA21}"/>
              </a:ext>
            </a:extLst>
          </p:cNvPr>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Tree>
    <p:extLst>
      <p:ext uri="{BB962C8B-B14F-4D97-AF65-F5344CB8AC3E}">
        <p14:creationId xmlns:p14="http://schemas.microsoft.com/office/powerpoint/2010/main" val="31765193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247</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3999866252"/>
              </p:ext>
            </p:extLst>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b="1"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you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a:t>
            </a:r>
            <a:r>
              <a:rPr lang="en-US" sz="1600" b="1" dirty="0">
                <a:solidFill>
                  <a:srgbClr val="0000FF"/>
                </a:solidFill>
              </a:rPr>
              <a:t>steroid-induced  </a:t>
            </a:r>
            <a:r>
              <a:rPr lang="en-US" sz="1600" dirty="0">
                <a:solidFill>
                  <a:srgbClr val="0000FF"/>
                </a:solidFill>
              </a:rPr>
              <a:t>elevation in IOP</a:t>
            </a:r>
            <a:endParaRPr lang="en-US" sz="1600" dirty="0">
              <a:solidFill>
                <a:schemeClr val="accent5">
                  <a:lumMod val="75000"/>
                </a:schemeClr>
              </a:solidFill>
            </a:endParaRPr>
          </a:p>
          <a:p>
            <a:endParaRPr lang="en-US" sz="1600" i="1" dirty="0">
              <a:solidFill>
                <a:schemeClr val="accent5">
                  <a:lumMod val="75000"/>
                </a:schemeClr>
              </a:solidFill>
            </a:endParaRPr>
          </a:p>
          <a:p>
            <a:r>
              <a:rPr lang="en-US" sz="1600" i="1" dirty="0">
                <a:solidFill>
                  <a:schemeClr val="accent5">
                    <a:lumMod val="75000"/>
                  </a:schemeClr>
                </a:solidFill>
              </a:rPr>
              <a:t>Is PISK common, or rare?</a:t>
            </a:r>
          </a:p>
          <a:p>
            <a:r>
              <a:rPr lang="en-US" sz="1600" dirty="0">
                <a:solidFill>
                  <a:schemeClr val="accent5">
                    <a:lumMod val="75000"/>
                  </a:schemeClr>
                </a:solidFill>
              </a:rPr>
              <a:t>Rare</a:t>
            </a: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8" name="Arrow: Up-Down 7">
            <a:extLst>
              <a:ext uri="{FF2B5EF4-FFF2-40B4-BE49-F238E27FC236}">
                <a16:creationId xmlns:a16="http://schemas.microsoft.com/office/drawing/2014/main" id="{5A278501-293E-0C6B-0828-BEEDE825728B}"/>
              </a:ext>
            </a:extLst>
          </p:cNvPr>
          <p:cNvSpPr/>
          <p:nvPr/>
        </p:nvSpPr>
        <p:spPr>
          <a:xfrm rot="1418571">
            <a:off x="3451186" y="3150768"/>
            <a:ext cx="457200" cy="1804224"/>
          </a:xfrm>
          <a:prstGeom prst="upDownArrow">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0E1AA39-C3E3-F4BE-6F0B-C22DF4796643}"/>
              </a:ext>
            </a:extLst>
          </p:cNvPr>
          <p:cNvSpPr txBox="1"/>
          <p:nvPr/>
        </p:nvSpPr>
        <p:spPr>
          <a:xfrm>
            <a:off x="726236" y="3794195"/>
            <a:ext cx="6665164" cy="584775"/>
          </a:xfrm>
          <a:prstGeom prst="rect">
            <a:avLst/>
          </a:prstGeom>
          <a:solidFill>
            <a:srgbClr val="0070C0"/>
          </a:solidFill>
        </p:spPr>
        <p:txBody>
          <a:bodyPr wrap="square" rtlCol="0">
            <a:spAutoFit/>
          </a:bodyPr>
          <a:lstStyle/>
          <a:p>
            <a:r>
              <a:rPr lang="en-US" sz="1600" i="1" dirty="0">
                <a:solidFill>
                  <a:schemeClr val="bg1"/>
                </a:solidFill>
              </a:rPr>
              <a:t>This is why PISK doesn’t appear before 10 days at the earliest—it takes that long (or longer) for IOP to rise in response to steroids</a:t>
            </a:r>
          </a:p>
        </p:txBody>
      </p:sp>
    </p:spTree>
    <p:extLst>
      <p:ext uri="{BB962C8B-B14F-4D97-AF65-F5344CB8AC3E}">
        <p14:creationId xmlns:p14="http://schemas.microsoft.com/office/powerpoint/2010/main" val="241650697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248</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p>
          <a:p>
            <a:endParaRPr lang="en-US" sz="1600" dirty="0"/>
          </a:p>
          <a:p>
            <a:r>
              <a:rPr lang="en-US" sz="1600" i="1" dirty="0">
                <a:solidFill>
                  <a:srgbClr val="0000FF"/>
                </a:solidFill>
              </a:rPr>
              <a:t>What is PISK?</a:t>
            </a:r>
          </a:p>
          <a:p>
            <a:r>
              <a:rPr lang="en-US" sz="1600" dirty="0">
                <a:solidFill>
                  <a:srgbClr val="0000FF"/>
                </a:solidFill>
              </a:rPr>
              <a:t>An accumulation in the flap-stroma interface of  aqueous  </a:t>
            </a:r>
            <a:r>
              <a:rPr lang="en-US" sz="1600" dirty="0" err="1">
                <a:solidFill>
                  <a:srgbClr val="0000FF"/>
                </a:solidFill>
              </a:rPr>
              <a:t>transudated</a:t>
            </a:r>
            <a:r>
              <a:rPr lang="en-US" sz="1600" dirty="0">
                <a:solidFill>
                  <a:srgbClr val="0000FF"/>
                </a:solidFill>
              </a:rPr>
              <a:t> across the endothelium by a  steroid-induced  elevation in IOP</a:t>
            </a:r>
          </a:p>
          <a:p>
            <a:endParaRPr lang="en-US" sz="1600" i="1" dirty="0">
              <a:solidFill>
                <a:srgbClr val="0000FF"/>
              </a:solidFill>
            </a:endParaRPr>
          </a:p>
          <a:p>
            <a:r>
              <a:rPr lang="en-US" sz="1600" i="1" dirty="0">
                <a:solidFill>
                  <a:srgbClr val="0000FF"/>
                </a:solidFill>
              </a:rPr>
              <a:t>Is PISK common, or rare?</a:t>
            </a:r>
            <a:endParaRPr lang="en-US" sz="1600" i="1" dirty="0">
              <a:solidFill>
                <a:schemeClr val="accent5">
                  <a:lumMod val="75000"/>
                </a:schemeClr>
              </a:solidFill>
            </a:endParaRPr>
          </a:p>
          <a:p>
            <a:r>
              <a:rPr lang="en-US" sz="1600" dirty="0">
                <a:solidFill>
                  <a:schemeClr val="accent5">
                    <a:lumMod val="75000"/>
                  </a:schemeClr>
                </a:solidFill>
              </a:rPr>
              <a:t>Rare</a:t>
            </a: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Tree>
    <p:extLst>
      <p:ext uri="{BB962C8B-B14F-4D97-AF65-F5344CB8AC3E}">
        <p14:creationId xmlns:p14="http://schemas.microsoft.com/office/powerpoint/2010/main" val="183702262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249</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p>
          <a:p>
            <a:endParaRPr lang="en-US" sz="1600" dirty="0"/>
          </a:p>
          <a:p>
            <a:r>
              <a:rPr lang="en-US" sz="1600" i="1" dirty="0">
                <a:solidFill>
                  <a:srgbClr val="0000FF"/>
                </a:solidFill>
              </a:rPr>
              <a:t>What is PISK?</a:t>
            </a:r>
          </a:p>
          <a:p>
            <a:r>
              <a:rPr lang="en-US" sz="1600" dirty="0">
                <a:solidFill>
                  <a:srgbClr val="0000FF"/>
                </a:solidFill>
              </a:rPr>
              <a:t>An accumulation in the flap-stroma interface of  aqueous  </a:t>
            </a:r>
            <a:r>
              <a:rPr lang="en-US" sz="1600" dirty="0" err="1">
                <a:solidFill>
                  <a:srgbClr val="0000FF"/>
                </a:solidFill>
              </a:rPr>
              <a:t>transudated</a:t>
            </a:r>
            <a:r>
              <a:rPr lang="en-US" sz="1600" dirty="0">
                <a:solidFill>
                  <a:srgbClr val="0000FF"/>
                </a:solidFill>
              </a:rPr>
              <a:t> across the endothelium by a  steroid-induced  elevation in IOP</a:t>
            </a:r>
          </a:p>
          <a:p>
            <a:endParaRPr lang="en-US" sz="1600" i="1" dirty="0">
              <a:solidFill>
                <a:srgbClr val="0000FF"/>
              </a:solidFill>
            </a:endParaRPr>
          </a:p>
          <a:p>
            <a:r>
              <a:rPr lang="en-US" sz="1600" i="1" dirty="0">
                <a:solidFill>
                  <a:srgbClr val="0000FF"/>
                </a:solidFill>
              </a:rPr>
              <a:t>Is PISK common, or rare?</a:t>
            </a:r>
          </a:p>
          <a:p>
            <a:r>
              <a:rPr lang="en-US" sz="1600" dirty="0">
                <a:solidFill>
                  <a:srgbClr val="0000FF"/>
                </a:solidFill>
              </a:rPr>
              <a:t>Rare</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What is the </a:t>
            </a:r>
            <a:r>
              <a:rPr lang="en-US" sz="1600" i="1" dirty="0" err="1">
                <a:solidFill>
                  <a:schemeClr val="accent5">
                    <a:lumMod val="75000"/>
                  </a:schemeClr>
                </a:solidFill>
              </a:rPr>
              <a:t>tx</a:t>
            </a:r>
            <a:r>
              <a:rPr lang="en-US" sz="1600" i="1" dirty="0">
                <a:solidFill>
                  <a:schemeClr val="accent5">
                    <a:lumMod val="75000"/>
                  </a:schemeClr>
                </a:solidFill>
              </a:rPr>
              <a:t>?</a:t>
            </a:r>
          </a:p>
          <a:p>
            <a:r>
              <a:rPr lang="en-US" sz="1600" dirty="0">
                <a:solidFill>
                  <a:schemeClr val="accent5">
                    <a:lumMod val="75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Tree>
    <p:extLst>
      <p:ext uri="{BB962C8B-B14F-4D97-AF65-F5344CB8AC3E}">
        <p14:creationId xmlns:p14="http://schemas.microsoft.com/office/powerpoint/2010/main" val="3878548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9" name="TextBox 8"/>
          <p:cNvSpPr txBox="1"/>
          <p:nvPr/>
        </p:nvSpPr>
        <p:spPr>
          <a:xfrm>
            <a:off x="3620085" y="2682163"/>
            <a:ext cx="1980029" cy="369332"/>
          </a:xfrm>
          <a:prstGeom prst="rect">
            <a:avLst/>
          </a:prstGeom>
          <a:noFill/>
        </p:spPr>
        <p:txBody>
          <a:bodyPr wrap="none" rtlCol="0">
            <a:spAutoFit/>
          </a:bodyPr>
          <a:lstStyle/>
          <a:p>
            <a:pPr algn="ctr"/>
            <a:r>
              <a:rPr lang="en-US" b="1" dirty="0" err="1">
                <a:solidFill>
                  <a:srgbClr val="0000FF"/>
                </a:solidFill>
              </a:rPr>
              <a:t>Undercorrection</a:t>
            </a:r>
            <a:endParaRPr lang="en-US" b="1"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3429000"/>
            <a:ext cx="8534400" cy="3108543"/>
          </a:xfrm>
          <a:prstGeom prst="rect">
            <a:avLst/>
          </a:prstGeom>
          <a:noFill/>
        </p:spPr>
        <p:txBody>
          <a:bodyPr wrap="square" rtlCol="0">
            <a:spAutoFit/>
          </a:bodyPr>
          <a:lstStyle/>
          <a:p>
            <a:r>
              <a:rPr lang="en-US" sz="1400" i="1" dirty="0">
                <a:solidFill>
                  <a:srgbClr val="0000FF"/>
                </a:solidFill>
              </a:rPr>
              <a:t>What are the most common causes of </a:t>
            </a:r>
            <a:r>
              <a:rPr lang="en-US" sz="1400" b="1" i="1" dirty="0" err="1">
                <a:solidFill>
                  <a:srgbClr val="0000FF"/>
                </a:solidFill>
              </a:rPr>
              <a:t>under</a:t>
            </a:r>
            <a:r>
              <a:rPr lang="en-US" sz="1400" i="1" dirty="0" err="1">
                <a:solidFill>
                  <a:srgbClr val="0000FF"/>
                </a:solidFill>
              </a:rPr>
              <a:t>correction</a:t>
            </a:r>
            <a:r>
              <a:rPr lang="en-US" sz="1400" i="1" dirty="0">
                <a:solidFill>
                  <a:srgbClr val="0000FF"/>
                </a:solidFill>
              </a:rPr>
              <a:t>?</a:t>
            </a:r>
          </a:p>
          <a:p>
            <a:r>
              <a:rPr lang="en-US" sz="1400" dirty="0">
                <a:solidFill>
                  <a:srgbClr val="0000FF"/>
                </a:solidFill>
              </a:rPr>
              <a:t>--High degrees of pre-op myopia or hyperopia</a:t>
            </a:r>
          </a:p>
          <a:p>
            <a:r>
              <a:rPr lang="en-US" sz="1400" dirty="0">
                <a:solidFill>
                  <a:srgbClr val="0000FF"/>
                </a:solidFill>
              </a:rPr>
              <a:t>--Spontaneous regression</a:t>
            </a:r>
          </a:p>
          <a:p>
            <a:endParaRPr lang="en-US" sz="1400" i="1" dirty="0">
              <a:solidFill>
                <a:srgbClr val="0000FF"/>
              </a:solidFill>
            </a:endParaRPr>
          </a:p>
          <a:p>
            <a:r>
              <a:rPr lang="en-US" sz="1400" i="1" dirty="0">
                <a:solidFill>
                  <a:srgbClr val="0000FF"/>
                </a:solidFill>
              </a:rPr>
              <a:t>What steps can be taken to reduce or even reverse regression leading to </a:t>
            </a:r>
            <a:r>
              <a:rPr lang="en-US" sz="1400" i="1" dirty="0" err="1">
                <a:solidFill>
                  <a:srgbClr val="0000FF"/>
                </a:solidFill>
              </a:rPr>
              <a:t>undercorrection</a:t>
            </a:r>
            <a:r>
              <a:rPr lang="en-US" sz="1400" i="1" dirty="0">
                <a:solidFill>
                  <a:srgbClr val="0000FF"/>
                </a:solidFill>
              </a:rPr>
              <a:t>?</a:t>
            </a:r>
          </a:p>
          <a:p>
            <a:r>
              <a:rPr lang="en-US" sz="1400" dirty="0">
                <a:solidFill>
                  <a:srgbClr val="0000FF"/>
                </a:solidFill>
              </a:rPr>
              <a:t>--Use of  MMC  at the time of ablation</a:t>
            </a:r>
          </a:p>
          <a:p>
            <a:r>
              <a:rPr lang="en-US" sz="1400" dirty="0">
                <a:solidFill>
                  <a:srgbClr val="0000FF"/>
                </a:solidFill>
              </a:rPr>
              <a:t>--Heavy topical  steroid  use in the post-op period if regression is noted to be ongoing</a:t>
            </a:r>
          </a:p>
          <a:p>
            <a:endParaRPr lang="en-US" sz="1400" i="1" dirty="0">
              <a:solidFill>
                <a:srgbClr val="0000FF"/>
              </a:solidFill>
            </a:endParaRPr>
          </a:p>
          <a:p>
            <a:r>
              <a:rPr lang="en-US" sz="1400" i="1" dirty="0">
                <a:solidFill>
                  <a:srgbClr val="0000FF"/>
                </a:solidFill>
              </a:rPr>
              <a:t>If a </a:t>
            </a:r>
            <a:r>
              <a:rPr lang="en-US" sz="1400" i="1" dirty="0" err="1">
                <a:solidFill>
                  <a:srgbClr val="0000FF"/>
                </a:solidFill>
              </a:rPr>
              <a:t>pt</a:t>
            </a:r>
            <a:r>
              <a:rPr lang="en-US" sz="1400" i="1" dirty="0">
                <a:solidFill>
                  <a:srgbClr val="0000FF"/>
                </a:solidFill>
              </a:rPr>
              <a:t> is </a:t>
            </a:r>
            <a:r>
              <a:rPr lang="en-US" sz="1400" i="1" dirty="0" err="1">
                <a:solidFill>
                  <a:srgbClr val="0000FF"/>
                </a:solidFill>
              </a:rPr>
              <a:t>undercorrected</a:t>
            </a:r>
            <a:r>
              <a:rPr lang="en-US" sz="1400" i="1" dirty="0">
                <a:solidFill>
                  <a:srgbClr val="0000FF"/>
                </a:solidFill>
              </a:rPr>
              <a:t>, at what point should surgical correction be undertaken?</a:t>
            </a:r>
          </a:p>
          <a:p>
            <a:r>
              <a:rPr lang="en-US" sz="1400" dirty="0">
                <a:solidFill>
                  <a:srgbClr val="0000FF"/>
                </a:solidFill>
              </a:rPr>
              <a:t>Once the refraction has stabilized, which usually takes at least  3  months</a:t>
            </a:r>
          </a:p>
          <a:p>
            <a:endParaRPr lang="en-US" sz="1400" i="1" dirty="0">
              <a:solidFill>
                <a:srgbClr val="0000FF"/>
              </a:solidFill>
            </a:endParaRPr>
          </a:p>
          <a:p>
            <a:r>
              <a:rPr lang="en-US" sz="1400" i="1" dirty="0">
                <a:solidFill>
                  <a:srgbClr val="0000FF"/>
                </a:solidFill>
              </a:rPr>
              <a:t>What other complication, if present, should prompt the surgeon to wait even longer?</a:t>
            </a:r>
          </a:p>
          <a:p>
            <a:r>
              <a:rPr lang="en-US" sz="1400" b="1" dirty="0">
                <a:solidFill>
                  <a:srgbClr val="0000FF"/>
                </a:solidFill>
              </a:rPr>
              <a:t>Post-op haze</a:t>
            </a:r>
            <a:r>
              <a:rPr lang="en-US" sz="1400" dirty="0">
                <a:solidFill>
                  <a:srgbClr val="0000FF"/>
                </a:solidFill>
              </a:rPr>
              <a:t>—if present, it portends a higher risk for further regression and/or haze formation. </a:t>
            </a:r>
            <a:r>
              <a:rPr lang="en-US" sz="1400" dirty="0"/>
              <a:t>In such cases, the prudent course is to wait at least  6-12  months prior to re-treating.</a:t>
            </a:r>
          </a:p>
        </p:txBody>
      </p:sp>
      <p:sp>
        <p:nvSpPr>
          <p:cNvPr id="15"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7" name="TextBox 16"/>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32419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250</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p>
          <a:p>
            <a:endParaRPr lang="en-US" sz="1600" dirty="0"/>
          </a:p>
          <a:p>
            <a:r>
              <a:rPr lang="en-US" sz="1600" i="1" dirty="0">
                <a:solidFill>
                  <a:srgbClr val="0000FF"/>
                </a:solidFill>
              </a:rPr>
              <a:t>What is PISK?</a:t>
            </a:r>
          </a:p>
          <a:p>
            <a:r>
              <a:rPr lang="en-US" sz="1600" dirty="0">
                <a:solidFill>
                  <a:srgbClr val="0000FF"/>
                </a:solidFill>
              </a:rPr>
              <a:t>An accumulation in the flap-stroma interface of  aqueous  </a:t>
            </a:r>
            <a:r>
              <a:rPr lang="en-US" sz="1600" dirty="0" err="1">
                <a:solidFill>
                  <a:srgbClr val="0000FF"/>
                </a:solidFill>
              </a:rPr>
              <a:t>transudated</a:t>
            </a:r>
            <a:r>
              <a:rPr lang="en-US" sz="1600" dirty="0">
                <a:solidFill>
                  <a:srgbClr val="0000FF"/>
                </a:solidFill>
              </a:rPr>
              <a:t> across the endothelium by a  steroid-induced  elevation in IOP</a:t>
            </a:r>
          </a:p>
          <a:p>
            <a:endParaRPr lang="en-US" sz="1600" i="1" dirty="0">
              <a:solidFill>
                <a:srgbClr val="0000FF"/>
              </a:solidFill>
            </a:endParaRPr>
          </a:p>
          <a:p>
            <a:r>
              <a:rPr lang="en-US" sz="1600" i="1" dirty="0">
                <a:solidFill>
                  <a:srgbClr val="0000FF"/>
                </a:solidFill>
              </a:rPr>
              <a:t>Is PISK common, or rare?</a:t>
            </a:r>
          </a:p>
          <a:p>
            <a:r>
              <a:rPr lang="en-US" sz="1600" dirty="0">
                <a:solidFill>
                  <a:srgbClr val="0000FF"/>
                </a:solidFill>
              </a:rPr>
              <a:t>Rare</a:t>
            </a:r>
          </a:p>
          <a:p>
            <a:endParaRPr lang="en-US" sz="1600" dirty="0">
              <a:solidFill>
                <a:srgbClr val="0000FF"/>
              </a:solidFill>
            </a:endParaRPr>
          </a:p>
          <a:p>
            <a:r>
              <a:rPr lang="en-US" sz="1600" i="1" dirty="0">
                <a:solidFill>
                  <a:srgbClr val="0000FF"/>
                </a:solidFill>
              </a:rPr>
              <a:t>What is the </a:t>
            </a:r>
            <a:r>
              <a:rPr lang="en-US" sz="1600" i="1" dirty="0" err="1">
                <a:solidFill>
                  <a:srgbClr val="0000FF"/>
                </a:solidFill>
              </a:rPr>
              <a:t>tx</a:t>
            </a:r>
            <a:r>
              <a:rPr lang="en-US" sz="1600" i="1" dirty="0">
                <a:solidFill>
                  <a:srgbClr val="0000FF"/>
                </a:solidFill>
              </a:rPr>
              <a:t>?</a:t>
            </a:r>
            <a:endParaRPr lang="en-US" sz="1600" i="1" dirty="0">
              <a:solidFill>
                <a:schemeClr val="accent5">
                  <a:lumMod val="75000"/>
                </a:schemeClr>
              </a:solidFill>
            </a:endParaRPr>
          </a:p>
          <a:p>
            <a:r>
              <a:rPr lang="en-US" sz="1600" dirty="0">
                <a:solidFill>
                  <a:schemeClr val="accent5">
                    <a:lumMod val="75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Tree>
    <p:extLst>
      <p:ext uri="{BB962C8B-B14F-4D97-AF65-F5344CB8AC3E}">
        <p14:creationId xmlns:p14="http://schemas.microsoft.com/office/powerpoint/2010/main" val="86757668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251</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rgbClr val="0000FF"/>
                </a:solidFill>
              </a:rPr>
              <a:t>Your LASIK </a:t>
            </a:r>
            <a:r>
              <a:rPr lang="en-US" sz="1600" i="1" dirty="0" err="1">
                <a:solidFill>
                  <a:srgbClr val="0000FF"/>
                </a:solidFill>
              </a:rPr>
              <a:t>pt</a:t>
            </a:r>
            <a:r>
              <a:rPr lang="en-US" sz="1600" i="1" dirty="0">
                <a:solidFill>
                  <a:srgbClr val="0000FF"/>
                </a:solidFill>
              </a:rPr>
              <a:t> looks great—until two weeks or so post-op, when she develops what appears to be DLK. Should you crank up the steroids?</a:t>
            </a:r>
          </a:p>
          <a:p>
            <a:r>
              <a:rPr lang="en-US" sz="1600" dirty="0">
                <a:solidFill>
                  <a:srgbClr val="0000FF"/>
                </a:solidFill>
              </a:rPr>
              <a:t>Not until you rule out  </a:t>
            </a:r>
            <a:r>
              <a:rPr lang="en-US" sz="1600" dirty="0"/>
              <a:t>pressure-induced stromal keratopathy (PISK)</a:t>
            </a:r>
          </a:p>
          <a:p>
            <a:endParaRPr lang="en-US" sz="1600" dirty="0"/>
          </a:p>
          <a:p>
            <a:r>
              <a:rPr lang="en-US" sz="1600" i="1" dirty="0">
                <a:solidFill>
                  <a:srgbClr val="0000FF"/>
                </a:solidFill>
              </a:rPr>
              <a:t>What is PISK?</a:t>
            </a:r>
          </a:p>
          <a:p>
            <a:r>
              <a:rPr lang="en-US" sz="1600" dirty="0">
                <a:solidFill>
                  <a:srgbClr val="0000FF"/>
                </a:solidFill>
              </a:rPr>
              <a:t>An accumulation in the flap-stroma interface of  aqueous  </a:t>
            </a:r>
            <a:r>
              <a:rPr lang="en-US" sz="1600" dirty="0" err="1">
                <a:solidFill>
                  <a:srgbClr val="0000FF"/>
                </a:solidFill>
              </a:rPr>
              <a:t>transudated</a:t>
            </a:r>
            <a:r>
              <a:rPr lang="en-US" sz="1600" dirty="0">
                <a:solidFill>
                  <a:srgbClr val="0000FF"/>
                </a:solidFill>
              </a:rPr>
              <a:t> across the endothelium by a  steroid-induced  elevation in IOP</a:t>
            </a:r>
          </a:p>
          <a:p>
            <a:endParaRPr lang="en-US" sz="1600" i="1" dirty="0">
              <a:solidFill>
                <a:srgbClr val="0000FF"/>
              </a:solidFill>
            </a:endParaRPr>
          </a:p>
          <a:p>
            <a:r>
              <a:rPr lang="en-US" sz="1600" i="1" dirty="0">
                <a:solidFill>
                  <a:srgbClr val="0000FF"/>
                </a:solidFill>
              </a:rPr>
              <a:t>Is PISK common, or rare?</a:t>
            </a:r>
          </a:p>
          <a:p>
            <a:r>
              <a:rPr lang="en-US" sz="1600" dirty="0">
                <a:solidFill>
                  <a:srgbClr val="0000FF"/>
                </a:solidFill>
              </a:rPr>
              <a:t>Rare</a:t>
            </a:r>
          </a:p>
          <a:p>
            <a:endParaRPr lang="en-US" sz="1600" dirty="0">
              <a:solidFill>
                <a:srgbClr val="0000FF"/>
              </a:solidFill>
            </a:endParaRPr>
          </a:p>
          <a:p>
            <a:r>
              <a:rPr lang="en-US" sz="1600" i="1" dirty="0">
                <a:solidFill>
                  <a:srgbClr val="0000FF"/>
                </a:solidFill>
              </a:rPr>
              <a:t>What is the </a:t>
            </a:r>
            <a:r>
              <a:rPr lang="en-US" sz="1600" i="1" dirty="0" err="1">
                <a:solidFill>
                  <a:srgbClr val="0000FF"/>
                </a:solidFill>
              </a:rPr>
              <a:t>tx</a:t>
            </a:r>
            <a:r>
              <a:rPr lang="en-US" sz="1600" i="1" dirty="0">
                <a:solidFill>
                  <a:srgbClr val="0000FF"/>
                </a:solidFill>
              </a:rPr>
              <a:t>?</a:t>
            </a:r>
          </a:p>
          <a:p>
            <a:r>
              <a:rPr lang="en-US" sz="1600" dirty="0">
                <a:solidFill>
                  <a:srgbClr val="0000FF"/>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Tree>
    <p:extLst>
      <p:ext uri="{BB962C8B-B14F-4D97-AF65-F5344CB8AC3E}">
        <p14:creationId xmlns:p14="http://schemas.microsoft.com/office/powerpoint/2010/main" val="144962273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252</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endParaRPr lang="en-US" sz="1400" i="1" dirty="0">
              <a:solidFill>
                <a:schemeClr val="accent1">
                  <a:lumMod val="40000"/>
                  <a:lumOff val="60000"/>
                </a:schemeClr>
              </a:solidFill>
            </a:endParaRPr>
          </a:p>
          <a:p>
            <a:r>
              <a:rPr lang="en-US" sz="1400" dirty="0">
                <a:solidFill>
                  <a:schemeClr val="accent1">
                    <a:lumMod val="40000"/>
                    <a:lumOff val="60000"/>
                  </a:schemeClr>
                </a:solidFill>
              </a:rPr>
              <a:t>Not necessarily—it depends on how IOP was measured</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It was checked via the gold standard of IOP measurement—</a:t>
            </a:r>
            <a:r>
              <a:rPr lang="en-US" sz="1400" i="1" dirty="0" err="1">
                <a:solidFill>
                  <a:schemeClr val="accent1">
                    <a:lumMod val="40000"/>
                    <a:lumOff val="60000"/>
                  </a:schemeClr>
                </a:solidFill>
              </a:rPr>
              <a:t>Goldmann</a:t>
            </a:r>
            <a:r>
              <a:rPr lang="en-US" sz="1400" i="1" dirty="0">
                <a:solidFill>
                  <a:schemeClr val="accent1">
                    <a:lumMod val="40000"/>
                    <a:lumOff val="60000"/>
                  </a:schemeClr>
                </a:solidFill>
              </a:rPr>
              <a:t> applanation. </a:t>
            </a:r>
            <a:r>
              <a:rPr lang="en-US" sz="1400" b="1" i="1" dirty="0">
                <a:solidFill>
                  <a:schemeClr val="accent1">
                    <a:lumMod val="40000"/>
                    <a:lumOff val="60000"/>
                  </a:schemeClr>
                </a:solidFill>
              </a:rPr>
              <a:t>Now</a:t>
            </a:r>
            <a:r>
              <a:rPr lang="en-US" sz="1400" i="1" dirty="0">
                <a:solidFill>
                  <a:schemeClr val="accent1">
                    <a:lumMod val="40000"/>
                    <a:lumOff val="60000"/>
                  </a:schemeClr>
                </a:solidFill>
              </a:rPr>
              <a:t> can I assume it’s late-onset DLK?</a:t>
            </a:r>
          </a:p>
          <a:p>
            <a:r>
              <a:rPr lang="en-US" sz="1400" dirty="0">
                <a:solidFill>
                  <a:schemeClr val="accent1">
                    <a:lumMod val="40000"/>
                    <a:lumOff val="60000"/>
                  </a:schemeClr>
                </a:solidFill>
              </a:rPr>
              <a:t>Mos def not. The presence of a layer of fluid beneath the flap renders applanation tonometry readings falsely low. When PISK is on the DDx, always check IOP with a </a:t>
            </a:r>
            <a:r>
              <a:rPr lang="en-US" sz="1400" dirty="0" err="1">
                <a:solidFill>
                  <a:schemeClr val="accent1">
                    <a:lumMod val="40000"/>
                    <a:lumOff val="60000"/>
                  </a:schemeClr>
                </a:solidFill>
              </a:rPr>
              <a:t>Tono</a:t>
            </a:r>
            <a:r>
              <a:rPr lang="en-US" sz="1400" dirty="0">
                <a:solidFill>
                  <a:schemeClr val="accent1">
                    <a:lumMod val="40000"/>
                    <a:lumOff val="60000"/>
                  </a:schemeClr>
                </a:solidFill>
              </a:rPr>
              <a:t>-Pen (or other device that doesn’t rely on applanation).</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PISK result in severe vision loss? What is the mechanism of vision loss?</a:t>
            </a:r>
          </a:p>
          <a:p>
            <a:r>
              <a:rPr lang="en-US" sz="1400" dirty="0">
                <a:solidFill>
                  <a:schemeClr val="accent1">
                    <a:lumMod val="40000"/>
                    <a:lumOff val="60000"/>
                  </a:schemeClr>
                </a:solidFill>
              </a:rPr>
              <a:t>Indeed it can. Straight up uncontrolled, severe glaucoma.</a:t>
            </a:r>
          </a:p>
        </p:txBody>
      </p:sp>
    </p:spTree>
    <p:extLst>
      <p:ext uri="{BB962C8B-B14F-4D97-AF65-F5344CB8AC3E}">
        <p14:creationId xmlns:p14="http://schemas.microsoft.com/office/powerpoint/2010/main" val="244888453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253</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p>
          <a:p>
            <a:r>
              <a:rPr lang="en-US" sz="1400" dirty="0"/>
              <a:t>Not necessarily—it depends on how IOP was measured</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It was checked via the gold standard of IOP measurement—</a:t>
            </a:r>
            <a:r>
              <a:rPr lang="en-US" sz="1400" i="1" dirty="0" err="1">
                <a:solidFill>
                  <a:schemeClr val="accent1">
                    <a:lumMod val="40000"/>
                    <a:lumOff val="60000"/>
                  </a:schemeClr>
                </a:solidFill>
              </a:rPr>
              <a:t>Goldmann</a:t>
            </a:r>
            <a:r>
              <a:rPr lang="en-US" sz="1400" i="1" dirty="0">
                <a:solidFill>
                  <a:schemeClr val="accent1">
                    <a:lumMod val="40000"/>
                    <a:lumOff val="60000"/>
                  </a:schemeClr>
                </a:solidFill>
              </a:rPr>
              <a:t> applanation. </a:t>
            </a:r>
            <a:r>
              <a:rPr lang="en-US" sz="1400" b="1" i="1" dirty="0">
                <a:solidFill>
                  <a:schemeClr val="accent1">
                    <a:lumMod val="40000"/>
                    <a:lumOff val="60000"/>
                  </a:schemeClr>
                </a:solidFill>
              </a:rPr>
              <a:t>Now</a:t>
            </a:r>
            <a:r>
              <a:rPr lang="en-US" sz="1400" i="1" dirty="0">
                <a:solidFill>
                  <a:schemeClr val="accent1">
                    <a:lumMod val="40000"/>
                    <a:lumOff val="60000"/>
                  </a:schemeClr>
                </a:solidFill>
              </a:rPr>
              <a:t> can I assume it’s late-onset DLK?</a:t>
            </a:r>
          </a:p>
          <a:p>
            <a:r>
              <a:rPr lang="en-US" sz="1400" dirty="0">
                <a:solidFill>
                  <a:schemeClr val="accent1">
                    <a:lumMod val="40000"/>
                    <a:lumOff val="60000"/>
                  </a:schemeClr>
                </a:solidFill>
              </a:rPr>
              <a:t>Mos def not. The presence of a layer of fluid beneath the flap renders applanation tonometry readings falsely low. When PISK is on the DDx, always check IOP with a </a:t>
            </a:r>
            <a:r>
              <a:rPr lang="en-US" sz="1400" dirty="0" err="1">
                <a:solidFill>
                  <a:schemeClr val="accent1">
                    <a:lumMod val="40000"/>
                    <a:lumOff val="60000"/>
                  </a:schemeClr>
                </a:solidFill>
              </a:rPr>
              <a:t>Tono</a:t>
            </a:r>
            <a:r>
              <a:rPr lang="en-US" sz="1400" dirty="0">
                <a:solidFill>
                  <a:schemeClr val="accent1">
                    <a:lumMod val="40000"/>
                    <a:lumOff val="60000"/>
                  </a:schemeClr>
                </a:solidFill>
              </a:rPr>
              <a:t>-Pen (or other device that doesn’t rely on applanation).</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PISK result in severe vision loss? What is the mechanism of vision loss?</a:t>
            </a:r>
          </a:p>
          <a:p>
            <a:r>
              <a:rPr lang="en-US" sz="1400" dirty="0">
                <a:solidFill>
                  <a:schemeClr val="accent1">
                    <a:lumMod val="40000"/>
                    <a:lumOff val="60000"/>
                  </a:schemeClr>
                </a:solidFill>
              </a:rPr>
              <a:t>Indeed it can. Straight up uncontrolled, severe glaucoma.</a:t>
            </a:r>
          </a:p>
        </p:txBody>
      </p:sp>
    </p:spTree>
    <p:extLst>
      <p:ext uri="{BB962C8B-B14F-4D97-AF65-F5344CB8AC3E}">
        <p14:creationId xmlns:p14="http://schemas.microsoft.com/office/powerpoint/2010/main" val="363270830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254</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p>
          <a:p>
            <a:r>
              <a:rPr lang="en-US" sz="1400" dirty="0"/>
              <a:t>Not necessarily—it depends on how IOP was measured</a:t>
            </a:r>
          </a:p>
          <a:p>
            <a:endParaRPr lang="en-US" sz="1400" i="1" dirty="0"/>
          </a:p>
          <a:p>
            <a:r>
              <a:rPr lang="en-US" sz="1400" i="1" dirty="0"/>
              <a:t>It was checked via the gold standard of IOP measurement—</a:t>
            </a:r>
            <a:r>
              <a:rPr lang="en-US" sz="1400" i="1" dirty="0" err="1"/>
              <a:t>Goldmann</a:t>
            </a:r>
            <a:r>
              <a:rPr lang="en-US" sz="1400" i="1" dirty="0"/>
              <a:t> applanation. </a:t>
            </a:r>
            <a:r>
              <a:rPr lang="en-US" sz="1400" b="1" i="1" dirty="0"/>
              <a:t>Now</a:t>
            </a:r>
            <a:r>
              <a:rPr lang="en-US" sz="1400" i="1" dirty="0"/>
              <a:t> can I assume it’s late-onset DLK?</a:t>
            </a:r>
            <a:endParaRPr lang="en-US" sz="1400" i="1" dirty="0">
              <a:solidFill>
                <a:schemeClr val="accent1">
                  <a:lumMod val="40000"/>
                  <a:lumOff val="60000"/>
                </a:schemeClr>
              </a:solidFill>
            </a:endParaRPr>
          </a:p>
          <a:p>
            <a:r>
              <a:rPr lang="en-US" sz="1400" dirty="0">
                <a:solidFill>
                  <a:schemeClr val="accent1">
                    <a:lumMod val="40000"/>
                    <a:lumOff val="60000"/>
                  </a:schemeClr>
                </a:solidFill>
              </a:rPr>
              <a:t>Mos def not. The presence of a layer of fluid beneath the flap renders applanation tonometry readings falsely low. When PISK is on the DDx, always check IOP with a </a:t>
            </a:r>
            <a:r>
              <a:rPr lang="en-US" sz="1400" dirty="0" err="1">
                <a:solidFill>
                  <a:schemeClr val="accent1">
                    <a:lumMod val="40000"/>
                    <a:lumOff val="60000"/>
                  </a:schemeClr>
                </a:solidFill>
              </a:rPr>
              <a:t>Tono</a:t>
            </a:r>
            <a:r>
              <a:rPr lang="en-US" sz="1400" dirty="0">
                <a:solidFill>
                  <a:schemeClr val="accent1">
                    <a:lumMod val="40000"/>
                    <a:lumOff val="60000"/>
                  </a:schemeClr>
                </a:solidFill>
              </a:rPr>
              <a:t>-Pen (or other device that doesn’t rely on applanation).</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PISK result in severe vision loss? What is the mechanism of vision loss?</a:t>
            </a:r>
          </a:p>
          <a:p>
            <a:r>
              <a:rPr lang="en-US" sz="1400" dirty="0">
                <a:solidFill>
                  <a:schemeClr val="accent1">
                    <a:lumMod val="40000"/>
                    <a:lumOff val="60000"/>
                  </a:schemeClr>
                </a:solidFill>
              </a:rPr>
              <a:t>Indeed it can. Straight up uncontrolled, severe glaucoma.</a:t>
            </a:r>
          </a:p>
        </p:txBody>
      </p:sp>
    </p:spTree>
    <p:extLst>
      <p:ext uri="{BB962C8B-B14F-4D97-AF65-F5344CB8AC3E}">
        <p14:creationId xmlns:p14="http://schemas.microsoft.com/office/powerpoint/2010/main" val="19901625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255</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p>
          <a:p>
            <a:r>
              <a:rPr lang="en-US" sz="1400" dirty="0"/>
              <a:t>Not necessarily—it depends on how IOP was measured</a:t>
            </a:r>
          </a:p>
          <a:p>
            <a:endParaRPr lang="en-US" sz="1400" i="1" dirty="0"/>
          </a:p>
          <a:p>
            <a:r>
              <a:rPr lang="en-US" sz="1400" i="1" dirty="0"/>
              <a:t>It was checked via the gold standard of IOP measurement—</a:t>
            </a:r>
            <a:r>
              <a:rPr lang="en-US" sz="1400" i="1" dirty="0" err="1"/>
              <a:t>Goldmann</a:t>
            </a:r>
            <a:r>
              <a:rPr lang="en-US" sz="1400" i="1" dirty="0"/>
              <a:t> applanation. </a:t>
            </a:r>
            <a:r>
              <a:rPr lang="en-US" sz="1400" b="1" i="1" dirty="0"/>
              <a:t>Now</a:t>
            </a:r>
            <a:r>
              <a:rPr lang="en-US" sz="1400" i="1" dirty="0"/>
              <a:t> can I assume it’s late-onset DLK?</a:t>
            </a:r>
          </a:p>
          <a:p>
            <a:r>
              <a:rPr lang="en-US" sz="1400" dirty="0"/>
              <a:t>Mos def not. The presence of a layer of fluid beneath the flap renders applanation tonometry readings falsely low. </a:t>
            </a:r>
            <a:r>
              <a:rPr lang="en-US" sz="1400" dirty="0">
                <a:solidFill>
                  <a:schemeClr val="accent1">
                    <a:lumMod val="40000"/>
                    <a:lumOff val="60000"/>
                  </a:schemeClr>
                </a:solidFill>
              </a:rPr>
              <a:t>When PISK is on the DDx, always check IOP with a </a:t>
            </a:r>
            <a:r>
              <a:rPr lang="en-US" sz="1400" dirty="0" err="1">
                <a:solidFill>
                  <a:schemeClr val="accent1">
                    <a:lumMod val="40000"/>
                    <a:lumOff val="60000"/>
                  </a:schemeClr>
                </a:solidFill>
              </a:rPr>
              <a:t>Tono</a:t>
            </a:r>
            <a:r>
              <a:rPr lang="en-US" sz="1400" dirty="0">
                <a:solidFill>
                  <a:schemeClr val="accent1">
                    <a:lumMod val="40000"/>
                    <a:lumOff val="60000"/>
                  </a:schemeClr>
                </a:solidFill>
              </a:rPr>
              <a:t>-Pen (or other device that doesn’t rely on applanation).</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PISK result in severe vision loss? What is the mechanism of vision loss?</a:t>
            </a:r>
          </a:p>
          <a:p>
            <a:r>
              <a:rPr lang="en-US" sz="1400" dirty="0">
                <a:solidFill>
                  <a:schemeClr val="accent1">
                    <a:lumMod val="40000"/>
                    <a:lumOff val="60000"/>
                  </a:schemeClr>
                </a:solidFill>
              </a:rPr>
              <a:t>Indeed it can. Straight up uncontrolled, severe glaucoma.</a:t>
            </a:r>
          </a:p>
        </p:txBody>
      </p:sp>
    </p:spTree>
    <p:extLst>
      <p:ext uri="{BB962C8B-B14F-4D97-AF65-F5344CB8AC3E}">
        <p14:creationId xmlns:p14="http://schemas.microsoft.com/office/powerpoint/2010/main" val="226354722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256</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p>
          <a:p>
            <a:r>
              <a:rPr lang="en-US" sz="1400" dirty="0"/>
              <a:t>Not necessarily—it depends on how IOP was measured</a:t>
            </a:r>
          </a:p>
          <a:p>
            <a:endParaRPr lang="en-US" sz="1400" i="1" dirty="0"/>
          </a:p>
          <a:p>
            <a:r>
              <a:rPr lang="en-US" sz="1400" i="1" dirty="0"/>
              <a:t>It was checked via the gold standard of IOP measurement—</a:t>
            </a:r>
            <a:r>
              <a:rPr lang="en-US" sz="1400" i="1" dirty="0" err="1"/>
              <a:t>Goldmann</a:t>
            </a:r>
            <a:r>
              <a:rPr lang="en-US" sz="1400" i="1" dirty="0"/>
              <a:t> applanation. </a:t>
            </a:r>
            <a:r>
              <a:rPr lang="en-US" sz="1400" b="1" i="1" dirty="0"/>
              <a:t>Now</a:t>
            </a:r>
            <a:r>
              <a:rPr lang="en-US" sz="1400" i="1" dirty="0"/>
              <a:t> can I assume it’s late-onset DLK?</a:t>
            </a:r>
          </a:p>
          <a:p>
            <a:r>
              <a:rPr lang="en-US" sz="1400" dirty="0"/>
              <a:t>Mos def not. The presence of a layer of fluid beneath the flap renders applanation tonometry readings falsely low. </a:t>
            </a:r>
            <a:r>
              <a:rPr lang="en-US" sz="1400" dirty="0">
                <a:solidFill>
                  <a:srgbClr val="0000FF"/>
                </a:solidFill>
              </a:rPr>
              <a:t>When PISK is on the DDx, always check IOP with a </a:t>
            </a:r>
            <a:r>
              <a:rPr lang="en-US" sz="1400" dirty="0" err="1">
                <a:solidFill>
                  <a:srgbClr val="0000FF"/>
                </a:solidFill>
              </a:rPr>
              <a:t>Tono</a:t>
            </a:r>
            <a:r>
              <a:rPr lang="en-US" sz="1400" dirty="0">
                <a:solidFill>
                  <a:srgbClr val="0000FF"/>
                </a:solidFill>
              </a:rPr>
              <a:t>-Pen (or other device that doesn’t rely on applanation).</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Can PISK result in severe vision loss? What is the mechanism of vision loss?</a:t>
            </a:r>
          </a:p>
          <a:p>
            <a:r>
              <a:rPr lang="en-US" sz="1400" dirty="0">
                <a:solidFill>
                  <a:schemeClr val="accent1">
                    <a:lumMod val="40000"/>
                    <a:lumOff val="60000"/>
                  </a:schemeClr>
                </a:solidFill>
              </a:rPr>
              <a:t>Indeed it can. Straight up uncontrolled, severe glaucoma.</a:t>
            </a:r>
          </a:p>
        </p:txBody>
      </p:sp>
    </p:spTree>
    <p:extLst>
      <p:ext uri="{BB962C8B-B14F-4D97-AF65-F5344CB8AC3E}">
        <p14:creationId xmlns:p14="http://schemas.microsoft.com/office/powerpoint/2010/main" val="403408327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257</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p>
          <a:p>
            <a:r>
              <a:rPr lang="en-US" sz="1400" dirty="0"/>
              <a:t>Not necessarily—it depends on how IOP was measured</a:t>
            </a:r>
          </a:p>
          <a:p>
            <a:endParaRPr lang="en-US" sz="1400" i="1" dirty="0"/>
          </a:p>
          <a:p>
            <a:r>
              <a:rPr lang="en-US" sz="1400" i="1" dirty="0"/>
              <a:t>It was checked via the gold standard of IOP measurement—</a:t>
            </a:r>
            <a:r>
              <a:rPr lang="en-US" sz="1400" i="1" dirty="0" err="1"/>
              <a:t>Goldmann</a:t>
            </a:r>
            <a:r>
              <a:rPr lang="en-US" sz="1400" i="1" dirty="0"/>
              <a:t> applanation. </a:t>
            </a:r>
            <a:r>
              <a:rPr lang="en-US" sz="1400" b="1" i="1" dirty="0"/>
              <a:t>Now</a:t>
            </a:r>
            <a:r>
              <a:rPr lang="en-US" sz="1400" i="1" dirty="0"/>
              <a:t> can I assume it’s late-onset DLK?</a:t>
            </a:r>
          </a:p>
          <a:p>
            <a:r>
              <a:rPr lang="en-US" sz="1400" dirty="0"/>
              <a:t>Mos def not. The presence of a layer of fluid beneath the flap renders applanation tonometry readings falsely low. </a:t>
            </a:r>
            <a:r>
              <a:rPr lang="en-US" sz="1400" dirty="0">
                <a:solidFill>
                  <a:srgbClr val="0000FF"/>
                </a:solidFill>
              </a:rPr>
              <a:t>When PISK is on the DDx, always check IOP with a </a:t>
            </a:r>
            <a:r>
              <a:rPr lang="en-US" sz="1400" dirty="0" err="1">
                <a:solidFill>
                  <a:srgbClr val="0000FF"/>
                </a:solidFill>
              </a:rPr>
              <a:t>Tono</a:t>
            </a:r>
            <a:r>
              <a:rPr lang="en-US" sz="1400" dirty="0">
                <a:solidFill>
                  <a:srgbClr val="0000FF"/>
                </a:solidFill>
              </a:rPr>
              <a:t>-Pen (or other device that doesn’t rely on applanation).</a:t>
            </a:r>
          </a:p>
          <a:p>
            <a:endParaRPr lang="en-US" sz="1400" i="1" dirty="0"/>
          </a:p>
          <a:p>
            <a:r>
              <a:rPr lang="en-US" sz="1400" i="1" dirty="0"/>
              <a:t>Can PISK result in severe vision loss? </a:t>
            </a:r>
            <a:r>
              <a:rPr lang="en-US" sz="1400" i="1" dirty="0">
                <a:solidFill>
                  <a:schemeClr val="accent1">
                    <a:lumMod val="40000"/>
                    <a:lumOff val="60000"/>
                  </a:schemeClr>
                </a:solidFill>
              </a:rPr>
              <a:t>What is the mechanism of vision loss?</a:t>
            </a:r>
          </a:p>
          <a:p>
            <a:r>
              <a:rPr lang="en-US" sz="1400" dirty="0">
                <a:solidFill>
                  <a:schemeClr val="accent1">
                    <a:lumMod val="40000"/>
                    <a:lumOff val="60000"/>
                  </a:schemeClr>
                </a:solidFill>
              </a:rPr>
              <a:t>Indeed it can. Straight up uncontrolled, severe glaucoma.</a:t>
            </a:r>
          </a:p>
        </p:txBody>
      </p:sp>
    </p:spTree>
    <p:extLst>
      <p:ext uri="{BB962C8B-B14F-4D97-AF65-F5344CB8AC3E}">
        <p14:creationId xmlns:p14="http://schemas.microsoft.com/office/powerpoint/2010/main" val="188234476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258</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p>
          <a:p>
            <a:r>
              <a:rPr lang="en-US" sz="1400" dirty="0"/>
              <a:t>Not necessarily—it depends on how IOP was measured</a:t>
            </a:r>
          </a:p>
          <a:p>
            <a:endParaRPr lang="en-US" sz="1400" i="1" dirty="0"/>
          </a:p>
          <a:p>
            <a:r>
              <a:rPr lang="en-US" sz="1400" i="1" dirty="0"/>
              <a:t>It was checked via the gold standard of IOP measurement—</a:t>
            </a:r>
            <a:r>
              <a:rPr lang="en-US" sz="1400" i="1" dirty="0" err="1"/>
              <a:t>Goldmann</a:t>
            </a:r>
            <a:r>
              <a:rPr lang="en-US" sz="1400" i="1" dirty="0"/>
              <a:t> applanation. </a:t>
            </a:r>
            <a:r>
              <a:rPr lang="en-US" sz="1400" b="1" i="1" dirty="0"/>
              <a:t>Now</a:t>
            </a:r>
            <a:r>
              <a:rPr lang="en-US" sz="1400" i="1" dirty="0"/>
              <a:t> can I assume it’s late-onset DLK?</a:t>
            </a:r>
          </a:p>
          <a:p>
            <a:r>
              <a:rPr lang="en-US" sz="1400" dirty="0"/>
              <a:t>Mos def not. The presence of a layer of fluid beneath the flap renders applanation tonometry readings falsely low. </a:t>
            </a:r>
            <a:r>
              <a:rPr lang="en-US" sz="1400" dirty="0">
                <a:solidFill>
                  <a:srgbClr val="0000FF"/>
                </a:solidFill>
              </a:rPr>
              <a:t>When PISK is on the DDx, always check IOP with a </a:t>
            </a:r>
            <a:r>
              <a:rPr lang="en-US" sz="1400" dirty="0" err="1">
                <a:solidFill>
                  <a:srgbClr val="0000FF"/>
                </a:solidFill>
              </a:rPr>
              <a:t>Tono</a:t>
            </a:r>
            <a:r>
              <a:rPr lang="en-US" sz="1400" dirty="0">
                <a:solidFill>
                  <a:srgbClr val="0000FF"/>
                </a:solidFill>
              </a:rPr>
              <a:t>-Pen (or other device that doesn’t rely on applanation).</a:t>
            </a:r>
          </a:p>
          <a:p>
            <a:endParaRPr lang="en-US" sz="1400" i="1" dirty="0"/>
          </a:p>
          <a:p>
            <a:r>
              <a:rPr lang="en-US" sz="1400" i="1" dirty="0"/>
              <a:t>Can PISK result in severe vision loss? </a:t>
            </a:r>
            <a:r>
              <a:rPr lang="en-US" sz="1400" i="1" dirty="0">
                <a:solidFill>
                  <a:schemeClr val="accent1">
                    <a:lumMod val="40000"/>
                    <a:lumOff val="60000"/>
                  </a:schemeClr>
                </a:solidFill>
              </a:rPr>
              <a:t>What is the mechanism of vision loss?</a:t>
            </a:r>
          </a:p>
          <a:p>
            <a:r>
              <a:rPr lang="en-US" sz="1400" dirty="0"/>
              <a:t>Indeed it can</a:t>
            </a:r>
            <a:r>
              <a:rPr lang="en-US" sz="1400" dirty="0">
                <a:solidFill>
                  <a:schemeClr val="accent1">
                    <a:lumMod val="40000"/>
                    <a:lumOff val="60000"/>
                  </a:schemeClr>
                </a:solidFill>
              </a:rPr>
              <a:t>. Straight up uncontrolled, severe glaucoma.</a:t>
            </a:r>
          </a:p>
        </p:txBody>
      </p:sp>
    </p:spTree>
    <p:extLst>
      <p:ext uri="{BB962C8B-B14F-4D97-AF65-F5344CB8AC3E}">
        <p14:creationId xmlns:p14="http://schemas.microsoft.com/office/powerpoint/2010/main" val="50460585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259</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p>
          <a:p>
            <a:r>
              <a:rPr lang="en-US" sz="1400" dirty="0"/>
              <a:t>Not necessarily—it depends on how IOP was measured</a:t>
            </a:r>
          </a:p>
          <a:p>
            <a:endParaRPr lang="en-US" sz="1400" i="1" dirty="0"/>
          </a:p>
          <a:p>
            <a:r>
              <a:rPr lang="en-US" sz="1400" i="1" dirty="0"/>
              <a:t>It was checked via the gold standard of IOP measurement—</a:t>
            </a:r>
            <a:r>
              <a:rPr lang="en-US" sz="1400" i="1" dirty="0" err="1"/>
              <a:t>Goldmann</a:t>
            </a:r>
            <a:r>
              <a:rPr lang="en-US" sz="1400" i="1" dirty="0"/>
              <a:t> applanation. </a:t>
            </a:r>
            <a:r>
              <a:rPr lang="en-US" sz="1400" b="1" i="1" dirty="0"/>
              <a:t>Now</a:t>
            </a:r>
            <a:r>
              <a:rPr lang="en-US" sz="1400" i="1" dirty="0"/>
              <a:t> can I assume it’s late-onset DLK?</a:t>
            </a:r>
          </a:p>
          <a:p>
            <a:r>
              <a:rPr lang="en-US" sz="1400" dirty="0"/>
              <a:t>Mos def not. The presence of a layer of fluid beneath the flap renders applanation tonometry readings falsely low. </a:t>
            </a:r>
            <a:r>
              <a:rPr lang="en-US" sz="1400" dirty="0">
                <a:solidFill>
                  <a:srgbClr val="0000FF"/>
                </a:solidFill>
              </a:rPr>
              <a:t>When PISK is on the DDx, always check IOP with a </a:t>
            </a:r>
            <a:r>
              <a:rPr lang="en-US" sz="1400" dirty="0" err="1">
                <a:solidFill>
                  <a:srgbClr val="0000FF"/>
                </a:solidFill>
              </a:rPr>
              <a:t>Tono</a:t>
            </a:r>
            <a:r>
              <a:rPr lang="en-US" sz="1400" dirty="0">
                <a:solidFill>
                  <a:srgbClr val="0000FF"/>
                </a:solidFill>
              </a:rPr>
              <a:t>-Pen (or other device that doesn’t rely on applanation).</a:t>
            </a:r>
          </a:p>
          <a:p>
            <a:endParaRPr lang="en-US" sz="1400" i="1" dirty="0"/>
          </a:p>
          <a:p>
            <a:r>
              <a:rPr lang="en-US" sz="1400" i="1" dirty="0"/>
              <a:t>Can PISK result in severe vision loss? </a:t>
            </a:r>
            <a:r>
              <a:rPr lang="en-US" sz="1400" i="1" dirty="0">
                <a:solidFill>
                  <a:srgbClr val="0000FF"/>
                </a:solidFill>
              </a:rPr>
              <a:t>What is the mechanism of vision loss?</a:t>
            </a:r>
          </a:p>
          <a:p>
            <a:r>
              <a:rPr lang="en-US" sz="1400" dirty="0"/>
              <a:t>Indeed it can. </a:t>
            </a:r>
            <a:r>
              <a:rPr lang="en-US" sz="1400" dirty="0">
                <a:solidFill>
                  <a:schemeClr val="accent1">
                    <a:lumMod val="40000"/>
                    <a:lumOff val="60000"/>
                  </a:schemeClr>
                </a:solidFill>
              </a:rPr>
              <a:t>Straight up uncontrolled, severe glaucoma.</a:t>
            </a:r>
          </a:p>
        </p:txBody>
      </p:sp>
    </p:spTree>
    <p:extLst>
      <p:ext uri="{BB962C8B-B14F-4D97-AF65-F5344CB8AC3E}">
        <p14:creationId xmlns:p14="http://schemas.microsoft.com/office/powerpoint/2010/main" val="221858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3" name="TextBox 12"/>
          <p:cNvSpPr txBox="1"/>
          <p:nvPr/>
        </p:nvSpPr>
        <p:spPr>
          <a:xfrm>
            <a:off x="228600" y="3429000"/>
            <a:ext cx="8534400" cy="954107"/>
          </a:xfrm>
          <a:prstGeom prst="rect">
            <a:avLst/>
          </a:prstGeom>
          <a:noFill/>
        </p:spPr>
        <p:txBody>
          <a:bodyPr wrap="square" rtlCol="0">
            <a:spAutoFit/>
          </a:bodyPr>
          <a:lstStyle/>
          <a:p>
            <a:r>
              <a:rPr lang="en-US" sz="1400" i="1" dirty="0">
                <a:solidFill>
                  <a:srgbClr val="0000FF"/>
                </a:solidFill>
              </a:rPr>
              <a:t>What factors are associated with the presence of post-op aberrations?</a:t>
            </a: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endParaRPr lang="en-US" sz="1400" i="1" dirty="0">
              <a:solidFill>
                <a:srgbClr val="0000FF"/>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27485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12"/>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46084" name="Rectangle 13"/>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DLK</a:t>
            </a:r>
            <a:r>
              <a:rPr lang="en-US" altLang="en-US" sz="2600" dirty="0"/>
              <a:t> vs </a:t>
            </a:r>
            <a:r>
              <a:rPr lang="en-US" altLang="en-US" sz="2600" b="1" dirty="0">
                <a:solidFill>
                  <a:schemeClr val="bg1"/>
                </a:solidFill>
              </a:rPr>
              <a:t>Infectious Keratitis </a:t>
            </a:r>
            <a:r>
              <a:rPr lang="en-US" altLang="en-US" sz="2600" b="1" dirty="0"/>
              <a:t>after LASIK</a:t>
            </a:r>
          </a:p>
        </p:txBody>
      </p:sp>
      <p:sp>
        <p:nvSpPr>
          <p:cNvPr id="46085" name="Text Box 14"/>
          <p:cNvSpPr txBox="1">
            <a:spLocks noChangeArrowheads="1"/>
          </p:cNvSpPr>
          <p:nvPr/>
        </p:nvSpPr>
        <p:spPr bwMode="auto">
          <a:xfrm>
            <a:off x="3068638" y="268288"/>
            <a:ext cx="3140603"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LASIK Issues III: DLK</a:t>
            </a:r>
          </a:p>
        </p:txBody>
      </p:sp>
      <p:sp>
        <p:nvSpPr>
          <p:cNvPr id="460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18C43E-70C4-4023-8610-04478F2270BE}" type="slidenum">
              <a:rPr lang="en-US" altLang="en-US" sz="1000"/>
              <a:pPr>
                <a:spcBef>
                  <a:spcPct val="0"/>
                </a:spcBef>
                <a:buClrTx/>
                <a:buSzTx/>
                <a:buFontTx/>
                <a:buNone/>
              </a:pPr>
              <a:t>260</a:t>
            </a:fld>
            <a:endParaRPr lang="en-US" altLang="en-US" sz="1000"/>
          </a:p>
        </p:txBody>
      </p:sp>
      <p:graphicFrame>
        <p:nvGraphicFramePr>
          <p:cNvPr id="2" name="Table 1"/>
          <p:cNvGraphicFramePr>
            <a:graphicFrameLocks noGrp="1"/>
          </p:cNvGraphicFramePr>
          <p:nvPr/>
        </p:nvGraphicFramePr>
        <p:xfrm>
          <a:off x="838200" y="2174875"/>
          <a:ext cx="7467600" cy="34639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45968">
                <a:tc>
                  <a:txBody>
                    <a:bodyPr/>
                    <a:lstStyle/>
                    <a:p>
                      <a:pPr algn="ctr"/>
                      <a:endParaRPr lang="en-US" sz="1800" dirty="0">
                        <a:solidFill>
                          <a:schemeClr val="tx1"/>
                        </a:solidFill>
                      </a:endParaRPr>
                    </a:p>
                  </a:txBody>
                  <a:tcPr marT="45709" marB="45709" anchor="ctr"/>
                </a:tc>
                <a:tc>
                  <a:txBody>
                    <a:bodyPr/>
                    <a:lstStyle/>
                    <a:p>
                      <a:pPr algn="ctr"/>
                      <a:r>
                        <a:rPr lang="en-US" sz="1800" dirty="0">
                          <a:solidFill>
                            <a:schemeClr val="bg1">
                              <a:lumMod val="65000"/>
                            </a:schemeClr>
                          </a:solidFill>
                        </a:rPr>
                        <a:t>DLK</a:t>
                      </a:r>
                    </a:p>
                  </a:txBody>
                  <a:tcPr marT="45709" marB="45709" anchor="ctr"/>
                </a:tc>
                <a:tc>
                  <a:txBody>
                    <a:bodyPr/>
                    <a:lstStyle/>
                    <a:p>
                      <a:pPr algn="ctr"/>
                      <a:r>
                        <a:rPr lang="en-US" sz="1800" dirty="0">
                          <a:solidFill>
                            <a:schemeClr val="bg1">
                              <a:lumMod val="65000"/>
                            </a:schemeClr>
                          </a:solidFill>
                        </a:rPr>
                        <a:t>Infectious</a:t>
                      </a:r>
                      <a:r>
                        <a:rPr lang="en-US" sz="1800" baseline="0" dirty="0">
                          <a:solidFill>
                            <a:schemeClr val="bg1">
                              <a:lumMod val="65000"/>
                            </a:schemeClr>
                          </a:solidFill>
                        </a:rPr>
                        <a:t> Keratitis</a:t>
                      </a:r>
                      <a:endParaRPr lang="en-US" sz="1800" dirty="0">
                        <a:solidFill>
                          <a:schemeClr val="bg1">
                            <a:lumMod val="65000"/>
                          </a:schemeClr>
                        </a:solidFill>
                      </a:endParaRPr>
                    </a:p>
                  </a:txBody>
                  <a:tcPr marT="45709" marB="45709" anchor="ctr"/>
                </a:tc>
                <a:extLst>
                  <a:ext uri="{0D108BD9-81ED-4DB2-BD59-A6C34878D82A}">
                    <a16:rowId xmlns:a16="http://schemas.microsoft.com/office/drawing/2014/main" val="10000"/>
                  </a:ext>
                </a:extLst>
              </a:tr>
              <a:tr h="640026">
                <a:tc>
                  <a:txBody>
                    <a:bodyPr/>
                    <a:lstStyle/>
                    <a:p>
                      <a:pPr algn="ctr"/>
                      <a:r>
                        <a:rPr lang="en-US" sz="1800" i="1" dirty="0">
                          <a:solidFill>
                            <a:schemeClr val="tx1"/>
                          </a:solidFill>
                        </a:rPr>
                        <a:t>Time of onset (post-op)</a:t>
                      </a:r>
                    </a:p>
                  </a:txBody>
                  <a:tcPr marT="45709" marB="45709" anchor="ctr">
                    <a:solidFill>
                      <a:schemeClr val="bg1">
                        <a:lumMod val="85000"/>
                      </a:schemeClr>
                    </a:solidFill>
                  </a:tcPr>
                </a:tc>
                <a:tc>
                  <a:txBody>
                    <a:bodyPr/>
                    <a:lstStyle/>
                    <a:p>
                      <a:pPr algn="ctr"/>
                      <a:r>
                        <a:rPr lang="en-US" sz="1800" dirty="0">
                          <a:solidFill>
                            <a:srgbClr val="0000FF"/>
                          </a:solidFill>
                        </a:rPr>
                        <a:t>10-14 days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At least 2-3 days</a:t>
                      </a:r>
                    </a:p>
                  </a:txBody>
                  <a:tcPr marT="45709" marB="45709" anchor="ctr">
                    <a:solidFill>
                      <a:schemeClr val="bg1">
                        <a:lumMod val="85000"/>
                      </a:schemeClr>
                    </a:solidFill>
                  </a:tcPr>
                </a:tc>
                <a:extLst>
                  <a:ext uri="{0D108BD9-81ED-4DB2-BD59-A6C34878D82A}">
                    <a16:rowId xmlns:a16="http://schemas.microsoft.com/office/drawing/2014/main" val="10001"/>
                  </a:ext>
                </a:extLst>
              </a:tr>
              <a:tr h="545968">
                <a:tc>
                  <a:txBody>
                    <a:bodyPr/>
                    <a:lstStyle/>
                    <a:p>
                      <a:pPr algn="ctr"/>
                      <a:r>
                        <a:rPr lang="en-US" sz="1800" i="1" dirty="0">
                          <a:solidFill>
                            <a:schemeClr val="bg1">
                              <a:lumMod val="65000"/>
                            </a:schemeClr>
                          </a:solidFill>
                        </a:rPr>
                        <a:t>Location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Peripheral (initially)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Can be anywhere</a:t>
                      </a:r>
                    </a:p>
                  </a:txBody>
                  <a:tcPr marT="45709" marB="45709" anchor="ctr">
                    <a:solidFill>
                      <a:schemeClr val="bg1">
                        <a:lumMod val="85000"/>
                      </a:schemeClr>
                    </a:solidFill>
                  </a:tcPr>
                </a:tc>
                <a:extLst>
                  <a:ext uri="{0D108BD9-81ED-4DB2-BD59-A6C34878D82A}">
                    <a16:rowId xmlns:a16="http://schemas.microsoft.com/office/drawing/2014/main" val="10002"/>
                  </a:ext>
                </a:extLst>
              </a:tr>
              <a:tr h="640026">
                <a:tc>
                  <a:txBody>
                    <a:bodyPr/>
                    <a:lstStyle/>
                    <a:p>
                      <a:pPr algn="ctr"/>
                      <a:r>
                        <a:rPr lang="en-US" sz="1800" i="1" dirty="0">
                          <a:solidFill>
                            <a:schemeClr val="bg1">
                              <a:lumMod val="65000"/>
                            </a:schemeClr>
                          </a:solidFill>
                        </a:rPr>
                        <a:t>Depth of involvement</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Limited to interface</a:t>
                      </a:r>
                    </a:p>
                  </a:txBody>
                  <a:tcPr marT="45709" marB="45709" anchor="ctr">
                    <a:solidFill>
                      <a:schemeClr val="bg1">
                        <a:lumMod val="85000"/>
                      </a:schemeClr>
                    </a:solidFill>
                  </a:tcPr>
                </a:tc>
                <a:tc>
                  <a:txBody>
                    <a:bodyPr/>
                    <a:lstStyle/>
                    <a:p>
                      <a:pPr algn="ctr"/>
                      <a:r>
                        <a:rPr lang="en-US" sz="1800" b="0" dirty="0">
                          <a:solidFill>
                            <a:schemeClr val="bg1">
                              <a:lumMod val="65000"/>
                            </a:schemeClr>
                          </a:solidFill>
                        </a:rPr>
                        <a:t>Extends</a:t>
                      </a:r>
                      <a:r>
                        <a:rPr lang="en-US" sz="1800" b="0" baseline="0" dirty="0">
                          <a:solidFill>
                            <a:schemeClr val="bg1">
                              <a:lumMod val="65000"/>
                            </a:schemeClr>
                          </a:solidFill>
                        </a:rPr>
                        <a:t> into flap and/or underlying </a:t>
                      </a:r>
                      <a:r>
                        <a:rPr lang="en-US" sz="1800" b="0" baseline="0" dirty="0" err="1">
                          <a:solidFill>
                            <a:schemeClr val="bg1">
                              <a:lumMod val="65000"/>
                            </a:schemeClr>
                          </a:solidFill>
                        </a:rPr>
                        <a:t>stroma</a:t>
                      </a:r>
                      <a:endParaRPr lang="en-US" sz="1800" b="0" dirty="0">
                        <a:solidFill>
                          <a:schemeClr val="bg1">
                            <a:lumMod val="65000"/>
                          </a:schemeClr>
                        </a:solidFill>
                      </a:endParaRPr>
                    </a:p>
                  </a:txBody>
                  <a:tcPr marT="45709" marB="45709" anchor="ctr">
                    <a:solidFill>
                      <a:schemeClr val="bg1">
                        <a:lumMod val="85000"/>
                      </a:schemeClr>
                    </a:solidFill>
                  </a:tcPr>
                </a:tc>
                <a:extLst>
                  <a:ext uri="{0D108BD9-81ED-4DB2-BD59-A6C34878D82A}">
                    <a16:rowId xmlns:a16="http://schemas.microsoft.com/office/drawing/2014/main" val="10003"/>
                  </a:ext>
                </a:extLst>
              </a:tr>
              <a:tr h="545968">
                <a:tc>
                  <a:txBody>
                    <a:bodyPr/>
                    <a:lstStyle/>
                    <a:p>
                      <a:pPr algn="ctr"/>
                      <a:r>
                        <a:rPr lang="en-US" sz="1800" i="1" dirty="0">
                          <a:solidFill>
                            <a:schemeClr val="bg1">
                              <a:lumMod val="65000"/>
                            </a:schemeClr>
                          </a:solidFill>
                        </a:rPr>
                        <a:t>Photosensitivity?</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4"/>
                  </a:ext>
                </a:extLst>
              </a:tr>
              <a:tr h="545968">
                <a:tc>
                  <a:txBody>
                    <a:bodyPr/>
                    <a:lstStyle/>
                    <a:p>
                      <a:pPr algn="ctr"/>
                      <a:r>
                        <a:rPr lang="en-US" sz="1800" i="1" dirty="0" err="1">
                          <a:solidFill>
                            <a:schemeClr val="bg1">
                              <a:lumMod val="65000"/>
                            </a:schemeClr>
                          </a:solidFill>
                        </a:rPr>
                        <a:t>Conj</a:t>
                      </a:r>
                      <a:r>
                        <a:rPr lang="en-US" sz="1800" i="1" dirty="0">
                          <a:solidFill>
                            <a:schemeClr val="bg1">
                              <a:lumMod val="65000"/>
                            </a:schemeClr>
                          </a:solidFill>
                        </a:rPr>
                        <a:t> injection?</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tc>
                  <a:txBody>
                    <a:bodyPr/>
                    <a:lstStyle/>
                    <a:p>
                      <a:pPr algn="ctr"/>
                      <a:r>
                        <a:rPr lang="en-US" sz="1800" dirty="0">
                          <a:solidFill>
                            <a:schemeClr val="bg1">
                              <a:lumMod val="65000"/>
                            </a:schemeClr>
                          </a:solidFill>
                        </a:rPr>
                        <a:t>Yes</a:t>
                      </a:r>
                    </a:p>
                  </a:txBody>
                  <a:tcPr marT="45709" marB="45709"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5C6C65A-D9D4-47AE-10DB-5BB5E2787983}"/>
              </a:ext>
            </a:extLst>
          </p:cNvPr>
          <p:cNvSpPr txBox="1"/>
          <p:nvPr/>
        </p:nvSpPr>
        <p:spPr>
          <a:xfrm>
            <a:off x="1905000" y="906595"/>
            <a:ext cx="3048000" cy="707886"/>
          </a:xfrm>
          <a:prstGeom prst="rect">
            <a:avLst/>
          </a:prstGeom>
          <a:noFill/>
        </p:spPr>
        <p:txBody>
          <a:bodyPr wrap="square" rtlCol="0">
            <a:spAutoFit/>
          </a:bodyPr>
          <a:lstStyle/>
          <a:p>
            <a:r>
              <a:rPr lang="en-US" sz="2000" dirty="0">
                <a:solidFill>
                  <a:srgbClr val="0000FF"/>
                </a:solidFill>
                <a:latin typeface="Segoe Script" panose="030B0504020000000003" pitchFamily="66" charset="0"/>
              </a:rPr>
              <a:t>pressure-induced stromal keratopathy</a:t>
            </a:r>
          </a:p>
        </p:txBody>
      </p:sp>
      <p:graphicFrame>
        <p:nvGraphicFramePr>
          <p:cNvPr id="10" name="Table 3">
            <a:extLst>
              <a:ext uri="{FF2B5EF4-FFF2-40B4-BE49-F238E27FC236}">
                <a16:creationId xmlns:a16="http://schemas.microsoft.com/office/drawing/2014/main" id="{2DD70A75-53CA-2D55-A45E-C34FA8600906}"/>
              </a:ext>
            </a:extLst>
          </p:cNvPr>
          <p:cNvGraphicFramePr>
            <a:graphicFrameLocks noGrp="1"/>
          </p:cNvGraphicFramePr>
          <p:nvPr/>
        </p:nvGraphicFramePr>
        <p:xfrm>
          <a:off x="838200" y="5614098"/>
          <a:ext cx="7467600" cy="4686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49695168"/>
                    </a:ext>
                  </a:extLst>
                </a:gridCol>
                <a:gridCol w="2514600">
                  <a:extLst>
                    <a:ext uri="{9D8B030D-6E8A-4147-A177-3AD203B41FA5}">
                      <a16:colId xmlns:a16="http://schemas.microsoft.com/office/drawing/2014/main" val="1480225782"/>
                    </a:ext>
                  </a:extLst>
                </a:gridCol>
                <a:gridCol w="2819400">
                  <a:extLst>
                    <a:ext uri="{9D8B030D-6E8A-4147-A177-3AD203B41FA5}">
                      <a16:colId xmlns:a16="http://schemas.microsoft.com/office/drawing/2014/main" val="1935522534"/>
                    </a:ext>
                  </a:extLst>
                </a:gridCol>
              </a:tblGrid>
              <a:tr h="468650">
                <a:tc>
                  <a:txBody>
                    <a:bodyPr/>
                    <a:lstStyle/>
                    <a:p>
                      <a:pPr algn="ctr"/>
                      <a:r>
                        <a:rPr lang="en-US" b="0" i="1" dirty="0">
                          <a:solidFill>
                            <a:schemeClr val="bg1">
                              <a:lumMod val="65000"/>
                            </a:schemeClr>
                          </a:solidFill>
                        </a:rPr>
                        <a:t>AC reaction?</a:t>
                      </a:r>
                    </a:p>
                  </a:txBody>
                  <a:tcPr anchor="ctr">
                    <a:solidFill>
                      <a:schemeClr val="bg1">
                        <a:lumMod val="85000"/>
                      </a:schemeClr>
                    </a:solidFill>
                  </a:tcPr>
                </a:tc>
                <a:tc>
                  <a:txBody>
                    <a:bodyPr/>
                    <a:lstStyle/>
                    <a:p>
                      <a:pPr algn="ctr"/>
                      <a:r>
                        <a:rPr lang="en-US" b="0" dirty="0">
                          <a:solidFill>
                            <a:schemeClr val="bg1">
                              <a:lumMod val="65000"/>
                            </a:schemeClr>
                          </a:solidFill>
                        </a:rPr>
                        <a:t>Rare</a:t>
                      </a:r>
                    </a:p>
                  </a:txBody>
                  <a:tcPr anchor="ctr">
                    <a:solidFill>
                      <a:schemeClr val="bg1">
                        <a:lumMod val="85000"/>
                      </a:schemeClr>
                    </a:solidFill>
                  </a:tcPr>
                </a:tc>
                <a:tc>
                  <a:txBody>
                    <a:bodyPr/>
                    <a:lstStyle/>
                    <a:p>
                      <a:pPr algn="ctr"/>
                      <a:r>
                        <a:rPr lang="en-US" b="0" dirty="0">
                          <a:solidFill>
                            <a:schemeClr val="bg1">
                              <a:lumMod val="65000"/>
                            </a:schemeClr>
                          </a:solidFill>
                        </a:rPr>
                        <a:t>Common</a:t>
                      </a:r>
                    </a:p>
                  </a:txBody>
                  <a:tcPr anchor="ctr">
                    <a:solidFill>
                      <a:schemeClr val="bg1">
                        <a:lumMod val="85000"/>
                      </a:schemeClr>
                    </a:solidFill>
                  </a:tcPr>
                </a:tc>
                <a:extLst>
                  <a:ext uri="{0D108BD9-81ED-4DB2-BD59-A6C34878D82A}">
                    <a16:rowId xmlns:a16="http://schemas.microsoft.com/office/drawing/2014/main" val="750625234"/>
                  </a:ext>
                </a:extLst>
              </a:tr>
            </a:tbl>
          </a:graphicData>
        </a:graphic>
      </p:graphicFrame>
      <p:sp>
        <p:nvSpPr>
          <p:cNvPr id="4" name="TextBox 3">
            <a:extLst>
              <a:ext uri="{FF2B5EF4-FFF2-40B4-BE49-F238E27FC236}">
                <a16:creationId xmlns:a16="http://schemas.microsoft.com/office/drawing/2014/main" id="{19833324-9B83-2048-D95E-B8980A8E3B09}"/>
              </a:ext>
            </a:extLst>
          </p:cNvPr>
          <p:cNvSpPr txBox="1"/>
          <p:nvPr/>
        </p:nvSpPr>
        <p:spPr>
          <a:xfrm>
            <a:off x="726236" y="3429000"/>
            <a:ext cx="7467600" cy="329320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Your LASIK </a:t>
            </a:r>
            <a:r>
              <a:rPr lang="en-US" sz="1600" i="1" dirty="0" err="1">
                <a:solidFill>
                  <a:schemeClr val="bg1">
                    <a:lumMod val="50000"/>
                  </a:schemeClr>
                </a:solidFill>
              </a:rPr>
              <a:t>pt</a:t>
            </a:r>
            <a:r>
              <a:rPr lang="en-US" sz="1600" i="1" dirty="0">
                <a:solidFill>
                  <a:schemeClr val="bg1">
                    <a:lumMod val="50000"/>
                  </a:schemeClr>
                </a:solidFill>
              </a:rPr>
              <a:t> looks great—until two weeks or so post-op, when she develops what appears to be DLK. Should you crank up the steroids?</a:t>
            </a:r>
          </a:p>
          <a:p>
            <a:r>
              <a:rPr lang="en-US" sz="1600" dirty="0">
                <a:solidFill>
                  <a:schemeClr val="bg1">
                    <a:lumMod val="50000"/>
                  </a:schemeClr>
                </a:solidFill>
              </a:rPr>
              <a:t>Not until we rule out  pressure-induced stromal keratopathy (PISK)</a:t>
            </a:r>
          </a:p>
          <a:p>
            <a:endParaRPr lang="en-US" sz="1600" dirty="0">
              <a:solidFill>
                <a:schemeClr val="bg1">
                  <a:lumMod val="50000"/>
                </a:schemeClr>
              </a:solidFill>
            </a:endParaRPr>
          </a:p>
          <a:p>
            <a:r>
              <a:rPr lang="en-US" sz="1600" i="1" dirty="0">
                <a:solidFill>
                  <a:schemeClr val="bg1">
                    <a:lumMod val="50000"/>
                  </a:schemeClr>
                </a:solidFill>
              </a:rPr>
              <a:t>What is PISK?</a:t>
            </a:r>
          </a:p>
          <a:p>
            <a:r>
              <a:rPr lang="en-US" sz="1600" dirty="0">
                <a:solidFill>
                  <a:schemeClr val="bg1">
                    <a:lumMod val="50000"/>
                  </a:schemeClr>
                </a:solidFill>
              </a:rPr>
              <a:t>An accumulation in the flap-stroma interface of  aqueous  </a:t>
            </a:r>
            <a:r>
              <a:rPr lang="en-US" sz="1600" dirty="0" err="1">
                <a:solidFill>
                  <a:schemeClr val="bg1">
                    <a:lumMod val="50000"/>
                  </a:schemeClr>
                </a:solidFill>
              </a:rPr>
              <a:t>transudated</a:t>
            </a:r>
            <a:r>
              <a:rPr lang="en-US" sz="1600" dirty="0">
                <a:solidFill>
                  <a:schemeClr val="bg1">
                    <a:lumMod val="50000"/>
                  </a:schemeClr>
                </a:solidFill>
              </a:rPr>
              <a:t> across the endothelium by a  steroid-induced  elevation in IOP</a:t>
            </a:r>
          </a:p>
          <a:p>
            <a:endParaRPr lang="en-US" sz="1600" i="1" dirty="0">
              <a:solidFill>
                <a:schemeClr val="bg1">
                  <a:lumMod val="50000"/>
                </a:schemeClr>
              </a:solidFill>
            </a:endParaRPr>
          </a:p>
          <a:p>
            <a:r>
              <a:rPr lang="en-US" sz="1600" i="1" dirty="0">
                <a:solidFill>
                  <a:schemeClr val="bg1">
                    <a:lumMod val="50000"/>
                  </a:schemeClr>
                </a:solidFill>
              </a:rPr>
              <a:t>Is PISK common, or rare?</a:t>
            </a:r>
          </a:p>
          <a:p>
            <a:r>
              <a:rPr lang="en-US" sz="1600" dirty="0">
                <a:solidFill>
                  <a:schemeClr val="bg1">
                    <a:lumMod val="50000"/>
                  </a:schemeClr>
                </a:solidFill>
              </a:rPr>
              <a:t>Rare</a:t>
            </a:r>
          </a:p>
          <a:p>
            <a:endParaRPr lang="en-US" sz="1600" dirty="0">
              <a:solidFill>
                <a:schemeClr val="bg1">
                  <a:lumMod val="50000"/>
                </a:schemeClr>
              </a:solidFill>
            </a:endParaRPr>
          </a:p>
          <a:p>
            <a:r>
              <a:rPr lang="en-US" sz="1600" i="1" dirty="0">
                <a:solidFill>
                  <a:schemeClr val="bg1">
                    <a:lumMod val="50000"/>
                  </a:schemeClr>
                </a:solidFill>
              </a:rPr>
              <a:t>What is the </a:t>
            </a:r>
            <a:r>
              <a:rPr lang="en-US" sz="1600" i="1" dirty="0" err="1">
                <a:solidFill>
                  <a:schemeClr val="bg1">
                    <a:lumMod val="50000"/>
                  </a:schemeClr>
                </a:solidFill>
              </a:rPr>
              <a:t>tx</a:t>
            </a:r>
            <a:r>
              <a:rPr lang="en-US" sz="1600" i="1" dirty="0">
                <a:solidFill>
                  <a:schemeClr val="bg1">
                    <a:lumMod val="50000"/>
                  </a:schemeClr>
                </a:solidFill>
              </a:rPr>
              <a:t>?</a:t>
            </a:r>
          </a:p>
          <a:p>
            <a:r>
              <a:rPr lang="en-US" sz="1600" dirty="0">
                <a:solidFill>
                  <a:schemeClr val="bg1">
                    <a:lumMod val="50000"/>
                  </a:schemeClr>
                </a:solidFill>
              </a:rPr>
              <a:t>Rapid steroid taper + glaucoma meds as needed to control IOP</a:t>
            </a:r>
          </a:p>
        </p:txBody>
      </p:sp>
      <p:sp>
        <p:nvSpPr>
          <p:cNvPr id="6" name="Star: 5 Points 5">
            <a:extLst>
              <a:ext uri="{FF2B5EF4-FFF2-40B4-BE49-F238E27FC236}">
                <a16:creationId xmlns:a16="http://schemas.microsoft.com/office/drawing/2014/main" id="{4DD3FC36-99BB-3DD0-FA71-0E92C1F1BFE9}"/>
              </a:ext>
            </a:extLst>
          </p:cNvPr>
          <p:cNvSpPr/>
          <p:nvPr/>
        </p:nvSpPr>
        <p:spPr>
          <a:xfrm>
            <a:off x="4897018" y="287040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1A340D2-B0E3-2389-0D80-326014F6C7D2}"/>
              </a:ext>
            </a:extLst>
          </p:cNvPr>
          <p:cNvSpPr/>
          <p:nvPr/>
        </p:nvSpPr>
        <p:spPr>
          <a:xfrm>
            <a:off x="3276600" y="2863568"/>
            <a:ext cx="304800" cy="348953"/>
          </a:xfrm>
          <a:prstGeom prst="star5">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46D1CA-8682-61E8-4595-0AFD7645959C}"/>
              </a:ext>
            </a:extLst>
          </p:cNvPr>
          <p:cNvCxnSpPr/>
          <p:nvPr/>
        </p:nvCxnSpPr>
        <p:spPr>
          <a:xfrm>
            <a:off x="3810000" y="2438400"/>
            <a:ext cx="762000" cy="0"/>
          </a:xfrm>
          <a:prstGeom prst="line">
            <a:avLst/>
          </a:prstGeom>
          <a:ln w="2222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529513D-3318-DB5A-CAC6-7A04090CA642}"/>
              </a:ext>
            </a:extLst>
          </p:cNvPr>
          <p:cNvSpPr txBox="1"/>
          <p:nvPr/>
        </p:nvSpPr>
        <p:spPr>
          <a:xfrm>
            <a:off x="3762639" y="1869281"/>
            <a:ext cx="876300" cy="400110"/>
          </a:xfrm>
          <a:prstGeom prst="rect">
            <a:avLst/>
          </a:prstGeom>
          <a:noFill/>
        </p:spPr>
        <p:txBody>
          <a:bodyPr wrap="square" rtlCol="0">
            <a:spAutoFit/>
          </a:bodyPr>
          <a:lstStyle/>
          <a:p>
            <a:pPr algn="ctr"/>
            <a:r>
              <a:rPr lang="en-US" sz="2000" b="1" dirty="0">
                <a:solidFill>
                  <a:srgbClr val="0000FF"/>
                </a:solidFill>
                <a:latin typeface="Segoe Script" panose="030B0504020000000003" pitchFamily="66" charset="0"/>
              </a:rPr>
              <a:t>PISK</a:t>
            </a:r>
          </a:p>
        </p:txBody>
      </p:sp>
      <p:sp>
        <p:nvSpPr>
          <p:cNvPr id="16" name="TextBox 15">
            <a:extLst>
              <a:ext uri="{FF2B5EF4-FFF2-40B4-BE49-F238E27FC236}">
                <a16:creationId xmlns:a16="http://schemas.microsoft.com/office/drawing/2014/main" id="{FFE1922E-351A-A5FB-CEDB-09EA6C4B8AB4}"/>
              </a:ext>
            </a:extLst>
          </p:cNvPr>
          <p:cNvSpPr txBox="1"/>
          <p:nvPr/>
        </p:nvSpPr>
        <p:spPr>
          <a:xfrm>
            <a:off x="1069136" y="3723792"/>
            <a:ext cx="6781800" cy="2462213"/>
          </a:xfrm>
          <a:prstGeom prst="rect">
            <a:avLst/>
          </a:prstGeom>
          <a:solidFill>
            <a:schemeClr val="accent1">
              <a:lumMod val="40000"/>
              <a:lumOff val="60000"/>
            </a:schemeClr>
          </a:solidFill>
        </p:spPr>
        <p:txBody>
          <a:bodyPr wrap="square" rtlCol="0">
            <a:spAutoFit/>
          </a:bodyPr>
          <a:lstStyle/>
          <a:p>
            <a:r>
              <a:rPr lang="en-US" sz="1400" i="1" dirty="0"/>
              <a:t>Her IOP is normal. Is it safe to assume this is just (very) late-onset DLK?</a:t>
            </a:r>
          </a:p>
          <a:p>
            <a:r>
              <a:rPr lang="en-US" sz="1400" dirty="0"/>
              <a:t>Not necessarily—it depends on how IOP was measured</a:t>
            </a:r>
          </a:p>
          <a:p>
            <a:endParaRPr lang="en-US" sz="1400" i="1" dirty="0"/>
          </a:p>
          <a:p>
            <a:r>
              <a:rPr lang="en-US" sz="1400" i="1" dirty="0"/>
              <a:t>It was checked via the gold standard of IOP measurement—</a:t>
            </a:r>
            <a:r>
              <a:rPr lang="en-US" sz="1400" i="1" dirty="0" err="1"/>
              <a:t>Goldmann</a:t>
            </a:r>
            <a:r>
              <a:rPr lang="en-US" sz="1400" i="1" dirty="0"/>
              <a:t> applanation. </a:t>
            </a:r>
            <a:r>
              <a:rPr lang="en-US" sz="1400" b="1" i="1" dirty="0"/>
              <a:t>Now</a:t>
            </a:r>
            <a:r>
              <a:rPr lang="en-US" sz="1400" i="1" dirty="0"/>
              <a:t> can I assume it’s late-onset DLK?</a:t>
            </a:r>
          </a:p>
          <a:p>
            <a:r>
              <a:rPr lang="en-US" sz="1400" dirty="0"/>
              <a:t>Mos def not. The presence of a layer of fluid beneath the flap renders applanation tonometry readings falsely low. </a:t>
            </a:r>
            <a:r>
              <a:rPr lang="en-US" sz="1400" dirty="0">
                <a:solidFill>
                  <a:srgbClr val="0000FF"/>
                </a:solidFill>
              </a:rPr>
              <a:t>When PISK is on the DDx, always check IOP with a </a:t>
            </a:r>
            <a:r>
              <a:rPr lang="en-US" sz="1400" dirty="0" err="1">
                <a:solidFill>
                  <a:srgbClr val="0000FF"/>
                </a:solidFill>
              </a:rPr>
              <a:t>Tono</a:t>
            </a:r>
            <a:r>
              <a:rPr lang="en-US" sz="1400" dirty="0">
                <a:solidFill>
                  <a:srgbClr val="0000FF"/>
                </a:solidFill>
              </a:rPr>
              <a:t>-Pen (or other device that doesn’t rely on applanation).</a:t>
            </a:r>
          </a:p>
          <a:p>
            <a:endParaRPr lang="en-US" sz="1400" i="1" dirty="0"/>
          </a:p>
          <a:p>
            <a:r>
              <a:rPr lang="en-US" sz="1400" i="1" dirty="0"/>
              <a:t>Can PISK result in severe vision loss? </a:t>
            </a:r>
            <a:r>
              <a:rPr lang="en-US" sz="1400" i="1" dirty="0">
                <a:solidFill>
                  <a:srgbClr val="0000FF"/>
                </a:solidFill>
              </a:rPr>
              <a:t>What is the mechanism of vision loss?</a:t>
            </a:r>
          </a:p>
          <a:p>
            <a:r>
              <a:rPr lang="en-US" sz="1400" dirty="0"/>
              <a:t>Indeed it can. </a:t>
            </a:r>
            <a:r>
              <a:rPr lang="en-US" sz="1400" dirty="0">
                <a:solidFill>
                  <a:srgbClr val="0000FF"/>
                </a:solidFill>
              </a:rPr>
              <a:t>Straight up uncontrolled, severe glaucoma.</a:t>
            </a:r>
          </a:p>
        </p:txBody>
      </p:sp>
    </p:spTree>
    <p:extLst>
      <p:ext uri="{BB962C8B-B14F-4D97-AF65-F5344CB8AC3E}">
        <p14:creationId xmlns:p14="http://schemas.microsoft.com/office/powerpoint/2010/main" val="204431682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These patients should give you pause before proceeding with ablative keratorefractive surgery:</a:t>
            </a: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261</a:t>
            </a:fld>
            <a:endParaRPr lang="en-US" altLang="en-US" sz="1000"/>
          </a:p>
        </p:txBody>
      </p:sp>
      <p:sp>
        <p:nvSpPr>
          <p:cNvPr id="6"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31"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48132" name="Rectangle 4"/>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These patients should give you pause before proceeding with ablative keratorefractive surgery:</a:t>
            </a:r>
          </a:p>
          <a:p>
            <a:pPr lvl="1" eaLnBrk="1" hangingPunct="1"/>
            <a:r>
              <a:rPr lang="en-US" altLang="en-US" sz="2400"/>
              <a:t>The patient with a POcHx of </a:t>
            </a:r>
            <a:r>
              <a:rPr lang="en-US" altLang="en-US" sz="2400">
                <a:solidFill>
                  <a:srgbClr val="0000FF"/>
                </a:solidFill>
              </a:rPr>
              <a:t>HSV keratitis</a:t>
            </a:r>
          </a:p>
        </p:txBody>
      </p:sp>
      <p:sp>
        <p:nvSpPr>
          <p:cNvPr id="48134" name="Rectangle 6"/>
          <p:cNvSpPr>
            <a:spLocks noChangeArrowheads="1"/>
          </p:cNvSpPr>
          <p:nvPr/>
        </p:nvSpPr>
        <p:spPr bwMode="auto">
          <a:xfrm>
            <a:off x="4876800" y="1905000"/>
            <a:ext cx="18288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dirty="0"/>
              <a:t>infection</a:t>
            </a:r>
          </a:p>
        </p:txBody>
      </p:sp>
      <p:sp>
        <p:nvSpPr>
          <p:cNvPr id="4813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19EBC85-E3C2-4FA4-AC0C-E946AF9C4F3A}" type="slidenum">
              <a:rPr lang="en-US" altLang="en-US" sz="1000"/>
              <a:pPr>
                <a:spcBef>
                  <a:spcPct val="0"/>
                </a:spcBef>
                <a:buClrTx/>
                <a:buSzTx/>
                <a:buFontTx/>
                <a:buNone/>
              </a:pPr>
              <a:t>262</a:t>
            </a:fld>
            <a:endParaRPr lang="en-US" altLang="en-US" sz="1000"/>
          </a:p>
        </p:txBody>
      </p:sp>
      <p:sp>
        <p:nvSpPr>
          <p:cNvPr id="8"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5"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56"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49157" name="Rectangle 4"/>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These patients should give you pause before proceeding with ablative keratorefractive surgery:</a:t>
            </a:r>
          </a:p>
          <a:p>
            <a:pPr lvl="1" eaLnBrk="1" hangingPunct="1"/>
            <a:r>
              <a:rPr lang="en-US" altLang="en-US" sz="2400"/>
              <a:t>The patient with a POcHx of </a:t>
            </a:r>
            <a:r>
              <a:rPr lang="en-US" altLang="en-US" sz="2400">
                <a:solidFill>
                  <a:srgbClr val="0000FF"/>
                </a:solidFill>
              </a:rPr>
              <a:t>HSV keratitis</a:t>
            </a:r>
          </a:p>
        </p:txBody>
      </p:sp>
      <p:sp>
        <p:nvSpPr>
          <p:cNvPr id="4915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3A4CA8C-42E8-413A-8BE1-691D81F02397}" type="slidenum">
              <a:rPr lang="en-US" altLang="en-US" sz="1000"/>
              <a:pPr>
                <a:spcBef>
                  <a:spcPct val="0"/>
                </a:spcBef>
                <a:buClrTx/>
                <a:buSzTx/>
                <a:buFontTx/>
                <a:buNone/>
              </a:pPr>
              <a:t>263</a:t>
            </a:fld>
            <a:endParaRPr lang="en-US" altLang="en-US" sz="1000"/>
          </a:p>
        </p:txBody>
      </p:sp>
      <p:sp>
        <p:nvSpPr>
          <p:cNvPr id="9"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0179"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0"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55300" name="Rectangle 4"/>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a:t>
            </a:r>
            <a:r>
              <a:rPr lang="en-US" sz="2400" b="1" dirty="0">
                <a:solidFill>
                  <a:srgbClr val="0000FF"/>
                </a:solidFill>
              </a:rPr>
              <a:t>HSV keratitis</a:t>
            </a:r>
          </a:p>
        </p:txBody>
      </p:sp>
      <p:sp>
        <p:nvSpPr>
          <p:cNvPr id="37895" name="Text Box 11"/>
          <p:cNvSpPr txBox="1">
            <a:spLocks noChangeArrowheads="1"/>
          </p:cNvSpPr>
          <p:nvPr/>
        </p:nvSpPr>
        <p:spPr bwMode="auto">
          <a:xfrm>
            <a:off x="1090613" y="2514600"/>
            <a:ext cx="7053534" cy="338554"/>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rgbClr val="0000FF"/>
                </a:solidFill>
              </a:rPr>
              <a:t>What is the concern re operating on patients with a history of HSV keratitis?</a:t>
            </a:r>
          </a:p>
        </p:txBody>
      </p:sp>
      <p:sp>
        <p:nvSpPr>
          <p:cNvPr id="5018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BC6CF1B-B8B2-4B42-8B3B-22FD26D48B3E}" type="slidenum">
              <a:rPr lang="en-US" altLang="en-US" sz="1000"/>
              <a:pPr>
                <a:spcBef>
                  <a:spcPct val="0"/>
                </a:spcBef>
                <a:buClrTx/>
                <a:buSzTx/>
                <a:buFontTx/>
                <a:buNone/>
              </a:pPr>
              <a:t>264</a:t>
            </a:fld>
            <a:endParaRPr lang="en-US" altLang="en-US" sz="1000"/>
          </a:p>
        </p:txBody>
      </p:sp>
      <p:sp>
        <p:nvSpPr>
          <p:cNvPr id="9"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1203"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4"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55300" name="Rectangle 4"/>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a:t>
            </a:r>
            <a:r>
              <a:rPr lang="en-US" sz="2400" b="1" dirty="0">
                <a:solidFill>
                  <a:srgbClr val="0000FF"/>
                </a:solidFill>
              </a:rPr>
              <a:t>HSV keratitis</a:t>
            </a:r>
          </a:p>
        </p:txBody>
      </p:sp>
      <p:sp>
        <p:nvSpPr>
          <p:cNvPr id="38919" name="Text Box 11"/>
          <p:cNvSpPr txBox="1">
            <a:spLocks noChangeArrowheads="1"/>
          </p:cNvSpPr>
          <p:nvPr/>
        </p:nvSpPr>
        <p:spPr bwMode="auto">
          <a:xfrm>
            <a:off x="1090613" y="2514600"/>
            <a:ext cx="6986587" cy="58102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rgbClr val="0000FF"/>
                </a:solidFill>
              </a:rPr>
              <a:t>What is the concern re operating on patients with a history of HSV keratitis?</a:t>
            </a:r>
          </a:p>
          <a:p>
            <a:pPr eaLnBrk="1" hangingPunct="1">
              <a:defRPr/>
            </a:pPr>
            <a:r>
              <a:rPr lang="en-US" sz="1600" dirty="0">
                <a:solidFill>
                  <a:srgbClr val="0000FF"/>
                </a:solidFill>
              </a:rPr>
              <a:t>Re-activation of the virus</a:t>
            </a:r>
          </a:p>
        </p:txBody>
      </p:sp>
      <p:sp>
        <p:nvSpPr>
          <p:cNvPr id="5120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BC59A8-F2E7-4BB5-A571-E1457985C0D7}" type="slidenum">
              <a:rPr lang="en-US" altLang="en-US" sz="1000"/>
              <a:pPr>
                <a:spcBef>
                  <a:spcPct val="0"/>
                </a:spcBef>
                <a:buClrTx/>
                <a:buSzTx/>
                <a:buFontTx/>
                <a:buNone/>
              </a:pPr>
              <a:t>265</a:t>
            </a:fld>
            <a:endParaRPr lang="en-US" altLang="en-US" sz="1000"/>
          </a:p>
        </p:txBody>
      </p:sp>
      <p:sp>
        <p:nvSpPr>
          <p:cNvPr id="9"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2227" name="Rectangle 3"/>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28" name="Rectangle 4"/>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52229" name="Rectangle 5"/>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These patients should give you pause before proceeding with ablative keratorefractive surgery:</a:t>
            </a:r>
          </a:p>
          <a:p>
            <a:pPr lvl="1" eaLnBrk="1" hangingPunct="1"/>
            <a:r>
              <a:rPr lang="en-US" altLang="en-US" sz="2400"/>
              <a:t>The patient with a POcHx of </a:t>
            </a:r>
            <a:r>
              <a:rPr lang="en-US" altLang="en-US" sz="2400">
                <a:solidFill>
                  <a:srgbClr val="0000FF"/>
                </a:solidFill>
              </a:rPr>
              <a:t>HSV keratitis</a:t>
            </a:r>
          </a:p>
          <a:p>
            <a:pPr lvl="1" eaLnBrk="1" hangingPunct="1"/>
            <a:r>
              <a:rPr lang="en-US" altLang="en-US" sz="2400"/>
              <a:t>The patient with a POcHx of </a:t>
            </a:r>
            <a:r>
              <a:rPr lang="en-US" altLang="en-US" sz="2400">
                <a:solidFill>
                  <a:srgbClr val="0000FF"/>
                </a:solidFill>
              </a:rPr>
              <a:t>DES</a:t>
            </a:r>
          </a:p>
        </p:txBody>
      </p:sp>
      <p:sp>
        <p:nvSpPr>
          <p:cNvPr id="52231" name="Rectangle 8"/>
          <p:cNvSpPr>
            <a:spLocks noChangeArrowheads="1"/>
          </p:cNvSpPr>
          <p:nvPr/>
        </p:nvSpPr>
        <p:spPr bwMode="auto">
          <a:xfrm>
            <a:off x="4876800" y="2286000"/>
            <a:ext cx="6858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dirty="0"/>
              <a:t>abb.</a:t>
            </a:r>
          </a:p>
        </p:txBody>
      </p:sp>
      <p:sp>
        <p:nvSpPr>
          <p:cNvPr id="5223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9F00F9B-BA15-44ED-BE8A-E39778B454D6}" type="slidenum">
              <a:rPr lang="en-US" altLang="en-US" sz="1000"/>
              <a:pPr>
                <a:spcBef>
                  <a:spcPct val="0"/>
                </a:spcBef>
                <a:buClrTx/>
                <a:buSzTx/>
                <a:buFontTx/>
                <a:buNone/>
              </a:pPr>
              <a:t>266</a:t>
            </a:fld>
            <a:endParaRPr lang="en-US" altLang="en-US" sz="1000"/>
          </a:p>
        </p:txBody>
      </p:sp>
      <p:sp>
        <p:nvSpPr>
          <p:cNvPr id="9"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3251" name="Rectangle 2"/>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2" name="Rectangle 3"/>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3" name="Rectangle 4"/>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53254" name="Rectangle 5"/>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These patients should give you pause before proceeding with ablative keratorefractive surgery:</a:t>
            </a:r>
          </a:p>
          <a:p>
            <a:pPr lvl="1" eaLnBrk="1" hangingPunct="1"/>
            <a:r>
              <a:rPr lang="en-US" altLang="en-US" sz="2400"/>
              <a:t>The patient with a POcHx of </a:t>
            </a:r>
            <a:r>
              <a:rPr lang="en-US" altLang="en-US" sz="2400">
                <a:solidFill>
                  <a:srgbClr val="0000FF"/>
                </a:solidFill>
              </a:rPr>
              <a:t>HSV keratitis</a:t>
            </a:r>
          </a:p>
          <a:p>
            <a:pPr lvl="1" eaLnBrk="1" hangingPunct="1"/>
            <a:r>
              <a:rPr lang="en-US" altLang="en-US" sz="2400"/>
              <a:t>The patient with a POcHx of </a:t>
            </a:r>
            <a:r>
              <a:rPr lang="en-US" altLang="en-US" sz="2400">
                <a:solidFill>
                  <a:srgbClr val="0000FF"/>
                </a:solidFill>
              </a:rPr>
              <a:t>DES</a:t>
            </a:r>
          </a:p>
        </p:txBody>
      </p:sp>
      <p:sp>
        <p:nvSpPr>
          <p:cNvPr id="5325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1B98A32-34A7-4D98-9811-C095C126157A}" type="slidenum">
              <a:rPr lang="en-US" altLang="en-US" sz="1000"/>
              <a:pPr>
                <a:spcBef>
                  <a:spcPct val="0"/>
                </a:spcBef>
                <a:buClrTx/>
                <a:buSzTx/>
                <a:buFontTx/>
                <a:buNone/>
              </a:pPr>
              <a:t>267</a:t>
            </a:fld>
            <a:endParaRPr lang="en-US" altLang="en-US" sz="1000"/>
          </a:p>
        </p:txBody>
      </p:sp>
      <p:sp>
        <p:nvSpPr>
          <p:cNvPr id="10"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4275"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4276"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77" name="Rectangle 5"/>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54278" name="Rectangle 6"/>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These patients should give you pause before proceeding with ablative keratorefractive surgery:</a:t>
            </a:r>
          </a:p>
          <a:p>
            <a:pPr lvl="1" eaLnBrk="1" hangingPunct="1"/>
            <a:r>
              <a:rPr lang="en-US" altLang="en-US" sz="2400"/>
              <a:t>The patient with a POcHx of </a:t>
            </a:r>
            <a:r>
              <a:rPr lang="en-US" altLang="en-US" sz="2400">
                <a:solidFill>
                  <a:srgbClr val="0000FF"/>
                </a:solidFill>
              </a:rPr>
              <a:t>HSV keratitis</a:t>
            </a:r>
          </a:p>
          <a:p>
            <a:pPr lvl="1" eaLnBrk="1" hangingPunct="1"/>
            <a:r>
              <a:rPr lang="en-US" altLang="en-US" sz="2400"/>
              <a:t>The patient with a POcHx of </a:t>
            </a:r>
            <a:r>
              <a:rPr lang="en-US" altLang="en-US" sz="2400">
                <a:solidFill>
                  <a:srgbClr val="0000FF"/>
                </a:solidFill>
              </a:rPr>
              <a:t>DES</a:t>
            </a:r>
          </a:p>
          <a:p>
            <a:pPr lvl="1" eaLnBrk="1" hangingPunct="1"/>
            <a:r>
              <a:rPr lang="en-US" altLang="en-US" sz="2400"/>
              <a:t>The patient with PMHx of </a:t>
            </a:r>
            <a:r>
              <a:rPr lang="en-US" altLang="en-US" sz="2400">
                <a:solidFill>
                  <a:srgbClr val="0000FF"/>
                </a:solidFill>
              </a:rPr>
              <a:t>rheumatoid arthritis</a:t>
            </a:r>
          </a:p>
        </p:txBody>
      </p:sp>
      <p:sp>
        <p:nvSpPr>
          <p:cNvPr id="54280" name="Rectangle 8"/>
          <p:cNvSpPr>
            <a:spLocks noChangeArrowheads="1"/>
          </p:cNvSpPr>
          <p:nvPr/>
        </p:nvSpPr>
        <p:spPr bwMode="auto">
          <a:xfrm>
            <a:off x="4495800" y="2743200"/>
            <a:ext cx="26670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two words</a:t>
            </a:r>
          </a:p>
        </p:txBody>
      </p:sp>
      <p:sp>
        <p:nvSpPr>
          <p:cNvPr id="5428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ED2380-D15B-48E8-A948-578C235236BC}" type="slidenum">
              <a:rPr lang="en-US" altLang="en-US" sz="1000"/>
              <a:pPr>
                <a:spcBef>
                  <a:spcPct val="0"/>
                </a:spcBef>
                <a:buClrTx/>
                <a:buSzTx/>
                <a:buFontTx/>
                <a:buNone/>
              </a:pPr>
              <a:t>268</a:t>
            </a:fld>
            <a:endParaRPr lang="en-US" altLang="en-US" sz="1000"/>
          </a:p>
        </p:txBody>
      </p:sp>
      <p:sp>
        <p:nvSpPr>
          <p:cNvPr id="10"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5299"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5300"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5301"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2" name="Rectangle 5"/>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55303" name="Rectangle 6"/>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These patients should give you pause before proceeding with ablative keratorefractive surgery:</a:t>
            </a:r>
          </a:p>
          <a:p>
            <a:pPr lvl="1" eaLnBrk="1" hangingPunct="1"/>
            <a:r>
              <a:rPr lang="en-US" altLang="en-US" sz="2400"/>
              <a:t>The patient with a POcHx of </a:t>
            </a:r>
            <a:r>
              <a:rPr lang="en-US" altLang="en-US" sz="2400">
                <a:solidFill>
                  <a:srgbClr val="0000FF"/>
                </a:solidFill>
              </a:rPr>
              <a:t>HSV keratitis</a:t>
            </a:r>
          </a:p>
          <a:p>
            <a:pPr lvl="1" eaLnBrk="1" hangingPunct="1"/>
            <a:r>
              <a:rPr lang="en-US" altLang="en-US" sz="2400"/>
              <a:t>The patient with a POcHx of </a:t>
            </a:r>
            <a:r>
              <a:rPr lang="en-US" altLang="en-US" sz="2400">
                <a:solidFill>
                  <a:srgbClr val="0000FF"/>
                </a:solidFill>
              </a:rPr>
              <a:t>DES</a:t>
            </a:r>
          </a:p>
          <a:p>
            <a:pPr lvl="1" eaLnBrk="1" hangingPunct="1"/>
            <a:r>
              <a:rPr lang="en-US" altLang="en-US" sz="2400"/>
              <a:t>The patient with PMHx of </a:t>
            </a:r>
            <a:r>
              <a:rPr lang="en-US" altLang="en-US" sz="2400">
                <a:solidFill>
                  <a:srgbClr val="0000FF"/>
                </a:solidFill>
              </a:rPr>
              <a:t>rheumatoid arthritis</a:t>
            </a:r>
          </a:p>
        </p:txBody>
      </p:sp>
      <p:sp>
        <p:nvSpPr>
          <p:cNvPr id="5530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D5F4E8-235B-4B91-9E6A-484F7E4D383D}" type="slidenum">
              <a:rPr lang="en-US" altLang="en-US" sz="1000"/>
              <a:pPr>
                <a:spcBef>
                  <a:spcPct val="0"/>
                </a:spcBef>
                <a:buClrTx/>
                <a:buSzTx/>
                <a:buFontTx/>
                <a:buNone/>
              </a:pPr>
              <a:t>269</a:t>
            </a:fld>
            <a:endParaRPr lang="en-US" altLang="en-US" sz="1000"/>
          </a:p>
        </p:txBody>
      </p:sp>
      <p:sp>
        <p:nvSpPr>
          <p:cNvPr id="10"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3" name="TextBox 12"/>
          <p:cNvSpPr txBox="1"/>
          <p:nvPr/>
        </p:nvSpPr>
        <p:spPr>
          <a:xfrm>
            <a:off x="228600" y="3429000"/>
            <a:ext cx="8534400" cy="954107"/>
          </a:xfrm>
          <a:prstGeom prst="rect">
            <a:avLst/>
          </a:prstGeom>
          <a:noFill/>
        </p:spPr>
        <p:txBody>
          <a:bodyPr wrap="square" rtlCol="0">
            <a:spAutoFit/>
          </a:bodyPr>
          <a:lstStyle/>
          <a:p>
            <a:r>
              <a:rPr lang="en-US" sz="1400" i="1" dirty="0">
                <a:solidFill>
                  <a:srgbClr val="0000FF"/>
                </a:solidFill>
              </a:rPr>
              <a:t>What factors are associated with the presence of post-op aberrations?</a:t>
            </a:r>
          </a:p>
          <a:p>
            <a:r>
              <a:rPr lang="en-US" sz="1400" dirty="0">
                <a:solidFill>
                  <a:srgbClr val="0000FF"/>
                </a:solidFill>
              </a:rPr>
              <a:t>--High degrees of pre-op myopia, hyperopia, or astigmatism</a:t>
            </a:r>
          </a:p>
          <a:p>
            <a:r>
              <a:rPr lang="en-US" sz="1400" dirty="0">
                <a:solidFill>
                  <a:srgbClr val="0000FF"/>
                </a:solidFill>
              </a:rPr>
              <a:t>--A  smaller  ablation zone</a:t>
            </a:r>
          </a:p>
          <a:p>
            <a:r>
              <a:rPr lang="en-US" sz="1400" dirty="0">
                <a:solidFill>
                  <a:srgbClr val="0000FF"/>
                </a:solidFill>
              </a:rPr>
              <a:t>--The presence of aberrations pre-op</a:t>
            </a:r>
            <a:endParaRPr lang="en-US" sz="1400" i="1" dirty="0">
              <a:solidFill>
                <a:srgbClr val="0000FF"/>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9600" y="38862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700"/>
              </a:lnSpc>
            </a:pPr>
            <a:r>
              <a:rPr lang="en-US" sz="800" dirty="0">
                <a:solidFill>
                  <a:schemeClr val="tx1"/>
                </a:solidFill>
              </a:rPr>
              <a:t>smaller v larger</a:t>
            </a:r>
          </a:p>
        </p:txBody>
      </p:sp>
    </p:spTree>
    <p:extLst>
      <p:ext uri="{BB962C8B-B14F-4D97-AF65-F5344CB8AC3E}">
        <p14:creationId xmlns:p14="http://schemas.microsoft.com/office/powerpoint/2010/main" val="9514866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270</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584775"/>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Generally speaking, to what undesirable post-op state does RA (and other connective-tissue conditions) contribute?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271</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rgbClr val="0000FF"/>
                </a:solidFill>
              </a:rPr>
              <a:t>That of poor/delayed wound healing</a:t>
            </a:r>
          </a:p>
        </p:txBody>
      </p:sp>
    </p:spTree>
    <p:extLst>
      <p:ext uri="{BB962C8B-B14F-4D97-AF65-F5344CB8AC3E}">
        <p14:creationId xmlns:p14="http://schemas.microsoft.com/office/powerpoint/2010/main" val="17484965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272</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a:t>
            </a:r>
            <a:r>
              <a:rPr lang="en-US" altLang="en-US" sz="1600" b="1" dirty="0">
                <a:solidFill>
                  <a:srgbClr val="0000FF"/>
                </a:solidFill>
              </a:rPr>
              <a:t>poor</a:t>
            </a:r>
            <a:r>
              <a:rPr lang="en-US" altLang="en-US" sz="1600" dirty="0">
                <a:solidFill>
                  <a:schemeClr val="bg1">
                    <a:lumMod val="75000"/>
                  </a:schemeClr>
                </a:solidFill>
              </a:rPr>
              <a:t>/delayed </a:t>
            </a:r>
            <a:r>
              <a:rPr lang="en-US" altLang="en-US" sz="1600" b="1" dirty="0">
                <a:solidFill>
                  <a:srgbClr val="0000FF"/>
                </a:solidFill>
              </a:rPr>
              <a:t>wound healing</a:t>
            </a:r>
          </a:p>
        </p:txBody>
      </p:sp>
      <p:sp>
        <p:nvSpPr>
          <p:cNvPr id="2" name="Oval 1">
            <a:extLst>
              <a:ext uri="{FF2B5EF4-FFF2-40B4-BE49-F238E27FC236}">
                <a16:creationId xmlns:a16="http://schemas.microsoft.com/office/drawing/2014/main" id="{91E75FEC-A458-D61B-BB0D-AD5F9448B348}"/>
              </a:ext>
            </a:extLst>
          </p:cNvPr>
          <p:cNvSpPr/>
          <p:nvPr/>
        </p:nvSpPr>
        <p:spPr>
          <a:xfrm>
            <a:off x="3429000" y="3653998"/>
            <a:ext cx="30480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D9AB16-37F8-2A80-5696-EF6E292FD2CC}"/>
              </a:ext>
            </a:extLst>
          </p:cNvPr>
          <p:cNvSpPr txBox="1"/>
          <p:nvPr/>
        </p:nvSpPr>
        <p:spPr>
          <a:xfrm>
            <a:off x="1579466" y="4297740"/>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t>What medical condition, vastly more common than RA, is also associated with poor wound healing?</a:t>
            </a:r>
          </a:p>
          <a:p>
            <a:pPr eaLnBrk="1" hangingPunct="1">
              <a:spcBef>
                <a:spcPct val="0"/>
              </a:spcBef>
              <a:buClrTx/>
              <a:buSzTx/>
              <a:buFontTx/>
              <a:buNone/>
            </a:pPr>
            <a:endParaRPr lang="en-US" altLang="en-US" sz="1400" dirty="0"/>
          </a:p>
        </p:txBody>
      </p:sp>
    </p:spTree>
    <p:extLst>
      <p:ext uri="{BB962C8B-B14F-4D97-AF65-F5344CB8AC3E}">
        <p14:creationId xmlns:p14="http://schemas.microsoft.com/office/powerpoint/2010/main" val="317140148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273</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a:t>
            </a:r>
            <a:r>
              <a:rPr lang="en-US" altLang="en-US" sz="1600" b="1" dirty="0">
                <a:solidFill>
                  <a:srgbClr val="0000FF"/>
                </a:solidFill>
              </a:rPr>
              <a:t>poor</a:t>
            </a:r>
            <a:r>
              <a:rPr lang="en-US" altLang="en-US" sz="1600" dirty="0">
                <a:solidFill>
                  <a:schemeClr val="bg1">
                    <a:lumMod val="75000"/>
                  </a:schemeClr>
                </a:solidFill>
              </a:rPr>
              <a:t>/delayed </a:t>
            </a:r>
            <a:r>
              <a:rPr lang="en-US" altLang="en-US" sz="1600" b="1" dirty="0">
                <a:solidFill>
                  <a:srgbClr val="0000FF"/>
                </a:solidFill>
              </a:rPr>
              <a:t>wound healing</a:t>
            </a:r>
          </a:p>
        </p:txBody>
      </p:sp>
      <p:sp>
        <p:nvSpPr>
          <p:cNvPr id="2" name="Oval 1">
            <a:extLst>
              <a:ext uri="{FF2B5EF4-FFF2-40B4-BE49-F238E27FC236}">
                <a16:creationId xmlns:a16="http://schemas.microsoft.com/office/drawing/2014/main" id="{91E75FEC-A458-D61B-BB0D-AD5F9448B348}"/>
              </a:ext>
            </a:extLst>
          </p:cNvPr>
          <p:cNvSpPr/>
          <p:nvPr/>
        </p:nvSpPr>
        <p:spPr>
          <a:xfrm>
            <a:off x="3429000" y="3653998"/>
            <a:ext cx="30480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D9AB16-37F8-2A80-5696-EF6E292FD2CC}"/>
              </a:ext>
            </a:extLst>
          </p:cNvPr>
          <p:cNvSpPr txBox="1"/>
          <p:nvPr/>
        </p:nvSpPr>
        <p:spPr>
          <a:xfrm>
            <a:off x="1579466" y="4297740"/>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t>What medical condition, vastly more common than RA, is also associated with poor wound healing?</a:t>
            </a:r>
          </a:p>
          <a:p>
            <a:pPr eaLnBrk="1" hangingPunct="1">
              <a:spcBef>
                <a:spcPct val="0"/>
              </a:spcBef>
              <a:buClrTx/>
              <a:buSzTx/>
              <a:buFontTx/>
              <a:buNone/>
            </a:pPr>
            <a:r>
              <a:rPr lang="en-US" altLang="en-US" sz="1400" dirty="0"/>
              <a:t>Diabetes</a:t>
            </a:r>
          </a:p>
        </p:txBody>
      </p:sp>
    </p:spTree>
    <p:extLst>
      <p:ext uri="{BB962C8B-B14F-4D97-AF65-F5344CB8AC3E}">
        <p14:creationId xmlns:p14="http://schemas.microsoft.com/office/powerpoint/2010/main" val="205922807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274</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a:t>
            </a:r>
            <a:r>
              <a:rPr lang="en-US" altLang="en-US" sz="1600" b="1" dirty="0">
                <a:solidFill>
                  <a:srgbClr val="0000FF"/>
                </a:solidFill>
              </a:rPr>
              <a:t>poor</a:t>
            </a:r>
            <a:r>
              <a:rPr lang="en-US" altLang="en-US" sz="1600" dirty="0">
                <a:solidFill>
                  <a:schemeClr val="bg1">
                    <a:lumMod val="75000"/>
                  </a:schemeClr>
                </a:solidFill>
              </a:rPr>
              <a:t>/delayed </a:t>
            </a:r>
            <a:r>
              <a:rPr lang="en-US" altLang="en-US" sz="1600" b="1" dirty="0">
                <a:solidFill>
                  <a:srgbClr val="0000FF"/>
                </a:solidFill>
              </a:rPr>
              <a:t>wound healing</a:t>
            </a:r>
          </a:p>
        </p:txBody>
      </p:sp>
      <p:sp>
        <p:nvSpPr>
          <p:cNvPr id="2" name="Oval 1">
            <a:extLst>
              <a:ext uri="{FF2B5EF4-FFF2-40B4-BE49-F238E27FC236}">
                <a16:creationId xmlns:a16="http://schemas.microsoft.com/office/drawing/2014/main" id="{91E75FEC-A458-D61B-BB0D-AD5F9448B348}"/>
              </a:ext>
            </a:extLst>
          </p:cNvPr>
          <p:cNvSpPr/>
          <p:nvPr/>
        </p:nvSpPr>
        <p:spPr>
          <a:xfrm>
            <a:off x="3429000" y="3653998"/>
            <a:ext cx="30480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D9AB16-37F8-2A80-5696-EF6E292FD2CC}"/>
              </a:ext>
            </a:extLst>
          </p:cNvPr>
          <p:cNvSpPr txBox="1"/>
          <p:nvPr/>
        </p:nvSpPr>
        <p:spPr>
          <a:xfrm>
            <a:off x="1579466" y="4297740"/>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t>What medical condition, vastly more common than RA, is also associated with poor wound healing?</a:t>
            </a:r>
          </a:p>
          <a:p>
            <a:pPr eaLnBrk="1" hangingPunct="1">
              <a:spcBef>
                <a:spcPct val="0"/>
              </a:spcBef>
              <a:buClrTx/>
              <a:buSzTx/>
              <a:buFontTx/>
              <a:buNone/>
            </a:pPr>
            <a:r>
              <a:rPr lang="en-US" altLang="en-US" sz="1400" dirty="0"/>
              <a:t>Diabetes</a:t>
            </a:r>
          </a:p>
        </p:txBody>
      </p:sp>
      <p:sp>
        <p:nvSpPr>
          <p:cNvPr id="4" name="TextBox 3">
            <a:extLst>
              <a:ext uri="{FF2B5EF4-FFF2-40B4-BE49-F238E27FC236}">
                <a16:creationId xmlns:a16="http://schemas.microsoft.com/office/drawing/2014/main" id="{5875E8AD-85F8-FF94-6F00-ED31B6818261}"/>
              </a:ext>
            </a:extLst>
          </p:cNvPr>
          <p:cNvSpPr txBox="1"/>
          <p:nvPr/>
        </p:nvSpPr>
        <p:spPr>
          <a:xfrm>
            <a:off x="1115640" y="5063342"/>
            <a:ext cx="7210038" cy="523220"/>
          </a:xfrm>
          <a:prstGeom prst="rect">
            <a:avLst/>
          </a:prstGeom>
          <a:noFill/>
        </p:spPr>
        <p:txBody>
          <a:bodyPr wrap="square" rtlCol="0">
            <a:spAutoFit/>
          </a:bodyPr>
          <a:lstStyle/>
          <a:p>
            <a:pPr eaLnBrk="1" hangingPunct="1">
              <a:spcBef>
                <a:spcPct val="0"/>
              </a:spcBef>
              <a:buClrTx/>
              <a:buSzTx/>
              <a:buFontTx/>
              <a:buNone/>
            </a:pPr>
            <a:r>
              <a:rPr lang="en-US" altLang="en-US" sz="1400" i="1" dirty="0"/>
              <a:t>What dreaded post-op complication—an extreme manifestation of poor wound healing—can occur in post-photoablative RA patients?</a:t>
            </a:r>
          </a:p>
        </p:txBody>
      </p:sp>
    </p:spTree>
    <p:extLst>
      <p:ext uri="{BB962C8B-B14F-4D97-AF65-F5344CB8AC3E}">
        <p14:creationId xmlns:p14="http://schemas.microsoft.com/office/powerpoint/2010/main" val="82882822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275</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a:t>
            </a:r>
            <a:r>
              <a:rPr lang="en-US" altLang="en-US" sz="1600" b="1" dirty="0">
                <a:solidFill>
                  <a:srgbClr val="0000FF"/>
                </a:solidFill>
              </a:rPr>
              <a:t>poor</a:t>
            </a:r>
            <a:r>
              <a:rPr lang="en-US" altLang="en-US" sz="1600" dirty="0">
                <a:solidFill>
                  <a:schemeClr val="bg1">
                    <a:lumMod val="75000"/>
                  </a:schemeClr>
                </a:solidFill>
              </a:rPr>
              <a:t>/delayed </a:t>
            </a:r>
            <a:r>
              <a:rPr lang="en-US" altLang="en-US" sz="1600" b="1" dirty="0">
                <a:solidFill>
                  <a:srgbClr val="0000FF"/>
                </a:solidFill>
              </a:rPr>
              <a:t>wound healing</a:t>
            </a:r>
          </a:p>
        </p:txBody>
      </p:sp>
      <p:sp>
        <p:nvSpPr>
          <p:cNvPr id="2" name="Oval 1">
            <a:extLst>
              <a:ext uri="{FF2B5EF4-FFF2-40B4-BE49-F238E27FC236}">
                <a16:creationId xmlns:a16="http://schemas.microsoft.com/office/drawing/2014/main" id="{91E75FEC-A458-D61B-BB0D-AD5F9448B348}"/>
              </a:ext>
            </a:extLst>
          </p:cNvPr>
          <p:cNvSpPr/>
          <p:nvPr/>
        </p:nvSpPr>
        <p:spPr>
          <a:xfrm>
            <a:off x="3429000" y="3653998"/>
            <a:ext cx="30480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D9AB16-37F8-2A80-5696-EF6E292FD2CC}"/>
              </a:ext>
            </a:extLst>
          </p:cNvPr>
          <p:cNvSpPr txBox="1"/>
          <p:nvPr/>
        </p:nvSpPr>
        <p:spPr>
          <a:xfrm>
            <a:off x="1579466" y="4297740"/>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t>What medical condition, vastly more common than RA, is also associated with poor wound healing?</a:t>
            </a:r>
          </a:p>
          <a:p>
            <a:pPr eaLnBrk="1" hangingPunct="1">
              <a:spcBef>
                <a:spcPct val="0"/>
              </a:spcBef>
              <a:buClrTx/>
              <a:buSzTx/>
              <a:buFontTx/>
              <a:buNone/>
            </a:pPr>
            <a:r>
              <a:rPr lang="en-US" altLang="en-US" sz="1400" dirty="0"/>
              <a:t>Diabetes</a:t>
            </a:r>
          </a:p>
        </p:txBody>
      </p:sp>
      <p:sp>
        <p:nvSpPr>
          <p:cNvPr id="4" name="TextBox 3">
            <a:extLst>
              <a:ext uri="{FF2B5EF4-FFF2-40B4-BE49-F238E27FC236}">
                <a16:creationId xmlns:a16="http://schemas.microsoft.com/office/drawing/2014/main" id="{5875E8AD-85F8-FF94-6F00-ED31B6818261}"/>
              </a:ext>
            </a:extLst>
          </p:cNvPr>
          <p:cNvSpPr txBox="1"/>
          <p:nvPr/>
        </p:nvSpPr>
        <p:spPr>
          <a:xfrm>
            <a:off x="1115640" y="5063342"/>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t>What dreaded post-op complication—an extreme manifestation of poor wound healing—can occur in post-photoablative RA patients?</a:t>
            </a:r>
          </a:p>
          <a:p>
            <a:pPr eaLnBrk="1" hangingPunct="1">
              <a:spcBef>
                <a:spcPct val="0"/>
              </a:spcBef>
              <a:buClrTx/>
              <a:buSzTx/>
              <a:buFontTx/>
              <a:buNone/>
            </a:pPr>
            <a:r>
              <a:rPr lang="en-US" altLang="en-US" sz="1400" dirty="0"/>
              <a:t>Wound melt</a:t>
            </a:r>
          </a:p>
        </p:txBody>
      </p:sp>
    </p:spTree>
    <p:extLst>
      <p:ext uri="{BB962C8B-B14F-4D97-AF65-F5344CB8AC3E}">
        <p14:creationId xmlns:p14="http://schemas.microsoft.com/office/powerpoint/2010/main" val="298163298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A5CC39-12CE-7283-FCCC-1FF466137A42}"/>
              </a:ext>
            </a:extLst>
          </p:cNvPr>
          <p:cNvSpPr>
            <a:spLocks noGrp="1"/>
          </p:cNvSpPr>
          <p:nvPr>
            <p:ph type="sldNum" sz="quarter" idx="12"/>
          </p:nvPr>
        </p:nvSpPr>
        <p:spPr/>
        <p:txBody>
          <a:bodyPr/>
          <a:lstStyle/>
          <a:p>
            <a:pPr>
              <a:defRPr/>
            </a:pPr>
            <a:fld id="{84F414BD-73C9-4AEE-89B2-54D4B014BF1C}" type="slidenum">
              <a:rPr lang="en-US" altLang="en-US" smtClean="0"/>
              <a:pPr>
                <a:defRPr/>
              </a:pPr>
              <a:t>276</a:t>
            </a:fld>
            <a:endParaRPr lang="en-US" altLang="en-US"/>
          </a:p>
        </p:txBody>
      </p:sp>
      <p:pic>
        <p:nvPicPr>
          <p:cNvPr id="1026" name="Picture 2" descr="11 Example of an autoimmune corneal melt in a patient with rheumatoid arthritis.  Source: Robert K. Maloney, M.D.">
            <a:extLst>
              <a:ext uri="{FF2B5EF4-FFF2-40B4-BE49-F238E27FC236}">
                <a16:creationId xmlns:a16="http://schemas.microsoft.com/office/drawing/2014/main" id="{1FAAD60C-5C56-9C08-C71E-313110D80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49400"/>
            <a:ext cx="5638800" cy="375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id="{9ED69476-A5D4-A233-5EA3-48A2E4C14043}"/>
              </a:ext>
            </a:extLst>
          </p:cNvPr>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4" name="TextBox 3">
            <a:extLst>
              <a:ext uri="{FF2B5EF4-FFF2-40B4-BE49-F238E27FC236}">
                <a16:creationId xmlns:a16="http://schemas.microsoft.com/office/drawing/2014/main" id="{B81A5583-34A0-A793-816A-F2F1D318FF55}"/>
              </a:ext>
            </a:extLst>
          </p:cNvPr>
          <p:cNvSpPr txBox="1"/>
          <p:nvPr/>
        </p:nvSpPr>
        <p:spPr>
          <a:xfrm>
            <a:off x="2664017" y="5943600"/>
            <a:ext cx="3890873" cy="369332"/>
          </a:xfrm>
          <a:prstGeom prst="rect">
            <a:avLst/>
          </a:prstGeom>
          <a:noFill/>
        </p:spPr>
        <p:txBody>
          <a:bodyPr wrap="none" rtlCol="0">
            <a:spAutoFit/>
          </a:bodyPr>
          <a:lstStyle/>
          <a:p>
            <a:pPr algn="ctr"/>
            <a:r>
              <a:rPr lang="en-US" dirty="0"/>
              <a:t>Post-LASIK corneal melt in an RA </a:t>
            </a:r>
            <a:r>
              <a:rPr lang="en-US" dirty="0" err="1"/>
              <a:t>pt</a:t>
            </a:r>
            <a:endParaRPr lang="en-US" dirty="0"/>
          </a:p>
        </p:txBody>
      </p:sp>
    </p:spTree>
    <p:extLst>
      <p:ext uri="{BB962C8B-B14F-4D97-AF65-F5344CB8AC3E}">
        <p14:creationId xmlns:p14="http://schemas.microsoft.com/office/powerpoint/2010/main" val="20655248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277</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poor/delayed wound healing</a:t>
            </a:r>
          </a:p>
        </p:txBody>
      </p:sp>
      <p:sp>
        <p:nvSpPr>
          <p:cNvPr id="3" name="TextBox 2">
            <a:extLst>
              <a:ext uri="{FF2B5EF4-FFF2-40B4-BE49-F238E27FC236}">
                <a16:creationId xmlns:a16="http://schemas.microsoft.com/office/drawing/2014/main" id="{37D9AB16-37F8-2A80-5696-EF6E292FD2CC}"/>
              </a:ext>
            </a:extLst>
          </p:cNvPr>
          <p:cNvSpPr txBox="1"/>
          <p:nvPr/>
        </p:nvSpPr>
        <p:spPr>
          <a:xfrm>
            <a:off x="1579466" y="4297740"/>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What medical condition, vastly more common than RA, is also associated with poor wound healing?</a:t>
            </a:r>
          </a:p>
          <a:p>
            <a:pPr eaLnBrk="1" hangingPunct="1">
              <a:spcBef>
                <a:spcPct val="0"/>
              </a:spcBef>
              <a:buClrTx/>
              <a:buSzTx/>
              <a:buFontTx/>
              <a:buNone/>
            </a:pPr>
            <a:r>
              <a:rPr lang="en-US" altLang="en-US" sz="1400" dirty="0">
                <a:solidFill>
                  <a:schemeClr val="bg1">
                    <a:lumMod val="75000"/>
                  </a:schemeClr>
                </a:solidFill>
              </a:rPr>
              <a:t>Diabetes</a:t>
            </a:r>
          </a:p>
        </p:txBody>
      </p:sp>
      <p:sp>
        <p:nvSpPr>
          <p:cNvPr id="4" name="TextBox 3">
            <a:extLst>
              <a:ext uri="{FF2B5EF4-FFF2-40B4-BE49-F238E27FC236}">
                <a16:creationId xmlns:a16="http://schemas.microsoft.com/office/drawing/2014/main" id="{5875E8AD-85F8-FF94-6F00-ED31B6818261}"/>
              </a:ext>
            </a:extLst>
          </p:cNvPr>
          <p:cNvSpPr txBox="1"/>
          <p:nvPr/>
        </p:nvSpPr>
        <p:spPr>
          <a:xfrm>
            <a:off x="1115640" y="5063342"/>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What dreaded post-op complication—an extreme manifestation of poor wound healing—can occur in post-photoablative RA patients?</a:t>
            </a:r>
          </a:p>
          <a:p>
            <a:pPr eaLnBrk="1" hangingPunct="1">
              <a:spcBef>
                <a:spcPct val="0"/>
              </a:spcBef>
              <a:buClrTx/>
              <a:buSzTx/>
              <a:buFontTx/>
              <a:buNone/>
            </a:pPr>
            <a:r>
              <a:rPr lang="en-US" altLang="en-US" sz="1400" dirty="0">
                <a:solidFill>
                  <a:schemeClr val="bg1">
                    <a:lumMod val="75000"/>
                  </a:schemeClr>
                </a:solidFill>
              </a:rPr>
              <a:t>Wound melt</a:t>
            </a:r>
          </a:p>
        </p:txBody>
      </p:sp>
      <p:sp>
        <p:nvSpPr>
          <p:cNvPr id="7" name="Text Box 11">
            <a:extLst>
              <a:ext uri="{FF2B5EF4-FFF2-40B4-BE49-F238E27FC236}">
                <a16:creationId xmlns:a16="http://schemas.microsoft.com/office/drawing/2014/main" id="{7DCFC8CA-DCB2-9DFD-F799-845BAA08FCD0}"/>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rgbClr val="99FF99"/>
                </a:solidFill>
              </a:rPr>
              <a:t>DES</a:t>
            </a:r>
          </a:p>
        </p:txBody>
      </p:sp>
    </p:spTree>
    <p:extLst>
      <p:ext uri="{BB962C8B-B14F-4D97-AF65-F5344CB8AC3E}">
        <p14:creationId xmlns:p14="http://schemas.microsoft.com/office/powerpoint/2010/main" val="73124748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a:t>
            </a:r>
            <a:r>
              <a:rPr lang="en-US" sz="2400" b="1" dirty="0">
                <a:solidFill>
                  <a:srgbClr val="0000FF"/>
                </a:solidFill>
              </a:rPr>
              <a:t>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278</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poor/delayed wound healing</a:t>
            </a:r>
          </a:p>
        </p:txBody>
      </p:sp>
      <p:sp>
        <p:nvSpPr>
          <p:cNvPr id="3" name="TextBox 2">
            <a:extLst>
              <a:ext uri="{FF2B5EF4-FFF2-40B4-BE49-F238E27FC236}">
                <a16:creationId xmlns:a16="http://schemas.microsoft.com/office/drawing/2014/main" id="{37D9AB16-37F8-2A80-5696-EF6E292FD2CC}"/>
              </a:ext>
            </a:extLst>
          </p:cNvPr>
          <p:cNvSpPr txBox="1"/>
          <p:nvPr/>
        </p:nvSpPr>
        <p:spPr>
          <a:xfrm>
            <a:off x="1579466" y="4297740"/>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What medical condition, vastly more common than RA, is also associated with poor wound healing?</a:t>
            </a:r>
          </a:p>
          <a:p>
            <a:pPr eaLnBrk="1" hangingPunct="1">
              <a:spcBef>
                <a:spcPct val="0"/>
              </a:spcBef>
              <a:buClrTx/>
              <a:buSzTx/>
              <a:buFontTx/>
              <a:buNone/>
            </a:pPr>
            <a:r>
              <a:rPr lang="en-US" altLang="en-US" sz="1400" dirty="0">
                <a:solidFill>
                  <a:schemeClr val="bg1">
                    <a:lumMod val="75000"/>
                  </a:schemeClr>
                </a:solidFill>
              </a:rPr>
              <a:t>Diabetes</a:t>
            </a:r>
          </a:p>
        </p:txBody>
      </p:sp>
      <p:sp>
        <p:nvSpPr>
          <p:cNvPr id="4" name="TextBox 3">
            <a:extLst>
              <a:ext uri="{FF2B5EF4-FFF2-40B4-BE49-F238E27FC236}">
                <a16:creationId xmlns:a16="http://schemas.microsoft.com/office/drawing/2014/main" id="{5875E8AD-85F8-FF94-6F00-ED31B6818261}"/>
              </a:ext>
            </a:extLst>
          </p:cNvPr>
          <p:cNvSpPr txBox="1"/>
          <p:nvPr/>
        </p:nvSpPr>
        <p:spPr>
          <a:xfrm>
            <a:off x="1115640" y="5063342"/>
            <a:ext cx="7210038" cy="738664"/>
          </a:xfrm>
          <a:prstGeom prst="rect">
            <a:avLst/>
          </a:prstGeom>
          <a:no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What dreaded post-op complication—an extreme manifestation of poor wound healing—can occur in post-photoablative RA patients?</a:t>
            </a:r>
          </a:p>
          <a:p>
            <a:pPr eaLnBrk="1" hangingPunct="1">
              <a:spcBef>
                <a:spcPct val="0"/>
              </a:spcBef>
              <a:buClrTx/>
              <a:buSzTx/>
              <a:buFontTx/>
              <a:buNone/>
            </a:pPr>
            <a:r>
              <a:rPr lang="en-US" altLang="en-US" sz="1400" dirty="0">
                <a:solidFill>
                  <a:schemeClr val="bg1">
                    <a:lumMod val="75000"/>
                  </a:schemeClr>
                </a:solidFill>
              </a:rPr>
              <a:t>Wound melt</a:t>
            </a:r>
          </a:p>
        </p:txBody>
      </p:sp>
      <p:sp>
        <p:nvSpPr>
          <p:cNvPr id="7" name="Text Box 11">
            <a:extLst>
              <a:ext uri="{FF2B5EF4-FFF2-40B4-BE49-F238E27FC236}">
                <a16:creationId xmlns:a16="http://schemas.microsoft.com/office/drawing/2014/main" id="{7DCFC8CA-DCB2-9DFD-F799-845BAA08FCD0}"/>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rgbClr val="0000FF"/>
                </a:solidFill>
              </a:rPr>
              <a:t>DES</a:t>
            </a:r>
          </a:p>
        </p:txBody>
      </p:sp>
    </p:spTree>
    <p:extLst>
      <p:ext uri="{BB962C8B-B14F-4D97-AF65-F5344CB8AC3E}">
        <p14:creationId xmlns:p14="http://schemas.microsoft.com/office/powerpoint/2010/main" val="103885864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51E2D3FF-DB9B-D85B-4A0D-C666F98A431F}"/>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65000"/>
                  </a:schemeClr>
                </a:solidFill>
              </a:rPr>
              <a:t>DES</a:t>
            </a:r>
          </a:p>
        </p:txBody>
      </p:sp>
      <p:sp>
        <p:nvSpPr>
          <p:cNvPr id="13" name="Text Box 11">
            <a:extLst>
              <a:ext uri="{FF2B5EF4-FFF2-40B4-BE49-F238E27FC236}">
                <a16:creationId xmlns:a16="http://schemas.microsoft.com/office/drawing/2014/main" id="{D26DE736-0081-A455-3DFE-4F5FBF49B327}"/>
              </a:ext>
            </a:extLst>
          </p:cNvPr>
          <p:cNvSpPr txBox="1">
            <a:spLocks noChangeArrowheads="1"/>
          </p:cNvSpPr>
          <p:nvPr/>
        </p:nvSpPr>
        <p:spPr bwMode="auto">
          <a:xfrm>
            <a:off x="660234" y="5589921"/>
            <a:ext cx="7439411" cy="73866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75000"/>
                  </a:schemeClr>
                </a:solidFill>
              </a:rPr>
              <a:t>DES</a:t>
            </a:r>
          </a:p>
        </p:txBody>
      </p:sp>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279</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a:t>
            </a:r>
            <a:r>
              <a:rPr lang="en-US" altLang="en-US" sz="1600" b="1" dirty="0">
                <a:solidFill>
                  <a:srgbClr val="0000FF"/>
                </a:solidFill>
              </a:rPr>
              <a:t>delayed wound healing</a:t>
            </a:r>
          </a:p>
        </p:txBody>
      </p:sp>
      <p:sp>
        <p:nvSpPr>
          <p:cNvPr id="2" name="Oval 1">
            <a:extLst>
              <a:ext uri="{FF2B5EF4-FFF2-40B4-BE49-F238E27FC236}">
                <a16:creationId xmlns:a16="http://schemas.microsoft.com/office/drawing/2014/main" id="{A3A84967-B7F9-C45B-CD81-E765D1243C62}"/>
              </a:ext>
            </a:extLst>
          </p:cNvPr>
          <p:cNvSpPr/>
          <p:nvPr/>
        </p:nvSpPr>
        <p:spPr>
          <a:xfrm>
            <a:off x="3962400" y="3653998"/>
            <a:ext cx="25146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A4D847-594B-233E-D160-E0A1B68BCDC4}"/>
              </a:ext>
            </a:extLst>
          </p:cNvPr>
          <p:cNvSpPr txBox="1"/>
          <p:nvPr/>
        </p:nvSpPr>
        <p:spPr>
          <a:xfrm>
            <a:off x="1070859" y="4343400"/>
            <a:ext cx="7844541" cy="1600438"/>
          </a:xfrm>
          <a:prstGeom prst="rect">
            <a:avLst/>
          </a:prstGeom>
          <a:solidFill>
            <a:schemeClr val="accent1">
              <a:lumMod val="40000"/>
              <a:lumOff val="60000"/>
            </a:schemeClr>
          </a:solidFill>
        </p:spPr>
        <p:txBody>
          <a:bodyPr wrap="square" rtlCol="0">
            <a:spAutoFit/>
          </a:bodyPr>
          <a:lstStyle/>
          <a:p>
            <a:r>
              <a:rPr lang="en-US" altLang="en-US" sz="1400" i="1" dirty="0">
                <a:solidFill>
                  <a:srgbClr val="0000FF"/>
                </a:solidFill>
              </a:rPr>
              <a:t>Speaking of delayed corneal wound healing…Certain medications are notorious for inducing this, and thus their use is a relative contraindication to photoablative surgery. What are they?</a:t>
            </a:r>
          </a:p>
          <a:p>
            <a:r>
              <a:rPr lang="en-US" altLang="en-US" sz="1400" dirty="0">
                <a:solidFill>
                  <a:srgbClr val="0000FF"/>
                </a:solidFill>
              </a:rPr>
              <a:t>--</a:t>
            </a:r>
            <a:r>
              <a:rPr lang="en-US" altLang="en-US" sz="1400" b="1" i="1" dirty="0">
                <a:solidFill>
                  <a:srgbClr val="0000FF"/>
                </a:solidFill>
              </a:rPr>
              <a:t>?</a:t>
            </a:r>
          </a:p>
          <a:p>
            <a:r>
              <a:rPr lang="en-US" altLang="en-US" sz="1400" dirty="0">
                <a:solidFill>
                  <a:srgbClr val="0000FF"/>
                </a:solidFill>
              </a:rPr>
              <a:t>--</a:t>
            </a:r>
            <a:r>
              <a:rPr lang="en-US" altLang="en-US" sz="1400" b="1" i="1" dirty="0">
                <a:solidFill>
                  <a:srgbClr val="0000FF"/>
                </a:solidFill>
              </a:rPr>
              <a:t>?</a:t>
            </a:r>
          </a:p>
          <a:p>
            <a:r>
              <a:rPr lang="en-US" altLang="en-US" sz="1400" dirty="0">
                <a:solidFill>
                  <a:srgbClr val="0000FF"/>
                </a:solidFill>
              </a:rPr>
              <a:t>--</a:t>
            </a:r>
            <a:r>
              <a:rPr lang="en-US" altLang="en-US" sz="1400" b="1" i="1" dirty="0">
                <a:solidFill>
                  <a:srgbClr val="0000FF"/>
                </a:solidFill>
              </a:rPr>
              <a:t>?</a:t>
            </a:r>
          </a:p>
          <a:p>
            <a:r>
              <a:rPr lang="en-US" altLang="en-US" sz="1400" dirty="0">
                <a:solidFill>
                  <a:srgbClr val="0000FF"/>
                </a:solidFill>
              </a:rPr>
              <a:t>--</a:t>
            </a:r>
            <a:r>
              <a:rPr lang="en-US" altLang="en-US" sz="1400" b="1" i="1" dirty="0">
                <a:solidFill>
                  <a:srgbClr val="0000FF"/>
                </a:solidFill>
              </a:rPr>
              <a:t>?</a:t>
            </a:r>
          </a:p>
          <a:p>
            <a:r>
              <a:rPr lang="en-US" altLang="en-US" sz="1400" dirty="0">
                <a:solidFill>
                  <a:srgbClr val="0000FF"/>
                </a:solidFill>
              </a:rPr>
              <a:t>--</a:t>
            </a:r>
            <a:r>
              <a:rPr lang="en-US" altLang="en-US" sz="1400" b="1" i="1" dirty="0">
                <a:solidFill>
                  <a:srgbClr val="0000FF"/>
                </a:solidFill>
              </a:rPr>
              <a:t>?</a:t>
            </a:r>
          </a:p>
        </p:txBody>
      </p:sp>
      <p:sp>
        <p:nvSpPr>
          <p:cNvPr id="6" name="TextBox 5">
            <a:extLst>
              <a:ext uri="{FF2B5EF4-FFF2-40B4-BE49-F238E27FC236}">
                <a16:creationId xmlns:a16="http://schemas.microsoft.com/office/drawing/2014/main" id="{36668F6E-22E8-960B-E68F-FF357A9E6DA9}"/>
              </a:ext>
            </a:extLst>
          </p:cNvPr>
          <p:cNvSpPr txBox="1"/>
          <p:nvPr/>
        </p:nvSpPr>
        <p:spPr>
          <a:xfrm>
            <a:off x="2438401" y="5005119"/>
            <a:ext cx="1516762" cy="276999"/>
          </a:xfrm>
          <a:prstGeom prst="rect">
            <a:avLst/>
          </a:prstGeom>
          <a:noFill/>
        </p:spPr>
        <p:txBody>
          <a:bodyPr wrap="none" rtlCol="0">
            <a:spAutoFit/>
          </a:bodyPr>
          <a:lstStyle/>
          <a:p>
            <a:r>
              <a:rPr lang="en-US" sz="1200" i="1" dirty="0"/>
              <a:t>(used to treat acne)</a:t>
            </a:r>
          </a:p>
        </p:txBody>
      </p:sp>
      <p:sp>
        <p:nvSpPr>
          <p:cNvPr id="7" name="TextBox 6">
            <a:extLst>
              <a:ext uri="{FF2B5EF4-FFF2-40B4-BE49-F238E27FC236}">
                <a16:creationId xmlns:a16="http://schemas.microsoft.com/office/drawing/2014/main" id="{87CC2EE4-80D0-5886-CB72-1A16D5844ED6}"/>
              </a:ext>
            </a:extLst>
          </p:cNvPr>
          <p:cNvSpPr txBox="1"/>
          <p:nvPr/>
        </p:nvSpPr>
        <p:spPr>
          <a:xfrm>
            <a:off x="2438401" y="5216216"/>
            <a:ext cx="2736647" cy="276999"/>
          </a:xfrm>
          <a:prstGeom prst="rect">
            <a:avLst/>
          </a:prstGeom>
          <a:noFill/>
        </p:spPr>
        <p:txBody>
          <a:bodyPr wrap="none" rtlCol="0">
            <a:spAutoFit/>
          </a:bodyPr>
          <a:lstStyle/>
          <a:p>
            <a:r>
              <a:rPr lang="en-US" sz="1200" i="1" dirty="0"/>
              <a:t>(used to treat ventricular arrhythmias)</a:t>
            </a:r>
          </a:p>
        </p:txBody>
      </p:sp>
      <p:sp>
        <p:nvSpPr>
          <p:cNvPr id="9" name="TextBox 8">
            <a:extLst>
              <a:ext uri="{FF2B5EF4-FFF2-40B4-BE49-F238E27FC236}">
                <a16:creationId xmlns:a16="http://schemas.microsoft.com/office/drawing/2014/main" id="{34413B1F-62EA-D99B-4699-F275C90DEA0E}"/>
              </a:ext>
            </a:extLst>
          </p:cNvPr>
          <p:cNvSpPr txBox="1"/>
          <p:nvPr/>
        </p:nvSpPr>
        <p:spPr>
          <a:xfrm>
            <a:off x="2438400" y="5658751"/>
            <a:ext cx="2813591" cy="276999"/>
          </a:xfrm>
          <a:prstGeom prst="rect">
            <a:avLst/>
          </a:prstGeom>
          <a:noFill/>
        </p:spPr>
        <p:txBody>
          <a:bodyPr wrap="none" rtlCol="0">
            <a:spAutoFit/>
          </a:bodyPr>
          <a:lstStyle/>
          <a:p>
            <a:r>
              <a:rPr lang="en-US" sz="1200" i="1" dirty="0"/>
              <a:t>(OTC; used to treat allergic conditions)</a:t>
            </a:r>
          </a:p>
        </p:txBody>
      </p:sp>
      <p:sp>
        <p:nvSpPr>
          <p:cNvPr id="10" name="TextBox 9">
            <a:extLst>
              <a:ext uri="{FF2B5EF4-FFF2-40B4-BE49-F238E27FC236}">
                <a16:creationId xmlns:a16="http://schemas.microsoft.com/office/drawing/2014/main" id="{005E756A-D9A6-6D48-8278-DF1AAF2B5CF9}"/>
              </a:ext>
            </a:extLst>
          </p:cNvPr>
          <p:cNvSpPr txBox="1"/>
          <p:nvPr/>
        </p:nvSpPr>
        <p:spPr>
          <a:xfrm>
            <a:off x="2438400" y="4783852"/>
            <a:ext cx="2975495" cy="276999"/>
          </a:xfrm>
          <a:prstGeom prst="rect">
            <a:avLst/>
          </a:prstGeom>
          <a:noFill/>
        </p:spPr>
        <p:txBody>
          <a:bodyPr wrap="none" rtlCol="0">
            <a:spAutoFit/>
          </a:bodyPr>
          <a:lstStyle/>
          <a:p>
            <a:r>
              <a:rPr lang="en-US" sz="1200" i="1" dirty="0"/>
              <a:t>(used to treat migraines and cluster HAs)</a:t>
            </a:r>
          </a:p>
        </p:txBody>
      </p:sp>
      <p:sp>
        <p:nvSpPr>
          <p:cNvPr id="12" name="TextBox 11">
            <a:extLst>
              <a:ext uri="{FF2B5EF4-FFF2-40B4-BE49-F238E27FC236}">
                <a16:creationId xmlns:a16="http://schemas.microsoft.com/office/drawing/2014/main" id="{D567A2E5-B451-0C0B-102D-E70843F9FB51}"/>
              </a:ext>
            </a:extLst>
          </p:cNvPr>
          <p:cNvSpPr txBox="1"/>
          <p:nvPr/>
        </p:nvSpPr>
        <p:spPr>
          <a:xfrm>
            <a:off x="2438400" y="5430637"/>
            <a:ext cx="5091458" cy="276999"/>
          </a:xfrm>
          <a:prstGeom prst="rect">
            <a:avLst/>
          </a:prstGeom>
          <a:noFill/>
        </p:spPr>
        <p:txBody>
          <a:bodyPr wrap="none" rtlCol="0">
            <a:spAutoFit/>
          </a:bodyPr>
          <a:lstStyle/>
          <a:p>
            <a:r>
              <a:rPr lang="en-US" sz="1200" i="1" dirty="0"/>
              <a:t>(used to treat symptoms of menopause, and/or osteoporosis prevention)</a:t>
            </a:r>
          </a:p>
        </p:txBody>
      </p:sp>
    </p:spTree>
    <p:extLst>
      <p:ext uri="{BB962C8B-B14F-4D97-AF65-F5344CB8AC3E}">
        <p14:creationId xmlns:p14="http://schemas.microsoft.com/office/powerpoint/2010/main" val="1761596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3" name="TextBox 12"/>
          <p:cNvSpPr txBox="1"/>
          <p:nvPr/>
        </p:nvSpPr>
        <p:spPr>
          <a:xfrm>
            <a:off x="228600" y="3429000"/>
            <a:ext cx="8534400" cy="954107"/>
          </a:xfrm>
          <a:prstGeom prst="rect">
            <a:avLst/>
          </a:prstGeom>
          <a:noFill/>
        </p:spPr>
        <p:txBody>
          <a:bodyPr wrap="square" rtlCol="0">
            <a:spAutoFit/>
          </a:bodyPr>
          <a:lstStyle/>
          <a:p>
            <a:r>
              <a:rPr lang="en-US" sz="1400" i="1" dirty="0">
                <a:solidFill>
                  <a:srgbClr val="0000FF"/>
                </a:solidFill>
              </a:rPr>
              <a:t>What factors are associated with the presence of post-op aberrations?</a:t>
            </a:r>
          </a:p>
          <a:p>
            <a:r>
              <a:rPr lang="en-US" sz="1400" dirty="0">
                <a:solidFill>
                  <a:srgbClr val="0000FF"/>
                </a:solidFill>
              </a:rPr>
              <a:t>--High degrees of pre-op myopia, hyperopia, or astigmatism</a:t>
            </a:r>
          </a:p>
          <a:p>
            <a:r>
              <a:rPr lang="en-US" sz="1400" dirty="0">
                <a:solidFill>
                  <a:srgbClr val="0000FF"/>
                </a:solidFill>
              </a:rPr>
              <a:t>--A  smaller  ablation zone</a:t>
            </a:r>
          </a:p>
          <a:p>
            <a:r>
              <a:rPr lang="en-US" sz="1400" dirty="0">
                <a:solidFill>
                  <a:srgbClr val="0000FF"/>
                </a:solidFill>
              </a:rPr>
              <a:t>--The presence of aberrations pre-op</a:t>
            </a:r>
            <a:endParaRPr lang="en-US" sz="1400" i="1" dirty="0">
              <a:solidFill>
                <a:srgbClr val="0000FF"/>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24333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AC81A4D6-2509-052E-9DCC-2B8528406438}"/>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65000"/>
                  </a:schemeClr>
                </a:solidFill>
              </a:rPr>
              <a:t>DES</a:t>
            </a:r>
          </a:p>
        </p:txBody>
      </p:sp>
      <p:sp>
        <p:nvSpPr>
          <p:cNvPr id="10" name="Text Box 11">
            <a:extLst>
              <a:ext uri="{FF2B5EF4-FFF2-40B4-BE49-F238E27FC236}">
                <a16:creationId xmlns:a16="http://schemas.microsoft.com/office/drawing/2014/main" id="{5C1DD78D-35A1-A97E-7B3F-10CBC2E48516}"/>
              </a:ext>
            </a:extLst>
          </p:cNvPr>
          <p:cNvSpPr txBox="1">
            <a:spLocks noChangeArrowheads="1"/>
          </p:cNvSpPr>
          <p:nvPr/>
        </p:nvSpPr>
        <p:spPr bwMode="auto">
          <a:xfrm>
            <a:off x="660234" y="5589921"/>
            <a:ext cx="7439411" cy="73866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75000"/>
                  </a:schemeClr>
                </a:solidFill>
              </a:rPr>
              <a:t>DES</a:t>
            </a:r>
          </a:p>
        </p:txBody>
      </p:sp>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280</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a:t>
            </a:r>
            <a:r>
              <a:rPr lang="en-US" altLang="en-US" sz="1600" b="1" dirty="0">
                <a:solidFill>
                  <a:srgbClr val="0000FF"/>
                </a:solidFill>
              </a:rPr>
              <a:t>delayed wound healing</a:t>
            </a:r>
          </a:p>
        </p:txBody>
      </p:sp>
      <p:sp>
        <p:nvSpPr>
          <p:cNvPr id="2" name="Oval 1">
            <a:extLst>
              <a:ext uri="{FF2B5EF4-FFF2-40B4-BE49-F238E27FC236}">
                <a16:creationId xmlns:a16="http://schemas.microsoft.com/office/drawing/2014/main" id="{A3A84967-B7F9-C45B-CD81-E765D1243C62}"/>
              </a:ext>
            </a:extLst>
          </p:cNvPr>
          <p:cNvSpPr/>
          <p:nvPr/>
        </p:nvSpPr>
        <p:spPr>
          <a:xfrm>
            <a:off x="3962400" y="3653998"/>
            <a:ext cx="25146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A4D847-594B-233E-D160-E0A1B68BCDC4}"/>
              </a:ext>
            </a:extLst>
          </p:cNvPr>
          <p:cNvSpPr txBox="1"/>
          <p:nvPr/>
        </p:nvSpPr>
        <p:spPr>
          <a:xfrm>
            <a:off x="1070859" y="4343400"/>
            <a:ext cx="7844541" cy="1600438"/>
          </a:xfrm>
          <a:prstGeom prst="rect">
            <a:avLst/>
          </a:prstGeom>
          <a:solidFill>
            <a:schemeClr val="accent1">
              <a:lumMod val="40000"/>
              <a:lumOff val="60000"/>
            </a:schemeClr>
          </a:solidFill>
        </p:spPr>
        <p:txBody>
          <a:bodyPr wrap="square" rtlCol="0">
            <a:spAutoFit/>
          </a:bodyPr>
          <a:lstStyle/>
          <a:p>
            <a:r>
              <a:rPr lang="en-US" altLang="en-US" sz="1400" i="1" dirty="0">
                <a:solidFill>
                  <a:srgbClr val="0000FF"/>
                </a:solidFill>
              </a:rPr>
              <a:t>Speaking of delayed corneal wound healing…Certain medications are notorious for inducing this, and thus their use is a relative contraindication to photoablative surgery. What are they?</a:t>
            </a:r>
          </a:p>
          <a:p>
            <a:r>
              <a:rPr lang="en-US" altLang="en-US" sz="1400" dirty="0">
                <a:solidFill>
                  <a:srgbClr val="0000FF"/>
                </a:solidFill>
              </a:rPr>
              <a:t>--Sumatriptan</a:t>
            </a:r>
          </a:p>
          <a:p>
            <a:r>
              <a:rPr lang="en-US" altLang="en-US" sz="1400" dirty="0">
                <a:solidFill>
                  <a:srgbClr val="0000FF"/>
                </a:solidFill>
              </a:rPr>
              <a:t>--Isotretinoin</a:t>
            </a:r>
          </a:p>
          <a:p>
            <a:r>
              <a:rPr lang="en-US" altLang="en-US" sz="1400" dirty="0">
                <a:solidFill>
                  <a:srgbClr val="0000FF"/>
                </a:solidFill>
              </a:rPr>
              <a:t>--Amiodarone</a:t>
            </a:r>
          </a:p>
          <a:p>
            <a:r>
              <a:rPr lang="en-US" altLang="en-US" sz="1400" dirty="0">
                <a:solidFill>
                  <a:srgbClr val="0000FF"/>
                </a:solidFill>
              </a:rPr>
              <a:t>--HRT</a:t>
            </a:r>
          </a:p>
          <a:p>
            <a:r>
              <a:rPr lang="en-US" altLang="en-US" sz="1400" dirty="0">
                <a:solidFill>
                  <a:srgbClr val="0000FF"/>
                </a:solidFill>
              </a:rPr>
              <a:t>--Antihistamines</a:t>
            </a:r>
          </a:p>
        </p:txBody>
      </p:sp>
      <p:sp>
        <p:nvSpPr>
          <p:cNvPr id="4" name="TextBox 3">
            <a:extLst>
              <a:ext uri="{FF2B5EF4-FFF2-40B4-BE49-F238E27FC236}">
                <a16:creationId xmlns:a16="http://schemas.microsoft.com/office/drawing/2014/main" id="{0EC6174E-7C2E-9DFD-55FA-00819D289C0E}"/>
              </a:ext>
            </a:extLst>
          </p:cNvPr>
          <p:cNvSpPr txBox="1"/>
          <p:nvPr/>
        </p:nvSpPr>
        <p:spPr>
          <a:xfrm>
            <a:off x="2438400" y="4783852"/>
            <a:ext cx="2975495" cy="276999"/>
          </a:xfrm>
          <a:prstGeom prst="rect">
            <a:avLst/>
          </a:prstGeom>
          <a:noFill/>
        </p:spPr>
        <p:txBody>
          <a:bodyPr wrap="none" rtlCol="0">
            <a:spAutoFit/>
          </a:bodyPr>
          <a:lstStyle/>
          <a:p>
            <a:r>
              <a:rPr lang="en-US" sz="1200" i="1" dirty="0"/>
              <a:t>(used to treat migraines and cluster HAs)</a:t>
            </a:r>
          </a:p>
        </p:txBody>
      </p:sp>
      <p:sp>
        <p:nvSpPr>
          <p:cNvPr id="6" name="TextBox 5">
            <a:extLst>
              <a:ext uri="{FF2B5EF4-FFF2-40B4-BE49-F238E27FC236}">
                <a16:creationId xmlns:a16="http://schemas.microsoft.com/office/drawing/2014/main" id="{4CED99A1-5F0D-AA50-026E-8D63FAD968CE}"/>
              </a:ext>
            </a:extLst>
          </p:cNvPr>
          <p:cNvSpPr txBox="1"/>
          <p:nvPr/>
        </p:nvSpPr>
        <p:spPr>
          <a:xfrm>
            <a:off x="2438401" y="5005119"/>
            <a:ext cx="1516762" cy="276999"/>
          </a:xfrm>
          <a:prstGeom prst="rect">
            <a:avLst/>
          </a:prstGeom>
          <a:noFill/>
        </p:spPr>
        <p:txBody>
          <a:bodyPr wrap="none" rtlCol="0">
            <a:spAutoFit/>
          </a:bodyPr>
          <a:lstStyle/>
          <a:p>
            <a:r>
              <a:rPr lang="en-US" sz="1200" i="1" dirty="0"/>
              <a:t>(used to treat acne)</a:t>
            </a:r>
          </a:p>
        </p:txBody>
      </p:sp>
      <p:sp>
        <p:nvSpPr>
          <p:cNvPr id="7" name="TextBox 6">
            <a:extLst>
              <a:ext uri="{FF2B5EF4-FFF2-40B4-BE49-F238E27FC236}">
                <a16:creationId xmlns:a16="http://schemas.microsoft.com/office/drawing/2014/main" id="{AD6DC005-825D-5902-AC9D-9E1AA1C2CBB5}"/>
              </a:ext>
            </a:extLst>
          </p:cNvPr>
          <p:cNvSpPr txBox="1"/>
          <p:nvPr/>
        </p:nvSpPr>
        <p:spPr>
          <a:xfrm>
            <a:off x="2438401" y="5216216"/>
            <a:ext cx="2736647" cy="276999"/>
          </a:xfrm>
          <a:prstGeom prst="rect">
            <a:avLst/>
          </a:prstGeom>
          <a:noFill/>
        </p:spPr>
        <p:txBody>
          <a:bodyPr wrap="none" rtlCol="0">
            <a:spAutoFit/>
          </a:bodyPr>
          <a:lstStyle/>
          <a:p>
            <a:r>
              <a:rPr lang="en-US" sz="1200" i="1" dirty="0"/>
              <a:t>(used to treat ventricular arrhythmias)</a:t>
            </a:r>
          </a:p>
        </p:txBody>
      </p:sp>
      <p:sp>
        <p:nvSpPr>
          <p:cNvPr id="8" name="TextBox 7">
            <a:extLst>
              <a:ext uri="{FF2B5EF4-FFF2-40B4-BE49-F238E27FC236}">
                <a16:creationId xmlns:a16="http://schemas.microsoft.com/office/drawing/2014/main" id="{2086670C-F9E8-EAC5-F553-2A19B713AAAC}"/>
              </a:ext>
            </a:extLst>
          </p:cNvPr>
          <p:cNvSpPr txBox="1"/>
          <p:nvPr/>
        </p:nvSpPr>
        <p:spPr>
          <a:xfrm>
            <a:off x="2438400" y="5430637"/>
            <a:ext cx="5091458" cy="276999"/>
          </a:xfrm>
          <a:prstGeom prst="rect">
            <a:avLst/>
          </a:prstGeom>
          <a:noFill/>
        </p:spPr>
        <p:txBody>
          <a:bodyPr wrap="none" rtlCol="0">
            <a:spAutoFit/>
          </a:bodyPr>
          <a:lstStyle/>
          <a:p>
            <a:r>
              <a:rPr lang="en-US" sz="1200" i="1" dirty="0"/>
              <a:t>(used to treat symptoms of menopause, and/or osteoporosis prevention)</a:t>
            </a:r>
          </a:p>
        </p:txBody>
      </p:sp>
      <p:sp>
        <p:nvSpPr>
          <p:cNvPr id="9" name="TextBox 8">
            <a:extLst>
              <a:ext uri="{FF2B5EF4-FFF2-40B4-BE49-F238E27FC236}">
                <a16:creationId xmlns:a16="http://schemas.microsoft.com/office/drawing/2014/main" id="{D57DFF4C-DA47-5C42-CF57-442786B44A6C}"/>
              </a:ext>
            </a:extLst>
          </p:cNvPr>
          <p:cNvSpPr txBox="1"/>
          <p:nvPr/>
        </p:nvSpPr>
        <p:spPr>
          <a:xfrm>
            <a:off x="2438400" y="5658751"/>
            <a:ext cx="2813591" cy="276999"/>
          </a:xfrm>
          <a:prstGeom prst="rect">
            <a:avLst/>
          </a:prstGeom>
          <a:noFill/>
        </p:spPr>
        <p:txBody>
          <a:bodyPr wrap="none" rtlCol="0">
            <a:spAutoFit/>
          </a:bodyPr>
          <a:lstStyle/>
          <a:p>
            <a:r>
              <a:rPr lang="en-US" sz="1200" i="1" dirty="0"/>
              <a:t>(OTC; used to treat allergic conditions)</a:t>
            </a:r>
          </a:p>
        </p:txBody>
      </p:sp>
    </p:spTree>
    <p:extLst>
      <p:ext uri="{BB962C8B-B14F-4D97-AF65-F5344CB8AC3E}">
        <p14:creationId xmlns:p14="http://schemas.microsoft.com/office/powerpoint/2010/main" val="204224381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AC81A4D6-2509-052E-9DCC-2B8528406438}"/>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65000"/>
                  </a:schemeClr>
                </a:solidFill>
              </a:rPr>
              <a:t>DES</a:t>
            </a:r>
          </a:p>
        </p:txBody>
      </p:sp>
      <p:sp>
        <p:nvSpPr>
          <p:cNvPr id="10" name="Text Box 11">
            <a:extLst>
              <a:ext uri="{FF2B5EF4-FFF2-40B4-BE49-F238E27FC236}">
                <a16:creationId xmlns:a16="http://schemas.microsoft.com/office/drawing/2014/main" id="{5C1DD78D-35A1-A97E-7B3F-10CBC2E48516}"/>
              </a:ext>
            </a:extLst>
          </p:cNvPr>
          <p:cNvSpPr txBox="1">
            <a:spLocks noChangeArrowheads="1"/>
          </p:cNvSpPr>
          <p:nvPr/>
        </p:nvSpPr>
        <p:spPr bwMode="auto">
          <a:xfrm>
            <a:off x="660234" y="5589921"/>
            <a:ext cx="7439411" cy="73866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75000"/>
                  </a:schemeClr>
                </a:solidFill>
              </a:rPr>
              <a:t>DES</a:t>
            </a:r>
          </a:p>
        </p:txBody>
      </p:sp>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281</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a:t>
            </a:r>
            <a:r>
              <a:rPr lang="en-US" altLang="en-US" sz="1600" b="1" dirty="0">
                <a:solidFill>
                  <a:srgbClr val="0000FF"/>
                </a:solidFill>
              </a:rPr>
              <a:t>delayed wound healing</a:t>
            </a:r>
          </a:p>
        </p:txBody>
      </p:sp>
      <p:sp>
        <p:nvSpPr>
          <p:cNvPr id="2" name="Oval 1">
            <a:extLst>
              <a:ext uri="{FF2B5EF4-FFF2-40B4-BE49-F238E27FC236}">
                <a16:creationId xmlns:a16="http://schemas.microsoft.com/office/drawing/2014/main" id="{A3A84967-B7F9-C45B-CD81-E765D1243C62}"/>
              </a:ext>
            </a:extLst>
          </p:cNvPr>
          <p:cNvSpPr/>
          <p:nvPr/>
        </p:nvSpPr>
        <p:spPr>
          <a:xfrm>
            <a:off x="3962400" y="3653998"/>
            <a:ext cx="25146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A4D847-594B-233E-D160-E0A1B68BCDC4}"/>
              </a:ext>
            </a:extLst>
          </p:cNvPr>
          <p:cNvSpPr txBox="1"/>
          <p:nvPr/>
        </p:nvSpPr>
        <p:spPr>
          <a:xfrm>
            <a:off x="1070859" y="4343400"/>
            <a:ext cx="7844541" cy="1600438"/>
          </a:xfrm>
          <a:prstGeom prst="rect">
            <a:avLst/>
          </a:prstGeom>
          <a:solidFill>
            <a:schemeClr val="accent1">
              <a:lumMod val="40000"/>
              <a:lumOff val="60000"/>
            </a:schemeClr>
          </a:solidFill>
        </p:spPr>
        <p:txBody>
          <a:bodyPr wrap="square" rtlCol="0">
            <a:spAutoFit/>
          </a:bodyPr>
          <a:lstStyle/>
          <a:p>
            <a:r>
              <a:rPr lang="en-US" altLang="en-US" sz="1400" i="1" dirty="0">
                <a:solidFill>
                  <a:schemeClr val="bg1">
                    <a:lumMod val="75000"/>
                  </a:schemeClr>
                </a:solidFill>
              </a:rPr>
              <a:t>Speaking of delayed corneal wound healing…Certain medications are notorious for inducing this, and thus their use is a relative contraindication to photoablative surgery. What are they?</a:t>
            </a:r>
          </a:p>
          <a:p>
            <a:r>
              <a:rPr lang="en-US" altLang="en-US" sz="1400" dirty="0">
                <a:solidFill>
                  <a:srgbClr val="0000FF"/>
                </a:solidFill>
              </a:rPr>
              <a:t>--Sumatriptan</a:t>
            </a:r>
          </a:p>
          <a:p>
            <a:r>
              <a:rPr lang="en-US" altLang="en-US" sz="1400" dirty="0">
                <a:solidFill>
                  <a:srgbClr val="0000FF"/>
                </a:solidFill>
              </a:rPr>
              <a:t>--Isotretinoin</a:t>
            </a:r>
          </a:p>
          <a:p>
            <a:r>
              <a:rPr lang="en-US" altLang="en-US" sz="1400" dirty="0">
                <a:solidFill>
                  <a:srgbClr val="0000FF"/>
                </a:solidFill>
              </a:rPr>
              <a:t>--Amiodarone</a:t>
            </a:r>
          </a:p>
          <a:p>
            <a:r>
              <a:rPr lang="en-US" altLang="en-US" sz="1400" dirty="0">
                <a:solidFill>
                  <a:srgbClr val="0000FF"/>
                </a:solidFill>
              </a:rPr>
              <a:t>--HRT</a:t>
            </a:r>
          </a:p>
          <a:p>
            <a:r>
              <a:rPr lang="en-US" altLang="en-US" sz="1400" dirty="0">
                <a:solidFill>
                  <a:srgbClr val="0000FF"/>
                </a:solidFill>
              </a:rPr>
              <a:t>--Antihistamines</a:t>
            </a:r>
          </a:p>
        </p:txBody>
      </p:sp>
      <p:sp>
        <p:nvSpPr>
          <p:cNvPr id="13" name="TextBox 12">
            <a:extLst>
              <a:ext uri="{FF2B5EF4-FFF2-40B4-BE49-F238E27FC236}">
                <a16:creationId xmlns:a16="http://schemas.microsoft.com/office/drawing/2014/main" id="{7BD3FD41-16C8-0547-B085-3CEB3CFC0DBB}"/>
              </a:ext>
            </a:extLst>
          </p:cNvPr>
          <p:cNvSpPr txBox="1"/>
          <p:nvPr/>
        </p:nvSpPr>
        <p:spPr>
          <a:xfrm>
            <a:off x="3261699" y="6400800"/>
            <a:ext cx="2544286" cy="276999"/>
          </a:xfrm>
          <a:prstGeom prst="rect">
            <a:avLst/>
          </a:prstGeom>
          <a:noFill/>
        </p:spPr>
        <p:txBody>
          <a:bodyPr wrap="none" rtlCol="0">
            <a:spAutoFit/>
          </a:bodyPr>
          <a:lstStyle/>
          <a:p>
            <a:pPr algn="ctr"/>
            <a:r>
              <a:rPr lang="en-US" sz="1200" i="1" dirty="0"/>
              <a:t>No question—proceed when ready</a:t>
            </a:r>
          </a:p>
        </p:txBody>
      </p:sp>
      <p:sp>
        <p:nvSpPr>
          <p:cNvPr id="14" name="Right Brace 13">
            <a:extLst>
              <a:ext uri="{FF2B5EF4-FFF2-40B4-BE49-F238E27FC236}">
                <a16:creationId xmlns:a16="http://schemas.microsoft.com/office/drawing/2014/main" id="{CFFA9A19-6229-FCD1-36FA-0BE3207A7228}"/>
              </a:ext>
            </a:extLst>
          </p:cNvPr>
          <p:cNvSpPr/>
          <p:nvPr/>
        </p:nvSpPr>
        <p:spPr>
          <a:xfrm>
            <a:off x="2286000" y="4800600"/>
            <a:ext cx="381000" cy="114323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06C823A7-A9FF-0C8B-6346-76F2F2FE86C0}"/>
              </a:ext>
            </a:extLst>
          </p:cNvPr>
          <p:cNvSpPr txBox="1"/>
          <p:nvPr/>
        </p:nvSpPr>
        <p:spPr>
          <a:xfrm>
            <a:off x="2788347" y="4415486"/>
            <a:ext cx="6011096" cy="1815882"/>
          </a:xfrm>
          <a:prstGeom prst="rect">
            <a:avLst/>
          </a:prstGeom>
          <a:solidFill>
            <a:srgbClr val="FFCCFF"/>
          </a:solidFill>
        </p:spPr>
        <p:txBody>
          <a:bodyPr wrap="square" rtlCol="0">
            <a:spAutoFit/>
          </a:bodyPr>
          <a:lstStyle/>
          <a:p>
            <a:r>
              <a:rPr lang="en-US" sz="1400" dirty="0"/>
              <a:t>Note: It’s unclear how strong a contraindication to surgery these meds should be considered. One highly-placed Academy resource states they “are believed to cause delayed corneal wound healing, and caution should be used in pts who take them.” </a:t>
            </a:r>
            <a:r>
              <a:rPr lang="en-US" sz="1400" dirty="0">
                <a:solidFill>
                  <a:srgbClr val="FFCCFF"/>
                </a:solidFill>
              </a:rPr>
              <a:t>But the </a:t>
            </a:r>
            <a:r>
              <a:rPr lang="en-US" sz="1400" i="1" dirty="0">
                <a:solidFill>
                  <a:srgbClr val="FFCCFF"/>
                </a:solidFill>
              </a:rPr>
              <a:t>Refractive Surgery </a:t>
            </a:r>
            <a:r>
              <a:rPr lang="en-US" sz="1400" dirty="0">
                <a:solidFill>
                  <a:srgbClr val="FFCCFF"/>
                </a:solidFill>
              </a:rPr>
              <a:t>book states that, whereas these meds “traditionally have been thought to increase the risk of poor corneal healing,” in actuality “there is no evidence for this association in the peer-reviewed literature.” So, how should you answer questions related to this topic? Very carefully. Caveat emptor. </a:t>
            </a:r>
          </a:p>
        </p:txBody>
      </p:sp>
    </p:spTree>
    <p:extLst>
      <p:ext uri="{BB962C8B-B14F-4D97-AF65-F5344CB8AC3E}">
        <p14:creationId xmlns:p14="http://schemas.microsoft.com/office/powerpoint/2010/main" val="162930994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AC81A4D6-2509-052E-9DCC-2B8528406438}"/>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65000"/>
                  </a:schemeClr>
                </a:solidFill>
              </a:rPr>
              <a:t>DES</a:t>
            </a:r>
          </a:p>
        </p:txBody>
      </p:sp>
      <p:sp>
        <p:nvSpPr>
          <p:cNvPr id="10" name="Text Box 11">
            <a:extLst>
              <a:ext uri="{FF2B5EF4-FFF2-40B4-BE49-F238E27FC236}">
                <a16:creationId xmlns:a16="http://schemas.microsoft.com/office/drawing/2014/main" id="{5C1DD78D-35A1-A97E-7B3F-10CBC2E48516}"/>
              </a:ext>
            </a:extLst>
          </p:cNvPr>
          <p:cNvSpPr txBox="1">
            <a:spLocks noChangeArrowheads="1"/>
          </p:cNvSpPr>
          <p:nvPr/>
        </p:nvSpPr>
        <p:spPr bwMode="auto">
          <a:xfrm>
            <a:off x="660234" y="5589921"/>
            <a:ext cx="7439411" cy="73866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75000"/>
                  </a:schemeClr>
                </a:solidFill>
              </a:rPr>
              <a:t>DES</a:t>
            </a:r>
          </a:p>
        </p:txBody>
      </p:sp>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282</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a:t>
            </a:r>
            <a:r>
              <a:rPr lang="en-US" altLang="en-US" sz="1600" b="1" dirty="0">
                <a:solidFill>
                  <a:srgbClr val="0000FF"/>
                </a:solidFill>
              </a:rPr>
              <a:t>delayed wound healing</a:t>
            </a:r>
          </a:p>
        </p:txBody>
      </p:sp>
      <p:sp>
        <p:nvSpPr>
          <p:cNvPr id="2" name="Oval 1">
            <a:extLst>
              <a:ext uri="{FF2B5EF4-FFF2-40B4-BE49-F238E27FC236}">
                <a16:creationId xmlns:a16="http://schemas.microsoft.com/office/drawing/2014/main" id="{A3A84967-B7F9-C45B-CD81-E765D1243C62}"/>
              </a:ext>
            </a:extLst>
          </p:cNvPr>
          <p:cNvSpPr/>
          <p:nvPr/>
        </p:nvSpPr>
        <p:spPr>
          <a:xfrm>
            <a:off x="3962400" y="3653998"/>
            <a:ext cx="25146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A4D847-594B-233E-D160-E0A1B68BCDC4}"/>
              </a:ext>
            </a:extLst>
          </p:cNvPr>
          <p:cNvSpPr txBox="1"/>
          <p:nvPr/>
        </p:nvSpPr>
        <p:spPr>
          <a:xfrm>
            <a:off x="1070859" y="4343400"/>
            <a:ext cx="7844541" cy="1600438"/>
          </a:xfrm>
          <a:prstGeom prst="rect">
            <a:avLst/>
          </a:prstGeom>
          <a:solidFill>
            <a:schemeClr val="accent1">
              <a:lumMod val="40000"/>
              <a:lumOff val="60000"/>
            </a:schemeClr>
          </a:solidFill>
        </p:spPr>
        <p:txBody>
          <a:bodyPr wrap="square" rtlCol="0">
            <a:spAutoFit/>
          </a:bodyPr>
          <a:lstStyle/>
          <a:p>
            <a:r>
              <a:rPr lang="en-US" altLang="en-US" sz="1400" i="1" dirty="0">
                <a:solidFill>
                  <a:schemeClr val="bg1">
                    <a:lumMod val="75000"/>
                  </a:schemeClr>
                </a:solidFill>
              </a:rPr>
              <a:t>Speaking of delayed corneal wound healing…Certain medications are notorious for inducing this, and thus their use is a relative contraindication to photoablative surgery. What are they?</a:t>
            </a:r>
          </a:p>
          <a:p>
            <a:r>
              <a:rPr lang="en-US" altLang="en-US" sz="1400" dirty="0">
                <a:solidFill>
                  <a:srgbClr val="0000FF"/>
                </a:solidFill>
              </a:rPr>
              <a:t>--Sumatriptan</a:t>
            </a:r>
          </a:p>
          <a:p>
            <a:r>
              <a:rPr lang="en-US" altLang="en-US" sz="1400" dirty="0">
                <a:solidFill>
                  <a:srgbClr val="0000FF"/>
                </a:solidFill>
              </a:rPr>
              <a:t>--Isotretinoin</a:t>
            </a:r>
          </a:p>
          <a:p>
            <a:r>
              <a:rPr lang="en-US" altLang="en-US" sz="1400" dirty="0">
                <a:solidFill>
                  <a:srgbClr val="0000FF"/>
                </a:solidFill>
              </a:rPr>
              <a:t>--Amiodarone</a:t>
            </a:r>
          </a:p>
          <a:p>
            <a:r>
              <a:rPr lang="en-US" altLang="en-US" sz="1400" dirty="0">
                <a:solidFill>
                  <a:srgbClr val="0000FF"/>
                </a:solidFill>
              </a:rPr>
              <a:t>--HRT</a:t>
            </a:r>
          </a:p>
          <a:p>
            <a:r>
              <a:rPr lang="en-US" altLang="en-US" sz="1400" dirty="0">
                <a:solidFill>
                  <a:srgbClr val="0000FF"/>
                </a:solidFill>
              </a:rPr>
              <a:t>--Antihistamines</a:t>
            </a:r>
          </a:p>
        </p:txBody>
      </p:sp>
      <p:sp>
        <p:nvSpPr>
          <p:cNvPr id="13" name="TextBox 12">
            <a:extLst>
              <a:ext uri="{FF2B5EF4-FFF2-40B4-BE49-F238E27FC236}">
                <a16:creationId xmlns:a16="http://schemas.microsoft.com/office/drawing/2014/main" id="{7BD3FD41-16C8-0547-B085-3CEB3CFC0DBB}"/>
              </a:ext>
            </a:extLst>
          </p:cNvPr>
          <p:cNvSpPr txBox="1"/>
          <p:nvPr/>
        </p:nvSpPr>
        <p:spPr>
          <a:xfrm>
            <a:off x="3261699" y="6400800"/>
            <a:ext cx="2544286" cy="276999"/>
          </a:xfrm>
          <a:prstGeom prst="rect">
            <a:avLst/>
          </a:prstGeom>
          <a:noFill/>
        </p:spPr>
        <p:txBody>
          <a:bodyPr wrap="none" rtlCol="0">
            <a:spAutoFit/>
          </a:bodyPr>
          <a:lstStyle/>
          <a:p>
            <a:pPr algn="ctr"/>
            <a:r>
              <a:rPr lang="en-US" sz="1200" i="1" dirty="0"/>
              <a:t>No question—proceed when ready</a:t>
            </a:r>
          </a:p>
        </p:txBody>
      </p:sp>
      <p:sp>
        <p:nvSpPr>
          <p:cNvPr id="14" name="Right Brace 13">
            <a:extLst>
              <a:ext uri="{FF2B5EF4-FFF2-40B4-BE49-F238E27FC236}">
                <a16:creationId xmlns:a16="http://schemas.microsoft.com/office/drawing/2014/main" id="{CFFA9A19-6229-FCD1-36FA-0BE3207A7228}"/>
              </a:ext>
            </a:extLst>
          </p:cNvPr>
          <p:cNvSpPr/>
          <p:nvPr/>
        </p:nvSpPr>
        <p:spPr>
          <a:xfrm>
            <a:off x="2286000" y="4800600"/>
            <a:ext cx="381000" cy="114323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06C823A7-A9FF-0C8B-6346-76F2F2FE86C0}"/>
              </a:ext>
            </a:extLst>
          </p:cNvPr>
          <p:cNvSpPr txBox="1"/>
          <p:nvPr/>
        </p:nvSpPr>
        <p:spPr>
          <a:xfrm>
            <a:off x="2788347" y="4415486"/>
            <a:ext cx="6011096" cy="1815882"/>
          </a:xfrm>
          <a:prstGeom prst="rect">
            <a:avLst/>
          </a:prstGeom>
          <a:solidFill>
            <a:srgbClr val="FFCCFF"/>
          </a:solidFill>
        </p:spPr>
        <p:txBody>
          <a:bodyPr wrap="square" rtlCol="0">
            <a:spAutoFit/>
          </a:bodyPr>
          <a:lstStyle/>
          <a:p>
            <a:r>
              <a:rPr lang="en-US" sz="1400" dirty="0"/>
              <a:t>Note: It’s unclear how strong a contraindication to surgery these meds should be considered. One highly-placed Academy resource states they “are believed to cause delayed corneal wound healing, and caution should be used in pts who take them.” </a:t>
            </a:r>
            <a:r>
              <a:rPr lang="en-US" sz="1400" dirty="0">
                <a:solidFill>
                  <a:srgbClr val="0000FF"/>
                </a:solidFill>
              </a:rPr>
              <a:t>But the </a:t>
            </a:r>
            <a:r>
              <a:rPr lang="en-US" sz="1400" i="1" dirty="0">
                <a:solidFill>
                  <a:srgbClr val="0000FF"/>
                </a:solidFill>
              </a:rPr>
              <a:t>Refractive Surgery </a:t>
            </a:r>
            <a:r>
              <a:rPr lang="en-US" sz="1400" dirty="0">
                <a:solidFill>
                  <a:srgbClr val="0000FF"/>
                </a:solidFill>
              </a:rPr>
              <a:t>book states that, whereas these meds “traditionally have been thought to increase the risk of poor corneal healing,” in actuality “there is no evidence for this association in the peer-reviewed literature.” </a:t>
            </a:r>
            <a:r>
              <a:rPr lang="en-US" sz="1400" dirty="0">
                <a:solidFill>
                  <a:srgbClr val="FFCCFF"/>
                </a:solidFill>
              </a:rPr>
              <a:t>So, how should you answer questions related to this topic? Very carefully. Caveat emptor. </a:t>
            </a:r>
          </a:p>
        </p:txBody>
      </p:sp>
    </p:spTree>
    <p:extLst>
      <p:ext uri="{BB962C8B-B14F-4D97-AF65-F5344CB8AC3E}">
        <p14:creationId xmlns:p14="http://schemas.microsoft.com/office/powerpoint/2010/main" val="1894910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AC81A4D6-2509-052E-9DCC-2B8528406438}"/>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65000"/>
                  </a:schemeClr>
                </a:solidFill>
              </a:rPr>
              <a:t>DES</a:t>
            </a:r>
          </a:p>
        </p:txBody>
      </p:sp>
      <p:sp>
        <p:nvSpPr>
          <p:cNvPr id="10" name="Text Box 11">
            <a:extLst>
              <a:ext uri="{FF2B5EF4-FFF2-40B4-BE49-F238E27FC236}">
                <a16:creationId xmlns:a16="http://schemas.microsoft.com/office/drawing/2014/main" id="{5C1DD78D-35A1-A97E-7B3F-10CBC2E48516}"/>
              </a:ext>
            </a:extLst>
          </p:cNvPr>
          <p:cNvSpPr txBox="1">
            <a:spLocks noChangeArrowheads="1"/>
          </p:cNvSpPr>
          <p:nvPr/>
        </p:nvSpPr>
        <p:spPr bwMode="auto">
          <a:xfrm>
            <a:off x="660234" y="5589921"/>
            <a:ext cx="7439411" cy="73866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75000"/>
                  </a:schemeClr>
                </a:solidFill>
              </a:rPr>
              <a:t>DES</a:t>
            </a:r>
          </a:p>
        </p:txBody>
      </p:sp>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283</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a:t>
            </a:r>
            <a:r>
              <a:rPr lang="en-US" altLang="en-US" sz="1600" b="1" dirty="0">
                <a:solidFill>
                  <a:srgbClr val="0000FF"/>
                </a:solidFill>
              </a:rPr>
              <a:t>delayed wound healing</a:t>
            </a:r>
          </a:p>
        </p:txBody>
      </p:sp>
      <p:sp>
        <p:nvSpPr>
          <p:cNvPr id="2" name="Oval 1">
            <a:extLst>
              <a:ext uri="{FF2B5EF4-FFF2-40B4-BE49-F238E27FC236}">
                <a16:creationId xmlns:a16="http://schemas.microsoft.com/office/drawing/2014/main" id="{A3A84967-B7F9-C45B-CD81-E765D1243C62}"/>
              </a:ext>
            </a:extLst>
          </p:cNvPr>
          <p:cNvSpPr/>
          <p:nvPr/>
        </p:nvSpPr>
        <p:spPr>
          <a:xfrm>
            <a:off x="3962400" y="3653998"/>
            <a:ext cx="2514600" cy="6168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A4D847-594B-233E-D160-E0A1B68BCDC4}"/>
              </a:ext>
            </a:extLst>
          </p:cNvPr>
          <p:cNvSpPr txBox="1"/>
          <p:nvPr/>
        </p:nvSpPr>
        <p:spPr>
          <a:xfrm>
            <a:off x="1070859" y="4343400"/>
            <a:ext cx="7844541" cy="1600438"/>
          </a:xfrm>
          <a:prstGeom prst="rect">
            <a:avLst/>
          </a:prstGeom>
          <a:solidFill>
            <a:schemeClr val="accent1">
              <a:lumMod val="40000"/>
              <a:lumOff val="60000"/>
            </a:schemeClr>
          </a:solidFill>
        </p:spPr>
        <p:txBody>
          <a:bodyPr wrap="square" rtlCol="0">
            <a:spAutoFit/>
          </a:bodyPr>
          <a:lstStyle/>
          <a:p>
            <a:r>
              <a:rPr lang="en-US" altLang="en-US" sz="1400" i="1" dirty="0">
                <a:solidFill>
                  <a:schemeClr val="bg1">
                    <a:lumMod val="75000"/>
                  </a:schemeClr>
                </a:solidFill>
              </a:rPr>
              <a:t>Speaking of delayed corneal wound healing…Certain medications are notorious for inducing this, and thus their use is a relative contraindication to photoablative surgery. What are they?</a:t>
            </a:r>
          </a:p>
          <a:p>
            <a:r>
              <a:rPr lang="en-US" altLang="en-US" sz="1400" dirty="0">
                <a:solidFill>
                  <a:srgbClr val="0000FF"/>
                </a:solidFill>
              </a:rPr>
              <a:t>--Sumatriptan</a:t>
            </a:r>
          </a:p>
          <a:p>
            <a:r>
              <a:rPr lang="en-US" altLang="en-US" sz="1400" dirty="0">
                <a:solidFill>
                  <a:srgbClr val="0000FF"/>
                </a:solidFill>
              </a:rPr>
              <a:t>--Isotretinoin</a:t>
            </a:r>
          </a:p>
          <a:p>
            <a:r>
              <a:rPr lang="en-US" altLang="en-US" sz="1400" dirty="0">
                <a:solidFill>
                  <a:srgbClr val="0000FF"/>
                </a:solidFill>
              </a:rPr>
              <a:t>--Amiodarone</a:t>
            </a:r>
          </a:p>
          <a:p>
            <a:r>
              <a:rPr lang="en-US" altLang="en-US" sz="1400" dirty="0">
                <a:solidFill>
                  <a:srgbClr val="0000FF"/>
                </a:solidFill>
              </a:rPr>
              <a:t>--HRT</a:t>
            </a:r>
          </a:p>
          <a:p>
            <a:r>
              <a:rPr lang="en-US" altLang="en-US" sz="1400" dirty="0">
                <a:solidFill>
                  <a:srgbClr val="0000FF"/>
                </a:solidFill>
              </a:rPr>
              <a:t>--Antihistamines</a:t>
            </a:r>
          </a:p>
        </p:txBody>
      </p:sp>
      <p:sp>
        <p:nvSpPr>
          <p:cNvPr id="13" name="TextBox 12">
            <a:extLst>
              <a:ext uri="{FF2B5EF4-FFF2-40B4-BE49-F238E27FC236}">
                <a16:creationId xmlns:a16="http://schemas.microsoft.com/office/drawing/2014/main" id="{7BD3FD41-16C8-0547-B085-3CEB3CFC0DBB}"/>
              </a:ext>
            </a:extLst>
          </p:cNvPr>
          <p:cNvSpPr txBox="1"/>
          <p:nvPr/>
        </p:nvSpPr>
        <p:spPr>
          <a:xfrm>
            <a:off x="3261699" y="6400800"/>
            <a:ext cx="2544286" cy="276999"/>
          </a:xfrm>
          <a:prstGeom prst="rect">
            <a:avLst/>
          </a:prstGeom>
          <a:noFill/>
        </p:spPr>
        <p:txBody>
          <a:bodyPr wrap="none" rtlCol="0">
            <a:spAutoFit/>
          </a:bodyPr>
          <a:lstStyle/>
          <a:p>
            <a:pPr algn="ctr"/>
            <a:r>
              <a:rPr lang="en-US" sz="1200" i="1" dirty="0"/>
              <a:t>No question—proceed when ready</a:t>
            </a:r>
          </a:p>
        </p:txBody>
      </p:sp>
      <p:sp>
        <p:nvSpPr>
          <p:cNvPr id="14" name="Right Brace 13">
            <a:extLst>
              <a:ext uri="{FF2B5EF4-FFF2-40B4-BE49-F238E27FC236}">
                <a16:creationId xmlns:a16="http://schemas.microsoft.com/office/drawing/2014/main" id="{CFFA9A19-6229-FCD1-36FA-0BE3207A7228}"/>
              </a:ext>
            </a:extLst>
          </p:cNvPr>
          <p:cNvSpPr/>
          <p:nvPr/>
        </p:nvSpPr>
        <p:spPr>
          <a:xfrm>
            <a:off x="2286000" y="4800600"/>
            <a:ext cx="381000" cy="114323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06C823A7-A9FF-0C8B-6346-76F2F2FE86C0}"/>
              </a:ext>
            </a:extLst>
          </p:cNvPr>
          <p:cNvSpPr txBox="1"/>
          <p:nvPr/>
        </p:nvSpPr>
        <p:spPr>
          <a:xfrm>
            <a:off x="2788347" y="4415486"/>
            <a:ext cx="6011096" cy="1815882"/>
          </a:xfrm>
          <a:prstGeom prst="rect">
            <a:avLst/>
          </a:prstGeom>
          <a:solidFill>
            <a:srgbClr val="FFCCFF"/>
          </a:solidFill>
        </p:spPr>
        <p:txBody>
          <a:bodyPr wrap="square" rtlCol="0">
            <a:spAutoFit/>
          </a:bodyPr>
          <a:lstStyle/>
          <a:p>
            <a:r>
              <a:rPr lang="en-US" sz="1400" dirty="0"/>
              <a:t>Note: It’s unclear how strong a contraindication to surgery these meds should be considered. One highly-placed Academy resource states they “are believed to cause delayed corneal wound healing, and caution should be used in pts who take them.” </a:t>
            </a:r>
            <a:r>
              <a:rPr lang="en-US" sz="1400" dirty="0">
                <a:solidFill>
                  <a:srgbClr val="0000FF"/>
                </a:solidFill>
              </a:rPr>
              <a:t>But the </a:t>
            </a:r>
            <a:r>
              <a:rPr lang="en-US" sz="1400" i="1" dirty="0">
                <a:solidFill>
                  <a:srgbClr val="0000FF"/>
                </a:solidFill>
              </a:rPr>
              <a:t>Refractive Surgery </a:t>
            </a:r>
            <a:r>
              <a:rPr lang="en-US" sz="1400" dirty="0">
                <a:solidFill>
                  <a:srgbClr val="0000FF"/>
                </a:solidFill>
              </a:rPr>
              <a:t>book states that, whereas these meds “traditionally have been thought to increase the risk of poor corneal healing,” in actuality “there is no evidence for this association in the peer-reviewed literature.” </a:t>
            </a:r>
            <a:r>
              <a:rPr lang="en-US" sz="1400" dirty="0"/>
              <a:t>So, how should you answer questions related to this topic? Very carefully. Caveat emptor. </a:t>
            </a:r>
          </a:p>
        </p:txBody>
      </p:sp>
    </p:spTree>
    <p:extLst>
      <p:ext uri="{BB962C8B-B14F-4D97-AF65-F5344CB8AC3E}">
        <p14:creationId xmlns:p14="http://schemas.microsoft.com/office/powerpoint/2010/main" val="343274781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a:extLst>
              <a:ext uri="{FF2B5EF4-FFF2-40B4-BE49-F238E27FC236}">
                <a16:creationId xmlns:a16="http://schemas.microsoft.com/office/drawing/2014/main" id="{4F045FD4-AB09-0901-D06E-95B50F528811}"/>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65000"/>
                  </a:schemeClr>
                </a:solidFill>
              </a:rPr>
              <a:t>DES</a:t>
            </a:r>
          </a:p>
        </p:txBody>
      </p:sp>
      <p:sp>
        <p:nvSpPr>
          <p:cNvPr id="13" name="Text Box 11">
            <a:extLst>
              <a:ext uri="{FF2B5EF4-FFF2-40B4-BE49-F238E27FC236}">
                <a16:creationId xmlns:a16="http://schemas.microsoft.com/office/drawing/2014/main" id="{388C7806-80D5-1FEC-5738-6CF300AA8DAE}"/>
              </a:ext>
            </a:extLst>
          </p:cNvPr>
          <p:cNvSpPr txBox="1">
            <a:spLocks noChangeArrowheads="1"/>
          </p:cNvSpPr>
          <p:nvPr/>
        </p:nvSpPr>
        <p:spPr bwMode="auto">
          <a:xfrm>
            <a:off x="660234" y="5589921"/>
            <a:ext cx="7439411" cy="73866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75000"/>
                  </a:schemeClr>
                </a:solidFill>
              </a:rPr>
              <a:t>DES</a:t>
            </a:r>
          </a:p>
        </p:txBody>
      </p:sp>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284</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a:t>
            </a:r>
            <a:r>
              <a:rPr lang="en-US" altLang="en-US" sz="1600" b="1" dirty="0">
                <a:solidFill>
                  <a:schemeClr val="bg1">
                    <a:lumMod val="75000"/>
                  </a:schemeClr>
                </a:solidFill>
              </a:rPr>
              <a:t>delayed wound healing</a:t>
            </a:r>
          </a:p>
        </p:txBody>
      </p:sp>
      <p:sp>
        <p:nvSpPr>
          <p:cNvPr id="2" name="Oval 1">
            <a:extLst>
              <a:ext uri="{FF2B5EF4-FFF2-40B4-BE49-F238E27FC236}">
                <a16:creationId xmlns:a16="http://schemas.microsoft.com/office/drawing/2014/main" id="{A3A84967-B7F9-C45B-CD81-E765D1243C62}"/>
              </a:ext>
            </a:extLst>
          </p:cNvPr>
          <p:cNvSpPr/>
          <p:nvPr/>
        </p:nvSpPr>
        <p:spPr>
          <a:xfrm>
            <a:off x="3962400" y="3653998"/>
            <a:ext cx="2514600" cy="61680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A4D847-594B-233E-D160-E0A1B68BCDC4}"/>
              </a:ext>
            </a:extLst>
          </p:cNvPr>
          <p:cNvSpPr txBox="1"/>
          <p:nvPr/>
        </p:nvSpPr>
        <p:spPr>
          <a:xfrm>
            <a:off x="1070859" y="4343400"/>
            <a:ext cx="7844541" cy="1600438"/>
          </a:xfrm>
          <a:prstGeom prst="rect">
            <a:avLst/>
          </a:prstGeom>
          <a:solidFill>
            <a:schemeClr val="accent1">
              <a:lumMod val="40000"/>
              <a:lumOff val="60000"/>
            </a:schemeClr>
          </a:solidFill>
        </p:spPr>
        <p:txBody>
          <a:bodyPr wrap="square" rtlCol="0">
            <a:spAutoFit/>
          </a:bodyPr>
          <a:lstStyle/>
          <a:p>
            <a:r>
              <a:rPr lang="en-US" altLang="en-US" sz="1400" i="1" dirty="0">
                <a:solidFill>
                  <a:schemeClr val="bg1">
                    <a:lumMod val="75000"/>
                  </a:schemeClr>
                </a:solidFill>
              </a:rPr>
              <a:t>Speaking of delayed corneal wound healing…Certain medications are notorious for inducing this, and thus their use is a relative contraindication to photoablative surgery. What are they?</a:t>
            </a:r>
          </a:p>
          <a:p>
            <a:r>
              <a:rPr lang="en-US" altLang="en-US" sz="1400" dirty="0">
                <a:solidFill>
                  <a:schemeClr val="bg1">
                    <a:lumMod val="75000"/>
                  </a:schemeClr>
                </a:solidFill>
              </a:rPr>
              <a:t>--Sumatriptan</a:t>
            </a:r>
          </a:p>
          <a:p>
            <a:r>
              <a:rPr lang="en-US" altLang="en-US" sz="1400" dirty="0">
                <a:solidFill>
                  <a:schemeClr val="bg1">
                    <a:lumMod val="75000"/>
                  </a:schemeClr>
                </a:solidFill>
              </a:rPr>
              <a:t>--</a:t>
            </a:r>
            <a:r>
              <a:rPr lang="en-US" altLang="en-US" sz="1400" b="1" dirty="0">
                <a:solidFill>
                  <a:srgbClr val="0000FF"/>
                </a:solidFill>
              </a:rPr>
              <a:t>Isotretinoin</a:t>
            </a:r>
            <a:endParaRPr lang="en-US" altLang="en-US" sz="1400" b="1" dirty="0">
              <a:solidFill>
                <a:schemeClr val="bg1">
                  <a:lumMod val="75000"/>
                </a:schemeClr>
              </a:solidFill>
            </a:endParaRPr>
          </a:p>
          <a:p>
            <a:r>
              <a:rPr lang="en-US" altLang="en-US" sz="1400" dirty="0">
                <a:solidFill>
                  <a:schemeClr val="bg1">
                    <a:lumMod val="75000"/>
                  </a:schemeClr>
                </a:solidFill>
              </a:rPr>
              <a:t>--Amiodarone</a:t>
            </a:r>
          </a:p>
          <a:p>
            <a:r>
              <a:rPr lang="en-US" altLang="en-US" sz="1400" dirty="0">
                <a:solidFill>
                  <a:schemeClr val="bg1">
                    <a:lumMod val="75000"/>
                  </a:schemeClr>
                </a:solidFill>
              </a:rPr>
              <a:t>--HRT</a:t>
            </a:r>
          </a:p>
          <a:p>
            <a:r>
              <a:rPr lang="en-US" altLang="en-US" sz="1400" dirty="0">
                <a:solidFill>
                  <a:schemeClr val="bg1">
                    <a:lumMod val="75000"/>
                  </a:schemeClr>
                </a:solidFill>
              </a:rPr>
              <a:t>--Antihistamines</a:t>
            </a:r>
          </a:p>
        </p:txBody>
      </p:sp>
      <p:sp>
        <p:nvSpPr>
          <p:cNvPr id="10" name="Oval 9">
            <a:extLst>
              <a:ext uri="{FF2B5EF4-FFF2-40B4-BE49-F238E27FC236}">
                <a16:creationId xmlns:a16="http://schemas.microsoft.com/office/drawing/2014/main" id="{67B8AB73-A9B4-8428-E053-BA496EC447E0}"/>
              </a:ext>
            </a:extLst>
          </p:cNvPr>
          <p:cNvSpPr/>
          <p:nvPr/>
        </p:nvSpPr>
        <p:spPr>
          <a:xfrm>
            <a:off x="1084507" y="4949398"/>
            <a:ext cx="1277693" cy="44146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5EF6DAB-07E6-88E8-6A24-1730DBB18E65}"/>
              </a:ext>
            </a:extLst>
          </p:cNvPr>
          <p:cNvSpPr txBox="1"/>
          <p:nvPr/>
        </p:nvSpPr>
        <p:spPr>
          <a:xfrm>
            <a:off x="2499786" y="4824509"/>
            <a:ext cx="6246183" cy="954107"/>
          </a:xfrm>
          <a:prstGeom prst="rect">
            <a:avLst/>
          </a:prstGeom>
          <a:noFill/>
        </p:spPr>
        <p:txBody>
          <a:bodyPr wrap="square" rtlCol="0">
            <a:spAutoFit/>
          </a:bodyPr>
          <a:lstStyle/>
          <a:p>
            <a:r>
              <a:rPr lang="en-US" sz="1400" i="1" dirty="0"/>
              <a:t>In addition to delaying wound healing, isotretinoin contributes to suboptimal photoablative outcomes by exacerbating another condition known to negatively impact them—what condition? </a:t>
            </a:r>
            <a:endParaRPr lang="en-US" sz="1400" i="1" dirty="0">
              <a:solidFill>
                <a:schemeClr val="accent1">
                  <a:lumMod val="40000"/>
                  <a:lumOff val="60000"/>
                </a:schemeClr>
              </a:solidFill>
            </a:endParaRPr>
          </a:p>
          <a:p>
            <a:r>
              <a:rPr lang="en-US" sz="1400" dirty="0">
                <a:solidFill>
                  <a:schemeClr val="accent1">
                    <a:lumMod val="40000"/>
                    <a:lumOff val="60000"/>
                  </a:schemeClr>
                </a:solidFill>
              </a:rPr>
              <a:t>Isotretinoin can damage  meibomian  glands, thereby worsening DES</a:t>
            </a:r>
          </a:p>
        </p:txBody>
      </p:sp>
    </p:spTree>
    <p:extLst>
      <p:ext uri="{BB962C8B-B14F-4D97-AF65-F5344CB8AC3E}">
        <p14:creationId xmlns:p14="http://schemas.microsoft.com/office/powerpoint/2010/main" val="284654727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a:extLst>
              <a:ext uri="{FF2B5EF4-FFF2-40B4-BE49-F238E27FC236}">
                <a16:creationId xmlns:a16="http://schemas.microsoft.com/office/drawing/2014/main" id="{4F045FD4-AB09-0901-D06E-95B50F528811}"/>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b="1" dirty="0">
                <a:solidFill>
                  <a:srgbClr val="0000FF"/>
                </a:solidFill>
              </a:rPr>
              <a:t>DES</a:t>
            </a:r>
          </a:p>
        </p:txBody>
      </p:sp>
      <p:sp>
        <p:nvSpPr>
          <p:cNvPr id="13" name="Text Box 11">
            <a:extLst>
              <a:ext uri="{FF2B5EF4-FFF2-40B4-BE49-F238E27FC236}">
                <a16:creationId xmlns:a16="http://schemas.microsoft.com/office/drawing/2014/main" id="{388C7806-80D5-1FEC-5738-6CF300AA8DAE}"/>
              </a:ext>
            </a:extLst>
          </p:cNvPr>
          <p:cNvSpPr txBox="1">
            <a:spLocks noChangeArrowheads="1"/>
          </p:cNvSpPr>
          <p:nvPr/>
        </p:nvSpPr>
        <p:spPr bwMode="auto">
          <a:xfrm>
            <a:off x="660234" y="5589921"/>
            <a:ext cx="7439411" cy="73866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75000"/>
                  </a:schemeClr>
                </a:solidFill>
              </a:rPr>
              <a:t>DES</a:t>
            </a:r>
          </a:p>
        </p:txBody>
      </p:sp>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a:t>
            </a:r>
            <a:r>
              <a:rPr lang="en-US" sz="2400" b="1" dirty="0">
                <a:solidFill>
                  <a:srgbClr val="0000FF"/>
                </a:solidFill>
              </a:rPr>
              <a:t>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285</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a:t>
            </a:r>
            <a:r>
              <a:rPr lang="en-US" altLang="en-US" sz="1600" b="1" dirty="0">
                <a:solidFill>
                  <a:schemeClr val="bg1">
                    <a:lumMod val="75000"/>
                  </a:schemeClr>
                </a:solidFill>
              </a:rPr>
              <a:t>delayed wound healing</a:t>
            </a:r>
          </a:p>
        </p:txBody>
      </p:sp>
      <p:sp>
        <p:nvSpPr>
          <p:cNvPr id="2" name="Oval 1">
            <a:extLst>
              <a:ext uri="{FF2B5EF4-FFF2-40B4-BE49-F238E27FC236}">
                <a16:creationId xmlns:a16="http://schemas.microsoft.com/office/drawing/2014/main" id="{A3A84967-B7F9-C45B-CD81-E765D1243C62}"/>
              </a:ext>
            </a:extLst>
          </p:cNvPr>
          <p:cNvSpPr/>
          <p:nvPr/>
        </p:nvSpPr>
        <p:spPr>
          <a:xfrm>
            <a:off x="3962400" y="3653998"/>
            <a:ext cx="2514600" cy="61680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A4D847-594B-233E-D160-E0A1B68BCDC4}"/>
              </a:ext>
            </a:extLst>
          </p:cNvPr>
          <p:cNvSpPr txBox="1"/>
          <p:nvPr/>
        </p:nvSpPr>
        <p:spPr>
          <a:xfrm>
            <a:off x="1070859" y="4343400"/>
            <a:ext cx="7844541" cy="1600438"/>
          </a:xfrm>
          <a:prstGeom prst="rect">
            <a:avLst/>
          </a:prstGeom>
          <a:solidFill>
            <a:schemeClr val="accent1">
              <a:lumMod val="40000"/>
              <a:lumOff val="60000"/>
            </a:schemeClr>
          </a:solidFill>
        </p:spPr>
        <p:txBody>
          <a:bodyPr wrap="square" rtlCol="0">
            <a:spAutoFit/>
          </a:bodyPr>
          <a:lstStyle/>
          <a:p>
            <a:r>
              <a:rPr lang="en-US" altLang="en-US" sz="1400" i="1" dirty="0">
                <a:solidFill>
                  <a:schemeClr val="bg1">
                    <a:lumMod val="75000"/>
                  </a:schemeClr>
                </a:solidFill>
              </a:rPr>
              <a:t>Speaking of delayed corneal wound healing…Certain medications are notorious for inducing this, and thus their use is a relative contraindication to photoablative surgery. What are they?</a:t>
            </a:r>
          </a:p>
          <a:p>
            <a:r>
              <a:rPr lang="en-US" altLang="en-US" sz="1400" dirty="0">
                <a:solidFill>
                  <a:schemeClr val="bg1">
                    <a:lumMod val="75000"/>
                  </a:schemeClr>
                </a:solidFill>
              </a:rPr>
              <a:t>--Sumatriptan</a:t>
            </a:r>
          </a:p>
          <a:p>
            <a:r>
              <a:rPr lang="en-US" altLang="en-US" sz="1400" dirty="0">
                <a:solidFill>
                  <a:schemeClr val="bg1">
                    <a:lumMod val="75000"/>
                  </a:schemeClr>
                </a:solidFill>
              </a:rPr>
              <a:t>--</a:t>
            </a:r>
            <a:r>
              <a:rPr lang="en-US" altLang="en-US" sz="1400" b="1" dirty="0">
                <a:solidFill>
                  <a:srgbClr val="0000FF"/>
                </a:solidFill>
              </a:rPr>
              <a:t>Isotretinoin</a:t>
            </a:r>
            <a:endParaRPr lang="en-US" altLang="en-US" sz="1400" b="1" dirty="0">
              <a:solidFill>
                <a:schemeClr val="bg1">
                  <a:lumMod val="75000"/>
                </a:schemeClr>
              </a:solidFill>
            </a:endParaRPr>
          </a:p>
          <a:p>
            <a:r>
              <a:rPr lang="en-US" altLang="en-US" sz="1400" dirty="0">
                <a:solidFill>
                  <a:schemeClr val="bg1">
                    <a:lumMod val="75000"/>
                  </a:schemeClr>
                </a:solidFill>
              </a:rPr>
              <a:t>--Amiodarone</a:t>
            </a:r>
          </a:p>
          <a:p>
            <a:r>
              <a:rPr lang="en-US" altLang="en-US" sz="1400" dirty="0">
                <a:solidFill>
                  <a:schemeClr val="bg1">
                    <a:lumMod val="75000"/>
                  </a:schemeClr>
                </a:solidFill>
              </a:rPr>
              <a:t>--HRT</a:t>
            </a:r>
          </a:p>
          <a:p>
            <a:r>
              <a:rPr lang="en-US" altLang="en-US" sz="1400" dirty="0">
                <a:solidFill>
                  <a:schemeClr val="bg1">
                    <a:lumMod val="75000"/>
                  </a:schemeClr>
                </a:solidFill>
              </a:rPr>
              <a:t>--Antihistamines</a:t>
            </a:r>
          </a:p>
        </p:txBody>
      </p:sp>
      <p:sp>
        <p:nvSpPr>
          <p:cNvPr id="10" name="Oval 9">
            <a:extLst>
              <a:ext uri="{FF2B5EF4-FFF2-40B4-BE49-F238E27FC236}">
                <a16:creationId xmlns:a16="http://schemas.microsoft.com/office/drawing/2014/main" id="{67B8AB73-A9B4-8428-E053-BA496EC447E0}"/>
              </a:ext>
            </a:extLst>
          </p:cNvPr>
          <p:cNvSpPr/>
          <p:nvPr/>
        </p:nvSpPr>
        <p:spPr>
          <a:xfrm>
            <a:off x="1084507" y="4949398"/>
            <a:ext cx="1277693" cy="44146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5EF6DAB-07E6-88E8-6A24-1730DBB18E65}"/>
              </a:ext>
            </a:extLst>
          </p:cNvPr>
          <p:cNvSpPr txBox="1"/>
          <p:nvPr/>
        </p:nvSpPr>
        <p:spPr>
          <a:xfrm>
            <a:off x="2499786" y="4824509"/>
            <a:ext cx="6246183" cy="954107"/>
          </a:xfrm>
          <a:prstGeom prst="rect">
            <a:avLst/>
          </a:prstGeom>
          <a:noFill/>
        </p:spPr>
        <p:txBody>
          <a:bodyPr wrap="square" rtlCol="0">
            <a:spAutoFit/>
          </a:bodyPr>
          <a:lstStyle/>
          <a:p>
            <a:r>
              <a:rPr lang="en-US" sz="1400" i="1" dirty="0"/>
              <a:t>In addition to delaying wound healing, isotretinoin contributes to suboptimal photoablative outcomes by exacerbating another condition known to negatively impact them—what condition? </a:t>
            </a:r>
          </a:p>
          <a:p>
            <a:r>
              <a:rPr lang="en-US" sz="1400" dirty="0"/>
              <a:t>Isotretinoin can damage  meibomian  glands, thereby worsening DES</a:t>
            </a:r>
          </a:p>
        </p:txBody>
      </p:sp>
      <p:sp>
        <p:nvSpPr>
          <p:cNvPr id="14" name="Rectangle 13">
            <a:extLst>
              <a:ext uri="{FF2B5EF4-FFF2-40B4-BE49-F238E27FC236}">
                <a16:creationId xmlns:a16="http://schemas.microsoft.com/office/drawing/2014/main" id="{34E51F78-B710-335E-F649-D1BD3B3E9DBA}"/>
              </a:ext>
            </a:extLst>
          </p:cNvPr>
          <p:cNvSpPr/>
          <p:nvPr/>
        </p:nvSpPr>
        <p:spPr>
          <a:xfrm>
            <a:off x="4516352" y="5546775"/>
            <a:ext cx="990600" cy="188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66210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a:extLst>
              <a:ext uri="{FF2B5EF4-FFF2-40B4-BE49-F238E27FC236}">
                <a16:creationId xmlns:a16="http://schemas.microsoft.com/office/drawing/2014/main" id="{4F045FD4-AB09-0901-D06E-95B50F528811}"/>
              </a:ext>
            </a:extLst>
          </p:cNvPr>
          <p:cNvSpPr txBox="1">
            <a:spLocks noChangeArrowheads="1"/>
          </p:cNvSpPr>
          <p:nvPr/>
        </p:nvSpPr>
        <p:spPr bwMode="auto">
          <a:xfrm>
            <a:off x="424070" y="4584763"/>
            <a:ext cx="7439411" cy="738664"/>
          </a:xfrm>
          <a:prstGeom prst="rect">
            <a:avLst/>
          </a:prstGeom>
          <a:solidFill>
            <a:srgbClr val="99FF99"/>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b="1" dirty="0">
                <a:solidFill>
                  <a:srgbClr val="0000FF"/>
                </a:solidFill>
              </a:rPr>
              <a:t>DES</a:t>
            </a:r>
          </a:p>
        </p:txBody>
      </p:sp>
      <p:sp>
        <p:nvSpPr>
          <p:cNvPr id="13" name="Text Box 11">
            <a:extLst>
              <a:ext uri="{FF2B5EF4-FFF2-40B4-BE49-F238E27FC236}">
                <a16:creationId xmlns:a16="http://schemas.microsoft.com/office/drawing/2014/main" id="{388C7806-80D5-1FEC-5738-6CF300AA8DAE}"/>
              </a:ext>
            </a:extLst>
          </p:cNvPr>
          <p:cNvSpPr txBox="1">
            <a:spLocks noChangeArrowheads="1"/>
          </p:cNvSpPr>
          <p:nvPr/>
        </p:nvSpPr>
        <p:spPr bwMode="auto">
          <a:xfrm>
            <a:off x="660234" y="5589921"/>
            <a:ext cx="7439411" cy="73866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75000"/>
                  </a:schemeClr>
                </a:solidFill>
              </a:rPr>
              <a:t>What ocular condition frequently co-exists with RA, such that the outcome of photoablative surgery may be suboptimal even in the absence of poor healing and/or a wound melt?</a:t>
            </a:r>
          </a:p>
          <a:p>
            <a:pPr eaLnBrk="1" hangingPunct="1">
              <a:spcBef>
                <a:spcPct val="0"/>
              </a:spcBef>
              <a:buClrTx/>
              <a:buSzTx/>
              <a:buFontTx/>
              <a:buNone/>
            </a:pPr>
            <a:r>
              <a:rPr lang="en-US" altLang="en-US" sz="1400" dirty="0">
                <a:solidFill>
                  <a:schemeClr val="bg1">
                    <a:lumMod val="75000"/>
                  </a:schemeClr>
                </a:solidFill>
              </a:rPr>
              <a:t>DES</a:t>
            </a:r>
          </a:p>
        </p:txBody>
      </p:sp>
      <p:sp>
        <p:nvSpPr>
          <p:cNvPr id="59394" name="Rectangle 8"/>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2"/>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59396" name="Rectangle 3"/>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4"/>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5"/>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6" name="Rectangle 6"/>
          <p:cNvSpPr>
            <a:spLocks noGrp="1" noChangeArrowheads="1"/>
          </p:cNvSpPr>
          <p:nvPr>
            <p:ph type="body" idx="1"/>
          </p:nvPr>
        </p:nvSpPr>
        <p:spPr>
          <a:xfrm>
            <a:off x="228600" y="990600"/>
            <a:ext cx="8686800" cy="2590800"/>
          </a:xfrm>
          <a:extLst>
            <a:ext uri="{909E8E84-426E-40DD-AFC4-6F175D3DCCD1}">
              <a14:hiddenFill xmlns:a14="http://schemas.microsoft.com/office/drawing/2010/main">
                <a:solidFill>
                  <a:srgbClr val="66FF66"/>
                </a:solidFill>
              </a14:hiddenFill>
            </a:ext>
          </a:extLst>
        </p:spPr>
        <p:txBody>
          <a:bodyPr/>
          <a:lstStyle/>
          <a:p>
            <a:pPr eaLnBrk="1" hangingPunct="1">
              <a:defRPr/>
            </a:pPr>
            <a:r>
              <a:rPr lang="en-US" sz="2600" b="1" dirty="0">
                <a:solidFill>
                  <a:schemeClr val="bg1">
                    <a:lumMod val="75000"/>
                  </a:schemeClr>
                </a:solidFill>
              </a:rPr>
              <a:t>These patients should give you pause before proceeding with ablative </a:t>
            </a:r>
            <a:r>
              <a:rPr lang="en-US" sz="2600" b="1" dirty="0" err="1">
                <a:solidFill>
                  <a:schemeClr val="bg1">
                    <a:lumMod val="75000"/>
                  </a:schemeClr>
                </a:solidFill>
              </a:rPr>
              <a:t>keratorefractive</a:t>
            </a:r>
            <a:r>
              <a:rPr lang="en-US" sz="2600" b="1" dirty="0">
                <a:solidFill>
                  <a:schemeClr val="bg1">
                    <a:lumMod val="75000"/>
                  </a:schemeClr>
                </a:solidFill>
              </a:rPr>
              <a:t> surgery:</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HSV keratitis</a:t>
            </a:r>
          </a:p>
          <a:p>
            <a:pPr lvl="1" eaLnBrk="1" hangingPunct="1">
              <a:defRPr/>
            </a:pPr>
            <a:r>
              <a:rPr lang="en-US" sz="2400" dirty="0">
                <a:solidFill>
                  <a:schemeClr val="bg1">
                    <a:lumMod val="75000"/>
                  </a:schemeClr>
                </a:solidFill>
              </a:rPr>
              <a:t>The patient with a </a:t>
            </a:r>
            <a:r>
              <a:rPr lang="en-US" sz="2400" dirty="0" err="1">
                <a:solidFill>
                  <a:schemeClr val="bg1">
                    <a:lumMod val="75000"/>
                  </a:schemeClr>
                </a:solidFill>
              </a:rPr>
              <a:t>POcHx</a:t>
            </a:r>
            <a:r>
              <a:rPr lang="en-US" sz="2400" dirty="0">
                <a:solidFill>
                  <a:schemeClr val="bg1">
                    <a:lumMod val="75000"/>
                  </a:schemeClr>
                </a:solidFill>
              </a:rPr>
              <a:t> of </a:t>
            </a:r>
            <a:r>
              <a:rPr lang="en-US" sz="2400" b="1" dirty="0">
                <a:solidFill>
                  <a:srgbClr val="0000FF"/>
                </a:solidFill>
              </a:rPr>
              <a:t>DES</a:t>
            </a:r>
          </a:p>
          <a:p>
            <a:pPr lvl="1" eaLnBrk="1" hangingPunct="1">
              <a:defRPr/>
            </a:pPr>
            <a:r>
              <a:rPr lang="en-US" sz="2400" dirty="0">
                <a:solidFill>
                  <a:schemeClr val="bg1">
                    <a:lumMod val="75000"/>
                  </a:schemeClr>
                </a:solidFill>
              </a:rPr>
              <a:t>The patient with </a:t>
            </a:r>
            <a:r>
              <a:rPr lang="en-US" sz="2400" dirty="0" err="1">
                <a:solidFill>
                  <a:schemeClr val="bg1">
                    <a:lumMod val="75000"/>
                  </a:schemeClr>
                </a:solidFill>
              </a:rPr>
              <a:t>PMHx</a:t>
            </a:r>
            <a:r>
              <a:rPr lang="en-US" sz="2400" dirty="0">
                <a:solidFill>
                  <a:schemeClr val="bg1">
                    <a:lumMod val="75000"/>
                  </a:schemeClr>
                </a:solidFill>
              </a:rPr>
              <a:t> of </a:t>
            </a:r>
            <a:r>
              <a:rPr lang="en-US" sz="2400" b="1" dirty="0">
                <a:solidFill>
                  <a:srgbClr val="0000FF"/>
                </a:solidFill>
              </a:rPr>
              <a:t>rheumatoid arthritis</a:t>
            </a:r>
          </a:p>
        </p:txBody>
      </p:sp>
      <p:sp>
        <p:nvSpPr>
          <p:cNvPr id="594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AE0656-EEF9-4492-8402-71CBF5D99204}" type="slidenum">
              <a:rPr lang="en-US" altLang="en-US" sz="1000"/>
              <a:pPr>
                <a:spcBef>
                  <a:spcPct val="0"/>
                </a:spcBef>
                <a:buClrTx/>
                <a:buSzTx/>
                <a:buFontTx/>
                <a:buNone/>
              </a:pPr>
              <a:t>286</a:t>
            </a:fld>
            <a:endParaRPr lang="en-US" altLang="en-US" sz="1000"/>
          </a:p>
        </p:txBody>
      </p:sp>
      <p:sp>
        <p:nvSpPr>
          <p:cNvPr id="11"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5" name="Text Box 11">
            <a:extLst>
              <a:ext uri="{FF2B5EF4-FFF2-40B4-BE49-F238E27FC236}">
                <a16:creationId xmlns:a16="http://schemas.microsoft.com/office/drawing/2014/main" id="{F269F11E-9DA0-C578-9E50-0544E003C16E}"/>
              </a:ext>
            </a:extLst>
          </p:cNvPr>
          <p:cNvSpPr txBox="1">
            <a:spLocks noChangeArrowheads="1"/>
          </p:cNvSpPr>
          <p:nvPr/>
        </p:nvSpPr>
        <p:spPr bwMode="auto">
          <a:xfrm>
            <a:off x="2865014" y="3283804"/>
            <a:ext cx="5897986" cy="830997"/>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Generally speaking, to what undesirable post-op state does RA (and other connective-tissue conditions) contribute?</a:t>
            </a:r>
          </a:p>
          <a:p>
            <a:pPr eaLnBrk="1" hangingPunct="1">
              <a:spcBef>
                <a:spcPct val="0"/>
              </a:spcBef>
              <a:buClrTx/>
              <a:buSzTx/>
              <a:buFontTx/>
              <a:buNone/>
            </a:pPr>
            <a:r>
              <a:rPr lang="en-US" altLang="en-US" sz="1600" dirty="0">
                <a:solidFill>
                  <a:schemeClr val="bg1">
                    <a:lumMod val="75000"/>
                  </a:schemeClr>
                </a:solidFill>
              </a:rPr>
              <a:t>That of poor/</a:t>
            </a:r>
            <a:r>
              <a:rPr lang="en-US" altLang="en-US" sz="1600" b="1" dirty="0">
                <a:solidFill>
                  <a:schemeClr val="bg1">
                    <a:lumMod val="75000"/>
                  </a:schemeClr>
                </a:solidFill>
              </a:rPr>
              <a:t>delayed wound healing</a:t>
            </a:r>
          </a:p>
        </p:txBody>
      </p:sp>
      <p:sp>
        <p:nvSpPr>
          <p:cNvPr id="2" name="Oval 1">
            <a:extLst>
              <a:ext uri="{FF2B5EF4-FFF2-40B4-BE49-F238E27FC236}">
                <a16:creationId xmlns:a16="http://schemas.microsoft.com/office/drawing/2014/main" id="{A3A84967-B7F9-C45B-CD81-E765D1243C62}"/>
              </a:ext>
            </a:extLst>
          </p:cNvPr>
          <p:cNvSpPr/>
          <p:nvPr/>
        </p:nvSpPr>
        <p:spPr>
          <a:xfrm>
            <a:off x="3962400" y="3653998"/>
            <a:ext cx="2514600" cy="61680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A4D847-594B-233E-D160-E0A1B68BCDC4}"/>
              </a:ext>
            </a:extLst>
          </p:cNvPr>
          <p:cNvSpPr txBox="1"/>
          <p:nvPr/>
        </p:nvSpPr>
        <p:spPr>
          <a:xfrm>
            <a:off x="1070859" y="4343400"/>
            <a:ext cx="7844541" cy="1600438"/>
          </a:xfrm>
          <a:prstGeom prst="rect">
            <a:avLst/>
          </a:prstGeom>
          <a:solidFill>
            <a:schemeClr val="accent1">
              <a:lumMod val="40000"/>
              <a:lumOff val="60000"/>
            </a:schemeClr>
          </a:solidFill>
        </p:spPr>
        <p:txBody>
          <a:bodyPr wrap="square" rtlCol="0">
            <a:spAutoFit/>
          </a:bodyPr>
          <a:lstStyle/>
          <a:p>
            <a:r>
              <a:rPr lang="en-US" altLang="en-US" sz="1400" i="1" dirty="0">
                <a:solidFill>
                  <a:schemeClr val="bg1">
                    <a:lumMod val="75000"/>
                  </a:schemeClr>
                </a:solidFill>
              </a:rPr>
              <a:t>Speaking of delayed corneal wound healing…Certain medications are notorious for inducing this, and thus their use is a relative contraindication to photoablative surgery. What are they?</a:t>
            </a:r>
          </a:p>
          <a:p>
            <a:r>
              <a:rPr lang="en-US" altLang="en-US" sz="1400" dirty="0">
                <a:solidFill>
                  <a:schemeClr val="bg1">
                    <a:lumMod val="75000"/>
                  </a:schemeClr>
                </a:solidFill>
              </a:rPr>
              <a:t>--Sumatriptan</a:t>
            </a:r>
          </a:p>
          <a:p>
            <a:r>
              <a:rPr lang="en-US" altLang="en-US" sz="1400" dirty="0">
                <a:solidFill>
                  <a:schemeClr val="bg1">
                    <a:lumMod val="75000"/>
                  </a:schemeClr>
                </a:solidFill>
              </a:rPr>
              <a:t>--</a:t>
            </a:r>
            <a:r>
              <a:rPr lang="en-US" altLang="en-US" sz="1400" b="1" dirty="0">
                <a:solidFill>
                  <a:srgbClr val="0000FF"/>
                </a:solidFill>
              </a:rPr>
              <a:t>Isotretinoin</a:t>
            </a:r>
            <a:endParaRPr lang="en-US" altLang="en-US" sz="1400" b="1" dirty="0">
              <a:solidFill>
                <a:schemeClr val="bg1">
                  <a:lumMod val="75000"/>
                </a:schemeClr>
              </a:solidFill>
            </a:endParaRPr>
          </a:p>
          <a:p>
            <a:r>
              <a:rPr lang="en-US" altLang="en-US" sz="1400" dirty="0">
                <a:solidFill>
                  <a:schemeClr val="bg1">
                    <a:lumMod val="75000"/>
                  </a:schemeClr>
                </a:solidFill>
              </a:rPr>
              <a:t>--Amiodarone</a:t>
            </a:r>
          </a:p>
          <a:p>
            <a:r>
              <a:rPr lang="en-US" altLang="en-US" sz="1400" dirty="0">
                <a:solidFill>
                  <a:schemeClr val="bg1">
                    <a:lumMod val="75000"/>
                  </a:schemeClr>
                </a:solidFill>
              </a:rPr>
              <a:t>--HRT</a:t>
            </a:r>
          </a:p>
          <a:p>
            <a:r>
              <a:rPr lang="en-US" altLang="en-US" sz="1400" dirty="0">
                <a:solidFill>
                  <a:schemeClr val="bg1">
                    <a:lumMod val="75000"/>
                  </a:schemeClr>
                </a:solidFill>
              </a:rPr>
              <a:t>--Antihistamines</a:t>
            </a:r>
          </a:p>
        </p:txBody>
      </p:sp>
      <p:sp>
        <p:nvSpPr>
          <p:cNvPr id="10" name="Oval 9">
            <a:extLst>
              <a:ext uri="{FF2B5EF4-FFF2-40B4-BE49-F238E27FC236}">
                <a16:creationId xmlns:a16="http://schemas.microsoft.com/office/drawing/2014/main" id="{67B8AB73-A9B4-8428-E053-BA496EC447E0}"/>
              </a:ext>
            </a:extLst>
          </p:cNvPr>
          <p:cNvSpPr/>
          <p:nvPr/>
        </p:nvSpPr>
        <p:spPr>
          <a:xfrm>
            <a:off x="1084507" y="4949398"/>
            <a:ext cx="1277693" cy="44146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5EF6DAB-07E6-88E8-6A24-1730DBB18E65}"/>
              </a:ext>
            </a:extLst>
          </p:cNvPr>
          <p:cNvSpPr txBox="1"/>
          <p:nvPr/>
        </p:nvSpPr>
        <p:spPr>
          <a:xfrm>
            <a:off x="2499786" y="4824509"/>
            <a:ext cx="6246183" cy="954107"/>
          </a:xfrm>
          <a:prstGeom prst="rect">
            <a:avLst/>
          </a:prstGeom>
          <a:noFill/>
        </p:spPr>
        <p:txBody>
          <a:bodyPr wrap="square" rtlCol="0">
            <a:spAutoFit/>
          </a:bodyPr>
          <a:lstStyle/>
          <a:p>
            <a:r>
              <a:rPr lang="en-US" sz="1400" i="1" dirty="0"/>
              <a:t>In addition to delaying wound healing, isotretinoin contributes to suboptimal photoablative outcomes by exacerbating another condition known to negatively impact them—what condition? </a:t>
            </a:r>
          </a:p>
          <a:p>
            <a:r>
              <a:rPr lang="en-US" sz="1400" dirty="0"/>
              <a:t>Isotretinoin can damage  meibomian  glands, thereby worsening DES</a:t>
            </a:r>
          </a:p>
        </p:txBody>
      </p:sp>
    </p:spTree>
    <p:extLst>
      <p:ext uri="{BB962C8B-B14F-4D97-AF65-F5344CB8AC3E}">
        <p14:creationId xmlns:p14="http://schemas.microsoft.com/office/powerpoint/2010/main" val="354840619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0419" name="Rectangle 3"/>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0420"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0421" name="Rectangle 5"/>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22" name="Rectangle 6"/>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60423" name="Rectangle 7"/>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These patients should give you pause before proceeding with ablative keratorefractive surgery:</a:t>
            </a:r>
          </a:p>
          <a:p>
            <a:pPr lvl="1" eaLnBrk="1" hangingPunct="1"/>
            <a:r>
              <a:rPr lang="en-US" altLang="en-US" sz="2400"/>
              <a:t>The patient with a POcHx of </a:t>
            </a:r>
            <a:r>
              <a:rPr lang="en-US" altLang="en-US" sz="2400">
                <a:solidFill>
                  <a:srgbClr val="0000FF"/>
                </a:solidFill>
              </a:rPr>
              <a:t>HSV keratitis</a:t>
            </a:r>
          </a:p>
          <a:p>
            <a:pPr lvl="1" eaLnBrk="1" hangingPunct="1"/>
            <a:r>
              <a:rPr lang="en-US" altLang="en-US" sz="2400"/>
              <a:t>The patient with a POcHx of </a:t>
            </a:r>
            <a:r>
              <a:rPr lang="en-US" altLang="en-US" sz="2400">
                <a:solidFill>
                  <a:srgbClr val="0000FF"/>
                </a:solidFill>
              </a:rPr>
              <a:t>DES</a:t>
            </a:r>
          </a:p>
          <a:p>
            <a:pPr lvl="1" eaLnBrk="1" hangingPunct="1"/>
            <a:r>
              <a:rPr lang="en-US" altLang="en-US" sz="2400"/>
              <a:t>The patient with PMHx of </a:t>
            </a:r>
            <a:r>
              <a:rPr lang="en-US" altLang="en-US" sz="2400">
                <a:solidFill>
                  <a:srgbClr val="0000FF"/>
                </a:solidFill>
              </a:rPr>
              <a:t>rheumatoid arthritis</a:t>
            </a:r>
          </a:p>
          <a:p>
            <a:pPr lvl="1" eaLnBrk="1" hangingPunct="1"/>
            <a:r>
              <a:rPr lang="en-US" altLang="en-US" sz="2400"/>
              <a:t>The patient whose pre-op exam suggests the possibility of </a:t>
            </a:r>
            <a:r>
              <a:rPr lang="en-US" altLang="en-US" sz="2400">
                <a:solidFill>
                  <a:srgbClr val="0000FF"/>
                </a:solidFill>
              </a:rPr>
              <a:t>forme fruste keratoconus </a:t>
            </a:r>
            <a:r>
              <a:rPr lang="en-US" altLang="en-US" sz="2400"/>
              <a:t>or other </a:t>
            </a:r>
            <a:r>
              <a:rPr lang="en-US" altLang="en-US" sz="2400">
                <a:solidFill>
                  <a:srgbClr val="0000FF"/>
                </a:solidFill>
              </a:rPr>
              <a:t>ectatic </a:t>
            </a:r>
            <a:r>
              <a:rPr lang="en-US" altLang="en-US" sz="2400"/>
              <a:t>disorder</a:t>
            </a:r>
          </a:p>
        </p:txBody>
      </p:sp>
      <p:sp>
        <p:nvSpPr>
          <p:cNvPr id="60425" name="Rectangle 9"/>
          <p:cNvSpPr>
            <a:spLocks noChangeArrowheads="1"/>
          </p:cNvSpPr>
          <p:nvPr/>
        </p:nvSpPr>
        <p:spPr bwMode="auto">
          <a:xfrm>
            <a:off x="1371600" y="3581400"/>
            <a:ext cx="34290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three words</a:t>
            </a:r>
          </a:p>
        </p:txBody>
      </p:sp>
      <p:sp>
        <p:nvSpPr>
          <p:cNvPr id="60426" name="Rectangle 10"/>
          <p:cNvSpPr>
            <a:spLocks noChangeArrowheads="1"/>
          </p:cNvSpPr>
          <p:nvPr/>
        </p:nvSpPr>
        <p:spPr bwMode="auto">
          <a:xfrm>
            <a:off x="5943600" y="3581400"/>
            <a:ext cx="9144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one word</a:t>
            </a:r>
          </a:p>
        </p:txBody>
      </p:sp>
      <p:sp>
        <p:nvSpPr>
          <p:cNvPr id="6042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DD7E3A4-7A46-4F64-8837-CE60445274EA}" type="slidenum">
              <a:rPr lang="en-US" altLang="en-US" sz="1000"/>
              <a:pPr>
                <a:spcBef>
                  <a:spcPct val="0"/>
                </a:spcBef>
                <a:buClrTx/>
                <a:buSzTx/>
                <a:buFontTx/>
                <a:buNone/>
              </a:pPr>
              <a:t>287</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t>These patients should give you pause before proceeding with ablative keratorefractive surgery:</a:t>
            </a:r>
          </a:p>
          <a:p>
            <a:pPr lvl="1" eaLnBrk="1" hangingPunct="1"/>
            <a:r>
              <a:rPr lang="en-US" altLang="en-US" sz="2400"/>
              <a:t>The patient with a POcHx of </a:t>
            </a:r>
            <a:r>
              <a:rPr lang="en-US" altLang="en-US" sz="2400">
                <a:solidFill>
                  <a:srgbClr val="0000FF"/>
                </a:solidFill>
              </a:rPr>
              <a:t>HSV keratitis</a:t>
            </a:r>
          </a:p>
          <a:p>
            <a:pPr lvl="1" eaLnBrk="1" hangingPunct="1"/>
            <a:r>
              <a:rPr lang="en-US" altLang="en-US" sz="2400"/>
              <a:t>The patient with a POcHx of </a:t>
            </a:r>
            <a:r>
              <a:rPr lang="en-US" altLang="en-US" sz="2400">
                <a:solidFill>
                  <a:srgbClr val="0000FF"/>
                </a:solidFill>
              </a:rPr>
              <a:t>DES</a:t>
            </a:r>
          </a:p>
          <a:p>
            <a:pPr lvl="1" eaLnBrk="1" hangingPunct="1"/>
            <a:r>
              <a:rPr lang="en-US" altLang="en-US" sz="2400"/>
              <a:t>The patient with PMHx of </a:t>
            </a:r>
            <a:r>
              <a:rPr lang="en-US" altLang="en-US" sz="2400">
                <a:solidFill>
                  <a:srgbClr val="0000FF"/>
                </a:solidFill>
              </a:rPr>
              <a:t>rheumatoid arthritis</a:t>
            </a:r>
          </a:p>
          <a:p>
            <a:pPr lvl="1" eaLnBrk="1" hangingPunct="1"/>
            <a:r>
              <a:rPr lang="en-US" altLang="en-US" sz="2400"/>
              <a:t>The patient whose pre-op exam suggests the possibility of </a:t>
            </a:r>
            <a:r>
              <a:rPr lang="en-US" altLang="en-US" sz="2400">
                <a:solidFill>
                  <a:srgbClr val="0000FF"/>
                </a:solidFill>
              </a:rPr>
              <a:t>forme fruste keratoconus </a:t>
            </a:r>
            <a:r>
              <a:rPr lang="en-US" altLang="en-US" sz="2400"/>
              <a:t>or other </a:t>
            </a:r>
            <a:r>
              <a:rPr lang="en-US" altLang="en-US" sz="2400">
                <a:solidFill>
                  <a:srgbClr val="0000FF"/>
                </a:solidFill>
              </a:rPr>
              <a:t>ectatic </a:t>
            </a:r>
            <a:r>
              <a:rPr lang="en-US" altLang="en-US" sz="2400"/>
              <a:t>disorder</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288</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2467"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2468"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2469"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2470"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2471"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72" name="Rectangle 8"/>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62473"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solidFill>
                  <a:srgbClr val="B2B2B2"/>
                </a:solidFill>
              </a:rPr>
              <a:t>These patients should give you pause before proceeding with ablative keratorefractive surgery:</a:t>
            </a:r>
          </a:p>
          <a:p>
            <a:pPr lvl="1" eaLnBrk="1" hangingPunct="1"/>
            <a:r>
              <a:rPr lang="en-US" altLang="en-US" sz="2400">
                <a:solidFill>
                  <a:srgbClr val="B2B2B2"/>
                </a:solidFill>
              </a:rPr>
              <a:t>The patient with a POcHx of</a:t>
            </a:r>
            <a:r>
              <a:rPr lang="en-US" altLang="en-US" sz="2400"/>
              <a:t> </a:t>
            </a:r>
            <a:r>
              <a:rPr lang="en-US" altLang="en-US" sz="2400">
                <a:solidFill>
                  <a:srgbClr val="0000FF"/>
                </a:solidFill>
              </a:rPr>
              <a:t>HSV keratitis</a:t>
            </a:r>
          </a:p>
          <a:p>
            <a:pPr lvl="1" eaLnBrk="1" hangingPunct="1"/>
            <a:r>
              <a:rPr lang="en-US" altLang="en-US" sz="2400">
                <a:solidFill>
                  <a:srgbClr val="B2B2B2"/>
                </a:solidFill>
              </a:rPr>
              <a:t>The patient with a POcHx of</a:t>
            </a:r>
            <a:r>
              <a:rPr lang="en-US" altLang="en-US" sz="2400"/>
              <a:t> </a:t>
            </a:r>
            <a:r>
              <a:rPr lang="en-US" altLang="en-US" sz="2400">
                <a:solidFill>
                  <a:srgbClr val="0000FF"/>
                </a:solidFill>
              </a:rPr>
              <a:t>DES</a:t>
            </a:r>
          </a:p>
          <a:p>
            <a:pPr lvl="1" eaLnBrk="1" hangingPunct="1"/>
            <a:r>
              <a:rPr lang="en-US" altLang="en-US" sz="2400">
                <a:solidFill>
                  <a:srgbClr val="B2B2B2"/>
                </a:solidFill>
              </a:rPr>
              <a:t>The patient with PMHx of</a:t>
            </a:r>
            <a:r>
              <a:rPr lang="en-US" altLang="en-US" sz="2400"/>
              <a:t> </a:t>
            </a:r>
            <a:r>
              <a:rPr lang="en-US" altLang="en-US" sz="2400">
                <a:solidFill>
                  <a:srgbClr val="0000FF"/>
                </a:solidFill>
              </a:rPr>
              <a:t>rheumatoid arthritis</a:t>
            </a:r>
          </a:p>
          <a:p>
            <a:pPr lvl="1" eaLnBrk="1" hangingPunct="1"/>
            <a:r>
              <a:rPr lang="en-US" altLang="en-US" sz="2400">
                <a:solidFill>
                  <a:srgbClr val="B2B2B2"/>
                </a:solidFill>
              </a:rPr>
              <a:t>The patient whose pre-op exam suggests the possibility of</a:t>
            </a:r>
            <a:r>
              <a:rPr lang="en-US" altLang="en-US" sz="2400"/>
              <a:t> </a:t>
            </a:r>
            <a:r>
              <a:rPr lang="en-US" altLang="en-US" sz="2400">
                <a:solidFill>
                  <a:srgbClr val="0000FF"/>
                </a:solidFill>
              </a:rPr>
              <a:t>forme fruste keratoconus </a:t>
            </a:r>
            <a:r>
              <a:rPr lang="en-US" altLang="en-US" sz="2400">
                <a:solidFill>
                  <a:srgbClr val="B2B2B2"/>
                </a:solidFill>
              </a:rPr>
              <a:t>or other ectatic disorder</a:t>
            </a:r>
          </a:p>
        </p:txBody>
      </p:sp>
      <p:sp>
        <p:nvSpPr>
          <p:cNvPr id="62475" name="Text Box 11"/>
          <p:cNvSpPr txBox="1">
            <a:spLocks noChangeArrowheads="1"/>
          </p:cNvSpPr>
          <p:nvPr/>
        </p:nvSpPr>
        <p:spPr bwMode="auto">
          <a:xfrm>
            <a:off x="1174750" y="4651375"/>
            <a:ext cx="6891630" cy="535531"/>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Of these four conditions, which one is probably most widely regarded as a</a:t>
            </a:r>
          </a:p>
          <a:p>
            <a:pPr eaLnBrk="1" hangingPunct="1">
              <a:lnSpc>
                <a:spcPct val="90000"/>
              </a:lnSpc>
              <a:spcBef>
                <a:spcPct val="0"/>
              </a:spcBef>
              <a:buClrTx/>
              <a:buSzTx/>
              <a:buFontTx/>
              <a:buNone/>
            </a:pPr>
            <a:r>
              <a:rPr lang="en-US" altLang="en-US" sz="1600" i="1" dirty="0">
                <a:solidFill>
                  <a:srgbClr val="0000FF"/>
                </a:solidFill>
              </a:rPr>
              <a:t>contraindication to keratorefractive surgery?</a:t>
            </a:r>
            <a:endParaRPr lang="en-US" altLang="en-US" sz="1600" dirty="0">
              <a:solidFill>
                <a:srgbClr val="CCECFF"/>
              </a:solidFill>
            </a:endParaRPr>
          </a:p>
        </p:txBody>
      </p:sp>
      <p:sp>
        <p:nvSpPr>
          <p:cNvPr id="6247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34834DC-EE66-4B95-9D34-1663351E4CB9}" type="slidenum">
              <a:rPr lang="en-US" altLang="en-US" sz="1000"/>
              <a:pPr>
                <a:spcBef>
                  <a:spcPct val="0"/>
                </a:spcBef>
                <a:buClrTx/>
                <a:buSzTx/>
                <a:buFontTx/>
                <a:buNone/>
              </a:pPr>
              <a:t>289</a:t>
            </a:fld>
            <a:endParaRPr lang="en-US" altLang="en-US" sz="1000"/>
          </a:p>
        </p:txBody>
      </p:sp>
      <p:sp>
        <p:nvSpPr>
          <p:cNvPr id="13"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29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3" name="TextBox 12"/>
          <p:cNvSpPr txBox="1"/>
          <p:nvPr/>
        </p:nvSpPr>
        <p:spPr>
          <a:xfrm>
            <a:off x="228600" y="3429000"/>
            <a:ext cx="8534400" cy="1384995"/>
          </a:xfrm>
          <a:prstGeom prst="rect">
            <a:avLst/>
          </a:prstGeom>
          <a:noFill/>
        </p:spPr>
        <p:txBody>
          <a:bodyPr wrap="square" rtlCol="0">
            <a:spAutoFit/>
          </a:bodyPr>
          <a:lstStyle/>
          <a:p>
            <a:r>
              <a:rPr lang="en-US" sz="1400" i="1" dirty="0">
                <a:solidFill>
                  <a:srgbClr val="0000FF"/>
                </a:solidFill>
              </a:rPr>
              <a:t>What factors are associated with the presence of post-op aberrations?</a:t>
            </a:r>
          </a:p>
          <a:p>
            <a:r>
              <a:rPr lang="en-US" sz="1400" dirty="0">
                <a:solidFill>
                  <a:srgbClr val="0000FF"/>
                </a:solidFill>
              </a:rPr>
              <a:t>--High degrees of pre-op myopia, hyperopia, or astigmatism</a:t>
            </a:r>
          </a:p>
          <a:p>
            <a:r>
              <a:rPr lang="en-US" sz="1400" dirty="0">
                <a:solidFill>
                  <a:srgbClr val="0000FF"/>
                </a:solidFill>
              </a:rPr>
              <a:t>--A  smaller  ablation zone</a:t>
            </a:r>
          </a:p>
          <a:p>
            <a:r>
              <a:rPr lang="en-US" sz="1400" dirty="0">
                <a:solidFill>
                  <a:srgbClr val="0000FF"/>
                </a:solidFill>
              </a:rPr>
              <a:t>--The presence of aberrations pre-op</a:t>
            </a:r>
          </a:p>
          <a:p>
            <a:endParaRPr lang="en-US" sz="1400" i="1" dirty="0">
              <a:solidFill>
                <a:srgbClr val="0000FF"/>
              </a:solidFill>
            </a:endParaRPr>
          </a:p>
          <a:p>
            <a:r>
              <a:rPr lang="en-US" sz="1400" i="1" dirty="0">
                <a:solidFill>
                  <a:srgbClr val="0000FF"/>
                </a:solidFill>
              </a:rPr>
              <a:t>Which higher-order aberration is most contributory to </a:t>
            </a:r>
            <a:r>
              <a:rPr lang="en-US" sz="1400" i="1" dirty="0" err="1">
                <a:solidFill>
                  <a:srgbClr val="0000FF"/>
                </a:solidFill>
              </a:rPr>
              <a:t>pt</a:t>
            </a:r>
            <a:r>
              <a:rPr lang="en-US" sz="1400" i="1" dirty="0">
                <a:solidFill>
                  <a:srgbClr val="0000FF"/>
                </a:solidFill>
              </a:rPr>
              <a:t> symptoms?</a:t>
            </a: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94675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3491"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3492"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3493"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3494"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3495"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6" name="Rectangle 8"/>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63497"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solidFill>
                  <a:srgbClr val="B2B2B2"/>
                </a:solidFill>
              </a:rPr>
              <a:t>These patients should give you pause before proceeding with ablative keratorefractive surgery:</a:t>
            </a:r>
          </a:p>
          <a:p>
            <a:pPr lvl="1" eaLnBrk="1" hangingPunct="1"/>
            <a:r>
              <a:rPr lang="en-US" altLang="en-US" sz="2400">
                <a:solidFill>
                  <a:srgbClr val="B2B2B2"/>
                </a:solidFill>
              </a:rPr>
              <a:t>The patient with a POcHx of HSV keratitis</a:t>
            </a:r>
          </a:p>
          <a:p>
            <a:pPr lvl="1" eaLnBrk="1" hangingPunct="1"/>
            <a:r>
              <a:rPr lang="en-US" altLang="en-US" sz="2400">
                <a:solidFill>
                  <a:srgbClr val="B2B2B2"/>
                </a:solidFill>
              </a:rPr>
              <a:t>The patient with a POcHx of DES</a:t>
            </a:r>
          </a:p>
          <a:p>
            <a:pPr lvl="1" eaLnBrk="1" hangingPunct="1"/>
            <a:r>
              <a:rPr lang="en-US" altLang="en-US" sz="2400">
                <a:solidFill>
                  <a:srgbClr val="B2B2B2"/>
                </a:solidFill>
              </a:rPr>
              <a:t>The patient with PMHx of rheumatoid arthritis</a:t>
            </a:r>
          </a:p>
          <a:p>
            <a:pPr lvl="1" eaLnBrk="1" hangingPunct="1"/>
            <a:r>
              <a:rPr lang="en-US" altLang="en-US" sz="2400">
                <a:solidFill>
                  <a:srgbClr val="B2B2B2"/>
                </a:solidFill>
              </a:rPr>
              <a:t>The patient whose pre-op exam suggests the possibility of</a:t>
            </a:r>
            <a:r>
              <a:rPr lang="en-US" altLang="en-US" sz="2400"/>
              <a:t> </a:t>
            </a:r>
            <a:r>
              <a:rPr lang="en-US" altLang="en-US" sz="2400" b="1">
                <a:solidFill>
                  <a:srgbClr val="0000FF"/>
                </a:solidFill>
              </a:rPr>
              <a:t>forme fruste keratoconus</a:t>
            </a:r>
            <a:r>
              <a:rPr lang="en-US" altLang="en-US" sz="2400">
                <a:solidFill>
                  <a:srgbClr val="0000FF"/>
                </a:solidFill>
              </a:rPr>
              <a:t> </a:t>
            </a:r>
            <a:r>
              <a:rPr lang="en-US" altLang="en-US" sz="2400">
                <a:solidFill>
                  <a:srgbClr val="B2B2B2"/>
                </a:solidFill>
              </a:rPr>
              <a:t>or other ectatic disorder</a:t>
            </a:r>
          </a:p>
        </p:txBody>
      </p:sp>
      <p:sp>
        <p:nvSpPr>
          <p:cNvPr id="63499" name="Text Box 11"/>
          <p:cNvSpPr txBox="1">
            <a:spLocks noChangeArrowheads="1"/>
          </p:cNvSpPr>
          <p:nvPr/>
        </p:nvSpPr>
        <p:spPr bwMode="auto">
          <a:xfrm>
            <a:off x="1174750" y="4651375"/>
            <a:ext cx="6826250" cy="754063"/>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Of these four conditions, which one is probably most widely regarded as a</a:t>
            </a:r>
          </a:p>
          <a:p>
            <a:pPr eaLnBrk="1" hangingPunct="1">
              <a:lnSpc>
                <a:spcPct val="90000"/>
              </a:lnSpc>
              <a:spcBef>
                <a:spcPct val="0"/>
              </a:spcBef>
              <a:buClrTx/>
              <a:buSzTx/>
              <a:buFontTx/>
              <a:buNone/>
            </a:pPr>
            <a:r>
              <a:rPr lang="en-US" altLang="en-US" sz="1600" i="1" dirty="0">
                <a:solidFill>
                  <a:srgbClr val="0000FF"/>
                </a:solidFill>
              </a:rPr>
              <a:t>contraindication to keratorefractive surgery?</a:t>
            </a:r>
          </a:p>
          <a:p>
            <a:pPr eaLnBrk="1" hangingPunct="1">
              <a:lnSpc>
                <a:spcPct val="90000"/>
              </a:lnSpc>
              <a:spcBef>
                <a:spcPct val="0"/>
              </a:spcBef>
              <a:buClrTx/>
              <a:buSzTx/>
              <a:buFontTx/>
              <a:buNone/>
            </a:pPr>
            <a:r>
              <a:rPr lang="en-US" altLang="en-US" sz="1600" dirty="0">
                <a:solidFill>
                  <a:srgbClr val="0000FF"/>
                </a:solidFill>
              </a:rPr>
              <a:t>Keratoconus—</a:t>
            </a:r>
            <a:r>
              <a:rPr lang="en-US" altLang="en-US" sz="1600" dirty="0" err="1">
                <a:solidFill>
                  <a:srgbClr val="0000FF"/>
                </a:solidFill>
              </a:rPr>
              <a:t>forme</a:t>
            </a:r>
            <a:r>
              <a:rPr lang="en-US" altLang="en-US" sz="1600" dirty="0">
                <a:solidFill>
                  <a:srgbClr val="0000FF"/>
                </a:solidFill>
              </a:rPr>
              <a:t> fruste or otherwise</a:t>
            </a:r>
          </a:p>
        </p:txBody>
      </p:sp>
      <p:sp>
        <p:nvSpPr>
          <p:cNvPr id="6350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889A0D9-7855-4315-A213-91D1F06F2072}" type="slidenum">
              <a:rPr lang="en-US" altLang="en-US" sz="1000"/>
              <a:pPr>
                <a:spcBef>
                  <a:spcPct val="0"/>
                </a:spcBef>
                <a:buClrTx/>
                <a:buSzTx/>
                <a:buFontTx/>
                <a:buNone/>
              </a:pPr>
              <a:t>290</a:t>
            </a:fld>
            <a:endParaRPr lang="en-US" altLang="en-US" sz="1000"/>
          </a:p>
        </p:txBody>
      </p:sp>
      <p:sp>
        <p:nvSpPr>
          <p:cNvPr id="13"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39"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0"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1"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2"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5543"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5"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rgbClr val="B2B2B2"/>
                </a:solidFill>
              </a:rPr>
              <a:t>These patients should give you pause before proceeding with ablative </a:t>
            </a:r>
            <a:r>
              <a:rPr lang="en-US" altLang="en-US" sz="2600" b="1" dirty="0" err="1">
                <a:solidFill>
                  <a:srgbClr val="B2B2B2"/>
                </a:solidFill>
              </a:rPr>
              <a:t>keratorefractive</a:t>
            </a:r>
            <a:r>
              <a:rPr lang="en-US" altLang="en-US" sz="2600" b="1" dirty="0">
                <a:solidFill>
                  <a:srgbClr val="B2B2B2"/>
                </a:solidFill>
              </a:rPr>
              <a:t> surgery:</a:t>
            </a:r>
          </a:p>
          <a:p>
            <a:pPr lvl="1" eaLnBrk="1" hangingPunct="1"/>
            <a:r>
              <a:rPr lang="en-US" altLang="en-US" sz="2400" dirty="0">
                <a:solidFill>
                  <a:srgbClr val="B2B2B2"/>
                </a:solidFill>
              </a:rPr>
              <a:t>The patient with a </a:t>
            </a:r>
            <a:r>
              <a:rPr lang="en-US" altLang="en-US" sz="2400" dirty="0" err="1">
                <a:solidFill>
                  <a:srgbClr val="B2B2B2"/>
                </a:solidFill>
              </a:rPr>
              <a:t>POcHx</a:t>
            </a:r>
            <a:r>
              <a:rPr lang="en-US" altLang="en-US" sz="2400" dirty="0">
                <a:solidFill>
                  <a:srgbClr val="B2B2B2"/>
                </a:solidFill>
              </a:rPr>
              <a:t> of HSV keratitis</a:t>
            </a:r>
          </a:p>
          <a:p>
            <a:pPr lvl="1" eaLnBrk="1" hangingPunct="1"/>
            <a:r>
              <a:rPr lang="en-US" altLang="en-US" sz="2400" dirty="0">
                <a:solidFill>
                  <a:srgbClr val="B2B2B2"/>
                </a:solidFill>
              </a:rPr>
              <a:t>The patient with a </a:t>
            </a:r>
            <a:r>
              <a:rPr lang="en-US" altLang="en-US" sz="2400" dirty="0" err="1">
                <a:solidFill>
                  <a:srgbClr val="B2B2B2"/>
                </a:solidFill>
              </a:rPr>
              <a:t>POcHx</a:t>
            </a:r>
            <a:r>
              <a:rPr lang="en-US" altLang="en-US" sz="2400" dirty="0">
                <a:solidFill>
                  <a:srgbClr val="B2B2B2"/>
                </a:solidFill>
              </a:rPr>
              <a:t> of DES</a:t>
            </a:r>
          </a:p>
          <a:p>
            <a:pPr lvl="1" eaLnBrk="1" hangingPunct="1"/>
            <a:r>
              <a:rPr lang="en-US" altLang="en-US" sz="2400" dirty="0">
                <a:solidFill>
                  <a:srgbClr val="B2B2B2"/>
                </a:solidFill>
              </a:rPr>
              <a:t>The patient with </a:t>
            </a:r>
            <a:r>
              <a:rPr lang="en-US" altLang="en-US" sz="2400" dirty="0" err="1">
                <a:solidFill>
                  <a:srgbClr val="B2B2B2"/>
                </a:solidFill>
              </a:rPr>
              <a:t>PMHx</a:t>
            </a:r>
            <a:r>
              <a:rPr lang="en-US" altLang="en-US" sz="2400" dirty="0">
                <a:solidFill>
                  <a:srgbClr val="B2B2B2"/>
                </a:solidFill>
              </a:rPr>
              <a:t> of rheumatoid arthritis</a:t>
            </a:r>
          </a:p>
          <a:p>
            <a:pPr lvl="1" eaLnBrk="1" hangingPunct="1"/>
            <a:r>
              <a:rPr lang="en-US" altLang="en-US" sz="2400" dirty="0">
                <a:solidFill>
                  <a:srgbClr val="B2B2B2"/>
                </a:solidFill>
              </a:rPr>
              <a:t>The patient whose pre-op exam suggests the possibility of</a:t>
            </a:r>
            <a:r>
              <a:rPr lang="en-US" altLang="en-US" sz="2400" dirty="0"/>
              <a:t> </a:t>
            </a:r>
            <a:r>
              <a:rPr lang="en-US" altLang="en-US" sz="2400" b="1" dirty="0" err="1">
                <a:solidFill>
                  <a:srgbClr val="0000FF"/>
                </a:solidFill>
              </a:rPr>
              <a:t>forme</a:t>
            </a:r>
            <a:r>
              <a:rPr lang="en-US" altLang="en-US" sz="2400" b="1" dirty="0">
                <a:solidFill>
                  <a:srgbClr val="0000FF"/>
                </a:solidFill>
              </a:rPr>
              <a:t> </a:t>
            </a:r>
            <a:r>
              <a:rPr lang="en-US" altLang="en-US" sz="2400" b="1" dirty="0" err="1">
                <a:solidFill>
                  <a:srgbClr val="0000FF"/>
                </a:solidFill>
              </a:rPr>
              <a:t>fruste</a:t>
            </a:r>
            <a:r>
              <a:rPr lang="en-US" altLang="en-US" sz="2400" b="1" dirty="0">
                <a:solidFill>
                  <a:srgbClr val="0000FF"/>
                </a:solidFill>
              </a:rPr>
              <a:t> </a:t>
            </a:r>
            <a:r>
              <a:rPr lang="en-US" altLang="en-US" sz="2400" b="1" dirty="0" err="1">
                <a:solidFill>
                  <a:srgbClr val="0000FF"/>
                </a:solidFill>
              </a:rPr>
              <a:t>keratoconus</a:t>
            </a:r>
            <a:r>
              <a:rPr lang="en-US" altLang="en-US" sz="2400" dirty="0">
                <a:solidFill>
                  <a:srgbClr val="0000FF"/>
                </a:solidFill>
              </a:rPr>
              <a:t> </a:t>
            </a:r>
            <a:r>
              <a:rPr lang="en-US" altLang="en-US" sz="2400" dirty="0">
                <a:solidFill>
                  <a:srgbClr val="B2B2B2"/>
                </a:solidFill>
              </a:rPr>
              <a:t>or other </a:t>
            </a:r>
            <a:r>
              <a:rPr lang="en-US" altLang="en-US" sz="2400" dirty="0" err="1">
                <a:solidFill>
                  <a:srgbClr val="B2B2B2"/>
                </a:solidFill>
              </a:rPr>
              <a:t>ectatic</a:t>
            </a:r>
            <a:r>
              <a:rPr lang="en-US" altLang="en-US" sz="2400" dirty="0">
                <a:solidFill>
                  <a:srgbClr val="B2B2B2"/>
                </a:solidFill>
              </a:rPr>
              <a:t> disorder</a:t>
            </a:r>
          </a:p>
        </p:txBody>
      </p:sp>
      <p:sp>
        <p:nvSpPr>
          <p:cNvPr id="65547" name="Text Box 11"/>
          <p:cNvSpPr txBox="1">
            <a:spLocks noChangeArrowheads="1"/>
          </p:cNvSpPr>
          <p:nvPr/>
        </p:nvSpPr>
        <p:spPr bwMode="auto">
          <a:xfrm>
            <a:off x="1174750" y="4651375"/>
            <a:ext cx="6826250" cy="754063"/>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B2B2B2"/>
                </a:solidFill>
              </a:rPr>
              <a:t>Of these four conditions, which one is probably most widely regarded as a</a:t>
            </a:r>
          </a:p>
          <a:p>
            <a:pPr eaLnBrk="1" hangingPunct="1">
              <a:lnSpc>
                <a:spcPct val="90000"/>
              </a:lnSpc>
              <a:spcBef>
                <a:spcPct val="0"/>
              </a:spcBef>
              <a:buClrTx/>
              <a:buSzTx/>
              <a:buFontTx/>
              <a:buNone/>
            </a:pPr>
            <a:r>
              <a:rPr lang="en-US" altLang="en-US" sz="1600" b="1" i="1" dirty="0">
                <a:solidFill>
                  <a:srgbClr val="0000FF"/>
                </a:solidFill>
              </a:rPr>
              <a:t>contraindication to keratorefractive surgery</a:t>
            </a:r>
            <a:r>
              <a:rPr lang="en-US" altLang="en-US" sz="1600" i="1" dirty="0">
                <a:solidFill>
                  <a:srgbClr val="0000FF"/>
                </a:solidFill>
              </a:rPr>
              <a:t>?</a:t>
            </a:r>
          </a:p>
          <a:p>
            <a:pPr eaLnBrk="1" hangingPunct="1">
              <a:lnSpc>
                <a:spcPct val="90000"/>
              </a:lnSpc>
              <a:spcBef>
                <a:spcPct val="0"/>
              </a:spcBef>
              <a:buClrTx/>
              <a:buSzTx/>
              <a:buFontTx/>
              <a:buNone/>
            </a:pPr>
            <a:r>
              <a:rPr lang="en-US" altLang="en-US" sz="1600" b="1" dirty="0">
                <a:solidFill>
                  <a:srgbClr val="0000FF"/>
                </a:solidFill>
              </a:rPr>
              <a:t>Keratoconus</a:t>
            </a:r>
            <a:r>
              <a:rPr lang="en-US" altLang="en-US" sz="1600" dirty="0">
                <a:solidFill>
                  <a:srgbClr val="B2B2B2"/>
                </a:solidFill>
              </a:rPr>
              <a:t>—</a:t>
            </a:r>
            <a:r>
              <a:rPr lang="en-US" altLang="en-US" sz="1600" dirty="0" err="1">
                <a:solidFill>
                  <a:srgbClr val="B2B2B2"/>
                </a:solidFill>
              </a:rPr>
              <a:t>forme</a:t>
            </a:r>
            <a:r>
              <a:rPr lang="en-US" altLang="en-US" sz="1600" dirty="0">
                <a:solidFill>
                  <a:srgbClr val="B2B2B2"/>
                </a:solidFill>
              </a:rPr>
              <a:t> fruste or otherwise</a:t>
            </a:r>
          </a:p>
        </p:txBody>
      </p:sp>
      <p:sp>
        <p:nvSpPr>
          <p:cNvPr id="65548" name="Text Box 12"/>
          <p:cNvSpPr txBox="1">
            <a:spLocks noChangeArrowheads="1"/>
          </p:cNvSpPr>
          <p:nvPr/>
        </p:nvSpPr>
        <p:spPr bwMode="auto">
          <a:xfrm>
            <a:off x="1142884" y="3433971"/>
            <a:ext cx="6781916" cy="1169551"/>
          </a:xfrm>
          <a:prstGeom prst="rect">
            <a:avLst/>
          </a:prstGeom>
          <a:solidFill>
            <a:schemeClr val="accent6">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FFFF00"/>
                </a:solidFill>
              </a:rPr>
              <a:t>This assertion is </a:t>
            </a:r>
            <a:r>
              <a:rPr lang="en-US" altLang="en-US" sz="1400" dirty="0">
                <a:solidFill>
                  <a:srgbClr val="FFFF00"/>
                </a:solidFill>
              </a:rPr>
              <a:t>technically</a:t>
            </a:r>
            <a:r>
              <a:rPr lang="en-US" altLang="en-US" sz="1400" i="1" dirty="0">
                <a:solidFill>
                  <a:srgbClr val="FFFF00"/>
                </a:solidFill>
              </a:rPr>
              <a:t> incorrect. </a:t>
            </a:r>
            <a:r>
              <a:rPr lang="en-US" altLang="en-US" sz="1400" i="1" dirty="0" err="1">
                <a:solidFill>
                  <a:schemeClr val="accent6">
                    <a:lumMod val="75000"/>
                  </a:schemeClr>
                </a:solidFill>
              </a:rPr>
              <a:t>Keratoconus</a:t>
            </a:r>
            <a:r>
              <a:rPr lang="en-US" altLang="en-US" sz="1400" i="1" dirty="0">
                <a:solidFill>
                  <a:schemeClr val="accent6">
                    <a:lumMod val="75000"/>
                  </a:schemeClr>
                </a:solidFill>
              </a:rPr>
              <a:t> is certainly a contraindication for RK as well as </a:t>
            </a:r>
            <a:r>
              <a:rPr lang="en-US" altLang="en-US" sz="1400" i="1" dirty="0" err="1">
                <a:solidFill>
                  <a:schemeClr val="accent6">
                    <a:lumMod val="75000"/>
                  </a:schemeClr>
                </a:solidFill>
              </a:rPr>
              <a:t>kerato</a:t>
            </a:r>
            <a:r>
              <a:rPr lang="en-US" altLang="en-US" sz="1400" b="1" i="1" dirty="0" err="1">
                <a:solidFill>
                  <a:schemeClr val="accent6">
                    <a:lumMod val="75000"/>
                  </a:schemeClr>
                </a:solidFill>
              </a:rPr>
              <a:t>ablative</a:t>
            </a:r>
            <a:r>
              <a:rPr lang="en-US" altLang="en-US" sz="1400" i="1" dirty="0">
                <a:solidFill>
                  <a:schemeClr val="accent6">
                    <a:lumMod val="75000"/>
                  </a:schemeClr>
                </a:solidFill>
              </a:rPr>
              <a:t> procedures such as LASIK and PRK. However, there is a </a:t>
            </a:r>
            <a:r>
              <a:rPr lang="en-US" altLang="en-US" sz="1400" i="1" dirty="0" err="1">
                <a:solidFill>
                  <a:schemeClr val="accent6">
                    <a:lumMod val="75000"/>
                  </a:schemeClr>
                </a:solidFill>
              </a:rPr>
              <a:t>keratorefractive</a:t>
            </a:r>
            <a:r>
              <a:rPr lang="en-US" altLang="en-US" sz="1400" i="1" dirty="0">
                <a:solidFill>
                  <a:schemeClr val="accent6">
                    <a:lumMod val="75000"/>
                  </a:schemeClr>
                </a:solidFill>
              </a:rPr>
              <a:t> procedure that is not only not contraindicated in </a:t>
            </a:r>
            <a:r>
              <a:rPr lang="en-US" altLang="en-US" sz="1400" i="1" dirty="0" err="1">
                <a:solidFill>
                  <a:schemeClr val="accent6">
                    <a:lumMod val="75000"/>
                  </a:schemeClr>
                </a:solidFill>
              </a:rPr>
              <a:t>keratoconus</a:t>
            </a:r>
            <a:r>
              <a:rPr lang="en-US" altLang="en-US" sz="1400" i="1" dirty="0">
                <a:solidFill>
                  <a:schemeClr val="accent6">
                    <a:lumMod val="75000"/>
                  </a:schemeClr>
                </a:solidFill>
              </a:rPr>
              <a:t>,   it is used to </a:t>
            </a:r>
            <a:r>
              <a:rPr lang="en-US" altLang="en-US" sz="1400" dirty="0">
                <a:solidFill>
                  <a:schemeClr val="accent6">
                    <a:lumMod val="75000"/>
                  </a:schemeClr>
                </a:solidFill>
              </a:rPr>
              <a:t>treat</a:t>
            </a:r>
            <a:r>
              <a:rPr lang="en-US" altLang="en-US" sz="1400" i="1" dirty="0">
                <a:solidFill>
                  <a:schemeClr val="accent6">
                    <a:lumMod val="75000"/>
                  </a:schemeClr>
                </a:solidFill>
              </a:rPr>
              <a:t> </a:t>
            </a:r>
            <a:r>
              <a:rPr lang="en-US" altLang="en-US" sz="1400" i="1" dirty="0" err="1">
                <a:solidFill>
                  <a:schemeClr val="accent6">
                    <a:lumMod val="75000"/>
                  </a:schemeClr>
                </a:solidFill>
              </a:rPr>
              <a:t>keratoconus</a:t>
            </a:r>
            <a:r>
              <a:rPr lang="en-US" altLang="en-US" sz="1400" i="1" dirty="0">
                <a:solidFill>
                  <a:schemeClr val="accent6">
                    <a:lumMod val="75000"/>
                  </a:schemeClr>
                </a:solidFill>
              </a:rPr>
              <a:t>. What is it?</a:t>
            </a:r>
          </a:p>
          <a:p>
            <a:pPr eaLnBrk="1" hangingPunct="1">
              <a:spcBef>
                <a:spcPct val="0"/>
              </a:spcBef>
              <a:buClrTx/>
              <a:buSzTx/>
              <a:buFontTx/>
              <a:buNone/>
            </a:pPr>
            <a:r>
              <a:rPr lang="en-US" altLang="en-US" sz="1400" dirty="0">
                <a:solidFill>
                  <a:schemeClr val="accent6">
                    <a:lumMod val="75000"/>
                  </a:schemeClr>
                </a:solidFill>
              </a:rPr>
              <a:t>Corneal inlay (</a:t>
            </a:r>
            <a:r>
              <a:rPr lang="en-US" altLang="en-US" sz="1400" dirty="0" err="1">
                <a:solidFill>
                  <a:schemeClr val="accent6">
                    <a:lumMod val="75000"/>
                  </a:schemeClr>
                </a:solidFill>
              </a:rPr>
              <a:t>ie</a:t>
            </a:r>
            <a:r>
              <a:rPr lang="en-US" altLang="en-US" sz="1400" dirty="0">
                <a:solidFill>
                  <a:schemeClr val="accent6">
                    <a:lumMod val="75000"/>
                  </a:schemeClr>
                </a:solidFill>
              </a:rPr>
              <a:t>, </a:t>
            </a:r>
            <a:r>
              <a:rPr lang="en-US" altLang="en-US" sz="1400" dirty="0" err="1">
                <a:solidFill>
                  <a:schemeClr val="accent6">
                    <a:lumMod val="75000"/>
                  </a:schemeClr>
                </a:solidFill>
              </a:rPr>
              <a:t>Intacs</a:t>
            </a:r>
            <a:r>
              <a:rPr lang="en-US" altLang="en-US" sz="1400" dirty="0">
                <a:solidFill>
                  <a:schemeClr val="accent6">
                    <a:lumMod val="75000"/>
                  </a:schemeClr>
                </a:solidFill>
              </a:rPr>
              <a:t>) procedure</a:t>
            </a:r>
          </a:p>
        </p:txBody>
      </p:sp>
      <p:sp>
        <p:nvSpPr>
          <p:cNvPr id="6554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740540-1780-4851-B2C1-60A47230545C}" type="slidenum">
              <a:rPr lang="en-US" altLang="en-US" sz="1000"/>
              <a:pPr>
                <a:spcBef>
                  <a:spcPct val="0"/>
                </a:spcBef>
                <a:buClrTx/>
                <a:buSzTx/>
                <a:buFontTx/>
                <a:buNone/>
              </a:pPr>
              <a:t>291</a:t>
            </a:fld>
            <a:endParaRPr lang="en-US" altLang="en-US" sz="1000"/>
          </a:p>
        </p:txBody>
      </p:sp>
      <p:sp>
        <p:nvSpPr>
          <p:cNvPr id="14"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2" name="Curved Right Arrow 1"/>
          <p:cNvSpPr/>
          <p:nvPr/>
        </p:nvSpPr>
        <p:spPr>
          <a:xfrm>
            <a:off x="717550" y="3541222"/>
            <a:ext cx="457200" cy="1640377"/>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449E9582-BA49-2880-F3DF-F311097E49A4}"/>
              </a:ext>
            </a:extLst>
          </p:cNvPr>
          <p:cNvSpPr txBox="1"/>
          <p:nvPr/>
        </p:nvSpPr>
        <p:spPr>
          <a:xfrm>
            <a:off x="3261699" y="6400800"/>
            <a:ext cx="2544286" cy="276999"/>
          </a:xfrm>
          <a:prstGeom prst="rect">
            <a:avLst/>
          </a:prstGeom>
          <a:noFill/>
        </p:spPr>
        <p:txBody>
          <a:bodyPr wrap="none" rtlCol="0">
            <a:spAutoFit/>
          </a:bodyPr>
          <a:lstStyle/>
          <a:p>
            <a:pPr algn="ctr"/>
            <a:r>
              <a:rPr lang="en-US" sz="1200" i="1" dirty="0"/>
              <a:t>No question—proceed when ready</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39"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0"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1"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2"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5543"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5"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rgbClr val="B2B2B2"/>
                </a:solidFill>
              </a:rPr>
              <a:t>These patients should give you pause before proceeding with ablative </a:t>
            </a:r>
            <a:r>
              <a:rPr lang="en-US" altLang="en-US" sz="2600" b="1" dirty="0" err="1">
                <a:solidFill>
                  <a:srgbClr val="B2B2B2"/>
                </a:solidFill>
              </a:rPr>
              <a:t>keratorefractive</a:t>
            </a:r>
            <a:r>
              <a:rPr lang="en-US" altLang="en-US" sz="2600" b="1" dirty="0">
                <a:solidFill>
                  <a:srgbClr val="B2B2B2"/>
                </a:solidFill>
              </a:rPr>
              <a:t> surgery:</a:t>
            </a:r>
          </a:p>
          <a:p>
            <a:pPr lvl="1" eaLnBrk="1" hangingPunct="1"/>
            <a:r>
              <a:rPr lang="en-US" altLang="en-US" sz="2400" dirty="0">
                <a:solidFill>
                  <a:srgbClr val="B2B2B2"/>
                </a:solidFill>
              </a:rPr>
              <a:t>The patient with a </a:t>
            </a:r>
            <a:r>
              <a:rPr lang="en-US" altLang="en-US" sz="2400" dirty="0" err="1">
                <a:solidFill>
                  <a:srgbClr val="B2B2B2"/>
                </a:solidFill>
              </a:rPr>
              <a:t>POcHx</a:t>
            </a:r>
            <a:r>
              <a:rPr lang="en-US" altLang="en-US" sz="2400" dirty="0">
                <a:solidFill>
                  <a:srgbClr val="B2B2B2"/>
                </a:solidFill>
              </a:rPr>
              <a:t> of HSV keratitis</a:t>
            </a:r>
          </a:p>
          <a:p>
            <a:pPr lvl="1" eaLnBrk="1" hangingPunct="1"/>
            <a:r>
              <a:rPr lang="en-US" altLang="en-US" sz="2400" dirty="0">
                <a:solidFill>
                  <a:srgbClr val="B2B2B2"/>
                </a:solidFill>
              </a:rPr>
              <a:t>The patient with a </a:t>
            </a:r>
            <a:r>
              <a:rPr lang="en-US" altLang="en-US" sz="2400" dirty="0" err="1">
                <a:solidFill>
                  <a:srgbClr val="B2B2B2"/>
                </a:solidFill>
              </a:rPr>
              <a:t>POcHx</a:t>
            </a:r>
            <a:r>
              <a:rPr lang="en-US" altLang="en-US" sz="2400" dirty="0">
                <a:solidFill>
                  <a:srgbClr val="B2B2B2"/>
                </a:solidFill>
              </a:rPr>
              <a:t> of DES</a:t>
            </a:r>
          </a:p>
          <a:p>
            <a:pPr lvl="1" eaLnBrk="1" hangingPunct="1"/>
            <a:r>
              <a:rPr lang="en-US" altLang="en-US" sz="2400" dirty="0">
                <a:solidFill>
                  <a:srgbClr val="B2B2B2"/>
                </a:solidFill>
              </a:rPr>
              <a:t>The patient with </a:t>
            </a:r>
            <a:r>
              <a:rPr lang="en-US" altLang="en-US" sz="2400" dirty="0" err="1">
                <a:solidFill>
                  <a:srgbClr val="B2B2B2"/>
                </a:solidFill>
              </a:rPr>
              <a:t>PMHx</a:t>
            </a:r>
            <a:r>
              <a:rPr lang="en-US" altLang="en-US" sz="2400" dirty="0">
                <a:solidFill>
                  <a:srgbClr val="B2B2B2"/>
                </a:solidFill>
              </a:rPr>
              <a:t> of rheumatoid arthritis</a:t>
            </a:r>
          </a:p>
          <a:p>
            <a:pPr lvl="1" eaLnBrk="1" hangingPunct="1"/>
            <a:r>
              <a:rPr lang="en-US" altLang="en-US" sz="2400" dirty="0">
                <a:solidFill>
                  <a:srgbClr val="B2B2B2"/>
                </a:solidFill>
              </a:rPr>
              <a:t>The patient whose pre-op exam suggests the possibility of</a:t>
            </a:r>
            <a:r>
              <a:rPr lang="en-US" altLang="en-US" sz="2400" dirty="0"/>
              <a:t> </a:t>
            </a:r>
            <a:r>
              <a:rPr lang="en-US" altLang="en-US" sz="2400" b="1" dirty="0" err="1">
                <a:solidFill>
                  <a:srgbClr val="0000FF"/>
                </a:solidFill>
              </a:rPr>
              <a:t>forme</a:t>
            </a:r>
            <a:r>
              <a:rPr lang="en-US" altLang="en-US" sz="2400" b="1" dirty="0">
                <a:solidFill>
                  <a:srgbClr val="0000FF"/>
                </a:solidFill>
              </a:rPr>
              <a:t> </a:t>
            </a:r>
            <a:r>
              <a:rPr lang="en-US" altLang="en-US" sz="2400" b="1" dirty="0" err="1">
                <a:solidFill>
                  <a:srgbClr val="0000FF"/>
                </a:solidFill>
              </a:rPr>
              <a:t>fruste</a:t>
            </a:r>
            <a:r>
              <a:rPr lang="en-US" altLang="en-US" sz="2400" b="1" dirty="0">
                <a:solidFill>
                  <a:srgbClr val="0000FF"/>
                </a:solidFill>
              </a:rPr>
              <a:t> </a:t>
            </a:r>
            <a:r>
              <a:rPr lang="en-US" altLang="en-US" sz="2400" b="1" dirty="0" err="1">
                <a:solidFill>
                  <a:srgbClr val="0000FF"/>
                </a:solidFill>
              </a:rPr>
              <a:t>keratoconus</a:t>
            </a:r>
            <a:r>
              <a:rPr lang="en-US" altLang="en-US" sz="2400" dirty="0">
                <a:solidFill>
                  <a:srgbClr val="0000FF"/>
                </a:solidFill>
              </a:rPr>
              <a:t> </a:t>
            </a:r>
            <a:r>
              <a:rPr lang="en-US" altLang="en-US" sz="2400" dirty="0">
                <a:solidFill>
                  <a:srgbClr val="B2B2B2"/>
                </a:solidFill>
              </a:rPr>
              <a:t>or other </a:t>
            </a:r>
            <a:r>
              <a:rPr lang="en-US" altLang="en-US" sz="2400" dirty="0" err="1">
                <a:solidFill>
                  <a:srgbClr val="B2B2B2"/>
                </a:solidFill>
              </a:rPr>
              <a:t>ectatic</a:t>
            </a:r>
            <a:r>
              <a:rPr lang="en-US" altLang="en-US" sz="2400" dirty="0">
                <a:solidFill>
                  <a:srgbClr val="B2B2B2"/>
                </a:solidFill>
              </a:rPr>
              <a:t> disorder</a:t>
            </a:r>
          </a:p>
        </p:txBody>
      </p:sp>
      <p:sp>
        <p:nvSpPr>
          <p:cNvPr id="65547" name="Text Box 11"/>
          <p:cNvSpPr txBox="1">
            <a:spLocks noChangeArrowheads="1"/>
          </p:cNvSpPr>
          <p:nvPr/>
        </p:nvSpPr>
        <p:spPr bwMode="auto">
          <a:xfrm>
            <a:off x="1174750" y="4651375"/>
            <a:ext cx="6826250" cy="754063"/>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B2B2B2"/>
                </a:solidFill>
              </a:rPr>
              <a:t>Of these four conditions, which one is probably most widely regarded as a</a:t>
            </a:r>
          </a:p>
          <a:p>
            <a:pPr eaLnBrk="1" hangingPunct="1">
              <a:lnSpc>
                <a:spcPct val="90000"/>
              </a:lnSpc>
              <a:spcBef>
                <a:spcPct val="0"/>
              </a:spcBef>
              <a:buClrTx/>
              <a:buSzTx/>
              <a:buFontTx/>
              <a:buNone/>
            </a:pPr>
            <a:r>
              <a:rPr lang="en-US" altLang="en-US" sz="1600" b="1" i="1" dirty="0">
                <a:solidFill>
                  <a:srgbClr val="0000FF"/>
                </a:solidFill>
              </a:rPr>
              <a:t>contraindication to keratorefractive surgery</a:t>
            </a:r>
            <a:r>
              <a:rPr lang="en-US" altLang="en-US" sz="1600" i="1" dirty="0">
                <a:solidFill>
                  <a:srgbClr val="0000FF"/>
                </a:solidFill>
              </a:rPr>
              <a:t>?</a:t>
            </a:r>
          </a:p>
          <a:p>
            <a:pPr eaLnBrk="1" hangingPunct="1">
              <a:lnSpc>
                <a:spcPct val="90000"/>
              </a:lnSpc>
              <a:spcBef>
                <a:spcPct val="0"/>
              </a:spcBef>
              <a:buClrTx/>
              <a:buSzTx/>
              <a:buFontTx/>
              <a:buNone/>
            </a:pPr>
            <a:r>
              <a:rPr lang="en-US" altLang="en-US" sz="1600" b="1" dirty="0">
                <a:solidFill>
                  <a:srgbClr val="0000FF"/>
                </a:solidFill>
              </a:rPr>
              <a:t>Keratoconus</a:t>
            </a:r>
            <a:r>
              <a:rPr lang="en-US" altLang="en-US" sz="1600" dirty="0">
                <a:solidFill>
                  <a:srgbClr val="B2B2B2"/>
                </a:solidFill>
              </a:rPr>
              <a:t>—</a:t>
            </a:r>
            <a:r>
              <a:rPr lang="en-US" altLang="en-US" sz="1600" dirty="0" err="1">
                <a:solidFill>
                  <a:srgbClr val="B2B2B2"/>
                </a:solidFill>
              </a:rPr>
              <a:t>forme</a:t>
            </a:r>
            <a:r>
              <a:rPr lang="en-US" altLang="en-US" sz="1600" dirty="0">
                <a:solidFill>
                  <a:srgbClr val="B2B2B2"/>
                </a:solidFill>
              </a:rPr>
              <a:t> fruste or otherwise</a:t>
            </a:r>
          </a:p>
        </p:txBody>
      </p:sp>
      <p:sp>
        <p:nvSpPr>
          <p:cNvPr id="65548" name="Text Box 12"/>
          <p:cNvSpPr txBox="1">
            <a:spLocks noChangeArrowheads="1"/>
          </p:cNvSpPr>
          <p:nvPr/>
        </p:nvSpPr>
        <p:spPr bwMode="auto">
          <a:xfrm>
            <a:off x="1142884" y="3433971"/>
            <a:ext cx="6781916" cy="1169551"/>
          </a:xfrm>
          <a:prstGeom prst="rect">
            <a:avLst/>
          </a:prstGeom>
          <a:solidFill>
            <a:schemeClr val="accent6">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FFFF00"/>
                </a:solidFill>
              </a:rPr>
              <a:t>This assertion is </a:t>
            </a:r>
            <a:r>
              <a:rPr lang="en-US" altLang="en-US" sz="1400" dirty="0">
                <a:solidFill>
                  <a:srgbClr val="FFFF00"/>
                </a:solidFill>
              </a:rPr>
              <a:t>technically</a:t>
            </a:r>
            <a:r>
              <a:rPr lang="en-US" altLang="en-US" sz="1400" i="1" dirty="0">
                <a:solidFill>
                  <a:srgbClr val="FFFF00"/>
                </a:solidFill>
              </a:rPr>
              <a:t> incorrect. </a:t>
            </a:r>
            <a:r>
              <a:rPr lang="en-US" altLang="en-US" sz="1400" i="1" dirty="0" err="1">
                <a:solidFill>
                  <a:schemeClr val="bg1"/>
                </a:solidFill>
              </a:rPr>
              <a:t>Keratoconus</a:t>
            </a:r>
            <a:r>
              <a:rPr lang="en-US" altLang="en-US" sz="1400" i="1" dirty="0">
                <a:solidFill>
                  <a:schemeClr val="bg1"/>
                </a:solidFill>
              </a:rPr>
              <a:t> is certainly a contraindication for RK as well as </a:t>
            </a:r>
            <a:r>
              <a:rPr lang="en-US" altLang="en-US" sz="1400" i="1" dirty="0" err="1">
                <a:solidFill>
                  <a:schemeClr val="bg1"/>
                </a:solidFill>
              </a:rPr>
              <a:t>kerato</a:t>
            </a:r>
            <a:r>
              <a:rPr lang="en-US" altLang="en-US" sz="1400" b="1" i="1" dirty="0" err="1">
                <a:solidFill>
                  <a:schemeClr val="bg1"/>
                </a:solidFill>
              </a:rPr>
              <a:t>ablative</a:t>
            </a:r>
            <a:r>
              <a:rPr lang="en-US" altLang="en-US" sz="1400" i="1" dirty="0">
                <a:solidFill>
                  <a:schemeClr val="bg1"/>
                </a:solidFill>
              </a:rPr>
              <a:t> procedures such as LASIK and PRK. </a:t>
            </a:r>
            <a:r>
              <a:rPr lang="en-US" altLang="en-US" sz="1400" i="1" dirty="0">
                <a:solidFill>
                  <a:schemeClr val="accent6">
                    <a:lumMod val="75000"/>
                  </a:schemeClr>
                </a:solidFill>
              </a:rPr>
              <a:t>However, there is a </a:t>
            </a:r>
            <a:r>
              <a:rPr lang="en-US" altLang="en-US" sz="1400" i="1" dirty="0" err="1">
                <a:solidFill>
                  <a:schemeClr val="accent6">
                    <a:lumMod val="75000"/>
                  </a:schemeClr>
                </a:solidFill>
              </a:rPr>
              <a:t>keratorefractive</a:t>
            </a:r>
            <a:r>
              <a:rPr lang="en-US" altLang="en-US" sz="1400" i="1" dirty="0">
                <a:solidFill>
                  <a:schemeClr val="accent6">
                    <a:lumMod val="75000"/>
                  </a:schemeClr>
                </a:solidFill>
              </a:rPr>
              <a:t> procedure that is not only not contraindicated in </a:t>
            </a:r>
            <a:r>
              <a:rPr lang="en-US" altLang="en-US" sz="1400" i="1" dirty="0" err="1">
                <a:solidFill>
                  <a:schemeClr val="accent6">
                    <a:lumMod val="75000"/>
                  </a:schemeClr>
                </a:solidFill>
              </a:rPr>
              <a:t>keratoconus</a:t>
            </a:r>
            <a:r>
              <a:rPr lang="en-US" altLang="en-US" sz="1400" i="1" dirty="0">
                <a:solidFill>
                  <a:schemeClr val="accent6">
                    <a:lumMod val="75000"/>
                  </a:schemeClr>
                </a:solidFill>
              </a:rPr>
              <a:t>,   it is used to </a:t>
            </a:r>
            <a:r>
              <a:rPr lang="en-US" altLang="en-US" sz="1400" dirty="0">
                <a:solidFill>
                  <a:schemeClr val="accent6">
                    <a:lumMod val="75000"/>
                  </a:schemeClr>
                </a:solidFill>
              </a:rPr>
              <a:t>treat</a:t>
            </a:r>
            <a:r>
              <a:rPr lang="en-US" altLang="en-US" sz="1400" i="1" dirty="0">
                <a:solidFill>
                  <a:schemeClr val="accent6">
                    <a:lumMod val="75000"/>
                  </a:schemeClr>
                </a:solidFill>
              </a:rPr>
              <a:t> </a:t>
            </a:r>
            <a:r>
              <a:rPr lang="en-US" altLang="en-US" sz="1400" i="1" dirty="0" err="1">
                <a:solidFill>
                  <a:schemeClr val="accent6">
                    <a:lumMod val="75000"/>
                  </a:schemeClr>
                </a:solidFill>
              </a:rPr>
              <a:t>keratoconus</a:t>
            </a:r>
            <a:r>
              <a:rPr lang="en-US" altLang="en-US" sz="1400" i="1" dirty="0">
                <a:solidFill>
                  <a:schemeClr val="accent6">
                    <a:lumMod val="75000"/>
                  </a:schemeClr>
                </a:solidFill>
              </a:rPr>
              <a:t>. What is it?</a:t>
            </a:r>
          </a:p>
          <a:p>
            <a:pPr eaLnBrk="1" hangingPunct="1">
              <a:spcBef>
                <a:spcPct val="0"/>
              </a:spcBef>
              <a:buClrTx/>
              <a:buSzTx/>
              <a:buFontTx/>
              <a:buNone/>
            </a:pPr>
            <a:r>
              <a:rPr lang="en-US" altLang="en-US" sz="1400" dirty="0">
                <a:solidFill>
                  <a:schemeClr val="accent6">
                    <a:lumMod val="75000"/>
                  </a:schemeClr>
                </a:solidFill>
              </a:rPr>
              <a:t>Corneal inlay (</a:t>
            </a:r>
            <a:r>
              <a:rPr lang="en-US" altLang="en-US" sz="1400" dirty="0" err="1">
                <a:solidFill>
                  <a:schemeClr val="accent6">
                    <a:lumMod val="75000"/>
                  </a:schemeClr>
                </a:solidFill>
              </a:rPr>
              <a:t>ie</a:t>
            </a:r>
            <a:r>
              <a:rPr lang="en-US" altLang="en-US" sz="1400" dirty="0">
                <a:solidFill>
                  <a:schemeClr val="accent6">
                    <a:lumMod val="75000"/>
                  </a:schemeClr>
                </a:solidFill>
              </a:rPr>
              <a:t>, </a:t>
            </a:r>
            <a:r>
              <a:rPr lang="en-US" altLang="en-US" sz="1400" dirty="0" err="1">
                <a:solidFill>
                  <a:schemeClr val="accent6">
                    <a:lumMod val="75000"/>
                  </a:schemeClr>
                </a:solidFill>
              </a:rPr>
              <a:t>Intacs</a:t>
            </a:r>
            <a:r>
              <a:rPr lang="en-US" altLang="en-US" sz="1400" dirty="0">
                <a:solidFill>
                  <a:schemeClr val="accent6">
                    <a:lumMod val="75000"/>
                  </a:schemeClr>
                </a:solidFill>
              </a:rPr>
              <a:t>) procedure</a:t>
            </a:r>
          </a:p>
        </p:txBody>
      </p:sp>
      <p:sp>
        <p:nvSpPr>
          <p:cNvPr id="6554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740540-1780-4851-B2C1-60A47230545C}" type="slidenum">
              <a:rPr lang="en-US" altLang="en-US" sz="1000"/>
              <a:pPr>
                <a:spcBef>
                  <a:spcPct val="0"/>
                </a:spcBef>
                <a:buClrTx/>
                <a:buSzTx/>
                <a:buFontTx/>
                <a:buNone/>
              </a:pPr>
              <a:t>292</a:t>
            </a:fld>
            <a:endParaRPr lang="en-US" altLang="en-US" sz="1000"/>
          </a:p>
        </p:txBody>
      </p:sp>
      <p:sp>
        <p:nvSpPr>
          <p:cNvPr id="14"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2" name="Curved Right Arrow 1"/>
          <p:cNvSpPr/>
          <p:nvPr/>
        </p:nvSpPr>
        <p:spPr>
          <a:xfrm>
            <a:off x="717550" y="3541222"/>
            <a:ext cx="457200" cy="1640377"/>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A5280C5A-CD1E-7B01-FDAF-C50779A80B6B}"/>
              </a:ext>
            </a:extLst>
          </p:cNvPr>
          <p:cNvSpPr txBox="1"/>
          <p:nvPr/>
        </p:nvSpPr>
        <p:spPr>
          <a:xfrm>
            <a:off x="3261699" y="6400800"/>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09787384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39"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0"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1"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2"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5543"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4" name="Rectangle 8"/>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5545"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rgbClr val="B2B2B2"/>
                </a:solidFill>
              </a:rPr>
              <a:t>These patients should give you pause before proceeding with ablative </a:t>
            </a:r>
            <a:r>
              <a:rPr lang="en-US" altLang="en-US" sz="2600" b="1" dirty="0" err="1">
                <a:solidFill>
                  <a:srgbClr val="B2B2B2"/>
                </a:solidFill>
              </a:rPr>
              <a:t>keratorefractive</a:t>
            </a:r>
            <a:r>
              <a:rPr lang="en-US" altLang="en-US" sz="2600" b="1" dirty="0">
                <a:solidFill>
                  <a:srgbClr val="B2B2B2"/>
                </a:solidFill>
              </a:rPr>
              <a:t> surgery:</a:t>
            </a:r>
          </a:p>
          <a:p>
            <a:pPr lvl="1" eaLnBrk="1" hangingPunct="1"/>
            <a:r>
              <a:rPr lang="en-US" altLang="en-US" sz="2400" dirty="0">
                <a:solidFill>
                  <a:srgbClr val="B2B2B2"/>
                </a:solidFill>
              </a:rPr>
              <a:t>The patient with a </a:t>
            </a:r>
            <a:r>
              <a:rPr lang="en-US" altLang="en-US" sz="2400" dirty="0" err="1">
                <a:solidFill>
                  <a:srgbClr val="B2B2B2"/>
                </a:solidFill>
              </a:rPr>
              <a:t>POcHx</a:t>
            </a:r>
            <a:r>
              <a:rPr lang="en-US" altLang="en-US" sz="2400" dirty="0">
                <a:solidFill>
                  <a:srgbClr val="B2B2B2"/>
                </a:solidFill>
              </a:rPr>
              <a:t> of HSV keratitis</a:t>
            </a:r>
          </a:p>
          <a:p>
            <a:pPr lvl="1" eaLnBrk="1" hangingPunct="1"/>
            <a:r>
              <a:rPr lang="en-US" altLang="en-US" sz="2400" dirty="0">
                <a:solidFill>
                  <a:srgbClr val="B2B2B2"/>
                </a:solidFill>
              </a:rPr>
              <a:t>The patient with a </a:t>
            </a:r>
            <a:r>
              <a:rPr lang="en-US" altLang="en-US" sz="2400" dirty="0" err="1">
                <a:solidFill>
                  <a:srgbClr val="B2B2B2"/>
                </a:solidFill>
              </a:rPr>
              <a:t>POcHx</a:t>
            </a:r>
            <a:r>
              <a:rPr lang="en-US" altLang="en-US" sz="2400" dirty="0">
                <a:solidFill>
                  <a:srgbClr val="B2B2B2"/>
                </a:solidFill>
              </a:rPr>
              <a:t> of DES</a:t>
            </a:r>
          </a:p>
          <a:p>
            <a:pPr lvl="1" eaLnBrk="1" hangingPunct="1"/>
            <a:r>
              <a:rPr lang="en-US" altLang="en-US" sz="2400" dirty="0">
                <a:solidFill>
                  <a:srgbClr val="B2B2B2"/>
                </a:solidFill>
              </a:rPr>
              <a:t>The patient with </a:t>
            </a:r>
            <a:r>
              <a:rPr lang="en-US" altLang="en-US" sz="2400" dirty="0" err="1">
                <a:solidFill>
                  <a:srgbClr val="B2B2B2"/>
                </a:solidFill>
              </a:rPr>
              <a:t>PMHx</a:t>
            </a:r>
            <a:r>
              <a:rPr lang="en-US" altLang="en-US" sz="2400" dirty="0">
                <a:solidFill>
                  <a:srgbClr val="B2B2B2"/>
                </a:solidFill>
              </a:rPr>
              <a:t> of rheumatoid arthritis</a:t>
            </a:r>
          </a:p>
          <a:p>
            <a:pPr lvl="1" eaLnBrk="1" hangingPunct="1"/>
            <a:r>
              <a:rPr lang="en-US" altLang="en-US" sz="2400" dirty="0">
                <a:solidFill>
                  <a:srgbClr val="B2B2B2"/>
                </a:solidFill>
              </a:rPr>
              <a:t>The patient whose pre-op exam suggests the possibility of</a:t>
            </a:r>
            <a:r>
              <a:rPr lang="en-US" altLang="en-US" sz="2400" dirty="0"/>
              <a:t> </a:t>
            </a:r>
            <a:r>
              <a:rPr lang="en-US" altLang="en-US" sz="2400" b="1" dirty="0" err="1">
                <a:solidFill>
                  <a:srgbClr val="0000FF"/>
                </a:solidFill>
              </a:rPr>
              <a:t>forme</a:t>
            </a:r>
            <a:r>
              <a:rPr lang="en-US" altLang="en-US" sz="2400" b="1" dirty="0">
                <a:solidFill>
                  <a:srgbClr val="0000FF"/>
                </a:solidFill>
              </a:rPr>
              <a:t> </a:t>
            </a:r>
            <a:r>
              <a:rPr lang="en-US" altLang="en-US" sz="2400" b="1" dirty="0" err="1">
                <a:solidFill>
                  <a:srgbClr val="0000FF"/>
                </a:solidFill>
              </a:rPr>
              <a:t>fruste</a:t>
            </a:r>
            <a:r>
              <a:rPr lang="en-US" altLang="en-US" sz="2400" b="1" dirty="0">
                <a:solidFill>
                  <a:srgbClr val="0000FF"/>
                </a:solidFill>
              </a:rPr>
              <a:t> </a:t>
            </a:r>
            <a:r>
              <a:rPr lang="en-US" altLang="en-US" sz="2400" b="1" dirty="0" err="1">
                <a:solidFill>
                  <a:srgbClr val="0000FF"/>
                </a:solidFill>
              </a:rPr>
              <a:t>keratoconus</a:t>
            </a:r>
            <a:r>
              <a:rPr lang="en-US" altLang="en-US" sz="2400" dirty="0">
                <a:solidFill>
                  <a:srgbClr val="0000FF"/>
                </a:solidFill>
              </a:rPr>
              <a:t> </a:t>
            </a:r>
            <a:r>
              <a:rPr lang="en-US" altLang="en-US" sz="2400" dirty="0">
                <a:solidFill>
                  <a:srgbClr val="B2B2B2"/>
                </a:solidFill>
              </a:rPr>
              <a:t>or other </a:t>
            </a:r>
            <a:r>
              <a:rPr lang="en-US" altLang="en-US" sz="2400" dirty="0" err="1">
                <a:solidFill>
                  <a:srgbClr val="B2B2B2"/>
                </a:solidFill>
              </a:rPr>
              <a:t>ectatic</a:t>
            </a:r>
            <a:r>
              <a:rPr lang="en-US" altLang="en-US" sz="2400" dirty="0">
                <a:solidFill>
                  <a:srgbClr val="B2B2B2"/>
                </a:solidFill>
              </a:rPr>
              <a:t> disorder</a:t>
            </a:r>
          </a:p>
        </p:txBody>
      </p:sp>
      <p:sp>
        <p:nvSpPr>
          <p:cNvPr id="65547" name="Text Box 11"/>
          <p:cNvSpPr txBox="1">
            <a:spLocks noChangeArrowheads="1"/>
          </p:cNvSpPr>
          <p:nvPr/>
        </p:nvSpPr>
        <p:spPr bwMode="auto">
          <a:xfrm>
            <a:off x="1174750" y="4651375"/>
            <a:ext cx="6826250" cy="754063"/>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B2B2B2"/>
                </a:solidFill>
              </a:rPr>
              <a:t>Of these four conditions, which one is probably most widely regarded as a</a:t>
            </a:r>
          </a:p>
          <a:p>
            <a:pPr eaLnBrk="1" hangingPunct="1">
              <a:lnSpc>
                <a:spcPct val="90000"/>
              </a:lnSpc>
              <a:spcBef>
                <a:spcPct val="0"/>
              </a:spcBef>
              <a:buClrTx/>
              <a:buSzTx/>
              <a:buFontTx/>
              <a:buNone/>
            </a:pPr>
            <a:r>
              <a:rPr lang="en-US" altLang="en-US" sz="1600" b="1" i="1" dirty="0">
                <a:solidFill>
                  <a:srgbClr val="0000FF"/>
                </a:solidFill>
              </a:rPr>
              <a:t>contraindication to keratorefractive surgery</a:t>
            </a:r>
            <a:r>
              <a:rPr lang="en-US" altLang="en-US" sz="1600" i="1" dirty="0">
                <a:solidFill>
                  <a:srgbClr val="0000FF"/>
                </a:solidFill>
              </a:rPr>
              <a:t>?</a:t>
            </a:r>
          </a:p>
          <a:p>
            <a:pPr eaLnBrk="1" hangingPunct="1">
              <a:lnSpc>
                <a:spcPct val="90000"/>
              </a:lnSpc>
              <a:spcBef>
                <a:spcPct val="0"/>
              </a:spcBef>
              <a:buClrTx/>
              <a:buSzTx/>
              <a:buFontTx/>
              <a:buNone/>
            </a:pPr>
            <a:r>
              <a:rPr lang="en-US" altLang="en-US" sz="1600" b="1" dirty="0">
                <a:solidFill>
                  <a:srgbClr val="0000FF"/>
                </a:solidFill>
              </a:rPr>
              <a:t>Keratoconus</a:t>
            </a:r>
            <a:r>
              <a:rPr lang="en-US" altLang="en-US" sz="1600" dirty="0">
                <a:solidFill>
                  <a:srgbClr val="B2B2B2"/>
                </a:solidFill>
              </a:rPr>
              <a:t>—</a:t>
            </a:r>
            <a:r>
              <a:rPr lang="en-US" altLang="en-US" sz="1600" dirty="0" err="1">
                <a:solidFill>
                  <a:srgbClr val="B2B2B2"/>
                </a:solidFill>
              </a:rPr>
              <a:t>forme</a:t>
            </a:r>
            <a:r>
              <a:rPr lang="en-US" altLang="en-US" sz="1600" dirty="0">
                <a:solidFill>
                  <a:srgbClr val="B2B2B2"/>
                </a:solidFill>
              </a:rPr>
              <a:t> fruste or otherwise</a:t>
            </a:r>
          </a:p>
        </p:txBody>
      </p:sp>
      <p:sp>
        <p:nvSpPr>
          <p:cNvPr id="65548" name="Text Box 12"/>
          <p:cNvSpPr txBox="1">
            <a:spLocks noChangeArrowheads="1"/>
          </p:cNvSpPr>
          <p:nvPr/>
        </p:nvSpPr>
        <p:spPr bwMode="auto">
          <a:xfrm>
            <a:off x="1142884" y="3433971"/>
            <a:ext cx="6781916" cy="1169551"/>
          </a:xfrm>
          <a:prstGeom prst="rect">
            <a:avLst/>
          </a:prstGeom>
          <a:solidFill>
            <a:schemeClr val="accent6">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FFFF00"/>
                </a:solidFill>
              </a:rPr>
              <a:t>This assertion is </a:t>
            </a:r>
            <a:r>
              <a:rPr lang="en-US" altLang="en-US" sz="1400" dirty="0">
                <a:solidFill>
                  <a:srgbClr val="FFFF00"/>
                </a:solidFill>
              </a:rPr>
              <a:t>technically</a:t>
            </a:r>
            <a:r>
              <a:rPr lang="en-US" altLang="en-US" sz="1400" i="1" dirty="0">
                <a:solidFill>
                  <a:srgbClr val="FFFF00"/>
                </a:solidFill>
              </a:rPr>
              <a:t> incorrect. </a:t>
            </a:r>
            <a:r>
              <a:rPr lang="en-US" altLang="en-US" sz="1400" i="1" dirty="0" err="1">
                <a:solidFill>
                  <a:schemeClr val="bg1"/>
                </a:solidFill>
              </a:rPr>
              <a:t>Keratoconus</a:t>
            </a:r>
            <a:r>
              <a:rPr lang="en-US" altLang="en-US" sz="1400" i="1" dirty="0">
                <a:solidFill>
                  <a:schemeClr val="bg1"/>
                </a:solidFill>
              </a:rPr>
              <a:t> is certainly a contraindication for RK as well as </a:t>
            </a:r>
            <a:r>
              <a:rPr lang="en-US" altLang="en-US" sz="1400" i="1" dirty="0" err="1">
                <a:solidFill>
                  <a:schemeClr val="bg1"/>
                </a:solidFill>
              </a:rPr>
              <a:t>kerato</a:t>
            </a:r>
            <a:r>
              <a:rPr lang="en-US" altLang="en-US" sz="1400" b="1" i="1" dirty="0" err="1">
                <a:solidFill>
                  <a:schemeClr val="bg1"/>
                </a:solidFill>
              </a:rPr>
              <a:t>ablative</a:t>
            </a:r>
            <a:r>
              <a:rPr lang="en-US" altLang="en-US" sz="1400" i="1" dirty="0">
                <a:solidFill>
                  <a:schemeClr val="bg1"/>
                </a:solidFill>
              </a:rPr>
              <a:t> procedures such as LASIK and PRK. </a:t>
            </a:r>
            <a:r>
              <a:rPr lang="en-US" altLang="en-US" sz="1400" i="1" dirty="0">
                <a:solidFill>
                  <a:srgbClr val="FFFF00"/>
                </a:solidFill>
              </a:rPr>
              <a:t>However, there is a </a:t>
            </a:r>
            <a:r>
              <a:rPr lang="en-US" altLang="en-US" sz="1400" i="1" dirty="0" err="1">
                <a:solidFill>
                  <a:srgbClr val="FFFF00"/>
                </a:solidFill>
              </a:rPr>
              <a:t>keratorefractive</a:t>
            </a:r>
            <a:r>
              <a:rPr lang="en-US" altLang="en-US" sz="1400" i="1" dirty="0">
                <a:solidFill>
                  <a:srgbClr val="FFFF00"/>
                </a:solidFill>
              </a:rPr>
              <a:t> procedure that is not only not contraindicated in </a:t>
            </a:r>
            <a:r>
              <a:rPr lang="en-US" altLang="en-US" sz="1400" i="1" dirty="0" err="1">
                <a:solidFill>
                  <a:srgbClr val="FFFF00"/>
                </a:solidFill>
              </a:rPr>
              <a:t>keratoconus</a:t>
            </a:r>
            <a:r>
              <a:rPr lang="en-US" altLang="en-US" sz="1400" i="1" dirty="0">
                <a:solidFill>
                  <a:srgbClr val="FFFF00"/>
                </a:solidFill>
              </a:rPr>
              <a:t>,   it is used to </a:t>
            </a:r>
            <a:r>
              <a:rPr lang="en-US" altLang="en-US" sz="1400" dirty="0">
                <a:solidFill>
                  <a:srgbClr val="FFFF00"/>
                </a:solidFill>
              </a:rPr>
              <a:t>treat</a:t>
            </a:r>
            <a:r>
              <a:rPr lang="en-US" altLang="en-US" sz="1400" i="1" dirty="0">
                <a:solidFill>
                  <a:srgbClr val="FFFF00"/>
                </a:solidFill>
              </a:rPr>
              <a:t> </a:t>
            </a:r>
            <a:r>
              <a:rPr lang="en-US" altLang="en-US" sz="1400" i="1" dirty="0" err="1">
                <a:solidFill>
                  <a:srgbClr val="FFFF00"/>
                </a:solidFill>
              </a:rPr>
              <a:t>keratoconus</a:t>
            </a:r>
            <a:r>
              <a:rPr lang="en-US" altLang="en-US" sz="1400" i="1" dirty="0">
                <a:solidFill>
                  <a:srgbClr val="FFFF00"/>
                </a:solidFill>
              </a:rPr>
              <a:t>. What is it?</a:t>
            </a:r>
            <a:endParaRPr lang="en-US" altLang="en-US" sz="1400" i="1" dirty="0">
              <a:solidFill>
                <a:schemeClr val="accent6">
                  <a:lumMod val="75000"/>
                </a:schemeClr>
              </a:solidFill>
            </a:endParaRPr>
          </a:p>
          <a:p>
            <a:pPr eaLnBrk="1" hangingPunct="1">
              <a:spcBef>
                <a:spcPct val="0"/>
              </a:spcBef>
              <a:buClrTx/>
              <a:buSzTx/>
              <a:buFontTx/>
              <a:buNone/>
            </a:pPr>
            <a:r>
              <a:rPr lang="en-US" altLang="en-US" sz="1400" dirty="0">
                <a:solidFill>
                  <a:schemeClr val="accent6">
                    <a:lumMod val="75000"/>
                  </a:schemeClr>
                </a:solidFill>
              </a:rPr>
              <a:t>Corneal inlay (</a:t>
            </a:r>
            <a:r>
              <a:rPr lang="en-US" altLang="en-US" sz="1400" dirty="0" err="1">
                <a:solidFill>
                  <a:schemeClr val="accent6">
                    <a:lumMod val="75000"/>
                  </a:schemeClr>
                </a:solidFill>
              </a:rPr>
              <a:t>ie</a:t>
            </a:r>
            <a:r>
              <a:rPr lang="en-US" altLang="en-US" sz="1400" dirty="0">
                <a:solidFill>
                  <a:schemeClr val="accent6">
                    <a:lumMod val="75000"/>
                  </a:schemeClr>
                </a:solidFill>
              </a:rPr>
              <a:t>, </a:t>
            </a:r>
            <a:r>
              <a:rPr lang="en-US" altLang="en-US" sz="1400" dirty="0" err="1">
                <a:solidFill>
                  <a:schemeClr val="accent6">
                    <a:lumMod val="75000"/>
                  </a:schemeClr>
                </a:solidFill>
              </a:rPr>
              <a:t>Intacs</a:t>
            </a:r>
            <a:r>
              <a:rPr lang="en-US" altLang="en-US" sz="1400" dirty="0">
                <a:solidFill>
                  <a:schemeClr val="accent6">
                    <a:lumMod val="75000"/>
                  </a:schemeClr>
                </a:solidFill>
              </a:rPr>
              <a:t>) procedure</a:t>
            </a:r>
          </a:p>
        </p:txBody>
      </p:sp>
      <p:sp>
        <p:nvSpPr>
          <p:cNvPr id="6554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740540-1780-4851-B2C1-60A47230545C}" type="slidenum">
              <a:rPr lang="en-US" altLang="en-US" sz="1000"/>
              <a:pPr>
                <a:spcBef>
                  <a:spcPct val="0"/>
                </a:spcBef>
                <a:buClrTx/>
                <a:buSzTx/>
                <a:buFontTx/>
                <a:buNone/>
              </a:pPr>
              <a:t>293</a:t>
            </a:fld>
            <a:endParaRPr lang="en-US" altLang="en-US" sz="1000"/>
          </a:p>
        </p:txBody>
      </p:sp>
      <p:sp>
        <p:nvSpPr>
          <p:cNvPr id="14"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2" name="Curved Right Arrow 1"/>
          <p:cNvSpPr/>
          <p:nvPr/>
        </p:nvSpPr>
        <p:spPr>
          <a:xfrm>
            <a:off x="717550" y="3541222"/>
            <a:ext cx="457200" cy="1640377"/>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978132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39"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0"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1"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2"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5543"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4" name="Rectangle 8"/>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5545"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rgbClr val="B2B2B2"/>
                </a:solidFill>
              </a:rPr>
              <a:t>These patients should give you pause before proceeding with ablative </a:t>
            </a:r>
            <a:r>
              <a:rPr lang="en-US" altLang="en-US" sz="2600" b="1" dirty="0" err="1">
                <a:solidFill>
                  <a:srgbClr val="B2B2B2"/>
                </a:solidFill>
              </a:rPr>
              <a:t>keratorefractive</a:t>
            </a:r>
            <a:r>
              <a:rPr lang="en-US" altLang="en-US" sz="2600" b="1" dirty="0">
                <a:solidFill>
                  <a:srgbClr val="B2B2B2"/>
                </a:solidFill>
              </a:rPr>
              <a:t> surgery:</a:t>
            </a:r>
          </a:p>
          <a:p>
            <a:pPr lvl="1" eaLnBrk="1" hangingPunct="1"/>
            <a:r>
              <a:rPr lang="en-US" altLang="en-US" sz="2400" dirty="0">
                <a:solidFill>
                  <a:srgbClr val="B2B2B2"/>
                </a:solidFill>
              </a:rPr>
              <a:t>The patient with a </a:t>
            </a:r>
            <a:r>
              <a:rPr lang="en-US" altLang="en-US" sz="2400" dirty="0" err="1">
                <a:solidFill>
                  <a:srgbClr val="B2B2B2"/>
                </a:solidFill>
              </a:rPr>
              <a:t>POcHx</a:t>
            </a:r>
            <a:r>
              <a:rPr lang="en-US" altLang="en-US" sz="2400" dirty="0">
                <a:solidFill>
                  <a:srgbClr val="B2B2B2"/>
                </a:solidFill>
              </a:rPr>
              <a:t> of HSV keratitis</a:t>
            </a:r>
          </a:p>
          <a:p>
            <a:pPr lvl="1" eaLnBrk="1" hangingPunct="1"/>
            <a:r>
              <a:rPr lang="en-US" altLang="en-US" sz="2400" dirty="0">
                <a:solidFill>
                  <a:srgbClr val="B2B2B2"/>
                </a:solidFill>
              </a:rPr>
              <a:t>The patient with a </a:t>
            </a:r>
            <a:r>
              <a:rPr lang="en-US" altLang="en-US" sz="2400" dirty="0" err="1">
                <a:solidFill>
                  <a:srgbClr val="B2B2B2"/>
                </a:solidFill>
              </a:rPr>
              <a:t>POcHx</a:t>
            </a:r>
            <a:r>
              <a:rPr lang="en-US" altLang="en-US" sz="2400" dirty="0">
                <a:solidFill>
                  <a:srgbClr val="B2B2B2"/>
                </a:solidFill>
              </a:rPr>
              <a:t> of DES</a:t>
            </a:r>
          </a:p>
          <a:p>
            <a:pPr lvl="1" eaLnBrk="1" hangingPunct="1"/>
            <a:r>
              <a:rPr lang="en-US" altLang="en-US" sz="2400" dirty="0">
                <a:solidFill>
                  <a:srgbClr val="B2B2B2"/>
                </a:solidFill>
              </a:rPr>
              <a:t>The patient with </a:t>
            </a:r>
            <a:r>
              <a:rPr lang="en-US" altLang="en-US" sz="2400" dirty="0" err="1">
                <a:solidFill>
                  <a:srgbClr val="B2B2B2"/>
                </a:solidFill>
              </a:rPr>
              <a:t>PMHx</a:t>
            </a:r>
            <a:r>
              <a:rPr lang="en-US" altLang="en-US" sz="2400" dirty="0">
                <a:solidFill>
                  <a:srgbClr val="B2B2B2"/>
                </a:solidFill>
              </a:rPr>
              <a:t> of rheumatoid arthritis</a:t>
            </a:r>
          </a:p>
          <a:p>
            <a:pPr lvl="1" eaLnBrk="1" hangingPunct="1"/>
            <a:r>
              <a:rPr lang="en-US" altLang="en-US" sz="2400" dirty="0">
                <a:solidFill>
                  <a:srgbClr val="B2B2B2"/>
                </a:solidFill>
              </a:rPr>
              <a:t>The patient whose pre-op exam suggests the possibility of</a:t>
            </a:r>
            <a:r>
              <a:rPr lang="en-US" altLang="en-US" sz="2400" dirty="0"/>
              <a:t> </a:t>
            </a:r>
            <a:r>
              <a:rPr lang="en-US" altLang="en-US" sz="2400" b="1" dirty="0" err="1">
                <a:solidFill>
                  <a:srgbClr val="0000FF"/>
                </a:solidFill>
              </a:rPr>
              <a:t>forme</a:t>
            </a:r>
            <a:r>
              <a:rPr lang="en-US" altLang="en-US" sz="2400" b="1" dirty="0">
                <a:solidFill>
                  <a:srgbClr val="0000FF"/>
                </a:solidFill>
              </a:rPr>
              <a:t> </a:t>
            </a:r>
            <a:r>
              <a:rPr lang="en-US" altLang="en-US" sz="2400" b="1" dirty="0" err="1">
                <a:solidFill>
                  <a:srgbClr val="0000FF"/>
                </a:solidFill>
              </a:rPr>
              <a:t>fruste</a:t>
            </a:r>
            <a:r>
              <a:rPr lang="en-US" altLang="en-US" sz="2400" b="1" dirty="0">
                <a:solidFill>
                  <a:srgbClr val="0000FF"/>
                </a:solidFill>
              </a:rPr>
              <a:t> </a:t>
            </a:r>
            <a:r>
              <a:rPr lang="en-US" altLang="en-US" sz="2400" b="1" dirty="0" err="1">
                <a:solidFill>
                  <a:srgbClr val="0000FF"/>
                </a:solidFill>
              </a:rPr>
              <a:t>keratoconus</a:t>
            </a:r>
            <a:r>
              <a:rPr lang="en-US" altLang="en-US" sz="2400" dirty="0">
                <a:solidFill>
                  <a:srgbClr val="0000FF"/>
                </a:solidFill>
              </a:rPr>
              <a:t> </a:t>
            </a:r>
            <a:r>
              <a:rPr lang="en-US" altLang="en-US" sz="2400" dirty="0">
                <a:solidFill>
                  <a:srgbClr val="B2B2B2"/>
                </a:solidFill>
              </a:rPr>
              <a:t>or other </a:t>
            </a:r>
            <a:r>
              <a:rPr lang="en-US" altLang="en-US" sz="2400" dirty="0" err="1">
                <a:solidFill>
                  <a:srgbClr val="B2B2B2"/>
                </a:solidFill>
              </a:rPr>
              <a:t>ectatic</a:t>
            </a:r>
            <a:r>
              <a:rPr lang="en-US" altLang="en-US" sz="2400" dirty="0">
                <a:solidFill>
                  <a:srgbClr val="B2B2B2"/>
                </a:solidFill>
              </a:rPr>
              <a:t> disorder</a:t>
            </a:r>
          </a:p>
        </p:txBody>
      </p:sp>
      <p:sp>
        <p:nvSpPr>
          <p:cNvPr id="65547" name="Text Box 11"/>
          <p:cNvSpPr txBox="1">
            <a:spLocks noChangeArrowheads="1"/>
          </p:cNvSpPr>
          <p:nvPr/>
        </p:nvSpPr>
        <p:spPr bwMode="auto">
          <a:xfrm>
            <a:off x="1174750" y="4651375"/>
            <a:ext cx="6826250" cy="754063"/>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B2B2B2"/>
                </a:solidFill>
              </a:rPr>
              <a:t>Of these four conditions, which one is probably most widely regarded as a</a:t>
            </a:r>
          </a:p>
          <a:p>
            <a:pPr eaLnBrk="1" hangingPunct="1">
              <a:lnSpc>
                <a:spcPct val="90000"/>
              </a:lnSpc>
              <a:spcBef>
                <a:spcPct val="0"/>
              </a:spcBef>
              <a:buClrTx/>
              <a:buSzTx/>
              <a:buFontTx/>
              <a:buNone/>
            </a:pPr>
            <a:r>
              <a:rPr lang="en-US" altLang="en-US" sz="1600" b="1" i="1" dirty="0">
                <a:solidFill>
                  <a:srgbClr val="0000FF"/>
                </a:solidFill>
              </a:rPr>
              <a:t>contraindication to keratorefractive surgery</a:t>
            </a:r>
            <a:r>
              <a:rPr lang="en-US" altLang="en-US" sz="1600" i="1" dirty="0">
                <a:solidFill>
                  <a:srgbClr val="0000FF"/>
                </a:solidFill>
              </a:rPr>
              <a:t>?</a:t>
            </a:r>
          </a:p>
          <a:p>
            <a:pPr eaLnBrk="1" hangingPunct="1">
              <a:lnSpc>
                <a:spcPct val="90000"/>
              </a:lnSpc>
              <a:spcBef>
                <a:spcPct val="0"/>
              </a:spcBef>
              <a:buClrTx/>
              <a:buSzTx/>
              <a:buFontTx/>
              <a:buNone/>
            </a:pPr>
            <a:r>
              <a:rPr lang="en-US" altLang="en-US" sz="1600" b="1" dirty="0">
                <a:solidFill>
                  <a:srgbClr val="0000FF"/>
                </a:solidFill>
              </a:rPr>
              <a:t>Keratoconus</a:t>
            </a:r>
            <a:r>
              <a:rPr lang="en-US" altLang="en-US" sz="1600" dirty="0">
                <a:solidFill>
                  <a:srgbClr val="B2B2B2"/>
                </a:solidFill>
              </a:rPr>
              <a:t>—</a:t>
            </a:r>
            <a:r>
              <a:rPr lang="en-US" altLang="en-US" sz="1600" dirty="0" err="1">
                <a:solidFill>
                  <a:srgbClr val="B2B2B2"/>
                </a:solidFill>
              </a:rPr>
              <a:t>forme</a:t>
            </a:r>
            <a:r>
              <a:rPr lang="en-US" altLang="en-US" sz="1600" dirty="0">
                <a:solidFill>
                  <a:srgbClr val="B2B2B2"/>
                </a:solidFill>
              </a:rPr>
              <a:t> fruste or otherwise</a:t>
            </a:r>
          </a:p>
        </p:txBody>
      </p:sp>
      <p:sp>
        <p:nvSpPr>
          <p:cNvPr id="65548" name="Text Box 12"/>
          <p:cNvSpPr txBox="1">
            <a:spLocks noChangeArrowheads="1"/>
          </p:cNvSpPr>
          <p:nvPr/>
        </p:nvSpPr>
        <p:spPr bwMode="auto">
          <a:xfrm>
            <a:off x="1142884" y="3433971"/>
            <a:ext cx="6781916" cy="1169551"/>
          </a:xfrm>
          <a:prstGeom prst="rect">
            <a:avLst/>
          </a:prstGeom>
          <a:solidFill>
            <a:schemeClr val="accent6">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FFFF00"/>
                </a:solidFill>
              </a:rPr>
              <a:t>This assertion is </a:t>
            </a:r>
            <a:r>
              <a:rPr lang="en-US" altLang="en-US" sz="1400" dirty="0">
                <a:solidFill>
                  <a:srgbClr val="FFFF00"/>
                </a:solidFill>
              </a:rPr>
              <a:t>technically</a:t>
            </a:r>
            <a:r>
              <a:rPr lang="en-US" altLang="en-US" sz="1400" i="1" dirty="0">
                <a:solidFill>
                  <a:srgbClr val="FFFF00"/>
                </a:solidFill>
              </a:rPr>
              <a:t> incorrect. </a:t>
            </a:r>
            <a:r>
              <a:rPr lang="en-US" altLang="en-US" sz="1400" i="1" dirty="0" err="1">
                <a:solidFill>
                  <a:schemeClr val="bg1"/>
                </a:solidFill>
              </a:rPr>
              <a:t>Keratoconus</a:t>
            </a:r>
            <a:r>
              <a:rPr lang="en-US" altLang="en-US" sz="1400" i="1" dirty="0">
                <a:solidFill>
                  <a:schemeClr val="bg1"/>
                </a:solidFill>
              </a:rPr>
              <a:t> is certainly a contraindication for RK as well as </a:t>
            </a:r>
            <a:r>
              <a:rPr lang="en-US" altLang="en-US" sz="1400" i="1" dirty="0" err="1">
                <a:solidFill>
                  <a:schemeClr val="bg1"/>
                </a:solidFill>
              </a:rPr>
              <a:t>kerato</a:t>
            </a:r>
            <a:r>
              <a:rPr lang="en-US" altLang="en-US" sz="1400" b="1" i="1" dirty="0" err="1">
                <a:solidFill>
                  <a:schemeClr val="bg1"/>
                </a:solidFill>
              </a:rPr>
              <a:t>ablative</a:t>
            </a:r>
            <a:r>
              <a:rPr lang="en-US" altLang="en-US" sz="1400" i="1" dirty="0">
                <a:solidFill>
                  <a:schemeClr val="bg1"/>
                </a:solidFill>
              </a:rPr>
              <a:t> procedures such as LASIK and PRK. </a:t>
            </a:r>
            <a:r>
              <a:rPr lang="en-US" altLang="en-US" sz="1400" i="1" dirty="0">
                <a:solidFill>
                  <a:srgbClr val="FFFF00"/>
                </a:solidFill>
              </a:rPr>
              <a:t>However, there is a </a:t>
            </a:r>
            <a:r>
              <a:rPr lang="en-US" altLang="en-US" sz="1400" i="1" dirty="0" err="1">
                <a:solidFill>
                  <a:srgbClr val="FFFF00"/>
                </a:solidFill>
              </a:rPr>
              <a:t>keratorefractive</a:t>
            </a:r>
            <a:r>
              <a:rPr lang="en-US" altLang="en-US" sz="1400" i="1" dirty="0">
                <a:solidFill>
                  <a:srgbClr val="FFFF00"/>
                </a:solidFill>
              </a:rPr>
              <a:t> procedure that is not only not contraindicated in </a:t>
            </a:r>
            <a:r>
              <a:rPr lang="en-US" altLang="en-US" sz="1400" i="1" dirty="0" err="1">
                <a:solidFill>
                  <a:srgbClr val="FFFF00"/>
                </a:solidFill>
              </a:rPr>
              <a:t>keratoconus</a:t>
            </a:r>
            <a:r>
              <a:rPr lang="en-US" altLang="en-US" sz="1400" i="1" dirty="0">
                <a:solidFill>
                  <a:srgbClr val="FFFF00"/>
                </a:solidFill>
              </a:rPr>
              <a:t>,   it is used to </a:t>
            </a:r>
            <a:r>
              <a:rPr lang="en-US" altLang="en-US" sz="1400" dirty="0">
                <a:solidFill>
                  <a:srgbClr val="FFFF00"/>
                </a:solidFill>
              </a:rPr>
              <a:t>treat</a:t>
            </a:r>
            <a:r>
              <a:rPr lang="en-US" altLang="en-US" sz="1400" i="1" dirty="0">
                <a:solidFill>
                  <a:srgbClr val="FFFF00"/>
                </a:solidFill>
              </a:rPr>
              <a:t> </a:t>
            </a:r>
            <a:r>
              <a:rPr lang="en-US" altLang="en-US" sz="1400" i="1" dirty="0" err="1">
                <a:solidFill>
                  <a:srgbClr val="FFFF00"/>
                </a:solidFill>
              </a:rPr>
              <a:t>keratoconus</a:t>
            </a:r>
            <a:r>
              <a:rPr lang="en-US" altLang="en-US" sz="1400" i="1" dirty="0">
                <a:solidFill>
                  <a:srgbClr val="FFFF00"/>
                </a:solidFill>
              </a:rPr>
              <a:t>. What is it?</a:t>
            </a:r>
          </a:p>
          <a:p>
            <a:pPr eaLnBrk="1" hangingPunct="1">
              <a:spcBef>
                <a:spcPct val="0"/>
              </a:spcBef>
              <a:buClrTx/>
              <a:buSzTx/>
              <a:buFontTx/>
              <a:buNone/>
            </a:pPr>
            <a:r>
              <a:rPr lang="en-US" altLang="en-US" sz="1400" dirty="0">
                <a:solidFill>
                  <a:srgbClr val="FFFF00"/>
                </a:solidFill>
              </a:rPr>
              <a:t>Corneal inlay (</a:t>
            </a:r>
            <a:r>
              <a:rPr lang="en-US" altLang="en-US" sz="1400" dirty="0" err="1">
                <a:solidFill>
                  <a:srgbClr val="FFFF00"/>
                </a:solidFill>
              </a:rPr>
              <a:t>ie</a:t>
            </a:r>
            <a:r>
              <a:rPr lang="en-US" altLang="en-US" sz="1400" dirty="0">
                <a:solidFill>
                  <a:srgbClr val="FFFF00"/>
                </a:solidFill>
              </a:rPr>
              <a:t>, </a:t>
            </a:r>
            <a:r>
              <a:rPr lang="en-US" altLang="en-US" sz="1400" dirty="0" err="1">
                <a:solidFill>
                  <a:srgbClr val="FFFF00"/>
                </a:solidFill>
              </a:rPr>
              <a:t>Intacs</a:t>
            </a:r>
            <a:r>
              <a:rPr lang="en-US" altLang="en-US" sz="1400" dirty="0">
                <a:solidFill>
                  <a:srgbClr val="FFFF00"/>
                </a:solidFill>
              </a:rPr>
              <a:t>) procedure</a:t>
            </a:r>
          </a:p>
        </p:txBody>
      </p:sp>
      <p:sp>
        <p:nvSpPr>
          <p:cNvPr id="6554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740540-1780-4851-B2C1-60A47230545C}" type="slidenum">
              <a:rPr lang="en-US" altLang="en-US" sz="1000"/>
              <a:pPr>
                <a:spcBef>
                  <a:spcPct val="0"/>
                </a:spcBef>
                <a:buClrTx/>
                <a:buSzTx/>
                <a:buFontTx/>
                <a:buNone/>
              </a:pPr>
              <a:t>294</a:t>
            </a:fld>
            <a:endParaRPr lang="en-US" altLang="en-US" sz="1000"/>
          </a:p>
        </p:txBody>
      </p:sp>
      <p:sp>
        <p:nvSpPr>
          <p:cNvPr id="14"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2" name="Curved Right Arrow 1"/>
          <p:cNvSpPr/>
          <p:nvPr/>
        </p:nvSpPr>
        <p:spPr>
          <a:xfrm>
            <a:off x="717550" y="3541222"/>
            <a:ext cx="457200" cy="1640377"/>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27429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656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6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solidFill>
                  <a:srgbClr val="B2B2B2"/>
                </a:solidFill>
              </a:rPr>
              <a:t>These patients should give you pause before proceeding with ablative keratorefractive surgery:</a:t>
            </a:r>
          </a:p>
          <a:p>
            <a:pPr lvl="1" eaLnBrk="1" hangingPunct="1"/>
            <a:r>
              <a:rPr lang="en-US" altLang="en-US" sz="2400">
                <a:solidFill>
                  <a:srgbClr val="B2B2B2"/>
                </a:solidFill>
              </a:rPr>
              <a:t>The patient with a POcHx of HSV keratitis</a:t>
            </a:r>
          </a:p>
          <a:p>
            <a:pPr lvl="1" eaLnBrk="1" hangingPunct="1"/>
            <a:r>
              <a:rPr lang="en-US" altLang="en-US" sz="2400">
                <a:solidFill>
                  <a:srgbClr val="B2B2B2"/>
                </a:solidFill>
              </a:rPr>
              <a:t>The patient with a POcHx of DES</a:t>
            </a:r>
          </a:p>
          <a:p>
            <a:pPr lvl="1" eaLnBrk="1" hangingPunct="1"/>
            <a:r>
              <a:rPr lang="en-US" altLang="en-US" sz="2400">
                <a:solidFill>
                  <a:srgbClr val="B2B2B2"/>
                </a:solidFill>
              </a:rPr>
              <a:t>The patient with PMHx of rheumatoid arthritis</a:t>
            </a:r>
          </a:p>
          <a:p>
            <a:pPr lvl="1" eaLnBrk="1" hangingPunct="1"/>
            <a:r>
              <a:rPr lang="en-US" altLang="en-US" sz="2400">
                <a:solidFill>
                  <a:srgbClr val="B2B2B2"/>
                </a:solidFill>
              </a:rPr>
              <a:t>The patient whose pre-op exam suggests the possibility of</a:t>
            </a:r>
            <a:r>
              <a:rPr lang="en-US" altLang="en-US" sz="2400"/>
              <a:t> </a:t>
            </a:r>
            <a:r>
              <a:rPr lang="en-US" altLang="en-US" sz="2400" b="1">
                <a:solidFill>
                  <a:srgbClr val="0000FF"/>
                </a:solidFill>
              </a:rPr>
              <a:t>forme fruste keratoconus</a:t>
            </a:r>
            <a:r>
              <a:rPr lang="en-US" altLang="en-US" sz="2400">
                <a:solidFill>
                  <a:srgbClr val="0000FF"/>
                </a:solidFill>
              </a:rPr>
              <a:t> </a:t>
            </a:r>
            <a:r>
              <a:rPr lang="en-US" altLang="en-US" sz="2400">
                <a:solidFill>
                  <a:srgbClr val="B2B2B2"/>
                </a:solidFill>
              </a:rPr>
              <a:t>or other ectatic disorder</a:t>
            </a:r>
          </a:p>
        </p:txBody>
      </p:sp>
      <p:sp>
        <p:nvSpPr>
          <p:cNvPr id="66571" name="Text Box 11"/>
          <p:cNvSpPr txBox="1">
            <a:spLocks noChangeArrowheads="1"/>
          </p:cNvSpPr>
          <p:nvPr/>
        </p:nvSpPr>
        <p:spPr bwMode="auto">
          <a:xfrm>
            <a:off x="1174750" y="4651375"/>
            <a:ext cx="6826250" cy="754063"/>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B2B2B2"/>
                </a:solidFill>
              </a:rPr>
              <a:t>Of these four conditions, which one is probably most widely regarded as a</a:t>
            </a:r>
          </a:p>
          <a:p>
            <a:pPr eaLnBrk="1" hangingPunct="1">
              <a:lnSpc>
                <a:spcPct val="90000"/>
              </a:lnSpc>
              <a:spcBef>
                <a:spcPct val="0"/>
              </a:spcBef>
              <a:buClrTx/>
              <a:buSzTx/>
              <a:buFontTx/>
              <a:buNone/>
            </a:pPr>
            <a:r>
              <a:rPr lang="en-US" altLang="en-US" sz="1600" i="1" dirty="0">
                <a:solidFill>
                  <a:srgbClr val="B2B2B2"/>
                </a:solidFill>
              </a:rPr>
              <a:t>contraindication to keratorefractive surgery?</a:t>
            </a:r>
          </a:p>
          <a:p>
            <a:pPr eaLnBrk="1" hangingPunct="1">
              <a:lnSpc>
                <a:spcPct val="90000"/>
              </a:lnSpc>
              <a:spcBef>
                <a:spcPct val="0"/>
              </a:spcBef>
              <a:buClrTx/>
              <a:buSzTx/>
              <a:buFontTx/>
              <a:buNone/>
            </a:pPr>
            <a:r>
              <a:rPr lang="en-US" altLang="en-US" sz="1600" b="1" dirty="0">
                <a:solidFill>
                  <a:srgbClr val="B2B2B2"/>
                </a:solidFill>
              </a:rPr>
              <a:t>Keratoconus</a:t>
            </a:r>
            <a:r>
              <a:rPr lang="en-US" altLang="en-US" sz="1600" dirty="0">
                <a:solidFill>
                  <a:srgbClr val="B2B2B2"/>
                </a:solidFill>
              </a:rPr>
              <a:t>—</a:t>
            </a:r>
            <a:r>
              <a:rPr lang="en-US" altLang="en-US" sz="1600" dirty="0" err="1">
                <a:solidFill>
                  <a:srgbClr val="B2B2B2"/>
                </a:solidFill>
              </a:rPr>
              <a:t>forme</a:t>
            </a:r>
            <a:r>
              <a:rPr lang="en-US" altLang="en-US" sz="1600" dirty="0">
                <a:solidFill>
                  <a:srgbClr val="B2B2B2"/>
                </a:solidFill>
              </a:rPr>
              <a:t> fruste or otherwise</a:t>
            </a:r>
          </a:p>
        </p:txBody>
      </p:sp>
      <p:sp>
        <p:nvSpPr>
          <p:cNvPr id="665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97AC396-B1F2-4ECD-AB5E-6962B0D92F58}" type="slidenum">
              <a:rPr lang="en-US" altLang="en-US" sz="1000"/>
              <a:pPr>
                <a:spcBef>
                  <a:spcPct val="0"/>
                </a:spcBef>
                <a:buClrTx/>
                <a:buSzTx/>
                <a:buFontTx/>
                <a:buNone/>
              </a:pPr>
              <a:t>295</a:t>
            </a:fld>
            <a:endParaRPr lang="en-US" altLang="en-US" sz="1000"/>
          </a:p>
        </p:txBody>
      </p:sp>
      <p:sp>
        <p:nvSpPr>
          <p:cNvPr id="16"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17" name="Text Box 12"/>
          <p:cNvSpPr txBox="1">
            <a:spLocks noChangeArrowheads="1"/>
          </p:cNvSpPr>
          <p:nvPr/>
        </p:nvSpPr>
        <p:spPr bwMode="auto">
          <a:xfrm>
            <a:off x="1142884" y="3433971"/>
            <a:ext cx="6781916" cy="1169551"/>
          </a:xfrm>
          <a:prstGeom prst="rect">
            <a:avLst/>
          </a:prstGeom>
          <a:solidFill>
            <a:schemeClr val="accent6">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This assertion is </a:t>
            </a:r>
            <a:r>
              <a:rPr lang="en-US" altLang="en-US" sz="1400" dirty="0">
                <a:solidFill>
                  <a:schemeClr val="tx1">
                    <a:lumMod val="50000"/>
                    <a:lumOff val="50000"/>
                  </a:schemeClr>
                </a:solidFill>
              </a:rPr>
              <a:t>technically</a:t>
            </a:r>
            <a:r>
              <a:rPr lang="en-US" altLang="en-US" sz="1400" i="1" dirty="0">
                <a:solidFill>
                  <a:schemeClr val="tx1">
                    <a:lumMod val="50000"/>
                    <a:lumOff val="50000"/>
                  </a:schemeClr>
                </a:solidFill>
              </a:rPr>
              <a:t> incorrect. </a:t>
            </a:r>
            <a:r>
              <a:rPr lang="en-US" altLang="en-US" sz="1400" i="1" dirty="0" err="1">
                <a:solidFill>
                  <a:schemeClr val="tx1">
                    <a:lumMod val="50000"/>
                    <a:lumOff val="50000"/>
                  </a:schemeClr>
                </a:solidFill>
              </a:rPr>
              <a:t>Keratoconus</a:t>
            </a:r>
            <a:r>
              <a:rPr lang="en-US" altLang="en-US" sz="1400" i="1" dirty="0">
                <a:solidFill>
                  <a:schemeClr val="tx1">
                    <a:lumMod val="50000"/>
                    <a:lumOff val="50000"/>
                  </a:schemeClr>
                </a:solidFill>
              </a:rPr>
              <a:t> is certainly a contraindication for RK as well as </a:t>
            </a:r>
            <a:r>
              <a:rPr lang="en-US" altLang="en-US" sz="1400" i="1" dirty="0" err="1">
                <a:solidFill>
                  <a:schemeClr val="tx1">
                    <a:lumMod val="50000"/>
                    <a:lumOff val="50000"/>
                  </a:schemeClr>
                </a:solidFill>
              </a:rPr>
              <a:t>kerato</a:t>
            </a:r>
            <a:r>
              <a:rPr lang="en-US" altLang="en-US" sz="1400" b="1" i="1" dirty="0" err="1">
                <a:solidFill>
                  <a:schemeClr val="tx1">
                    <a:lumMod val="50000"/>
                    <a:lumOff val="50000"/>
                  </a:schemeClr>
                </a:solidFill>
              </a:rPr>
              <a:t>ablative</a:t>
            </a:r>
            <a:r>
              <a:rPr lang="en-US" altLang="en-US" sz="1400" i="1" dirty="0">
                <a:solidFill>
                  <a:schemeClr val="tx1">
                    <a:lumMod val="50000"/>
                    <a:lumOff val="50000"/>
                  </a:schemeClr>
                </a:solidFill>
              </a:rPr>
              <a:t> procedures such as LASIK and PRK. However, there is a </a:t>
            </a:r>
            <a:r>
              <a:rPr lang="en-US" altLang="en-US" sz="1400" i="1" dirty="0" err="1">
                <a:solidFill>
                  <a:schemeClr val="tx1">
                    <a:lumMod val="50000"/>
                    <a:lumOff val="50000"/>
                  </a:schemeClr>
                </a:solidFill>
              </a:rPr>
              <a:t>keratorefractive</a:t>
            </a:r>
            <a:r>
              <a:rPr lang="en-US" altLang="en-US" sz="1400" i="1" dirty="0">
                <a:solidFill>
                  <a:schemeClr val="tx1">
                    <a:lumMod val="50000"/>
                    <a:lumOff val="50000"/>
                  </a:schemeClr>
                </a:solidFill>
              </a:rPr>
              <a:t> procedure that is not only not contraindicated in </a:t>
            </a:r>
            <a:r>
              <a:rPr lang="en-US" altLang="en-US" sz="1400" i="1" dirty="0" err="1">
                <a:solidFill>
                  <a:schemeClr val="tx1">
                    <a:lumMod val="50000"/>
                    <a:lumOff val="50000"/>
                  </a:schemeClr>
                </a:solidFill>
              </a:rPr>
              <a:t>keratoconus</a:t>
            </a:r>
            <a:r>
              <a:rPr lang="en-US" altLang="en-US" sz="1400" i="1" dirty="0">
                <a:solidFill>
                  <a:schemeClr val="tx1">
                    <a:lumMod val="50000"/>
                    <a:lumOff val="50000"/>
                  </a:schemeClr>
                </a:solidFill>
              </a:rPr>
              <a:t>,   it is used to </a:t>
            </a:r>
            <a:r>
              <a:rPr lang="en-US" altLang="en-US" sz="1400" dirty="0">
                <a:solidFill>
                  <a:schemeClr val="tx1">
                    <a:lumMod val="50000"/>
                    <a:lumOff val="50000"/>
                  </a:schemeClr>
                </a:solidFill>
              </a:rPr>
              <a:t>treat</a:t>
            </a:r>
            <a:r>
              <a:rPr lang="en-US" altLang="en-US" sz="1400" i="1" dirty="0">
                <a:solidFill>
                  <a:schemeClr val="tx1">
                    <a:lumMod val="50000"/>
                    <a:lumOff val="50000"/>
                  </a:schemeClr>
                </a:solidFill>
              </a:rPr>
              <a:t> </a:t>
            </a:r>
            <a:r>
              <a:rPr lang="en-US" altLang="en-US" sz="1400" i="1" dirty="0" err="1">
                <a:solidFill>
                  <a:schemeClr val="tx1">
                    <a:lumMod val="50000"/>
                    <a:lumOff val="50000"/>
                  </a:schemeClr>
                </a:solidFill>
              </a:rPr>
              <a:t>keratoconus</a:t>
            </a:r>
            <a:r>
              <a:rPr lang="en-US" altLang="en-US" sz="1400" i="1" dirty="0">
                <a:solidFill>
                  <a:schemeClr val="tx1">
                    <a:lumMod val="50000"/>
                    <a:lumOff val="50000"/>
                  </a:schemeClr>
                </a:solidFill>
              </a:rPr>
              <a:t>. What is it?</a:t>
            </a:r>
          </a:p>
          <a:p>
            <a:pPr eaLnBrk="1" hangingPunct="1">
              <a:spcBef>
                <a:spcPct val="0"/>
              </a:spcBef>
              <a:buClrTx/>
              <a:buSzTx/>
              <a:buFontTx/>
              <a:buNone/>
            </a:pPr>
            <a:r>
              <a:rPr lang="en-US" altLang="en-US" sz="1400" b="1" dirty="0">
                <a:solidFill>
                  <a:srgbClr val="FFFF00"/>
                </a:solidFill>
              </a:rPr>
              <a:t>Corneal inlay (</a:t>
            </a:r>
            <a:r>
              <a:rPr lang="en-US" altLang="en-US" sz="1400" b="1" dirty="0" err="1">
                <a:solidFill>
                  <a:srgbClr val="FFFF00"/>
                </a:solidFill>
              </a:rPr>
              <a:t>ie</a:t>
            </a:r>
            <a:r>
              <a:rPr lang="en-US" altLang="en-US" sz="1400" b="1" dirty="0">
                <a:solidFill>
                  <a:srgbClr val="FFFF00"/>
                </a:solidFill>
              </a:rPr>
              <a:t>, </a:t>
            </a:r>
            <a:r>
              <a:rPr lang="en-US" altLang="en-US" sz="1400" b="1" dirty="0" err="1">
                <a:solidFill>
                  <a:srgbClr val="FFFF00"/>
                </a:solidFill>
              </a:rPr>
              <a:t>Intacs</a:t>
            </a:r>
            <a:r>
              <a:rPr lang="en-US" altLang="en-US" sz="1400" b="1" dirty="0">
                <a:solidFill>
                  <a:srgbClr val="FFFF00"/>
                </a:solidFill>
              </a:rPr>
              <a:t>) procedure</a:t>
            </a:r>
          </a:p>
        </p:txBody>
      </p:sp>
      <p:sp>
        <p:nvSpPr>
          <p:cNvPr id="2" name="Curved Right Arrow 1">
            <a:extLst>
              <a:ext uri="{FF2B5EF4-FFF2-40B4-BE49-F238E27FC236}">
                <a16:creationId xmlns:a16="http://schemas.microsoft.com/office/drawing/2014/main" id="{76459364-A86A-91C8-E022-B4CEC7BB1144}"/>
              </a:ext>
            </a:extLst>
          </p:cNvPr>
          <p:cNvSpPr/>
          <p:nvPr/>
        </p:nvSpPr>
        <p:spPr>
          <a:xfrm>
            <a:off x="717550" y="3541222"/>
            <a:ext cx="457200" cy="1640377"/>
          </a:xfrm>
          <a:prstGeom prst="curved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7AE7A44-D90E-ECEA-CF35-9B24C7C21E78}"/>
              </a:ext>
            </a:extLst>
          </p:cNvPr>
          <p:cNvSpPr txBox="1"/>
          <p:nvPr/>
        </p:nvSpPr>
        <p:spPr>
          <a:xfrm>
            <a:off x="3261699" y="6400800"/>
            <a:ext cx="2544286" cy="276999"/>
          </a:xfrm>
          <a:prstGeom prst="rect">
            <a:avLst/>
          </a:prstGeom>
          <a:noFill/>
        </p:spPr>
        <p:txBody>
          <a:bodyPr wrap="none" rtlCol="0">
            <a:spAutoFit/>
          </a:bodyPr>
          <a:lstStyle/>
          <a:p>
            <a:pPr algn="ctr"/>
            <a:r>
              <a:rPr lang="en-US" sz="1200" i="1" dirty="0"/>
              <a:t>No question—proceed when ready</a:t>
            </a:r>
          </a:p>
        </p:txBody>
      </p:sp>
      <p:sp>
        <p:nvSpPr>
          <p:cNvPr id="4" name="Oval 3">
            <a:extLst>
              <a:ext uri="{FF2B5EF4-FFF2-40B4-BE49-F238E27FC236}">
                <a16:creationId xmlns:a16="http://schemas.microsoft.com/office/drawing/2014/main" id="{5F23C3BE-2E7A-AB83-2253-3845CEE4DEA2}"/>
              </a:ext>
            </a:extLst>
          </p:cNvPr>
          <p:cNvSpPr/>
          <p:nvPr/>
        </p:nvSpPr>
        <p:spPr>
          <a:xfrm>
            <a:off x="990600" y="4122738"/>
            <a:ext cx="3429000" cy="687801"/>
          </a:xfrm>
          <a:prstGeom prst="ellipse">
            <a:avLst/>
          </a:prstGeom>
          <a:no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B448A7-63BB-B56E-23B2-237A091A2EAA}"/>
              </a:ext>
            </a:extLst>
          </p:cNvPr>
          <p:cNvSpPr txBox="1"/>
          <p:nvPr/>
        </p:nvSpPr>
        <p:spPr>
          <a:xfrm>
            <a:off x="335102" y="3136612"/>
            <a:ext cx="8473795" cy="584775"/>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3200" i="1" dirty="0">
                <a:effectLst>
                  <a:outerShdw blurRad="38100" dist="38100" dir="2700000" algn="tl">
                    <a:srgbClr val="000000">
                      <a:alpha val="43137"/>
                    </a:srgbClr>
                  </a:outerShdw>
                </a:effectLst>
              </a:rPr>
              <a:t>For more on corneal inlays, see slide-set </a:t>
            </a:r>
            <a:r>
              <a:rPr lang="en-US" sz="3200" dirty="0">
                <a:effectLst>
                  <a:outerShdw blurRad="38100" dist="38100" dir="2700000" algn="tl">
                    <a:srgbClr val="000000">
                      <a:alpha val="43137"/>
                    </a:srgbClr>
                  </a:outerShdw>
                </a:effectLst>
              </a:rPr>
              <a:t>RS9</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656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6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a:solidFill>
                  <a:srgbClr val="B2B2B2"/>
                </a:solidFill>
              </a:rPr>
              <a:t>These patients should give you pause before proceeding with ablative keratorefractive surgery:</a:t>
            </a:r>
          </a:p>
          <a:p>
            <a:pPr lvl="1" eaLnBrk="1" hangingPunct="1"/>
            <a:r>
              <a:rPr lang="en-US" altLang="en-US" sz="2400">
                <a:solidFill>
                  <a:srgbClr val="B2B2B2"/>
                </a:solidFill>
              </a:rPr>
              <a:t>The patient with a POcHx of HSV keratitis</a:t>
            </a:r>
          </a:p>
          <a:p>
            <a:pPr lvl="1" eaLnBrk="1" hangingPunct="1"/>
            <a:r>
              <a:rPr lang="en-US" altLang="en-US" sz="2400">
                <a:solidFill>
                  <a:srgbClr val="B2B2B2"/>
                </a:solidFill>
              </a:rPr>
              <a:t>The patient with a POcHx of DES</a:t>
            </a:r>
          </a:p>
          <a:p>
            <a:pPr lvl="1" eaLnBrk="1" hangingPunct="1"/>
            <a:r>
              <a:rPr lang="en-US" altLang="en-US" sz="2400">
                <a:solidFill>
                  <a:srgbClr val="B2B2B2"/>
                </a:solidFill>
              </a:rPr>
              <a:t>The patient with PMHx of rheumatoid arthritis</a:t>
            </a:r>
          </a:p>
          <a:p>
            <a:pPr lvl="1" eaLnBrk="1" hangingPunct="1"/>
            <a:r>
              <a:rPr lang="en-US" altLang="en-US" sz="2400">
                <a:solidFill>
                  <a:srgbClr val="B2B2B2"/>
                </a:solidFill>
              </a:rPr>
              <a:t>The patient whose pre-op exam suggests the possibility of</a:t>
            </a:r>
            <a:r>
              <a:rPr lang="en-US" altLang="en-US" sz="2400"/>
              <a:t> </a:t>
            </a:r>
            <a:r>
              <a:rPr lang="en-US" altLang="en-US" sz="2400" b="1">
                <a:solidFill>
                  <a:srgbClr val="0000FF"/>
                </a:solidFill>
              </a:rPr>
              <a:t>forme fruste keratoconus</a:t>
            </a:r>
            <a:r>
              <a:rPr lang="en-US" altLang="en-US" sz="2400">
                <a:solidFill>
                  <a:srgbClr val="0000FF"/>
                </a:solidFill>
              </a:rPr>
              <a:t> </a:t>
            </a:r>
            <a:r>
              <a:rPr lang="en-US" altLang="en-US" sz="2400">
                <a:solidFill>
                  <a:srgbClr val="B2B2B2"/>
                </a:solidFill>
              </a:rPr>
              <a:t>or other ectatic disorder</a:t>
            </a:r>
          </a:p>
        </p:txBody>
      </p:sp>
      <p:sp>
        <p:nvSpPr>
          <p:cNvPr id="66571" name="Text Box 11"/>
          <p:cNvSpPr txBox="1">
            <a:spLocks noChangeArrowheads="1"/>
          </p:cNvSpPr>
          <p:nvPr/>
        </p:nvSpPr>
        <p:spPr bwMode="auto">
          <a:xfrm>
            <a:off x="1174750" y="4651375"/>
            <a:ext cx="6826250" cy="754063"/>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B2B2B2"/>
                </a:solidFill>
              </a:rPr>
              <a:t>Of these four conditions, which one is probably most widely regarded as a</a:t>
            </a:r>
          </a:p>
          <a:p>
            <a:pPr eaLnBrk="1" hangingPunct="1">
              <a:lnSpc>
                <a:spcPct val="90000"/>
              </a:lnSpc>
              <a:spcBef>
                <a:spcPct val="0"/>
              </a:spcBef>
              <a:buClrTx/>
              <a:buSzTx/>
              <a:buFontTx/>
              <a:buNone/>
            </a:pPr>
            <a:r>
              <a:rPr lang="en-US" altLang="en-US" sz="1600" i="1" dirty="0">
                <a:solidFill>
                  <a:srgbClr val="B2B2B2"/>
                </a:solidFill>
              </a:rPr>
              <a:t>contraindication to keratorefractive surgery?</a:t>
            </a:r>
          </a:p>
          <a:p>
            <a:pPr eaLnBrk="1" hangingPunct="1">
              <a:lnSpc>
                <a:spcPct val="90000"/>
              </a:lnSpc>
              <a:spcBef>
                <a:spcPct val="0"/>
              </a:spcBef>
              <a:buClrTx/>
              <a:buSzTx/>
              <a:buFontTx/>
              <a:buNone/>
            </a:pPr>
            <a:r>
              <a:rPr lang="en-US" altLang="en-US" sz="1600" b="1" dirty="0">
                <a:solidFill>
                  <a:srgbClr val="0000FF"/>
                </a:solidFill>
              </a:rPr>
              <a:t>Keratoconus</a:t>
            </a:r>
            <a:r>
              <a:rPr lang="en-US" altLang="en-US" sz="1600" dirty="0">
                <a:solidFill>
                  <a:srgbClr val="0000FF"/>
                </a:solidFill>
              </a:rPr>
              <a:t>—</a:t>
            </a:r>
            <a:r>
              <a:rPr lang="en-US" altLang="en-US" sz="1600" dirty="0" err="1">
                <a:solidFill>
                  <a:srgbClr val="0000FF"/>
                </a:solidFill>
              </a:rPr>
              <a:t>forme</a:t>
            </a:r>
            <a:r>
              <a:rPr lang="en-US" altLang="en-US" sz="1600" dirty="0">
                <a:solidFill>
                  <a:srgbClr val="0000FF"/>
                </a:solidFill>
              </a:rPr>
              <a:t> fruste</a:t>
            </a:r>
            <a:r>
              <a:rPr lang="en-US" altLang="en-US" sz="1600" dirty="0">
                <a:solidFill>
                  <a:srgbClr val="B2B2B2"/>
                </a:solidFill>
              </a:rPr>
              <a:t> or otherwise</a:t>
            </a:r>
          </a:p>
        </p:txBody>
      </p:sp>
      <p:sp>
        <p:nvSpPr>
          <p:cNvPr id="66573" name="Text Box 13"/>
          <p:cNvSpPr txBox="1">
            <a:spLocks noChangeArrowheads="1"/>
          </p:cNvSpPr>
          <p:nvPr/>
        </p:nvSpPr>
        <p:spPr bwMode="auto">
          <a:xfrm>
            <a:off x="1748921" y="5602218"/>
            <a:ext cx="632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BTW, even </a:t>
            </a:r>
            <a:r>
              <a:rPr lang="en-US" altLang="en-US" sz="1400" b="1" dirty="0">
                <a:solidFill>
                  <a:srgbClr val="0000FF"/>
                </a:solidFill>
              </a:rPr>
              <a:t>this</a:t>
            </a:r>
            <a:r>
              <a:rPr lang="en-US" altLang="en-US" sz="1400" dirty="0">
                <a:solidFill>
                  <a:srgbClr val="0000FF"/>
                </a:solidFill>
              </a:rPr>
              <a:t> is not universal—there are good and honorable surgeons who will perform </a:t>
            </a:r>
            <a:r>
              <a:rPr lang="en-US" altLang="en-US" sz="1400" dirty="0" err="1">
                <a:solidFill>
                  <a:srgbClr val="0000FF"/>
                </a:solidFill>
              </a:rPr>
              <a:t>keratoablative</a:t>
            </a:r>
            <a:r>
              <a:rPr lang="en-US" altLang="en-US" sz="1400" dirty="0">
                <a:solidFill>
                  <a:srgbClr val="0000FF"/>
                </a:solidFill>
              </a:rPr>
              <a:t> refractive surgery on select </a:t>
            </a:r>
            <a:r>
              <a:rPr lang="en-US" altLang="en-US" sz="1400" i="1" dirty="0" err="1">
                <a:solidFill>
                  <a:srgbClr val="0000FF"/>
                </a:solidFill>
              </a:rPr>
              <a:t>forme</a:t>
            </a:r>
            <a:r>
              <a:rPr lang="en-US" altLang="en-US" sz="1400" i="1" dirty="0">
                <a:solidFill>
                  <a:srgbClr val="0000FF"/>
                </a:solidFill>
              </a:rPr>
              <a:t> fruste </a:t>
            </a:r>
            <a:r>
              <a:rPr lang="en-US" altLang="en-US" sz="1400" dirty="0">
                <a:solidFill>
                  <a:srgbClr val="0000FF"/>
                </a:solidFill>
              </a:rPr>
              <a:t>patients</a:t>
            </a:r>
          </a:p>
        </p:txBody>
      </p:sp>
      <p:sp>
        <p:nvSpPr>
          <p:cNvPr id="66574" name="Line 14"/>
          <p:cNvSpPr>
            <a:spLocks noChangeShapeType="1"/>
          </p:cNvSpPr>
          <p:nvPr/>
        </p:nvSpPr>
        <p:spPr bwMode="auto">
          <a:xfrm flipV="1">
            <a:off x="2971800" y="5334000"/>
            <a:ext cx="228600" cy="313670"/>
          </a:xfrm>
          <a:prstGeom prst="line">
            <a:avLst/>
          </a:prstGeom>
          <a:noFill/>
          <a:ln w="952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97AC396-B1F2-4ECD-AB5E-6962B0D92F58}" type="slidenum">
              <a:rPr lang="en-US" altLang="en-US" sz="1000"/>
              <a:pPr>
                <a:spcBef>
                  <a:spcPct val="0"/>
                </a:spcBef>
                <a:buClrTx/>
                <a:buSzTx/>
                <a:buFontTx/>
                <a:buNone/>
              </a:pPr>
              <a:t>296</a:t>
            </a:fld>
            <a:endParaRPr lang="en-US" altLang="en-US" sz="1000"/>
          </a:p>
        </p:txBody>
      </p:sp>
      <p:sp>
        <p:nvSpPr>
          <p:cNvPr id="16"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17" name="Text Box 12"/>
          <p:cNvSpPr txBox="1">
            <a:spLocks noChangeArrowheads="1"/>
          </p:cNvSpPr>
          <p:nvPr/>
        </p:nvSpPr>
        <p:spPr bwMode="auto">
          <a:xfrm>
            <a:off x="1142884" y="3433971"/>
            <a:ext cx="6781916" cy="1169551"/>
          </a:xfrm>
          <a:prstGeom prst="rect">
            <a:avLst/>
          </a:prstGeom>
          <a:solidFill>
            <a:schemeClr val="accent6">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This assertion is </a:t>
            </a:r>
            <a:r>
              <a:rPr lang="en-US" altLang="en-US" sz="1400" dirty="0">
                <a:solidFill>
                  <a:schemeClr val="tx1">
                    <a:lumMod val="50000"/>
                    <a:lumOff val="50000"/>
                  </a:schemeClr>
                </a:solidFill>
              </a:rPr>
              <a:t>technically</a:t>
            </a:r>
            <a:r>
              <a:rPr lang="en-US" altLang="en-US" sz="1400" i="1" dirty="0">
                <a:solidFill>
                  <a:schemeClr val="tx1">
                    <a:lumMod val="50000"/>
                    <a:lumOff val="50000"/>
                  </a:schemeClr>
                </a:solidFill>
              </a:rPr>
              <a:t> incorrect. </a:t>
            </a:r>
            <a:r>
              <a:rPr lang="en-US" altLang="en-US" sz="1400" i="1" dirty="0" err="1">
                <a:solidFill>
                  <a:schemeClr val="tx1">
                    <a:lumMod val="50000"/>
                    <a:lumOff val="50000"/>
                  </a:schemeClr>
                </a:solidFill>
              </a:rPr>
              <a:t>Keratoconus</a:t>
            </a:r>
            <a:r>
              <a:rPr lang="en-US" altLang="en-US" sz="1400" i="1" dirty="0">
                <a:solidFill>
                  <a:schemeClr val="tx1">
                    <a:lumMod val="50000"/>
                    <a:lumOff val="50000"/>
                  </a:schemeClr>
                </a:solidFill>
              </a:rPr>
              <a:t> is certainly a contraindication for RK as well as </a:t>
            </a:r>
            <a:r>
              <a:rPr lang="en-US" altLang="en-US" sz="1400" i="1" dirty="0" err="1">
                <a:solidFill>
                  <a:schemeClr val="tx1">
                    <a:lumMod val="50000"/>
                    <a:lumOff val="50000"/>
                  </a:schemeClr>
                </a:solidFill>
              </a:rPr>
              <a:t>kerato</a:t>
            </a:r>
            <a:r>
              <a:rPr lang="en-US" altLang="en-US" sz="1400" b="1" i="1" dirty="0" err="1">
                <a:solidFill>
                  <a:schemeClr val="tx1">
                    <a:lumMod val="50000"/>
                    <a:lumOff val="50000"/>
                  </a:schemeClr>
                </a:solidFill>
              </a:rPr>
              <a:t>ablative</a:t>
            </a:r>
            <a:r>
              <a:rPr lang="en-US" altLang="en-US" sz="1400" i="1" dirty="0">
                <a:solidFill>
                  <a:schemeClr val="tx1">
                    <a:lumMod val="50000"/>
                    <a:lumOff val="50000"/>
                  </a:schemeClr>
                </a:solidFill>
              </a:rPr>
              <a:t> procedures such as LASIK and PRK. However, there is a </a:t>
            </a:r>
            <a:r>
              <a:rPr lang="en-US" altLang="en-US" sz="1400" i="1" dirty="0" err="1">
                <a:solidFill>
                  <a:schemeClr val="tx1">
                    <a:lumMod val="50000"/>
                    <a:lumOff val="50000"/>
                  </a:schemeClr>
                </a:solidFill>
              </a:rPr>
              <a:t>keratorefractive</a:t>
            </a:r>
            <a:r>
              <a:rPr lang="en-US" altLang="en-US" sz="1400" i="1" dirty="0">
                <a:solidFill>
                  <a:schemeClr val="tx1">
                    <a:lumMod val="50000"/>
                    <a:lumOff val="50000"/>
                  </a:schemeClr>
                </a:solidFill>
              </a:rPr>
              <a:t> procedure that is not only not contraindicated in </a:t>
            </a:r>
            <a:r>
              <a:rPr lang="en-US" altLang="en-US" sz="1400" i="1" dirty="0" err="1">
                <a:solidFill>
                  <a:schemeClr val="tx1">
                    <a:lumMod val="50000"/>
                    <a:lumOff val="50000"/>
                  </a:schemeClr>
                </a:solidFill>
              </a:rPr>
              <a:t>keratoconus</a:t>
            </a:r>
            <a:r>
              <a:rPr lang="en-US" altLang="en-US" sz="1400" i="1" dirty="0">
                <a:solidFill>
                  <a:schemeClr val="tx1">
                    <a:lumMod val="50000"/>
                    <a:lumOff val="50000"/>
                  </a:schemeClr>
                </a:solidFill>
              </a:rPr>
              <a:t>,   it is used to </a:t>
            </a:r>
            <a:r>
              <a:rPr lang="en-US" altLang="en-US" sz="1400" dirty="0">
                <a:solidFill>
                  <a:schemeClr val="tx1">
                    <a:lumMod val="50000"/>
                    <a:lumOff val="50000"/>
                  </a:schemeClr>
                </a:solidFill>
              </a:rPr>
              <a:t>treat</a:t>
            </a:r>
            <a:r>
              <a:rPr lang="en-US" altLang="en-US" sz="1400" i="1" dirty="0">
                <a:solidFill>
                  <a:schemeClr val="tx1">
                    <a:lumMod val="50000"/>
                    <a:lumOff val="50000"/>
                  </a:schemeClr>
                </a:solidFill>
              </a:rPr>
              <a:t> </a:t>
            </a:r>
            <a:r>
              <a:rPr lang="en-US" altLang="en-US" sz="1400" i="1" dirty="0" err="1">
                <a:solidFill>
                  <a:schemeClr val="tx1">
                    <a:lumMod val="50000"/>
                    <a:lumOff val="50000"/>
                  </a:schemeClr>
                </a:solidFill>
              </a:rPr>
              <a:t>keratoconus</a:t>
            </a:r>
            <a:r>
              <a:rPr lang="en-US" altLang="en-US" sz="1400" i="1" dirty="0">
                <a:solidFill>
                  <a:schemeClr val="tx1">
                    <a:lumMod val="50000"/>
                    <a:lumOff val="50000"/>
                  </a:schemeClr>
                </a:solidFill>
              </a:rPr>
              <a:t>. What is it?</a:t>
            </a:r>
          </a:p>
          <a:p>
            <a:pPr eaLnBrk="1" hangingPunct="1">
              <a:spcBef>
                <a:spcPct val="0"/>
              </a:spcBef>
              <a:buClrTx/>
              <a:buSzTx/>
              <a:buFontTx/>
              <a:buNone/>
            </a:pPr>
            <a:r>
              <a:rPr lang="en-US" altLang="en-US" sz="1400" dirty="0">
                <a:solidFill>
                  <a:schemeClr val="tx1">
                    <a:lumMod val="50000"/>
                    <a:lumOff val="50000"/>
                  </a:schemeClr>
                </a:solidFill>
              </a:rPr>
              <a:t>Corneal inlay (</a:t>
            </a:r>
            <a:r>
              <a:rPr lang="en-US" altLang="en-US" sz="1400" dirty="0" err="1">
                <a:solidFill>
                  <a:schemeClr val="tx1">
                    <a:lumMod val="50000"/>
                    <a:lumOff val="50000"/>
                  </a:schemeClr>
                </a:solidFill>
              </a:rPr>
              <a:t>ie</a:t>
            </a:r>
            <a:r>
              <a:rPr lang="en-US" altLang="en-US" sz="1400" dirty="0">
                <a:solidFill>
                  <a:schemeClr val="tx1">
                    <a:lumMod val="50000"/>
                    <a:lumOff val="50000"/>
                  </a:schemeClr>
                </a:solidFill>
              </a:rPr>
              <a:t>, </a:t>
            </a:r>
            <a:r>
              <a:rPr lang="en-US" altLang="en-US" sz="1400" dirty="0" err="1">
                <a:solidFill>
                  <a:schemeClr val="tx1">
                    <a:lumMod val="50000"/>
                    <a:lumOff val="50000"/>
                  </a:schemeClr>
                </a:solidFill>
              </a:rPr>
              <a:t>Intacs</a:t>
            </a:r>
            <a:r>
              <a:rPr lang="en-US" altLang="en-US" sz="1400" dirty="0">
                <a:solidFill>
                  <a:schemeClr val="tx1">
                    <a:lumMod val="50000"/>
                    <a:lumOff val="50000"/>
                  </a:schemeClr>
                </a:solidFill>
              </a:rPr>
              <a:t>) procedure</a:t>
            </a:r>
          </a:p>
        </p:txBody>
      </p:sp>
      <p:sp>
        <p:nvSpPr>
          <p:cNvPr id="2" name="Curved Right Arrow 1">
            <a:extLst>
              <a:ext uri="{FF2B5EF4-FFF2-40B4-BE49-F238E27FC236}">
                <a16:creationId xmlns:a16="http://schemas.microsoft.com/office/drawing/2014/main" id="{76459364-A86A-91C8-E022-B4CEC7BB1144}"/>
              </a:ext>
            </a:extLst>
          </p:cNvPr>
          <p:cNvSpPr/>
          <p:nvPr/>
        </p:nvSpPr>
        <p:spPr>
          <a:xfrm>
            <a:off x="717550" y="3541222"/>
            <a:ext cx="457200" cy="1640377"/>
          </a:xfrm>
          <a:prstGeom prst="curved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7FE5D22D-D3BF-386D-6C5A-EF65F1A1DA02}"/>
              </a:ext>
            </a:extLst>
          </p:cNvPr>
          <p:cNvSpPr txBox="1"/>
          <p:nvPr/>
        </p:nvSpPr>
        <p:spPr>
          <a:xfrm>
            <a:off x="3261699" y="6400800"/>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154584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These patients should give you pause before proceeding with ablative keratorefractive surgery:</a:t>
            </a:r>
          </a:p>
          <a:p>
            <a:pPr lvl="1" eaLnBrk="1" hangingPunct="1"/>
            <a:r>
              <a:rPr lang="en-US" altLang="en-US" sz="2400" dirty="0"/>
              <a:t>The patient with a </a:t>
            </a:r>
            <a:r>
              <a:rPr lang="en-US" altLang="en-US" sz="2400" dirty="0" err="1"/>
              <a:t>POcHx</a:t>
            </a:r>
            <a:r>
              <a:rPr lang="en-US" altLang="en-US" sz="2400" dirty="0"/>
              <a:t> of </a:t>
            </a:r>
            <a:r>
              <a:rPr lang="en-US" altLang="en-US" sz="2400" dirty="0">
                <a:solidFill>
                  <a:srgbClr val="0000FF"/>
                </a:solidFill>
              </a:rPr>
              <a:t>HSV keratitis</a:t>
            </a:r>
          </a:p>
          <a:p>
            <a:pPr lvl="1" eaLnBrk="1" hangingPunct="1"/>
            <a:r>
              <a:rPr lang="en-US" altLang="en-US" sz="2400" dirty="0"/>
              <a:t>The patient with a </a:t>
            </a:r>
            <a:r>
              <a:rPr lang="en-US" altLang="en-US" sz="2400" dirty="0" err="1"/>
              <a:t>POcHx</a:t>
            </a:r>
            <a:r>
              <a:rPr lang="en-US" altLang="en-US" sz="2400" dirty="0"/>
              <a:t> of </a:t>
            </a:r>
            <a:r>
              <a:rPr lang="en-US" altLang="en-US" sz="2400" dirty="0">
                <a:solidFill>
                  <a:srgbClr val="0000FF"/>
                </a:solidFill>
              </a:rPr>
              <a:t>DES</a:t>
            </a:r>
          </a:p>
          <a:p>
            <a:pPr lvl="1" eaLnBrk="1" hangingPunct="1"/>
            <a:r>
              <a:rPr lang="en-US" altLang="en-US" sz="2400" dirty="0"/>
              <a:t>The patient with PMHx of </a:t>
            </a:r>
            <a:r>
              <a:rPr lang="en-US" altLang="en-US" sz="2400" dirty="0">
                <a:solidFill>
                  <a:srgbClr val="0000FF"/>
                </a:solidFill>
              </a:rPr>
              <a:t>rheumatoid arthritis</a:t>
            </a:r>
          </a:p>
          <a:p>
            <a:pPr lvl="1" eaLnBrk="1" hangingPunct="1"/>
            <a:r>
              <a:rPr lang="en-US" altLang="en-US" sz="2400" dirty="0"/>
              <a:t>The patient whose pre-op exam suggests the possibility of </a:t>
            </a:r>
            <a:r>
              <a:rPr lang="en-US" altLang="en-US" sz="2400" dirty="0" err="1">
                <a:solidFill>
                  <a:srgbClr val="0000FF"/>
                </a:solidFill>
              </a:rPr>
              <a:t>forme</a:t>
            </a:r>
            <a:r>
              <a:rPr lang="en-US" altLang="en-US" sz="2400" dirty="0">
                <a:solidFill>
                  <a:srgbClr val="0000FF"/>
                </a:solidFill>
              </a:rPr>
              <a:t> fruste keratoconus </a:t>
            </a:r>
            <a:r>
              <a:rPr lang="en-US" altLang="en-US" sz="2400" dirty="0"/>
              <a:t>or other </a:t>
            </a:r>
            <a:r>
              <a:rPr lang="en-US" altLang="en-US" sz="2400" dirty="0" err="1">
                <a:solidFill>
                  <a:srgbClr val="0000FF"/>
                </a:solidFill>
              </a:rPr>
              <a:t>ectatic</a:t>
            </a:r>
            <a:r>
              <a:rPr lang="en-US" altLang="en-US" sz="2400" dirty="0">
                <a:solidFill>
                  <a:srgbClr val="0000FF"/>
                </a:solidFill>
              </a:rPr>
              <a:t> </a:t>
            </a:r>
            <a:r>
              <a:rPr lang="en-US" altLang="en-US" sz="2400" dirty="0"/>
              <a:t>disorder</a:t>
            </a:r>
          </a:p>
          <a:p>
            <a:pPr lvl="1" eaLnBrk="1" hangingPunct="1"/>
            <a:r>
              <a:rPr lang="en-US" altLang="en-US" sz="2400" dirty="0"/>
              <a:t>The </a:t>
            </a:r>
            <a:r>
              <a:rPr lang="en-US" altLang="en-US" sz="2400" dirty="0" err="1"/>
              <a:t>pt</a:t>
            </a:r>
            <a:r>
              <a:rPr lang="en-US" altLang="en-US" sz="2400" dirty="0"/>
              <a:t> who is </a:t>
            </a:r>
            <a:r>
              <a:rPr lang="en-US" altLang="en-US" sz="2400" dirty="0">
                <a:solidFill>
                  <a:srgbClr val="0000FF"/>
                </a:solidFill>
              </a:rPr>
              <a:t>immunocompromised</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297</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dirty="0"/>
              <a:t>general health status</a:t>
            </a:r>
          </a:p>
        </p:txBody>
      </p:sp>
    </p:spTree>
    <p:extLst>
      <p:ext uri="{BB962C8B-B14F-4D97-AF65-F5344CB8AC3E}">
        <p14:creationId xmlns:p14="http://schemas.microsoft.com/office/powerpoint/2010/main" val="61874723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These patients should give you pause before proceeding with ablative keratorefractive surgery:</a:t>
            </a:r>
          </a:p>
          <a:p>
            <a:pPr lvl="1" eaLnBrk="1" hangingPunct="1"/>
            <a:r>
              <a:rPr lang="en-US" altLang="en-US" sz="2400" dirty="0"/>
              <a:t>The patient with a </a:t>
            </a:r>
            <a:r>
              <a:rPr lang="en-US" altLang="en-US" sz="2400" dirty="0" err="1"/>
              <a:t>POcHx</a:t>
            </a:r>
            <a:r>
              <a:rPr lang="en-US" altLang="en-US" sz="2400" dirty="0"/>
              <a:t> of </a:t>
            </a:r>
            <a:r>
              <a:rPr lang="en-US" altLang="en-US" sz="2400" dirty="0">
                <a:solidFill>
                  <a:srgbClr val="0000FF"/>
                </a:solidFill>
              </a:rPr>
              <a:t>HSV keratitis</a:t>
            </a:r>
          </a:p>
          <a:p>
            <a:pPr lvl="1" eaLnBrk="1" hangingPunct="1"/>
            <a:r>
              <a:rPr lang="en-US" altLang="en-US" sz="2400" dirty="0"/>
              <a:t>The patient with a </a:t>
            </a:r>
            <a:r>
              <a:rPr lang="en-US" altLang="en-US" sz="2400" dirty="0" err="1"/>
              <a:t>POcHx</a:t>
            </a:r>
            <a:r>
              <a:rPr lang="en-US" altLang="en-US" sz="2400" dirty="0"/>
              <a:t> of </a:t>
            </a:r>
            <a:r>
              <a:rPr lang="en-US" altLang="en-US" sz="2400" dirty="0">
                <a:solidFill>
                  <a:srgbClr val="0000FF"/>
                </a:solidFill>
              </a:rPr>
              <a:t>DES</a:t>
            </a:r>
          </a:p>
          <a:p>
            <a:pPr lvl="1" eaLnBrk="1" hangingPunct="1"/>
            <a:r>
              <a:rPr lang="en-US" altLang="en-US" sz="2400" dirty="0"/>
              <a:t>The patient with PMHx of </a:t>
            </a:r>
            <a:r>
              <a:rPr lang="en-US" altLang="en-US" sz="2400" dirty="0">
                <a:solidFill>
                  <a:srgbClr val="0000FF"/>
                </a:solidFill>
              </a:rPr>
              <a:t>rheumatoid arthritis</a:t>
            </a:r>
          </a:p>
          <a:p>
            <a:pPr lvl="1" eaLnBrk="1" hangingPunct="1"/>
            <a:r>
              <a:rPr lang="en-US" altLang="en-US" sz="2400" dirty="0"/>
              <a:t>The patient whose pre-op exam suggests the possibility of </a:t>
            </a:r>
            <a:r>
              <a:rPr lang="en-US" altLang="en-US" sz="2400" dirty="0" err="1">
                <a:solidFill>
                  <a:srgbClr val="0000FF"/>
                </a:solidFill>
              </a:rPr>
              <a:t>forme</a:t>
            </a:r>
            <a:r>
              <a:rPr lang="en-US" altLang="en-US" sz="2400" dirty="0">
                <a:solidFill>
                  <a:srgbClr val="0000FF"/>
                </a:solidFill>
              </a:rPr>
              <a:t> fruste keratoconus </a:t>
            </a:r>
            <a:r>
              <a:rPr lang="en-US" altLang="en-US" sz="2400" dirty="0"/>
              <a:t>or other </a:t>
            </a:r>
            <a:r>
              <a:rPr lang="en-US" altLang="en-US" sz="2400" dirty="0" err="1">
                <a:solidFill>
                  <a:srgbClr val="0000FF"/>
                </a:solidFill>
              </a:rPr>
              <a:t>ectatic</a:t>
            </a:r>
            <a:r>
              <a:rPr lang="en-US" altLang="en-US" sz="2400" dirty="0">
                <a:solidFill>
                  <a:srgbClr val="0000FF"/>
                </a:solidFill>
              </a:rPr>
              <a:t> </a:t>
            </a:r>
            <a:r>
              <a:rPr lang="en-US" altLang="en-US" sz="2400" dirty="0"/>
              <a:t>disorder</a:t>
            </a:r>
          </a:p>
          <a:p>
            <a:pPr lvl="1" eaLnBrk="1" hangingPunct="1"/>
            <a:r>
              <a:rPr lang="en-US" altLang="en-US" sz="2400" dirty="0"/>
              <a:t>The </a:t>
            </a:r>
            <a:r>
              <a:rPr lang="en-US" altLang="en-US" sz="2400" dirty="0" err="1"/>
              <a:t>pt</a:t>
            </a:r>
            <a:r>
              <a:rPr lang="en-US" altLang="en-US" sz="2400" dirty="0"/>
              <a:t> who is </a:t>
            </a:r>
            <a:r>
              <a:rPr lang="en-US" altLang="en-US" sz="2400" dirty="0">
                <a:solidFill>
                  <a:srgbClr val="0000FF"/>
                </a:solidFill>
              </a:rPr>
              <a:t>immunocompromised</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298</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extLst>
      <p:ext uri="{BB962C8B-B14F-4D97-AF65-F5344CB8AC3E}">
        <p14:creationId xmlns:p14="http://schemas.microsoft.com/office/powerpoint/2010/main" val="8111482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immunocompromised</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299</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4F82458C-4020-620F-504D-6F5A80C68748}"/>
              </a:ext>
            </a:extLst>
          </p:cNvPr>
          <p:cNvSpPr txBox="1"/>
          <p:nvPr/>
        </p:nvSpPr>
        <p:spPr>
          <a:xfrm>
            <a:off x="614582" y="4542016"/>
            <a:ext cx="7914836" cy="1077218"/>
          </a:xfrm>
          <a:prstGeom prst="rect">
            <a:avLst/>
          </a:prstGeom>
          <a:noFill/>
        </p:spPr>
        <p:txBody>
          <a:bodyPr wrap="square" rtlCol="0">
            <a:spAutoFit/>
          </a:bodyPr>
          <a:lstStyle/>
          <a:p>
            <a:r>
              <a:rPr lang="en-US" sz="1600" i="1" dirty="0"/>
              <a:t>When you hear ‘immunocompromised,’ two health scenarios should spring to mind—what are they?</a:t>
            </a:r>
          </a:p>
          <a:p>
            <a:r>
              <a:rPr lang="en-US" sz="1600" dirty="0"/>
              <a:t>--</a:t>
            </a:r>
            <a:r>
              <a:rPr lang="en-US" sz="1600" b="1" i="1" dirty="0"/>
              <a:t>?</a:t>
            </a:r>
          </a:p>
          <a:p>
            <a:r>
              <a:rPr lang="en-US" sz="1600" dirty="0"/>
              <a:t>--</a:t>
            </a:r>
            <a:r>
              <a:rPr lang="en-US" sz="1600" b="1" i="1" dirty="0"/>
              <a:t>?</a:t>
            </a:r>
            <a:endParaRPr lang="en-US" sz="1600" dirty="0"/>
          </a:p>
        </p:txBody>
      </p:sp>
    </p:spTree>
    <p:extLst>
      <p:ext uri="{BB962C8B-B14F-4D97-AF65-F5344CB8AC3E}">
        <p14:creationId xmlns:p14="http://schemas.microsoft.com/office/powerpoint/2010/main" val="166816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814080" y="2701757"/>
            <a:ext cx="341760" cy="400110"/>
          </a:xfrm>
          <a:prstGeom prst="rect">
            <a:avLst/>
          </a:prstGeom>
          <a:noFill/>
        </p:spPr>
        <p:txBody>
          <a:bodyPr wrap="none" rtlCol="0">
            <a:spAutoFit/>
          </a:bodyPr>
          <a:lstStyle/>
          <a:p>
            <a:pPr algn="ctr"/>
            <a:r>
              <a:rPr lang="en-US" sz="2000" b="1" i="1" dirty="0">
                <a:solidFill>
                  <a:srgbClr val="0000FF"/>
                </a:solidFill>
              </a:rPr>
              <a:t>?</a:t>
            </a:r>
          </a:p>
        </p:txBody>
      </p:sp>
      <p:sp>
        <p:nvSpPr>
          <p:cNvPr id="9" name="TextBox 8"/>
          <p:cNvSpPr txBox="1"/>
          <p:nvPr/>
        </p:nvSpPr>
        <p:spPr>
          <a:xfrm>
            <a:off x="4439219" y="2682163"/>
            <a:ext cx="341760" cy="400110"/>
          </a:xfrm>
          <a:prstGeom prst="rect">
            <a:avLst/>
          </a:prstGeom>
          <a:noFill/>
        </p:spPr>
        <p:txBody>
          <a:bodyPr wrap="none" rtlCol="0">
            <a:spAutoFit/>
          </a:bodyPr>
          <a:lstStyle/>
          <a:p>
            <a:pPr algn="ctr"/>
            <a:r>
              <a:rPr lang="en-US" sz="2000" b="1" i="1" dirty="0">
                <a:solidFill>
                  <a:srgbClr val="0000FF"/>
                </a:solidFill>
              </a:rPr>
              <a:t>?</a:t>
            </a:r>
          </a:p>
        </p:txBody>
      </p:sp>
      <p:sp>
        <p:nvSpPr>
          <p:cNvPr id="10" name="TextBox 9"/>
          <p:cNvSpPr txBox="1"/>
          <p:nvPr/>
        </p:nvSpPr>
        <p:spPr>
          <a:xfrm>
            <a:off x="7452682" y="2692757"/>
            <a:ext cx="341760" cy="400110"/>
          </a:xfrm>
          <a:prstGeom prst="rect">
            <a:avLst/>
          </a:prstGeom>
          <a:noFill/>
        </p:spPr>
        <p:txBody>
          <a:bodyPr wrap="none" rtlCol="0">
            <a:spAutoFit/>
          </a:bodyPr>
          <a:lstStyle/>
          <a:p>
            <a:pPr algn="ctr"/>
            <a:r>
              <a:rPr lang="en-US" sz="2000" b="1" i="1" dirty="0">
                <a:solidFill>
                  <a:srgbClr val="0000FF"/>
                </a:solidFill>
              </a:rPr>
              <a:t>?</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0" name="TextBox 19"/>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21" name="Straight Arrow Connector 20"/>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3" name="Straight Arrow Connector 22"/>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03412" y="3298945"/>
            <a:ext cx="5664188" cy="338554"/>
          </a:xfrm>
          <a:prstGeom prst="rect">
            <a:avLst/>
          </a:prstGeom>
          <a:noFill/>
        </p:spPr>
        <p:txBody>
          <a:bodyPr wrap="square" rtlCol="0">
            <a:spAutoFit/>
          </a:bodyPr>
          <a:lstStyle/>
          <a:p>
            <a:pPr algn="ctr"/>
            <a:r>
              <a:rPr lang="en-US" sz="1600" i="1" dirty="0">
                <a:solidFill>
                  <a:srgbClr val="0000FF"/>
                </a:solidFill>
              </a:rPr>
              <a:t>Three basic ways you can have a suboptimal visual outcome</a:t>
            </a:r>
          </a:p>
        </p:txBody>
      </p:sp>
    </p:spTree>
    <p:extLst>
      <p:ext uri="{BB962C8B-B14F-4D97-AF65-F5344CB8AC3E}">
        <p14:creationId xmlns:p14="http://schemas.microsoft.com/office/powerpoint/2010/main" val="1336134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rgbClr val="0000FF"/>
                </a:solidFill>
              </a:rPr>
              <a:t>What factors are associated with the presence of post-op aberrations?</a:t>
            </a:r>
          </a:p>
          <a:p>
            <a:r>
              <a:rPr lang="en-US" sz="1400" dirty="0">
                <a:solidFill>
                  <a:srgbClr val="0000FF"/>
                </a:solidFill>
              </a:rPr>
              <a:t>--High degrees of pre-op myopia, hyperopia, or astigmatism</a:t>
            </a:r>
          </a:p>
          <a:p>
            <a:r>
              <a:rPr lang="en-US" sz="1400" dirty="0">
                <a:solidFill>
                  <a:srgbClr val="0000FF"/>
                </a:solidFill>
              </a:rPr>
              <a:t>--A  smaller  ablation zone</a:t>
            </a:r>
          </a:p>
          <a:p>
            <a:r>
              <a:rPr lang="en-US" sz="1400" dirty="0">
                <a:solidFill>
                  <a:srgbClr val="0000FF"/>
                </a:solidFill>
              </a:rPr>
              <a:t>--The presence of aberrations pre-op</a:t>
            </a:r>
          </a:p>
          <a:p>
            <a:endParaRPr lang="en-US" sz="1400" i="1" dirty="0">
              <a:solidFill>
                <a:srgbClr val="0000FF"/>
              </a:solidFill>
            </a:endParaRPr>
          </a:p>
          <a:p>
            <a:r>
              <a:rPr lang="en-US" sz="1400" i="1" dirty="0">
                <a:solidFill>
                  <a:srgbClr val="0000FF"/>
                </a:solidFill>
              </a:rPr>
              <a:t>Which higher-order aberration is most contributory to </a:t>
            </a:r>
            <a:r>
              <a:rPr lang="en-US" sz="1400" i="1" dirty="0" err="1">
                <a:solidFill>
                  <a:srgbClr val="0000FF"/>
                </a:solidFill>
              </a:rPr>
              <a:t>pt</a:t>
            </a:r>
            <a:r>
              <a:rPr lang="en-US" sz="1400" i="1" dirty="0">
                <a:solidFill>
                  <a:srgbClr val="0000FF"/>
                </a:solidFill>
              </a:rPr>
              <a:t> symptoms?</a:t>
            </a:r>
          </a:p>
          <a:p>
            <a:r>
              <a:rPr lang="en-US" sz="1400" dirty="0">
                <a:solidFill>
                  <a:srgbClr val="0000FF"/>
                </a:solidFill>
              </a:rPr>
              <a:t>Spherical aberration</a:t>
            </a:r>
            <a:endParaRPr lang="en-US" sz="1400" i="1" dirty="0">
              <a:solidFill>
                <a:srgbClr val="0000FF"/>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55899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immunocompromised</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300</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4F82458C-4020-620F-504D-6F5A80C68748}"/>
              </a:ext>
            </a:extLst>
          </p:cNvPr>
          <p:cNvSpPr txBox="1"/>
          <p:nvPr/>
        </p:nvSpPr>
        <p:spPr>
          <a:xfrm>
            <a:off x="614582" y="4542016"/>
            <a:ext cx="7914836" cy="1077218"/>
          </a:xfrm>
          <a:prstGeom prst="rect">
            <a:avLst/>
          </a:prstGeom>
          <a:noFill/>
        </p:spPr>
        <p:txBody>
          <a:bodyPr wrap="square" rtlCol="0">
            <a:spAutoFit/>
          </a:bodyPr>
          <a:lstStyle/>
          <a:p>
            <a:r>
              <a:rPr lang="en-US" sz="1600" i="1" dirty="0"/>
              <a:t>When you hear ‘immunocompromised,’ two health scenarios should spring to mind—what are they?</a:t>
            </a:r>
          </a:p>
          <a:p>
            <a:r>
              <a:rPr lang="en-US" sz="1600" dirty="0"/>
              <a:t>--HIV/AIDS</a:t>
            </a:r>
          </a:p>
          <a:p>
            <a:r>
              <a:rPr lang="en-US" sz="1600" dirty="0"/>
              <a:t>--Cancer</a:t>
            </a:r>
          </a:p>
        </p:txBody>
      </p:sp>
    </p:spTree>
    <p:extLst>
      <p:ext uri="{BB962C8B-B14F-4D97-AF65-F5344CB8AC3E}">
        <p14:creationId xmlns:p14="http://schemas.microsoft.com/office/powerpoint/2010/main" val="337659742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immunocompromised</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301</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4F82458C-4020-620F-504D-6F5A80C68748}"/>
              </a:ext>
            </a:extLst>
          </p:cNvPr>
          <p:cNvSpPr txBox="1"/>
          <p:nvPr/>
        </p:nvSpPr>
        <p:spPr>
          <a:xfrm>
            <a:off x="614582" y="4542016"/>
            <a:ext cx="7914836" cy="1569660"/>
          </a:xfrm>
          <a:prstGeom prst="rect">
            <a:avLst/>
          </a:prstGeom>
          <a:noFill/>
        </p:spPr>
        <p:txBody>
          <a:bodyPr wrap="square" rtlCol="0">
            <a:spAutoFit/>
          </a:bodyPr>
          <a:lstStyle/>
          <a:p>
            <a:r>
              <a:rPr lang="en-US" sz="1600" i="1" dirty="0"/>
              <a:t>When you hear ‘immunocompromised,’ two health scenarios should spring to mind—what are they?</a:t>
            </a:r>
          </a:p>
          <a:p>
            <a:r>
              <a:rPr lang="en-US" sz="1600" dirty="0"/>
              <a:t>--HIV/AIDS</a:t>
            </a:r>
          </a:p>
          <a:p>
            <a:r>
              <a:rPr lang="en-US" sz="1600" dirty="0"/>
              <a:t>--Cancer</a:t>
            </a:r>
          </a:p>
          <a:p>
            <a:endParaRPr lang="en-US" sz="1600" i="1" dirty="0"/>
          </a:p>
          <a:p>
            <a:r>
              <a:rPr lang="en-US" sz="1600" i="1" dirty="0"/>
              <a:t>Why are immunocompromised pts relatively poor candidates for surgery?</a:t>
            </a:r>
          </a:p>
        </p:txBody>
      </p:sp>
    </p:spTree>
    <p:extLst>
      <p:ext uri="{BB962C8B-B14F-4D97-AF65-F5344CB8AC3E}">
        <p14:creationId xmlns:p14="http://schemas.microsoft.com/office/powerpoint/2010/main" val="331698713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immunocompromised</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302</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4F82458C-4020-620F-504D-6F5A80C68748}"/>
              </a:ext>
            </a:extLst>
          </p:cNvPr>
          <p:cNvSpPr txBox="1"/>
          <p:nvPr/>
        </p:nvSpPr>
        <p:spPr>
          <a:xfrm>
            <a:off x="614582" y="4542016"/>
            <a:ext cx="7914836" cy="1815882"/>
          </a:xfrm>
          <a:prstGeom prst="rect">
            <a:avLst/>
          </a:prstGeom>
          <a:noFill/>
        </p:spPr>
        <p:txBody>
          <a:bodyPr wrap="square" rtlCol="0">
            <a:spAutoFit/>
          </a:bodyPr>
          <a:lstStyle/>
          <a:p>
            <a:r>
              <a:rPr lang="en-US" sz="1600" i="1" dirty="0"/>
              <a:t>When you hear ‘immunocompromised,’ two health scenarios should spring to mind—what are they?</a:t>
            </a:r>
          </a:p>
          <a:p>
            <a:r>
              <a:rPr lang="en-US" sz="1600" dirty="0"/>
              <a:t>--HIV/AIDS</a:t>
            </a:r>
          </a:p>
          <a:p>
            <a:r>
              <a:rPr lang="en-US" sz="1600" dirty="0"/>
              <a:t>--Cancer</a:t>
            </a:r>
          </a:p>
          <a:p>
            <a:endParaRPr lang="en-US" sz="1600" i="1" dirty="0"/>
          </a:p>
          <a:p>
            <a:r>
              <a:rPr lang="en-US" sz="1600" i="1" dirty="0"/>
              <a:t>Why are immunocompromised pts relatively poor candidates for surgery?</a:t>
            </a:r>
          </a:p>
          <a:p>
            <a:r>
              <a:rPr lang="en-US" sz="1600" dirty="0"/>
              <a:t>Because they are at increased risk of post-op infection</a:t>
            </a:r>
          </a:p>
        </p:txBody>
      </p:sp>
    </p:spTree>
    <p:extLst>
      <p:ext uri="{BB962C8B-B14F-4D97-AF65-F5344CB8AC3E}">
        <p14:creationId xmlns:p14="http://schemas.microsoft.com/office/powerpoint/2010/main" val="176856469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These patients should give you pause before proceeding with ablative keratorefractive surgery:</a:t>
            </a:r>
          </a:p>
          <a:p>
            <a:pPr lvl="1" eaLnBrk="1" hangingPunct="1"/>
            <a:r>
              <a:rPr lang="en-US" altLang="en-US" sz="2400" dirty="0"/>
              <a:t>The patient with a </a:t>
            </a:r>
            <a:r>
              <a:rPr lang="en-US" altLang="en-US" sz="2400" dirty="0" err="1"/>
              <a:t>POcHx</a:t>
            </a:r>
            <a:r>
              <a:rPr lang="en-US" altLang="en-US" sz="2400" dirty="0"/>
              <a:t> of </a:t>
            </a:r>
            <a:r>
              <a:rPr lang="en-US" altLang="en-US" sz="2400" dirty="0">
                <a:solidFill>
                  <a:srgbClr val="0000FF"/>
                </a:solidFill>
              </a:rPr>
              <a:t>HSV keratitis</a:t>
            </a:r>
          </a:p>
          <a:p>
            <a:pPr lvl="1" eaLnBrk="1" hangingPunct="1"/>
            <a:r>
              <a:rPr lang="en-US" altLang="en-US" sz="2400" dirty="0"/>
              <a:t>The patient with a </a:t>
            </a:r>
            <a:r>
              <a:rPr lang="en-US" altLang="en-US" sz="2400" dirty="0" err="1"/>
              <a:t>POcHx</a:t>
            </a:r>
            <a:r>
              <a:rPr lang="en-US" altLang="en-US" sz="2400" dirty="0"/>
              <a:t> of </a:t>
            </a:r>
            <a:r>
              <a:rPr lang="en-US" altLang="en-US" sz="2400" dirty="0">
                <a:solidFill>
                  <a:srgbClr val="0000FF"/>
                </a:solidFill>
              </a:rPr>
              <a:t>DES</a:t>
            </a:r>
          </a:p>
          <a:p>
            <a:pPr lvl="1" eaLnBrk="1" hangingPunct="1"/>
            <a:r>
              <a:rPr lang="en-US" altLang="en-US" sz="2400" dirty="0"/>
              <a:t>The patient with PMHx of </a:t>
            </a:r>
            <a:r>
              <a:rPr lang="en-US" altLang="en-US" sz="2400" dirty="0">
                <a:solidFill>
                  <a:srgbClr val="0000FF"/>
                </a:solidFill>
              </a:rPr>
              <a:t>rheumatoid arthritis</a:t>
            </a:r>
          </a:p>
          <a:p>
            <a:pPr lvl="1" eaLnBrk="1" hangingPunct="1"/>
            <a:r>
              <a:rPr lang="en-US" altLang="en-US" sz="2400" dirty="0"/>
              <a:t>The patient whose pre-op exam suggests the possibility of </a:t>
            </a:r>
            <a:r>
              <a:rPr lang="en-US" altLang="en-US" sz="2400" dirty="0" err="1">
                <a:solidFill>
                  <a:srgbClr val="0000FF"/>
                </a:solidFill>
              </a:rPr>
              <a:t>forme</a:t>
            </a:r>
            <a:r>
              <a:rPr lang="en-US" altLang="en-US" sz="2400" dirty="0">
                <a:solidFill>
                  <a:srgbClr val="0000FF"/>
                </a:solidFill>
              </a:rPr>
              <a:t> fruste keratoconus </a:t>
            </a:r>
            <a:r>
              <a:rPr lang="en-US" altLang="en-US" sz="2400" dirty="0"/>
              <a:t>or other </a:t>
            </a:r>
            <a:r>
              <a:rPr lang="en-US" altLang="en-US" sz="2400" dirty="0" err="1">
                <a:solidFill>
                  <a:srgbClr val="0000FF"/>
                </a:solidFill>
              </a:rPr>
              <a:t>ectatic</a:t>
            </a:r>
            <a:r>
              <a:rPr lang="en-US" altLang="en-US" sz="2400" dirty="0">
                <a:solidFill>
                  <a:srgbClr val="0000FF"/>
                </a:solidFill>
              </a:rPr>
              <a:t> </a:t>
            </a:r>
            <a:r>
              <a:rPr lang="en-US" altLang="en-US" sz="2400" dirty="0"/>
              <a:t>disorder</a:t>
            </a:r>
          </a:p>
          <a:p>
            <a:pPr lvl="1" eaLnBrk="1" hangingPunct="1"/>
            <a:r>
              <a:rPr lang="en-US" altLang="en-US" sz="2400" dirty="0"/>
              <a:t>The </a:t>
            </a:r>
            <a:r>
              <a:rPr lang="en-US" altLang="en-US" sz="2400" dirty="0" err="1"/>
              <a:t>pt</a:t>
            </a:r>
            <a:r>
              <a:rPr lang="en-US" altLang="en-US" sz="2400" dirty="0"/>
              <a:t> who is </a:t>
            </a:r>
            <a:r>
              <a:rPr lang="en-US" altLang="en-US" sz="2400" dirty="0">
                <a:solidFill>
                  <a:srgbClr val="0000FF"/>
                </a:solidFill>
              </a:rPr>
              <a:t>immunocompromised</a:t>
            </a:r>
          </a:p>
          <a:p>
            <a:pPr lvl="1" eaLnBrk="1" hangingPunct="1"/>
            <a:r>
              <a:rPr lang="en-US" altLang="en-US" sz="2400" dirty="0"/>
              <a:t>The </a:t>
            </a:r>
            <a:r>
              <a:rPr lang="en-US" altLang="en-US" sz="2400" dirty="0" err="1"/>
              <a:t>pt</a:t>
            </a:r>
            <a:r>
              <a:rPr lang="en-US" altLang="en-US" sz="2400" dirty="0"/>
              <a:t> who is </a:t>
            </a:r>
            <a:r>
              <a:rPr lang="en-US" altLang="en-US" sz="2400" dirty="0">
                <a:solidFill>
                  <a:srgbClr val="0000FF"/>
                </a:solidFill>
              </a:rPr>
              <a:t>pregnant </a:t>
            </a:r>
            <a:r>
              <a:rPr lang="en-US" altLang="en-US" sz="2400" dirty="0"/>
              <a:t>or</a:t>
            </a:r>
            <a:r>
              <a:rPr lang="en-US" altLang="en-US" sz="2400" dirty="0">
                <a:solidFill>
                  <a:srgbClr val="0000FF"/>
                </a:solidFill>
              </a:rPr>
              <a:t> breastfeeding</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303</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4" name="Rectangle 9">
            <a:extLst>
              <a:ext uri="{FF2B5EF4-FFF2-40B4-BE49-F238E27FC236}">
                <a16:creationId xmlns:a16="http://schemas.microsoft.com/office/drawing/2014/main" id="{9F39DADF-AAB2-0764-6148-EB5DFB30EED9}"/>
              </a:ext>
            </a:extLst>
          </p:cNvPr>
          <p:cNvSpPr>
            <a:spLocks noChangeArrowheads="1"/>
          </p:cNvSpPr>
          <p:nvPr/>
        </p:nvSpPr>
        <p:spPr bwMode="auto">
          <a:xfrm>
            <a:off x="2857500" y="4495800"/>
            <a:ext cx="12573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dirty="0"/>
              <a:t>condition</a:t>
            </a:r>
          </a:p>
        </p:txBody>
      </p:sp>
      <p:sp>
        <p:nvSpPr>
          <p:cNvPr id="5" name="Rectangle 9">
            <a:extLst>
              <a:ext uri="{FF2B5EF4-FFF2-40B4-BE49-F238E27FC236}">
                <a16:creationId xmlns:a16="http://schemas.microsoft.com/office/drawing/2014/main" id="{6C4C1979-D246-3531-B050-8AD822D3C4C0}"/>
              </a:ext>
            </a:extLst>
          </p:cNvPr>
          <p:cNvSpPr>
            <a:spLocks noChangeArrowheads="1"/>
          </p:cNvSpPr>
          <p:nvPr/>
        </p:nvSpPr>
        <p:spPr bwMode="auto">
          <a:xfrm>
            <a:off x="4533900" y="4495800"/>
            <a:ext cx="19431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dirty="0"/>
              <a:t>related activity</a:t>
            </a:r>
          </a:p>
        </p:txBody>
      </p:sp>
    </p:spTree>
    <p:extLst>
      <p:ext uri="{BB962C8B-B14F-4D97-AF65-F5344CB8AC3E}">
        <p14:creationId xmlns:p14="http://schemas.microsoft.com/office/powerpoint/2010/main" val="347861895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F39DADF-AAB2-0764-6148-EB5DFB30EED9}"/>
              </a:ext>
            </a:extLst>
          </p:cNvPr>
          <p:cNvSpPr>
            <a:spLocks noChangeArrowheads="1"/>
          </p:cNvSpPr>
          <p:nvPr/>
        </p:nvSpPr>
        <p:spPr bwMode="auto">
          <a:xfrm>
            <a:off x="2857500" y="4495800"/>
            <a:ext cx="12573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5" name="Rectangle 9">
            <a:extLst>
              <a:ext uri="{FF2B5EF4-FFF2-40B4-BE49-F238E27FC236}">
                <a16:creationId xmlns:a16="http://schemas.microsoft.com/office/drawing/2014/main" id="{6C4C1979-D246-3531-B050-8AD822D3C4C0}"/>
              </a:ext>
            </a:extLst>
          </p:cNvPr>
          <p:cNvSpPr>
            <a:spLocks noChangeArrowheads="1"/>
          </p:cNvSpPr>
          <p:nvPr/>
        </p:nvSpPr>
        <p:spPr bwMode="auto">
          <a:xfrm>
            <a:off x="4533900" y="4495800"/>
            <a:ext cx="1943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9" name="Rectangle 9"/>
          <p:cNvSpPr>
            <a:spLocks noGrp="1" noChangeArrowheads="1"/>
          </p:cNvSpPr>
          <p:nvPr>
            <p:ph type="body" idx="1"/>
          </p:nvPr>
        </p:nvSpPr>
        <p:spPr>
          <a:xfrm>
            <a:off x="228600" y="990600"/>
            <a:ext cx="86868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t>These patients should give you pause before proceeding with ablative keratorefractive surgery:</a:t>
            </a:r>
          </a:p>
          <a:p>
            <a:pPr lvl="1" eaLnBrk="1" hangingPunct="1"/>
            <a:r>
              <a:rPr lang="en-US" altLang="en-US" sz="2400" dirty="0"/>
              <a:t>The patient with a </a:t>
            </a:r>
            <a:r>
              <a:rPr lang="en-US" altLang="en-US" sz="2400" dirty="0" err="1"/>
              <a:t>POcHx</a:t>
            </a:r>
            <a:r>
              <a:rPr lang="en-US" altLang="en-US" sz="2400" dirty="0"/>
              <a:t> of </a:t>
            </a:r>
            <a:r>
              <a:rPr lang="en-US" altLang="en-US" sz="2400" dirty="0">
                <a:solidFill>
                  <a:srgbClr val="0000FF"/>
                </a:solidFill>
              </a:rPr>
              <a:t>HSV keratitis</a:t>
            </a:r>
          </a:p>
          <a:p>
            <a:pPr lvl="1" eaLnBrk="1" hangingPunct="1"/>
            <a:r>
              <a:rPr lang="en-US" altLang="en-US" sz="2400" dirty="0"/>
              <a:t>The patient with a </a:t>
            </a:r>
            <a:r>
              <a:rPr lang="en-US" altLang="en-US" sz="2400" dirty="0" err="1"/>
              <a:t>POcHx</a:t>
            </a:r>
            <a:r>
              <a:rPr lang="en-US" altLang="en-US" sz="2400" dirty="0"/>
              <a:t> of </a:t>
            </a:r>
            <a:r>
              <a:rPr lang="en-US" altLang="en-US" sz="2400" dirty="0">
                <a:solidFill>
                  <a:srgbClr val="0000FF"/>
                </a:solidFill>
              </a:rPr>
              <a:t>DES</a:t>
            </a:r>
          </a:p>
          <a:p>
            <a:pPr lvl="1" eaLnBrk="1" hangingPunct="1"/>
            <a:r>
              <a:rPr lang="en-US" altLang="en-US" sz="2400" dirty="0"/>
              <a:t>The patient with PMHx of </a:t>
            </a:r>
            <a:r>
              <a:rPr lang="en-US" altLang="en-US" sz="2400" dirty="0">
                <a:solidFill>
                  <a:srgbClr val="0000FF"/>
                </a:solidFill>
              </a:rPr>
              <a:t>rheumatoid arthritis</a:t>
            </a:r>
          </a:p>
          <a:p>
            <a:pPr lvl="1" eaLnBrk="1" hangingPunct="1"/>
            <a:r>
              <a:rPr lang="en-US" altLang="en-US" sz="2400" dirty="0"/>
              <a:t>The patient whose pre-op exam suggests the possibility of </a:t>
            </a:r>
            <a:r>
              <a:rPr lang="en-US" altLang="en-US" sz="2400" dirty="0" err="1">
                <a:solidFill>
                  <a:srgbClr val="0000FF"/>
                </a:solidFill>
              </a:rPr>
              <a:t>forme</a:t>
            </a:r>
            <a:r>
              <a:rPr lang="en-US" altLang="en-US" sz="2400" dirty="0">
                <a:solidFill>
                  <a:srgbClr val="0000FF"/>
                </a:solidFill>
              </a:rPr>
              <a:t> fruste keratoconus </a:t>
            </a:r>
            <a:r>
              <a:rPr lang="en-US" altLang="en-US" sz="2400" dirty="0"/>
              <a:t>or other </a:t>
            </a:r>
            <a:r>
              <a:rPr lang="en-US" altLang="en-US" sz="2400" dirty="0" err="1">
                <a:solidFill>
                  <a:srgbClr val="0000FF"/>
                </a:solidFill>
              </a:rPr>
              <a:t>ectatic</a:t>
            </a:r>
            <a:r>
              <a:rPr lang="en-US" altLang="en-US" sz="2400" dirty="0">
                <a:solidFill>
                  <a:srgbClr val="0000FF"/>
                </a:solidFill>
              </a:rPr>
              <a:t> </a:t>
            </a:r>
            <a:r>
              <a:rPr lang="en-US" altLang="en-US" sz="2400" dirty="0"/>
              <a:t>disorder</a:t>
            </a:r>
          </a:p>
          <a:p>
            <a:pPr lvl="1" eaLnBrk="1" hangingPunct="1"/>
            <a:r>
              <a:rPr lang="en-US" altLang="en-US" sz="2400" dirty="0"/>
              <a:t>The </a:t>
            </a:r>
            <a:r>
              <a:rPr lang="en-US" altLang="en-US" sz="2400" dirty="0" err="1"/>
              <a:t>pt</a:t>
            </a:r>
            <a:r>
              <a:rPr lang="en-US" altLang="en-US" sz="2400" dirty="0"/>
              <a:t> who is </a:t>
            </a:r>
            <a:r>
              <a:rPr lang="en-US" altLang="en-US" sz="2400" dirty="0">
                <a:solidFill>
                  <a:srgbClr val="0000FF"/>
                </a:solidFill>
              </a:rPr>
              <a:t>immunocompromised</a:t>
            </a:r>
          </a:p>
          <a:p>
            <a:pPr lvl="1" eaLnBrk="1" hangingPunct="1"/>
            <a:r>
              <a:rPr lang="en-US" altLang="en-US" sz="2400" dirty="0"/>
              <a:t>The </a:t>
            </a:r>
            <a:r>
              <a:rPr lang="en-US" altLang="en-US" sz="2400" dirty="0" err="1"/>
              <a:t>pt</a:t>
            </a:r>
            <a:r>
              <a:rPr lang="en-US" altLang="en-US" sz="2400" dirty="0"/>
              <a:t> who is </a:t>
            </a:r>
            <a:r>
              <a:rPr lang="en-US" altLang="en-US" sz="2400" dirty="0">
                <a:solidFill>
                  <a:srgbClr val="0000FF"/>
                </a:solidFill>
              </a:rPr>
              <a:t>pregnant </a:t>
            </a:r>
            <a:r>
              <a:rPr lang="en-US" altLang="en-US" sz="2400" dirty="0"/>
              <a:t>or</a:t>
            </a:r>
            <a:r>
              <a:rPr lang="en-US" altLang="en-US" sz="2400" dirty="0">
                <a:solidFill>
                  <a:srgbClr val="0000FF"/>
                </a:solidFill>
              </a:rPr>
              <a:t> breastfeeding</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304</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Tree>
    <p:extLst>
      <p:ext uri="{BB962C8B-B14F-4D97-AF65-F5344CB8AC3E}">
        <p14:creationId xmlns:p14="http://schemas.microsoft.com/office/powerpoint/2010/main" val="354492184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F39DADF-AAB2-0764-6148-EB5DFB30EED9}"/>
              </a:ext>
            </a:extLst>
          </p:cNvPr>
          <p:cNvSpPr>
            <a:spLocks noChangeArrowheads="1"/>
          </p:cNvSpPr>
          <p:nvPr/>
        </p:nvSpPr>
        <p:spPr bwMode="auto">
          <a:xfrm>
            <a:off x="2857500" y="4495800"/>
            <a:ext cx="12573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5" name="Rectangle 9">
            <a:extLst>
              <a:ext uri="{FF2B5EF4-FFF2-40B4-BE49-F238E27FC236}">
                <a16:creationId xmlns:a16="http://schemas.microsoft.com/office/drawing/2014/main" id="{6C4C1979-D246-3531-B050-8AD822D3C4C0}"/>
              </a:ext>
            </a:extLst>
          </p:cNvPr>
          <p:cNvSpPr>
            <a:spLocks noChangeArrowheads="1"/>
          </p:cNvSpPr>
          <p:nvPr/>
        </p:nvSpPr>
        <p:spPr bwMode="auto">
          <a:xfrm>
            <a:off x="4533900" y="4495800"/>
            <a:ext cx="1943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9" name="Rectangle 9"/>
          <p:cNvSpPr>
            <a:spLocks noGrp="1" noChangeArrowheads="1"/>
          </p:cNvSpPr>
          <p:nvPr>
            <p:ph type="body" idx="1"/>
          </p:nvPr>
        </p:nvSpPr>
        <p:spPr>
          <a:xfrm>
            <a:off x="228600" y="990600"/>
            <a:ext cx="8686800" cy="4038601"/>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immunocompromised</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pregnant </a:t>
            </a:r>
            <a:r>
              <a:rPr lang="en-US" altLang="en-US" sz="2400" b="1" dirty="0"/>
              <a:t>or</a:t>
            </a:r>
            <a:r>
              <a:rPr lang="en-US" altLang="en-US" sz="2400" b="1" dirty="0">
                <a:solidFill>
                  <a:srgbClr val="0000FF"/>
                </a:solidFill>
              </a:rPr>
              <a:t> breastfeeding</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305</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695CA910-5E4D-B1C4-10CF-C6D99C7730A2}"/>
              </a:ext>
            </a:extLst>
          </p:cNvPr>
          <p:cNvSpPr txBox="1"/>
          <p:nvPr/>
        </p:nvSpPr>
        <p:spPr>
          <a:xfrm>
            <a:off x="1537252" y="4966829"/>
            <a:ext cx="6539948" cy="584775"/>
          </a:xfrm>
          <a:prstGeom prst="rect">
            <a:avLst/>
          </a:prstGeom>
          <a:noFill/>
        </p:spPr>
        <p:txBody>
          <a:bodyPr wrap="square" rtlCol="0">
            <a:spAutoFit/>
          </a:bodyPr>
          <a:lstStyle/>
          <a:p>
            <a:r>
              <a:rPr lang="en-US" sz="1600" i="1" dirty="0"/>
              <a:t>Why are these contraindications to refractive surgery? (Hint: It has nothing to do with any systemic meds given to relax the </a:t>
            </a:r>
            <a:r>
              <a:rPr lang="en-US" sz="1600" i="1" dirty="0" err="1"/>
              <a:t>pt</a:t>
            </a:r>
            <a:r>
              <a:rPr lang="en-US" sz="1600" i="1" dirty="0"/>
              <a:t> for surgery.)</a:t>
            </a:r>
          </a:p>
        </p:txBody>
      </p:sp>
    </p:spTree>
    <p:extLst>
      <p:ext uri="{BB962C8B-B14F-4D97-AF65-F5344CB8AC3E}">
        <p14:creationId xmlns:p14="http://schemas.microsoft.com/office/powerpoint/2010/main" val="247661937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F39DADF-AAB2-0764-6148-EB5DFB30EED9}"/>
              </a:ext>
            </a:extLst>
          </p:cNvPr>
          <p:cNvSpPr>
            <a:spLocks noChangeArrowheads="1"/>
          </p:cNvSpPr>
          <p:nvPr/>
        </p:nvSpPr>
        <p:spPr bwMode="auto">
          <a:xfrm>
            <a:off x="2857500" y="4495800"/>
            <a:ext cx="12573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5" name="Rectangle 9">
            <a:extLst>
              <a:ext uri="{FF2B5EF4-FFF2-40B4-BE49-F238E27FC236}">
                <a16:creationId xmlns:a16="http://schemas.microsoft.com/office/drawing/2014/main" id="{6C4C1979-D246-3531-B050-8AD822D3C4C0}"/>
              </a:ext>
            </a:extLst>
          </p:cNvPr>
          <p:cNvSpPr>
            <a:spLocks noChangeArrowheads="1"/>
          </p:cNvSpPr>
          <p:nvPr/>
        </p:nvSpPr>
        <p:spPr bwMode="auto">
          <a:xfrm>
            <a:off x="4533900" y="4495800"/>
            <a:ext cx="1943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61449" name="Rectangle 9"/>
          <p:cNvSpPr>
            <a:spLocks noGrp="1" noChangeArrowheads="1"/>
          </p:cNvSpPr>
          <p:nvPr>
            <p:ph type="body" idx="1"/>
          </p:nvPr>
        </p:nvSpPr>
        <p:spPr>
          <a:xfrm>
            <a:off x="228600" y="990600"/>
            <a:ext cx="8686800" cy="4038601"/>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immunocompromised</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pregnant </a:t>
            </a:r>
            <a:r>
              <a:rPr lang="en-US" altLang="en-US" sz="2400" b="1" dirty="0"/>
              <a:t>or</a:t>
            </a:r>
            <a:r>
              <a:rPr lang="en-US" altLang="en-US" sz="2400" b="1" dirty="0">
                <a:solidFill>
                  <a:srgbClr val="0000FF"/>
                </a:solidFill>
              </a:rPr>
              <a:t> breastfeeding</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306</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695CA910-5E4D-B1C4-10CF-C6D99C7730A2}"/>
              </a:ext>
            </a:extLst>
          </p:cNvPr>
          <p:cNvSpPr txBox="1"/>
          <p:nvPr/>
        </p:nvSpPr>
        <p:spPr>
          <a:xfrm>
            <a:off x="1537252" y="4966829"/>
            <a:ext cx="6539948" cy="830997"/>
          </a:xfrm>
          <a:prstGeom prst="rect">
            <a:avLst/>
          </a:prstGeom>
          <a:noFill/>
        </p:spPr>
        <p:txBody>
          <a:bodyPr wrap="square" rtlCol="0">
            <a:spAutoFit/>
          </a:bodyPr>
          <a:lstStyle/>
          <a:p>
            <a:r>
              <a:rPr lang="en-US" sz="1600" i="1" dirty="0"/>
              <a:t>Why are these contraindications to refractive surgery? (Hint: It has nothing to do with any systemic meds given to relax the </a:t>
            </a:r>
            <a:r>
              <a:rPr lang="en-US" sz="1600" i="1" dirty="0" err="1"/>
              <a:t>pt</a:t>
            </a:r>
            <a:r>
              <a:rPr lang="en-US" sz="1600" i="1" dirty="0"/>
              <a:t> for surgery.)</a:t>
            </a:r>
          </a:p>
          <a:p>
            <a:r>
              <a:rPr lang="en-US" sz="1600" dirty="0"/>
              <a:t>Both can affect the  hydration  and/or   refractive  state of the cornea</a:t>
            </a:r>
          </a:p>
        </p:txBody>
      </p:sp>
      <p:sp>
        <p:nvSpPr>
          <p:cNvPr id="6" name="Rectangle 5">
            <a:extLst>
              <a:ext uri="{FF2B5EF4-FFF2-40B4-BE49-F238E27FC236}">
                <a16:creationId xmlns:a16="http://schemas.microsoft.com/office/drawing/2014/main" id="{EF9C97F8-172D-DDB7-DCE9-615AA3CEF30D}"/>
              </a:ext>
            </a:extLst>
          </p:cNvPr>
          <p:cNvSpPr/>
          <p:nvPr/>
        </p:nvSpPr>
        <p:spPr>
          <a:xfrm>
            <a:off x="3352800" y="5527813"/>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8E6340-7273-9769-26D3-0193F8C0D999}"/>
              </a:ext>
            </a:extLst>
          </p:cNvPr>
          <p:cNvSpPr/>
          <p:nvPr/>
        </p:nvSpPr>
        <p:spPr>
          <a:xfrm>
            <a:off x="5048250" y="5518451"/>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8795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F39DADF-AAB2-0764-6148-EB5DFB30EED9}"/>
              </a:ext>
            </a:extLst>
          </p:cNvPr>
          <p:cNvSpPr>
            <a:spLocks noChangeArrowheads="1"/>
          </p:cNvSpPr>
          <p:nvPr/>
        </p:nvSpPr>
        <p:spPr bwMode="auto">
          <a:xfrm>
            <a:off x="2857500" y="4495800"/>
            <a:ext cx="12573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5" name="Rectangle 9">
            <a:extLst>
              <a:ext uri="{FF2B5EF4-FFF2-40B4-BE49-F238E27FC236}">
                <a16:creationId xmlns:a16="http://schemas.microsoft.com/office/drawing/2014/main" id="{6C4C1979-D246-3531-B050-8AD822D3C4C0}"/>
              </a:ext>
            </a:extLst>
          </p:cNvPr>
          <p:cNvSpPr>
            <a:spLocks noChangeArrowheads="1"/>
          </p:cNvSpPr>
          <p:nvPr/>
        </p:nvSpPr>
        <p:spPr bwMode="auto">
          <a:xfrm>
            <a:off x="4533900" y="4495800"/>
            <a:ext cx="1943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9" name="Rectangle 9"/>
          <p:cNvSpPr>
            <a:spLocks noGrp="1" noChangeArrowheads="1"/>
          </p:cNvSpPr>
          <p:nvPr>
            <p:ph type="body" idx="1"/>
          </p:nvPr>
        </p:nvSpPr>
        <p:spPr>
          <a:xfrm>
            <a:off x="228600" y="990600"/>
            <a:ext cx="8686800" cy="4038601"/>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immunocompromised</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pregnant </a:t>
            </a:r>
            <a:r>
              <a:rPr lang="en-US" altLang="en-US" sz="2400" b="1" dirty="0"/>
              <a:t>or</a:t>
            </a:r>
            <a:r>
              <a:rPr lang="en-US" altLang="en-US" sz="2400" b="1" dirty="0">
                <a:solidFill>
                  <a:srgbClr val="0000FF"/>
                </a:solidFill>
              </a:rPr>
              <a:t> breastfeeding</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307</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695CA910-5E4D-B1C4-10CF-C6D99C7730A2}"/>
              </a:ext>
            </a:extLst>
          </p:cNvPr>
          <p:cNvSpPr txBox="1"/>
          <p:nvPr/>
        </p:nvSpPr>
        <p:spPr>
          <a:xfrm>
            <a:off x="1537252" y="4966829"/>
            <a:ext cx="6539948" cy="1077218"/>
          </a:xfrm>
          <a:prstGeom prst="rect">
            <a:avLst/>
          </a:prstGeom>
          <a:noFill/>
        </p:spPr>
        <p:txBody>
          <a:bodyPr wrap="square" rtlCol="0">
            <a:spAutoFit/>
          </a:bodyPr>
          <a:lstStyle/>
          <a:p>
            <a:r>
              <a:rPr lang="en-US" sz="1600" i="1" dirty="0"/>
              <a:t>Why are these contraindications to refractive surgery? (Hint: It has nothing to do with any systemic meds given to relax the </a:t>
            </a:r>
            <a:r>
              <a:rPr lang="en-US" sz="1600" i="1" dirty="0" err="1"/>
              <a:t>pt</a:t>
            </a:r>
            <a:r>
              <a:rPr lang="en-US" sz="1600" i="1" dirty="0"/>
              <a:t> for surgery.)</a:t>
            </a:r>
          </a:p>
          <a:p>
            <a:r>
              <a:rPr lang="en-US" sz="1600" dirty="0"/>
              <a:t>Both can affect the  hydration  and/or   refractive  state of the cornea</a:t>
            </a:r>
          </a:p>
          <a:p>
            <a:endParaRPr lang="en-US" sz="1600" dirty="0"/>
          </a:p>
        </p:txBody>
      </p:sp>
    </p:spTree>
    <p:extLst>
      <p:ext uri="{BB962C8B-B14F-4D97-AF65-F5344CB8AC3E}">
        <p14:creationId xmlns:p14="http://schemas.microsoft.com/office/powerpoint/2010/main" val="259758233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F39DADF-AAB2-0764-6148-EB5DFB30EED9}"/>
              </a:ext>
            </a:extLst>
          </p:cNvPr>
          <p:cNvSpPr>
            <a:spLocks noChangeArrowheads="1"/>
          </p:cNvSpPr>
          <p:nvPr/>
        </p:nvSpPr>
        <p:spPr bwMode="auto">
          <a:xfrm>
            <a:off x="2857500" y="4495800"/>
            <a:ext cx="12573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5" name="Rectangle 9">
            <a:extLst>
              <a:ext uri="{FF2B5EF4-FFF2-40B4-BE49-F238E27FC236}">
                <a16:creationId xmlns:a16="http://schemas.microsoft.com/office/drawing/2014/main" id="{6C4C1979-D246-3531-B050-8AD822D3C4C0}"/>
              </a:ext>
            </a:extLst>
          </p:cNvPr>
          <p:cNvSpPr>
            <a:spLocks noChangeArrowheads="1"/>
          </p:cNvSpPr>
          <p:nvPr/>
        </p:nvSpPr>
        <p:spPr bwMode="auto">
          <a:xfrm>
            <a:off x="4533900" y="4495800"/>
            <a:ext cx="1943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61449" name="Rectangle 9"/>
          <p:cNvSpPr>
            <a:spLocks noGrp="1" noChangeArrowheads="1"/>
          </p:cNvSpPr>
          <p:nvPr>
            <p:ph type="body" idx="1"/>
          </p:nvPr>
        </p:nvSpPr>
        <p:spPr>
          <a:xfrm>
            <a:off x="228600" y="990600"/>
            <a:ext cx="8686800" cy="4038601"/>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immunocompromised</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pregnant </a:t>
            </a:r>
            <a:r>
              <a:rPr lang="en-US" altLang="en-US" sz="2400" b="1" dirty="0"/>
              <a:t>or</a:t>
            </a:r>
            <a:r>
              <a:rPr lang="en-US" altLang="en-US" sz="2400" b="1" dirty="0">
                <a:solidFill>
                  <a:srgbClr val="0000FF"/>
                </a:solidFill>
              </a:rPr>
              <a:t> breastfeeding</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308</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695CA910-5E4D-B1C4-10CF-C6D99C7730A2}"/>
              </a:ext>
            </a:extLst>
          </p:cNvPr>
          <p:cNvSpPr txBox="1"/>
          <p:nvPr/>
        </p:nvSpPr>
        <p:spPr>
          <a:xfrm>
            <a:off x="1537252" y="4966829"/>
            <a:ext cx="6539948" cy="1569660"/>
          </a:xfrm>
          <a:prstGeom prst="rect">
            <a:avLst/>
          </a:prstGeom>
          <a:noFill/>
        </p:spPr>
        <p:txBody>
          <a:bodyPr wrap="square" rtlCol="0">
            <a:spAutoFit/>
          </a:bodyPr>
          <a:lstStyle/>
          <a:p>
            <a:r>
              <a:rPr lang="en-US" sz="1600" i="1" dirty="0"/>
              <a:t>Why are these contraindications to refractive surgery? (Hint: It has nothing to do with any systemic meds given to relax the </a:t>
            </a:r>
            <a:r>
              <a:rPr lang="en-US" sz="1600" i="1" dirty="0" err="1"/>
              <a:t>pt</a:t>
            </a:r>
            <a:r>
              <a:rPr lang="en-US" sz="1600" i="1" dirty="0"/>
              <a:t> for surgery.)</a:t>
            </a:r>
          </a:p>
          <a:p>
            <a:r>
              <a:rPr lang="en-US" sz="1600" dirty="0"/>
              <a:t>Both can affect the  hydration  and/or   refractive  state of the cornea</a:t>
            </a:r>
          </a:p>
          <a:p>
            <a:endParaRPr lang="en-US" sz="1600" dirty="0"/>
          </a:p>
          <a:p>
            <a:r>
              <a:rPr lang="en-US" sz="1600" i="1" dirty="0"/>
              <a:t>How long after pregnancy (or breastfeeding) should one wait before performing keratorefractive surgery?</a:t>
            </a:r>
            <a:endParaRPr lang="en-US" sz="1600" dirty="0"/>
          </a:p>
        </p:txBody>
      </p:sp>
    </p:spTree>
    <p:extLst>
      <p:ext uri="{BB962C8B-B14F-4D97-AF65-F5344CB8AC3E}">
        <p14:creationId xmlns:p14="http://schemas.microsoft.com/office/powerpoint/2010/main" val="250447707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F39DADF-AAB2-0764-6148-EB5DFB30EED9}"/>
              </a:ext>
            </a:extLst>
          </p:cNvPr>
          <p:cNvSpPr>
            <a:spLocks noChangeArrowheads="1"/>
          </p:cNvSpPr>
          <p:nvPr/>
        </p:nvSpPr>
        <p:spPr bwMode="auto">
          <a:xfrm>
            <a:off x="2857500" y="4495800"/>
            <a:ext cx="12573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5" name="Rectangle 9">
            <a:extLst>
              <a:ext uri="{FF2B5EF4-FFF2-40B4-BE49-F238E27FC236}">
                <a16:creationId xmlns:a16="http://schemas.microsoft.com/office/drawing/2014/main" id="{6C4C1979-D246-3531-B050-8AD822D3C4C0}"/>
              </a:ext>
            </a:extLst>
          </p:cNvPr>
          <p:cNvSpPr>
            <a:spLocks noChangeArrowheads="1"/>
          </p:cNvSpPr>
          <p:nvPr/>
        </p:nvSpPr>
        <p:spPr bwMode="auto">
          <a:xfrm>
            <a:off x="4533900" y="4495800"/>
            <a:ext cx="1943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2" name="Rectangle 9">
            <a:extLst>
              <a:ext uri="{FF2B5EF4-FFF2-40B4-BE49-F238E27FC236}">
                <a16:creationId xmlns:a16="http://schemas.microsoft.com/office/drawing/2014/main" id="{3C794E9D-F7E6-BA46-B52D-4B589276D600}"/>
              </a:ext>
            </a:extLst>
          </p:cNvPr>
          <p:cNvSpPr>
            <a:spLocks noChangeArrowheads="1"/>
          </p:cNvSpPr>
          <p:nvPr/>
        </p:nvSpPr>
        <p:spPr bwMode="auto">
          <a:xfrm>
            <a:off x="2857500" y="4038600"/>
            <a:ext cx="30861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p>
        </p:txBody>
      </p:sp>
      <p:sp>
        <p:nvSpPr>
          <p:cNvPr id="61442" name="Rectangle 2"/>
          <p:cNvSpPr>
            <a:spLocks noChangeArrowheads="1"/>
          </p:cNvSpPr>
          <p:nvPr/>
        </p:nvSpPr>
        <p:spPr bwMode="auto">
          <a:xfrm>
            <a:off x="5943600" y="3581400"/>
            <a:ext cx="9144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3"/>
          <p:cNvSpPr>
            <a:spLocks noChangeArrowheads="1"/>
          </p:cNvSpPr>
          <p:nvPr/>
        </p:nvSpPr>
        <p:spPr bwMode="auto">
          <a:xfrm>
            <a:off x="1371600" y="3581400"/>
            <a:ext cx="3429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4"/>
          <p:cNvSpPr>
            <a:spLocks noChangeArrowheads="1"/>
          </p:cNvSpPr>
          <p:nvPr/>
        </p:nvSpPr>
        <p:spPr bwMode="auto">
          <a:xfrm>
            <a:off x="4876800" y="1905000"/>
            <a:ext cx="18288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4495800" y="2743200"/>
            <a:ext cx="26670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6"/>
          <p:cNvSpPr>
            <a:spLocks noChangeArrowheads="1"/>
          </p:cNvSpPr>
          <p:nvPr/>
        </p:nvSpPr>
        <p:spPr bwMode="auto">
          <a:xfrm>
            <a:off x="4876800" y="22860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61447" name="Rectangle 7"/>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61449" name="Rectangle 9"/>
          <p:cNvSpPr>
            <a:spLocks noGrp="1" noChangeArrowheads="1"/>
          </p:cNvSpPr>
          <p:nvPr>
            <p:ph type="body" idx="1"/>
          </p:nvPr>
        </p:nvSpPr>
        <p:spPr>
          <a:xfrm>
            <a:off x="228600" y="990600"/>
            <a:ext cx="8686800" cy="4038601"/>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b="1" dirty="0">
                <a:solidFill>
                  <a:schemeClr val="bg1">
                    <a:lumMod val="75000"/>
                  </a:schemeClr>
                </a:solidFill>
              </a:rPr>
              <a:t>These patients should give you pause before proceeding with ablative keratorefractive surgery:</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HSV keratitis</a:t>
            </a:r>
          </a:p>
          <a:p>
            <a:pPr lvl="1" eaLnBrk="1" hangingPunct="1"/>
            <a:r>
              <a:rPr lang="en-US" altLang="en-US" sz="2400" dirty="0">
                <a:solidFill>
                  <a:schemeClr val="bg1">
                    <a:lumMod val="75000"/>
                  </a:schemeClr>
                </a:solidFill>
              </a:rPr>
              <a:t>The patient with a </a:t>
            </a:r>
            <a:r>
              <a:rPr lang="en-US" altLang="en-US" sz="2400" dirty="0" err="1">
                <a:solidFill>
                  <a:schemeClr val="bg1">
                    <a:lumMod val="75000"/>
                  </a:schemeClr>
                </a:solidFill>
              </a:rPr>
              <a:t>POcHx</a:t>
            </a:r>
            <a:r>
              <a:rPr lang="en-US" altLang="en-US" sz="2400" dirty="0">
                <a:solidFill>
                  <a:schemeClr val="bg1">
                    <a:lumMod val="75000"/>
                  </a:schemeClr>
                </a:solidFill>
              </a:rPr>
              <a:t> of DES</a:t>
            </a:r>
          </a:p>
          <a:p>
            <a:pPr lvl="1" eaLnBrk="1" hangingPunct="1"/>
            <a:r>
              <a:rPr lang="en-US" altLang="en-US" sz="2400" dirty="0">
                <a:solidFill>
                  <a:schemeClr val="bg1">
                    <a:lumMod val="75000"/>
                  </a:schemeClr>
                </a:solidFill>
              </a:rPr>
              <a:t>The patient with PMHx of rheumatoid arthritis</a:t>
            </a:r>
          </a:p>
          <a:p>
            <a:pPr lvl="1" eaLnBrk="1" hangingPunct="1"/>
            <a:r>
              <a:rPr lang="en-US" altLang="en-US" sz="2400" dirty="0">
                <a:solidFill>
                  <a:schemeClr val="bg1">
                    <a:lumMod val="75000"/>
                  </a:schemeClr>
                </a:solidFill>
              </a:rPr>
              <a:t>The patient whose pre-op exam suggests the possibility of </a:t>
            </a:r>
            <a:r>
              <a:rPr lang="en-US" altLang="en-US" sz="2400" dirty="0" err="1">
                <a:solidFill>
                  <a:schemeClr val="bg1">
                    <a:lumMod val="75000"/>
                  </a:schemeClr>
                </a:solidFill>
              </a:rPr>
              <a:t>forme</a:t>
            </a:r>
            <a:r>
              <a:rPr lang="en-US" altLang="en-US" sz="2400" dirty="0">
                <a:solidFill>
                  <a:schemeClr val="bg1">
                    <a:lumMod val="75000"/>
                  </a:schemeClr>
                </a:solidFill>
              </a:rPr>
              <a:t> fruste keratoconus or other </a:t>
            </a:r>
            <a:r>
              <a:rPr lang="en-US" altLang="en-US" sz="2400" dirty="0" err="1">
                <a:solidFill>
                  <a:schemeClr val="bg1">
                    <a:lumMod val="75000"/>
                  </a:schemeClr>
                </a:solidFill>
              </a:rPr>
              <a:t>ectatic</a:t>
            </a:r>
            <a:r>
              <a:rPr lang="en-US" altLang="en-US" sz="2400" dirty="0">
                <a:solidFill>
                  <a:schemeClr val="bg1">
                    <a:lumMod val="75000"/>
                  </a:schemeClr>
                </a:solidFill>
              </a:rPr>
              <a:t> disorder</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immunocompromised</a:t>
            </a:r>
          </a:p>
          <a:p>
            <a:pPr lvl="1" eaLnBrk="1" hangingPunct="1"/>
            <a:r>
              <a:rPr lang="en-US" altLang="en-US" sz="2400" dirty="0">
                <a:solidFill>
                  <a:schemeClr val="bg1">
                    <a:lumMod val="75000"/>
                  </a:schemeClr>
                </a:solidFill>
              </a:rPr>
              <a:t>The </a:t>
            </a:r>
            <a:r>
              <a:rPr lang="en-US" altLang="en-US" sz="2400" dirty="0" err="1">
                <a:solidFill>
                  <a:schemeClr val="bg1">
                    <a:lumMod val="75000"/>
                  </a:schemeClr>
                </a:solidFill>
              </a:rPr>
              <a:t>pt</a:t>
            </a:r>
            <a:r>
              <a:rPr lang="en-US" altLang="en-US" sz="2400" dirty="0">
                <a:solidFill>
                  <a:schemeClr val="bg1">
                    <a:lumMod val="75000"/>
                  </a:schemeClr>
                </a:solidFill>
              </a:rPr>
              <a:t> who is </a:t>
            </a:r>
            <a:r>
              <a:rPr lang="en-US" altLang="en-US" sz="2400" b="1" dirty="0">
                <a:solidFill>
                  <a:srgbClr val="0000FF"/>
                </a:solidFill>
              </a:rPr>
              <a:t>pregnant </a:t>
            </a:r>
            <a:r>
              <a:rPr lang="en-US" altLang="en-US" sz="2400" b="1" dirty="0"/>
              <a:t>or</a:t>
            </a:r>
            <a:r>
              <a:rPr lang="en-US" altLang="en-US" sz="2400" b="1" dirty="0">
                <a:solidFill>
                  <a:srgbClr val="0000FF"/>
                </a:solidFill>
              </a:rPr>
              <a:t> breastfeeding</a:t>
            </a:r>
          </a:p>
        </p:txBody>
      </p:sp>
      <p:sp>
        <p:nvSpPr>
          <p:cNvPr id="614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59FAB-F169-4027-9ECF-6D89377B7FC6}" type="slidenum">
              <a:rPr lang="en-US" altLang="en-US" sz="1000"/>
              <a:pPr>
                <a:spcBef>
                  <a:spcPct val="0"/>
                </a:spcBef>
                <a:buClrTx/>
                <a:buSzTx/>
                <a:buFontTx/>
                <a:buNone/>
              </a:pPr>
              <a:t>309</a:t>
            </a:fld>
            <a:endParaRPr lang="en-US" altLang="en-US" sz="1000"/>
          </a:p>
        </p:txBody>
      </p:sp>
      <p:sp>
        <p:nvSpPr>
          <p:cNvPr id="12" name="Text Box 5"/>
          <p:cNvSpPr txBox="1">
            <a:spLocks noChangeArrowheads="1"/>
          </p:cNvSpPr>
          <p:nvPr/>
        </p:nvSpPr>
        <p:spPr bwMode="auto">
          <a:xfrm>
            <a:off x="1983232" y="268288"/>
            <a:ext cx="512993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Other Issues</a:t>
            </a:r>
          </a:p>
        </p:txBody>
      </p:sp>
      <p:sp>
        <p:nvSpPr>
          <p:cNvPr id="3" name="TextBox 2">
            <a:extLst>
              <a:ext uri="{FF2B5EF4-FFF2-40B4-BE49-F238E27FC236}">
                <a16:creationId xmlns:a16="http://schemas.microsoft.com/office/drawing/2014/main" id="{695CA910-5E4D-B1C4-10CF-C6D99C7730A2}"/>
              </a:ext>
            </a:extLst>
          </p:cNvPr>
          <p:cNvSpPr txBox="1"/>
          <p:nvPr/>
        </p:nvSpPr>
        <p:spPr>
          <a:xfrm>
            <a:off x="1537252" y="4966829"/>
            <a:ext cx="6539948" cy="1815882"/>
          </a:xfrm>
          <a:prstGeom prst="rect">
            <a:avLst/>
          </a:prstGeom>
          <a:noFill/>
        </p:spPr>
        <p:txBody>
          <a:bodyPr wrap="square" rtlCol="0">
            <a:spAutoFit/>
          </a:bodyPr>
          <a:lstStyle/>
          <a:p>
            <a:r>
              <a:rPr lang="en-US" sz="1600" i="1" dirty="0"/>
              <a:t>Why are these contraindications to refractive surgery? (Hint: It has nothing to do with any systemic meds given to relax the </a:t>
            </a:r>
            <a:r>
              <a:rPr lang="en-US" sz="1600" i="1" dirty="0" err="1"/>
              <a:t>pt</a:t>
            </a:r>
            <a:r>
              <a:rPr lang="en-US" sz="1600" i="1" dirty="0"/>
              <a:t> for surgery.)</a:t>
            </a:r>
          </a:p>
          <a:p>
            <a:r>
              <a:rPr lang="en-US" sz="1600" dirty="0"/>
              <a:t>Both can affect the  hydration  and/or   refractive  state of the cornea</a:t>
            </a:r>
          </a:p>
          <a:p>
            <a:endParaRPr lang="en-US" sz="1600" dirty="0"/>
          </a:p>
          <a:p>
            <a:r>
              <a:rPr lang="en-US" sz="1600" i="1" dirty="0"/>
              <a:t>How long after pregnancy (or breastfeeding) should one wait before performing keratorefractive surgery?</a:t>
            </a:r>
          </a:p>
          <a:p>
            <a:r>
              <a:rPr lang="en-US" sz="1600" dirty="0"/>
              <a:t>Most surgeons wait at least 3 months</a:t>
            </a:r>
          </a:p>
        </p:txBody>
      </p:sp>
    </p:spTree>
    <p:extLst>
      <p:ext uri="{BB962C8B-B14F-4D97-AF65-F5344CB8AC3E}">
        <p14:creationId xmlns:p14="http://schemas.microsoft.com/office/powerpoint/2010/main" val="760814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954107"/>
          </a:xfrm>
          <a:prstGeom prst="rect">
            <a:avLst/>
          </a:prstGeom>
          <a:noFill/>
        </p:spPr>
        <p:txBody>
          <a:bodyPr wrap="none" rtlCol="0">
            <a:spAutoFit/>
          </a:bodyPr>
          <a:lstStyle/>
          <a:p>
            <a:r>
              <a:rPr lang="en-US" sz="1400" i="1" dirty="0"/>
              <a:t>Speaking of </a:t>
            </a:r>
            <a:r>
              <a:rPr lang="en-US" sz="1400" i="1" dirty="0" err="1"/>
              <a:t>pt</a:t>
            </a:r>
            <a:r>
              <a:rPr lang="en-US" sz="1400" i="1" dirty="0"/>
              <a:t> symptoms…Three tend to occur most frequently. What are they?</a:t>
            </a:r>
          </a:p>
          <a:p>
            <a:r>
              <a:rPr lang="en-US" sz="1400" dirty="0"/>
              <a:t>--</a:t>
            </a:r>
            <a:r>
              <a:rPr lang="en-US" sz="1400" b="1" i="1" dirty="0"/>
              <a:t>?</a:t>
            </a:r>
          </a:p>
          <a:p>
            <a:r>
              <a:rPr lang="en-US" sz="1400" dirty="0"/>
              <a:t>--</a:t>
            </a:r>
            <a:r>
              <a:rPr lang="en-US" sz="1400" b="1" i="1" dirty="0"/>
              <a:t>?</a:t>
            </a:r>
          </a:p>
          <a:p>
            <a:r>
              <a:rPr lang="en-US" sz="1400" dirty="0"/>
              <a:t>--</a:t>
            </a:r>
            <a:r>
              <a:rPr lang="en-US" sz="1400" b="1" i="1" dirty="0"/>
              <a:t>?</a:t>
            </a:r>
            <a:endParaRPr lang="en-US" sz="1400" dirty="0"/>
          </a:p>
        </p:txBody>
      </p:sp>
    </p:spTree>
    <p:extLst>
      <p:ext uri="{BB962C8B-B14F-4D97-AF65-F5344CB8AC3E}">
        <p14:creationId xmlns:p14="http://schemas.microsoft.com/office/powerpoint/2010/main" val="30794054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endParaRPr lang="en-US" altLang="en-US" sz="2600" dirty="0">
              <a:solidFill>
                <a:srgbClr val="0000FF"/>
              </a:solidFill>
            </a:endParaRP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310</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245005352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311</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76778324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a:p>
            <a:pPr lvl="1" eaLnBrk="1" hangingPunct="1"/>
            <a:r>
              <a:rPr lang="en-US" altLang="en-US" sz="2200" dirty="0" err="1"/>
              <a:t>Ectatic</a:t>
            </a:r>
            <a:r>
              <a:rPr lang="en-US" altLang="en-US" sz="2200" dirty="0"/>
              <a:t> disorders include</a:t>
            </a:r>
            <a:r>
              <a:rPr lang="en-US" altLang="en-US" sz="2200" dirty="0">
                <a:solidFill>
                  <a:srgbClr val="0000FF"/>
                </a:solidFill>
              </a:rPr>
              <a:t> pellucid marginal degeneration, </a:t>
            </a:r>
            <a:r>
              <a:rPr lang="en-US" altLang="en-US" sz="2200" dirty="0" err="1">
                <a:solidFill>
                  <a:srgbClr val="0000FF"/>
                </a:solidFill>
              </a:rPr>
              <a:t>keratoglobus</a:t>
            </a:r>
            <a:r>
              <a:rPr lang="en-US" altLang="en-US" sz="2200" dirty="0">
                <a:solidFill>
                  <a:srgbClr val="0000FF"/>
                </a:solidFill>
              </a:rPr>
              <a:t> , </a:t>
            </a:r>
            <a:r>
              <a:rPr lang="en-US" altLang="en-US" sz="2200" dirty="0" err="1">
                <a:solidFill>
                  <a:srgbClr val="0000FF"/>
                </a:solidFill>
              </a:rPr>
              <a:t>Terrien</a:t>
            </a:r>
            <a:r>
              <a:rPr lang="en-US" altLang="en-US" sz="2200" dirty="0">
                <a:solidFill>
                  <a:srgbClr val="0000FF"/>
                </a:solidFill>
              </a:rPr>
              <a:t> marginal degeneration , KCN</a:t>
            </a: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312</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
        <p:nvSpPr>
          <p:cNvPr id="10" name="Rectangle 9"/>
          <p:cNvSpPr/>
          <p:nvPr/>
        </p:nvSpPr>
        <p:spPr>
          <a:xfrm>
            <a:off x="6805411" y="2638409"/>
            <a:ext cx="685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abb.</a:t>
            </a:r>
          </a:p>
        </p:txBody>
      </p:sp>
      <p:sp>
        <p:nvSpPr>
          <p:cNvPr id="11" name="Rectangle 10"/>
          <p:cNvSpPr/>
          <p:nvPr/>
        </p:nvSpPr>
        <p:spPr>
          <a:xfrm>
            <a:off x="4114800" y="2290293"/>
            <a:ext cx="3810000" cy="3005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three words</a:t>
            </a:r>
          </a:p>
        </p:txBody>
      </p:sp>
      <p:sp>
        <p:nvSpPr>
          <p:cNvPr id="12" name="Rectangle 11"/>
          <p:cNvSpPr/>
          <p:nvPr/>
        </p:nvSpPr>
        <p:spPr>
          <a:xfrm>
            <a:off x="2819400" y="2638409"/>
            <a:ext cx="3810000" cy="3005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different three words</a:t>
            </a:r>
          </a:p>
        </p:txBody>
      </p:sp>
      <p:sp>
        <p:nvSpPr>
          <p:cNvPr id="13" name="Rectangle 12"/>
          <p:cNvSpPr/>
          <p:nvPr/>
        </p:nvSpPr>
        <p:spPr>
          <a:xfrm>
            <a:off x="990600" y="2639482"/>
            <a:ext cx="1665668" cy="3005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one word</a:t>
            </a:r>
          </a:p>
        </p:txBody>
      </p:sp>
    </p:spTree>
    <p:extLst>
      <p:ext uri="{BB962C8B-B14F-4D97-AF65-F5344CB8AC3E}">
        <p14:creationId xmlns:p14="http://schemas.microsoft.com/office/powerpoint/2010/main" val="195677270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05411" y="2638409"/>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4114800" y="2290293"/>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2819400" y="2638409"/>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Rectangle 12"/>
          <p:cNvSpPr/>
          <p:nvPr/>
        </p:nvSpPr>
        <p:spPr>
          <a:xfrm>
            <a:off x="990600" y="2639482"/>
            <a:ext cx="1665668" cy="300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a:p>
            <a:pPr lvl="1" eaLnBrk="1" hangingPunct="1"/>
            <a:r>
              <a:rPr lang="en-US" altLang="en-US" sz="2200" dirty="0" err="1"/>
              <a:t>Ectatic</a:t>
            </a:r>
            <a:r>
              <a:rPr lang="en-US" altLang="en-US" sz="2200" dirty="0"/>
              <a:t> disorders include</a:t>
            </a:r>
            <a:r>
              <a:rPr lang="en-US" altLang="en-US" sz="2200" dirty="0">
                <a:solidFill>
                  <a:srgbClr val="0000FF"/>
                </a:solidFill>
              </a:rPr>
              <a:t> pellucid marginal degeneration, </a:t>
            </a:r>
            <a:r>
              <a:rPr lang="en-US" altLang="en-US" sz="2200" dirty="0" err="1">
                <a:solidFill>
                  <a:srgbClr val="0000FF"/>
                </a:solidFill>
              </a:rPr>
              <a:t>keratoglobus</a:t>
            </a:r>
            <a:r>
              <a:rPr lang="en-US" altLang="en-US" sz="2200" dirty="0">
                <a:solidFill>
                  <a:srgbClr val="0000FF"/>
                </a:solidFill>
              </a:rPr>
              <a:t> , </a:t>
            </a:r>
            <a:r>
              <a:rPr lang="en-US" altLang="en-US" sz="2200" dirty="0" err="1">
                <a:solidFill>
                  <a:srgbClr val="0000FF"/>
                </a:solidFill>
              </a:rPr>
              <a:t>Terrien</a:t>
            </a:r>
            <a:r>
              <a:rPr lang="en-US" altLang="en-US" sz="2200" dirty="0">
                <a:solidFill>
                  <a:srgbClr val="0000FF"/>
                </a:solidFill>
              </a:rPr>
              <a:t> marginal degeneration , KCN</a:t>
            </a: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313</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364034791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02113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1713" y="152400"/>
            <a:ext cx="415607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352800"/>
            <a:ext cx="37338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1826979" y="2908300"/>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t>KCN</a:t>
            </a:r>
          </a:p>
        </p:txBody>
      </p:sp>
      <p:sp>
        <p:nvSpPr>
          <p:cNvPr id="15366" name="TextBox 9"/>
          <p:cNvSpPr txBox="1">
            <a:spLocks noChangeArrowheads="1"/>
          </p:cNvSpPr>
          <p:nvPr/>
        </p:nvSpPr>
        <p:spPr bwMode="auto">
          <a:xfrm>
            <a:off x="6117744" y="2908300"/>
            <a:ext cx="154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err="1"/>
              <a:t>Keratoglobus</a:t>
            </a:r>
            <a:endParaRPr lang="en-US" altLang="en-US" sz="1800" dirty="0"/>
          </a:p>
        </p:txBody>
      </p:sp>
      <p:sp>
        <p:nvSpPr>
          <p:cNvPr id="15367" name="TextBox 11"/>
          <p:cNvSpPr txBox="1">
            <a:spLocks noChangeArrowheads="1"/>
          </p:cNvSpPr>
          <p:nvPr/>
        </p:nvSpPr>
        <p:spPr bwMode="auto">
          <a:xfrm>
            <a:off x="510686" y="6408738"/>
            <a:ext cx="335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t>Pellucid marginal degeneration</a:t>
            </a:r>
          </a:p>
        </p:txBody>
      </p:sp>
      <p:sp>
        <p:nvSpPr>
          <p:cNvPr id="8" name="TextBox 11"/>
          <p:cNvSpPr txBox="1">
            <a:spLocks noChangeArrowheads="1"/>
          </p:cNvSpPr>
          <p:nvPr/>
        </p:nvSpPr>
        <p:spPr bwMode="auto">
          <a:xfrm>
            <a:off x="5284728" y="6408738"/>
            <a:ext cx="3249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err="1"/>
              <a:t>Terrien</a:t>
            </a:r>
            <a:r>
              <a:rPr lang="en-US" altLang="en-US" sz="1800" dirty="0"/>
              <a:t> marginal degeneration</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386" y="3352800"/>
            <a:ext cx="2942354" cy="2968625"/>
          </a:xfrm>
          <a:prstGeom prst="rect">
            <a:avLst/>
          </a:prstGeom>
        </p:spPr>
      </p:pic>
    </p:spTree>
    <p:extLst>
      <p:ext uri="{BB962C8B-B14F-4D97-AF65-F5344CB8AC3E}">
        <p14:creationId xmlns:p14="http://schemas.microsoft.com/office/powerpoint/2010/main" val="47651610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05411" y="2638409"/>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4114800" y="2290293"/>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2819400" y="2638409"/>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Rectangle 12"/>
          <p:cNvSpPr/>
          <p:nvPr/>
        </p:nvSpPr>
        <p:spPr>
          <a:xfrm>
            <a:off x="990600" y="2639482"/>
            <a:ext cx="1665668" cy="300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a:p>
            <a:pPr lvl="1" eaLnBrk="1" hangingPunct="1"/>
            <a:r>
              <a:rPr lang="en-US" altLang="en-US" sz="2200" dirty="0" err="1"/>
              <a:t>Ectatic</a:t>
            </a:r>
            <a:r>
              <a:rPr lang="en-US" altLang="en-US" sz="2200" dirty="0"/>
              <a:t> disorders include</a:t>
            </a:r>
            <a:r>
              <a:rPr lang="en-US" altLang="en-US" sz="2200" dirty="0">
                <a:solidFill>
                  <a:srgbClr val="0000FF"/>
                </a:solidFill>
              </a:rPr>
              <a:t> pellucid marginal degeneration, </a:t>
            </a:r>
            <a:r>
              <a:rPr lang="en-US" altLang="en-US" sz="2200" dirty="0" err="1">
                <a:solidFill>
                  <a:srgbClr val="0000FF"/>
                </a:solidFill>
              </a:rPr>
              <a:t>keratoglobus</a:t>
            </a:r>
            <a:r>
              <a:rPr lang="en-US" altLang="en-US" sz="2200" dirty="0">
                <a:solidFill>
                  <a:srgbClr val="0000FF"/>
                </a:solidFill>
              </a:rPr>
              <a:t> , </a:t>
            </a:r>
            <a:r>
              <a:rPr lang="en-US" altLang="en-US" sz="2200" dirty="0" err="1">
                <a:solidFill>
                  <a:srgbClr val="0000FF"/>
                </a:solidFill>
              </a:rPr>
              <a:t>Terrien</a:t>
            </a:r>
            <a:r>
              <a:rPr lang="en-US" altLang="en-US" sz="2200" dirty="0">
                <a:solidFill>
                  <a:srgbClr val="0000FF"/>
                </a:solidFill>
              </a:rPr>
              <a:t> marginal degeneration , KCN</a:t>
            </a:r>
          </a:p>
          <a:p>
            <a:pPr eaLnBrk="1" hangingPunct="1"/>
            <a:r>
              <a:rPr lang="en-US" altLang="en-US" sz="2600" dirty="0"/>
              <a:t>Is post-surgery ectasia more common after LASIK, or surface procedures? </a:t>
            </a:r>
            <a:endParaRPr lang="en-US" altLang="en-US" sz="2600" dirty="0">
              <a:solidFill>
                <a:srgbClr val="0000FF"/>
              </a:solidFill>
            </a:endParaRP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315</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420300329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05411" y="2638409"/>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4114800" y="2290293"/>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2819400" y="2638409"/>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Rectangle 12"/>
          <p:cNvSpPr/>
          <p:nvPr/>
        </p:nvSpPr>
        <p:spPr>
          <a:xfrm>
            <a:off x="990600" y="2639482"/>
            <a:ext cx="1665668" cy="300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a:p>
            <a:pPr lvl="1" eaLnBrk="1" hangingPunct="1"/>
            <a:r>
              <a:rPr lang="en-US" altLang="en-US" sz="2200" dirty="0" err="1"/>
              <a:t>Ectatic</a:t>
            </a:r>
            <a:r>
              <a:rPr lang="en-US" altLang="en-US" sz="2200" dirty="0"/>
              <a:t> disorders include</a:t>
            </a:r>
            <a:r>
              <a:rPr lang="en-US" altLang="en-US" sz="2200" dirty="0">
                <a:solidFill>
                  <a:srgbClr val="0000FF"/>
                </a:solidFill>
              </a:rPr>
              <a:t> pellucid marginal degeneration, </a:t>
            </a:r>
            <a:r>
              <a:rPr lang="en-US" altLang="en-US" sz="2200" dirty="0" err="1">
                <a:solidFill>
                  <a:srgbClr val="0000FF"/>
                </a:solidFill>
              </a:rPr>
              <a:t>keratoglobus</a:t>
            </a:r>
            <a:r>
              <a:rPr lang="en-US" altLang="en-US" sz="2200" dirty="0">
                <a:solidFill>
                  <a:srgbClr val="0000FF"/>
                </a:solidFill>
              </a:rPr>
              <a:t> , </a:t>
            </a:r>
            <a:r>
              <a:rPr lang="en-US" altLang="en-US" sz="2200" dirty="0" err="1">
                <a:solidFill>
                  <a:srgbClr val="0000FF"/>
                </a:solidFill>
              </a:rPr>
              <a:t>Terrien</a:t>
            </a:r>
            <a:r>
              <a:rPr lang="en-US" altLang="en-US" sz="2200" dirty="0">
                <a:solidFill>
                  <a:srgbClr val="0000FF"/>
                </a:solidFill>
              </a:rPr>
              <a:t> marginal degeneration , KCN</a:t>
            </a:r>
          </a:p>
          <a:p>
            <a:pPr eaLnBrk="1" hangingPunct="1"/>
            <a:r>
              <a:rPr lang="en-US" altLang="en-US" sz="2600" dirty="0"/>
              <a:t>Is post-surgery ectasia more common after LASIK, or surface procedures? </a:t>
            </a:r>
            <a:r>
              <a:rPr lang="en-US" altLang="en-US" sz="2600" dirty="0">
                <a:solidFill>
                  <a:srgbClr val="0000FF"/>
                </a:solidFill>
              </a:rPr>
              <a:t>LASIK, by a mile</a:t>
            </a: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316</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147854960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05411" y="2638409"/>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4114800" y="2290293"/>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2819400" y="2638409"/>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Rectangle 12"/>
          <p:cNvSpPr/>
          <p:nvPr/>
        </p:nvSpPr>
        <p:spPr>
          <a:xfrm>
            <a:off x="990600" y="2639482"/>
            <a:ext cx="1665668" cy="300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a:p>
            <a:pPr lvl="1" eaLnBrk="1" hangingPunct="1"/>
            <a:r>
              <a:rPr lang="en-US" altLang="en-US" sz="2200" dirty="0" err="1"/>
              <a:t>Ectatic</a:t>
            </a:r>
            <a:r>
              <a:rPr lang="en-US" altLang="en-US" sz="2200" dirty="0"/>
              <a:t> disorders include</a:t>
            </a:r>
            <a:r>
              <a:rPr lang="en-US" altLang="en-US" sz="2200" dirty="0">
                <a:solidFill>
                  <a:srgbClr val="0000FF"/>
                </a:solidFill>
              </a:rPr>
              <a:t> pellucid marginal degeneration, </a:t>
            </a:r>
            <a:r>
              <a:rPr lang="en-US" altLang="en-US" sz="2200" dirty="0" err="1">
                <a:solidFill>
                  <a:srgbClr val="0000FF"/>
                </a:solidFill>
              </a:rPr>
              <a:t>keratoglobus</a:t>
            </a:r>
            <a:r>
              <a:rPr lang="en-US" altLang="en-US" sz="2200" dirty="0">
                <a:solidFill>
                  <a:srgbClr val="0000FF"/>
                </a:solidFill>
              </a:rPr>
              <a:t> , </a:t>
            </a:r>
            <a:r>
              <a:rPr lang="en-US" altLang="en-US" sz="2200" dirty="0" err="1">
                <a:solidFill>
                  <a:srgbClr val="0000FF"/>
                </a:solidFill>
              </a:rPr>
              <a:t>Terrien</a:t>
            </a:r>
            <a:r>
              <a:rPr lang="en-US" altLang="en-US" sz="2200" dirty="0">
                <a:solidFill>
                  <a:srgbClr val="0000FF"/>
                </a:solidFill>
              </a:rPr>
              <a:t> marginal degeneration , KCN</a:t>
            </a:r>
          </a:p>
          <a:p>
            <a:pPr eaLnBrk="1" hangingPunct="1"/>
            <a:r>
              <a:rPr lang="en-US" altLang="en-US" sz="2600" dirty="0"/>
              <a:t>Is post-surgery ectasia more common after LASIK, or surface procedures? </a:t>
            </a:r>
            <a:r>
              <a:rPr lang="en-US" altLang="en-US" sz="2600" dirty="0">
                <a:solidFill>
                  <a:srgbClr val="0000FF"/>
                </a:solidFill>
              </a:rPr>
              <a:t>LASIK, by a mile</a:t>
            </a:r>
          </a:p>
          <a:p>
            <a:pPr eaLnBrk="1" hangingPunct="1"/>
            <a:r>
              <a:rPr lang="en-US" altLang="en-US" sz="2600" dirty="0"/>
              <a:t>While there are many risk factors, two dwarf the others in importance. What are they?</a:t>
            </a:r>
          </a:p>
          <a:p>
            <a:pPr lvl="1" eaLnBrk="1" hangingPunct="1"/>
            <a:r>
              <a:rPr lang="en-US" altLang="en-US" sz="2200" dirty="0">
                <a:solidFill>
                  <a:schemeClr val="bg1"/>
                </a:solidFill>
              </a:rPr>
              <a:t>A too-thin residual stromal bed (RSB)</a:t>
            </a:r>
          </a:p>
          <a:p>
            <a:pPr lvl="1" eaLnBrk="1" hangingPunct="1"/>
            <a:r>
              <a:rPr lang="en-US" altLang="en-US" sz="2200" dirty="0">
                <a:solidFill>
                  <a:schemeClr val="bg1"/>
                </a:solidFill>
              </a:rPr>
              <a:t>A cornea predisposed to ectasia (</a:t>
            </a:r>
            <a:r>
              <a:rPr lang="en-US" altLang="en-US" sz="2200" dirty="0" err="1">
                <a:solidFill>
                  <a:schemeClr val="bg1"/>
                </a:solidFill>
              </a:rPr>
              <a:t>ie</a:t>
            </a:r>
            <a:r>
              <a:rPr lang="en-US" altLang="en-US" sz="2200" dirty="0">
                <a:solidFill>
                  <a:schemeClr val="bg1"/>
                </a:solidFill>
              </a:rPr>
              <a:t>, biomechanically abnormal)</a:t>
            </a: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317</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132890192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05411" y="2638409"/>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4114800" y="2290293"/>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2819400" y="2638409"/>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Rectangle 12"/>
          <p:cNvSpPr/>
          <p:nvPr/>
        </p:nvSpPr>
        <p:spPr>
          <a:xfrm>
            <a:off x="990600" y="2639482"/>
            <a:ext cx="1665668" cy="300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a:p>
            <a:pPr lvl="1" eaLnBrk="1" hangingPunct="1"/>
            <a:r>
              <a:rPr lang="en-US" altLang="en-US" sz="2200" dirty="0" err="1"/>
              <a:t>Ectatic</a:t>
            </a:r>
            <a:r>
              <a:rPr lang="en-US" altLang="en-US" sz="2200" dirty="0"/>
              <a:t> disorders include</a:t>
            </a:r>
            <a:r>
              <a:rPr lang="en-US" altLang="en-US" sz="2200" dirty="0">
                <a:solidFill>
                  <a:srgbClr val="0000FF"/>
                </a:solidFill>
              </a:rPr>
              <a:t> pellucid marginal degeneration, </a:t>
            </a:r>
            <a:r>
              <a:rPr lang="en-US" altLang="en-US" sz="2200" dirty="0" err="1">
                <a:solidFill>
                  <a:srgbClr val="0000FF"/>
                </a:solidFill>
              </a:rPr>
              <a:t>keratoglobus</a:t>
            </a:r>
            <a:r>
              <a:rPr lang="en-US" altLang="en-US" sz="2200" dirty="0">
                <a:solidFill>
                  <a:srgbClr val="0000FF"/>
                </a:solidFill>
              </a:rPr>
              <a:t> , </a:t>
            </a:r>
            <a:r>
              <a:rPr lang="en-US" altLang="en-US" sz="2200" dirty="0" err="1">
                <a:solidFill>
                  <a:srgbClr val="0000FF"/>
                </a:solidFill>
              </a:rPr>
              <a:t>Terrien</a:t>
            </a:r>
            <a:r>
              <a:rPr lang="en-US" altLang="en-US" sz="2200" dirty="0">
                <a:solidFill>
                  <a:srgbClr val="0000FF"/>
                </a:solidFill>
              </a:rPr>
              <a:t> marginal degeneration , KCN</a:t>
            </a:r>
          </a:p>
          <a:p>
            <a:pPr eaLnBrk="1" hangingPunct="1"/>
            <a:r>
              <a:rPr lang="en-US" altLang="en-US" sz="2600" dirty="0"/>
              <a:t>Is post-surgery ectasia more common after LASIK, or surface procedures? </a:t>
            </a:r>
            <a:r>
              <a:rPr lang="en-US" altLang="en-US" sz="2600" dirty="0">
                <a:solidFill>
                  <a:srgbClr val="0000FF"/>
                </a:solidFill>
              </a:rPr>
              <a:t>LASIK, by a mile</a:t>
            </a:r>
          </a:p>
          <a:p>
            <a:pPr eaLnBrk="1" hangingPunct="1"/>
            <a:r>
              <a:rPr lang="en-US" altLang="en-US" sz="2600" dirty="0"/>
              <a:t>While there are many risk factors, two dwarf the others in importance. What are they?</a:t>
            </a:r>
          </a:p>
          <a:p>
            <a:pPr lvl="1" eaLnBrk="1" hangingPunct="1"/>
            <a:r>
              <a:rPr lang="en-US" altLang="en-US" sz="2200" dirty="0">
                <a:solidFill>
                  <a:srgbClr val="0000FF"/>
                </a:solidFill>
              </a:rPr>
              <a:t>A too-thin residual stromal bed (RSB)</a:t>
            </a:r>
          </a:p>
          <a:p>
            <a:pPr lvl="1" eaLnBrk="1" hangingPunct="1"/>
            <a:r>
              <a:rPr lang="en-US" altLang="en-US" sz="2200" dirty="0">
                <a:solidFill>
                  <a:srgbClr val="0000FF"/>
                </a:solidFill>
              </a:rPr>
              <a:t>A cornea predisposed to ectasia (</a:t>
            </a:r>
            <a:r>
              <a:rPr lang="en-US" altLang="en-US" sz="2200" dirty="0" err="1">
                <a:solidFill>
                  <a:srgbClr val="0000FF"/>
                </a:solidFill>
              </a:rPr>
              <a:t>ie</a:t>
            </a:r>
            <a:r>
              <a:rPr lang="en-US" altLang="en-US" sz="2200" dirty="0">
                <a:solidFill>
                  <a:srgbClr val="0000FF"/>
                </a:solidFill>
              </a:rPr>
              <a:t>, biomechanically abnormal)</a:t>
            </a: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318</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232547850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05411" y="2638409"/>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4114800" y="2290293"/>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2819400" y="2638409"/>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Rectangle 12"/>
          <p:cNvSpPr/>
          <p:nvPr/>
        </p:nvSpPr>
        <p:spPr>
          <a:xfrm>
            <a:off x="990600" y="2639482"/>
            <a:ext cx="1665668" cy="300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a:p>
            <a:pPr lvl="1" eaLnBrk="1" hangingPunct="1"/>
            <a:r>
              <a:rPr lang="en-US" altLang="en-US" sz="2200" dirty="0" err="1"/>
              <a:t>Ectatic</a:t>
            </a:r>
            <a:r>
              <a:rPr lang="en-US" altLang="en-US" sz="2200" dirty="0"/>
              <a:t> disorders include</a:t>
            </a:r>
            <a:r>
              <a:rPr lang="en-US" altLang="en-US" sz="2200" dirty="0">
                <a:solidFill>
                  <a:srgbClr val="0000FF"/>
                </a:solidFill>
              </a:rPr>
              <a:t> pellucid marginal degeneration, </a:t>
            </a:r>
            <a:r>
              <a:rPr lang="en-US" altLang="en-US" sz="2200" dirty="0" err="1">
                <a:solidFill>
                  <a:srgbClr val="0000FF"/>
                </a:solidFill>
              </a:rPr>
              <a:t>keratoglobus</a:t>
            </a:r>
            <a:r>
              <a:rPr lang="en-US" altLang="en-US" sz="2200" dirty="0">
                <a:solidFill>
                  <a:srgbClr val="0000FF"/>
                </a:solidFill>
              </a:rPr>
              <a:t> , </a:t>
            </a:r>
            <a:r>
              <a:rPr lang="en-US" altLang="en-US" sz="2200" dirty="0" err="1">
                <a:solidFill>
                  <a:srgbClr val="0000FF"/>
                </a:solidFill>
              </a:rPr>
              <a:t>Terrien</a:t>
            </a:r>
            <a:r>
              <a:rPr lang="en-US" altLang="en-US" sz="2200" dirty="0">
                <a:solidFill>
                  <a:srgbClr val="0000FF"/>
                </a:solidFill>
              </a:rPr>
              <a:t> marginal degeneration , KCN</a:t>
            </a:r>
          </a:p>
          <a:p>
            <a:pPr eaLnBrk="1" hangingPunct="1"/>
            <a:r>
              <a:rPr lang="en-US" altLang="en-US" sz="2600" dirty="0"/>
              <a:t>Is post-surgery ectasia more common after LASIK, or surface procedures? </a:t>
            </a:r>
            <a:r>
              <a:rPr lang="en-US" altLang="en-US" sz="2600" dirty="0">
                <a:solidFill>
                  <a:srgbClr val="0000FF"/>
                </a:solidFill>
              </a:rPr>
              <a:t>LASIK, by a mile</a:t>
            </a:r>
          </a:p>
          <a:p>
            <a:pPr eaLnBrk="1" hangingPunct="1"/>
            <a:r>
              <a:rPr lang="en-US" altLang="en-US" sz="2600" dirty="0"/>
              <a:t>While there are many risk factors, two dwarf the others in importance. What are they?</a:t>
            </a:r>
          </a:p>
          <a:p>
            <a:pPr lvl="1" eaLnBrk="1" hangingPunct="1"/>
            <a:r>
              <a:rPr lang="en-US" altLang="en-US" sz="2200" dirty="0">
                <a:solidFill>
                  <a:srgbClr val="0000FF"/>
                </a:solidFill>
              </a:rPr>
              <a:t>A too-thin residual stromal bed (RSB)</a:t>
            </a:r>
          </a:p>
          <a:p>
            <a:pPr lvl="1" eaLnBrk="1" hangingPunct="1"/>
            <a:r>
              <a:rPr lang="en-US" altLang="en-US" sz="2200" dirty="0">
                <a:solidFill>
                  <a:srgbClr val="0000FF"/>
                </a:solidFill>
              </a:rPr>
              <a:t>A cornea predisposed to ectasia (</a:t>
            </a:r>
            <a:r>
              <a:rPr lang="en-US" altLang="en-US" sz="2200" dirty="0" err="1">
                <a:solidFill>
                  <a:srgbClr val="0000FF"/>
                </a:solidFill>
              </a:rPr>
              <a:t>ie</a:t>
            </a:r>
            <a:r>
              <a:rPr lang="en-US" altLang="en-US" sz="2200" dirty="0">
                <a:solidFill>
                  <a:srgbClr val="0000FF"/>
                </a:solidFill>
              </a:rPr>
              <a:t>, biomechanically abnormal)</a:t>
            </a:r>
          </a:p>
          <a:p>
            <a:pPr eaLnBrk="1" hangingPunct="1"/>
            <a:r>
              <a:rPr lang="en-US" altLang="en-US" sz="2600" dirty="0"/>
              <a:t>What is the </a:t>
            </a:r>
            <a:r>
              <a:rPr lang="en-US" altLang="en-US" sz="2600" dirty="0" err="1"/>
              <a:t>tx</a:t>
            </a:r>
            <a:r>
              <a:rPr lang="en-US" altLang="en-US" sz="2600" dirty="0"/>
              <a:t>? </a:t>
            </a:r>
            <a:endParaRPr lang="en-US" altLang="en-US" sz="2600" dirty="0">
              <a:solidFill>
                <a:srgbClr val="0000FF"/>
              </a:solidFill>
            </a:endParaRP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319</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2283542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954107"/>
          </a:xfrm>
          <a:prstGeom prst="rect">
            <a:avLst/>
          </a:prstGeom>
          <a:noFill/>
        </p:spPr>
        <p:txBody>
          <a:bodyPr wrap="none" rtlCol="0">
            <a:spAutoFit/>
          </a:bodyPr>
          <a:lstStyle/>
          <a:p>
            <a:r>
              <a:rPr lang="en-US" sz="1400" i="1" dirty="0"/>
              <a:t>Speaking of </a:t>
            </a:r>
            <a:r>
              <a:rPr lang="en-US" sz="1400" i="1" dirty="0" err="1"/>
              <a:t>pt</a:t>
            </a:r>
            <a:r>
              <a:rPr lang="en-US" sz="1400" i="1" dirty="0"/>
              <a:t> symptoms…Three tend to occur most frequently. What are they?</a:t>
            </a:r>
          </a:p>
          <a:p>
            <a:r>
              <a:rPr lang="en-US" sz="1400" dirty="0"/>
              <a:t>--Glare</a:t>
            </a:r>
          </a:p>
          <a:p>
            <a:r>
              <a:rPr lang="en-US" sz="1400" dirty="0"/>
              <a:t>--Haloes</a:t>
            </a:r>
          </a:p>
          <a:p>
            <a:r>
              <a:rPr lang="en-US" sz="1400" dirty="0"/>
              <a:t>--Ghost images</a:t>
            </a:r>
          </a:p>
        </p:txBody>
      </p:sp>
    </p:spTree>
    <p:extLst>
      <p:ext uri="{BB962C8B-B14F-4D97-AF65-F5344CB8AC3E}">
        <p14:creationId xmlns:p14="http://schemas.microsoft.com/office/powerpoint/2010/main" val="247475896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05411" y="2638409"/>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p:cNvSpPr/>
          <p:nvPr/>
        </p:nvSpPr>
        <p:spPr>
          <a:xfrm>
            <a:off x="4114800" y="2290293"/>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p:cNvSpPr/>
          <p:nvPr/>
        </p:nvSpPr>
        <p:spPr>
          <a:xfrm>
            <a:off x="2819400" y="2638409"/>
            <a:ext cx="3810000" cy="300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Rectangle 12"/>
          <p:cNvSpPr/>
          <p:nvPr/>
        </p:nvSpPr>
        <p:spPr>
          <a:xfrm>
            <a:off x="990600" y="2639482"/>
            <a:ext cx="1665668" cy="300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106" name="Rectangle 2"/>
          <p:cNvSpPr>
            <a:spLocks noChangeArrowheads="1"/>
          </p:cNvSpPr>
          <p:nvPr/>
        </p:nvSpPr>
        <p:spPr bwMode="auto">
          <a:xfrm>
            <a:off x="7620000" y="838200"/>
            <a:ext cx="13716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4"/>
          <p:cNvSpPr>
            <a:spLocks noGrp="1" noChangeArrowheads="1"/>
          </p:cNvSpPr>
          <p:nvPr>
            <p:ph type="body" idx="1"/>
          </p:nvPr>
        </p:nvSpPr>
        <p:spPr>
          <a:xfrm>
            <a:off x="228600" y="990600"/>
            <a:ext cx="8763000" cy="5562600"/>
          </a:xfrm>
          <a:extLst>
            <a:ext uri="{909E8E84-426E-40DD-AFC4-6F175D3DCCD1}">
              <a14:hiddenFill xmlns:a14="http://schemas.microsoft.com/office/drawing/2010/main">
                <a:solidFill>
                  <a:srgbClr val="66FF66"/>
                </a:solidFill>
              </a14:hiddenFill>
            </a:ext>
          </a:extLst>
        </p:spPr>
        <p:txBody>
          <a:bodyPr/>
          <a:lstStyle/>
          <a:p>
            <a:pPr eaLnBrk="1" hangingPunct="1"/>
            <a:r>
              <a:rPr lang="en-US" altLang="en-US" sz="2600" i="1" dirty="0"/>
              <a:t>In this context, what does </a:t>
            </a:r>
            <a:r>
              <a:rPr lang="en-US" altLang="en-US" sz="2600" dirty="0"/>
              <a:t>ectasia</a:t>
            </a:r>
            <a:r>
              <a:rPr lang="en-US" altLang="en-US" sz="2600" i="1" dirty="0"/>
              <a:t> refer to? </a:t>
            </a:r>
            <a:r>
              <a:rPr lang="en-US" altLang="en-US" sz="2600" dirty="0">
                <a:solidFill>
                  <a:srgbClr val="0000FF"/>
                </a:solidFill>
              </a:rPr>
              <a:t>A </a:t>
            </a:r>
            <a:r>
              <a:rPr lang="en-US" altLang="en-US" sz="2600" dirty="0" err="1">
                <a:solidFill>
                  <a:srgbClr val="0000FF"/>
                </a:solidFill>
              </a:rPr>
              <a:t>noninflammatory</a:t>
            </a:r>
            <a:r>
              <a:rPr lang="en-US" altLang="en-US" sz="2600" dirty="0">
                <a:solidFill>
                  <a:srgbClr val="0000FF"/>
                </a:solidFill>
              </a:rPr>
              <a:t>, progressive disorder of corneal biomechanics which leads to thinning and warping</a:t>
            </a:r>
          </a:p>
          <a:p>
            <a:pPr lvl="1" eaLnBrk="1" hangingPunct="1"/>
            <a:r>
              <a:rPr lang="en-US" altLang="en-US" sz="2200" dirty="0" err="1"/>
              <a:t>Ectatic</a:t>
            </a:r>
            <a:r>
              <a:rPr lang="en-US" altLang="en-US" sz="2200" dirty="0"/>
              <a:t> disorders include</a:t>
            </a:r>
            <a:r>
              <a:rPr lang="en-US" altLang="en-US" sz="2200" dirty="0">
                <a:solidFill>
                  <a:srgbClr val="0000FF"/>
                </a:solidFill>
              </a:rPr>
              <a:t> pellucid marginal degeneration, </a:t>
            </a:r>
            <a:r>
              <a:rPr lang="en-US" altLang="en-US" sz="2200" dirty="0" err="1">
                <a:solidFill>
                  <a:srgbClr val="0000FF"/>
                </a:solidFill>
              </a:rPr>
              <a:t>keratoglobus</a:t>
            </a:r>
            <a:r>
              <a:rPr lang="en-US" altLang="en-US" sz="2200" dirty="0">
                <a:solidFill>
                  <a:srgbClr val="0000FF"/>
                </a:solidFill>
              </a:rPr>
              <a:t> , </a:t>
            </a:r>
            <a:r>
              <a:rPr lang="en-US" altLang="en-US" sz="2200" dirty="0" err="1">
                <a:solidFill>
                  <a:srgbClr val="0000FF"/>
                </a:solidFill>
              </a:rPr>
              <a:t>Terrien</a:t>
            </a:r>
            <a:r>
              <a:rPr lang="en-US" altLang="en-US" sz="2200" dirty="0">
                <a:solidFill>
                  <a:srgbClr val="0000FF"/>
                </a:solidFill>
              </a:rPr>
              <a:t> marginal degeneration , KCN</a:t>
            </a:r>
          </a:p>
          <a:p>
            <a:pPr eaLnBrk="1" hangingPunct="1"/>
            <a:r>
              <a:rPr lang="en-US" altLang="en-US" sz="2600" dirty="0"/>
              <a:t>Is post-surgery ectasia more common after LASIK, or surface procedures? </a:t>
            </a:r>
            <a:r>
              <a:rPr lang="en-US" altLang="en-US" sz="2600" dirty="0">
                <a:solidFill>
                  <a:srgbClr val="0000FF"/>
                </a:solidFill>
              </a:rPr>
              <a:t>LASIK, by a mile</a:t>
            </a:r>
          </a:p>
          <a:p>
            <a:pPr eaLnBrk="1" hangingPunct="1"/>
            <a:r>
              <a:rPr lang="en-US" altLang="en-US" sz="2600" dirty="0"/>
              <a:t>While there are many risk factors, two dwarf the others in importance. What are they?</a:t>
            </a:r>
          </a:p>
          <a:p>
            <a:pPr lvl="1" eaLnBrk="1" hangingPunct="1"/>
            <a:r>
              <a:rPr lang="en-US" altLang="en-US" sz="2200" dirty="0">
                <a:solidFill>
                  <a:srgbClr val="0000FF"/>
                </a:solidFill>
              </a:rPr>
              <a:t>A too-thin residual stromal bed (RSB)</a:t>
            </a:r>
          </a:p>
          <a:p>
            <a:pPr lvl="1" eaLnBrk="1" hangingPunct="1"/>
            <a:r>
              <a:rPr lang="en-US" altLang="en-US" sz="2200" dirty="0">
                <a:solidFill>
                  <a:srgbClr val="0000FF"/>
                </a:solidFill>
              </a:rPr>
              <a:t>A cornea predisposed to ectasia (</a:t>
            </a:r>
            <a:r>
              <a:rPr lang="en-US" altLang="en-US" sz="2200" dirty="0" err="1">
                <a:solidFill>
                  <a:srgbClr val="0000FF"/>
                </a:solidFill>
              </a:rPr>
              <a:t>ie</a:t>
            </a:r>
            <a:r>
              <a:rPr lang="en-US" altLang="en-US" sz="2200" dirty="0">
                <a:solidFill>
                  <a:srgbClr val="0000FF"/>
                </a:solidFill>
              </a:rPr>
              <a:t>, biomechanically abnormal)</a:t>
            </a:r>
          </a:p>
          <a:p>
            <a:pPr eaLnBrk="1" hangingPunct="1"/>
            <a:r>
              <a:rPr lang="en-US" altLang="en-US" sz="2600" dirty="0"/>
              <a:t>What is the </a:t>
            </a:r>
            <a:r>
              <a:rPr lang="en-US" altLang="en-US" sz="2600" dirty="0" err="1"/>
              <a:t>tx</a:t>
            </a:r>
            <a:r>
              <a:rPr lang="en-US" altLang="en-US" sz="2600" dirty="0"/>
              <a:t>? </a:t>
            </a:r>
            <a:r>
              <a:rPr lang="en-US" altLang="en-US" sz="2600" dirty="0">
                <a:solidFill>
                  <a:srgbClr val="0000FF"/>
                </a:solidFill>
              </a:rPr>
              <a:t>RGPs; CXL +/- ICRS; PK</a:t>
            </a:r>
          </a:p>
        </p:txBody>
      </p:sp>
      <p:sp>
        <p:nvSpPr>
          <p:cNvPr id="4710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5DE2D3-F144-4C79-9E5C-7EC9346D0EB6}" type="slidenum">
              <a:rPr lang="en-US" altLang="en-US" sz="1000"/>
              <a:pPr>
                <a:spcBef>
                  <a:spcPct val="0"/>
                </a:spcBef>
                <a:buClrTx/>
                <a:buSzTx/>
                <a:buFontTx/>
                <a:buNone/>
              </a:pPr>
              <a:t>320</a:t>
            </a:fld>
            <a:endParaRPr lang="en-US" altLang="en-US" sz="1000"/>
          </a:p>
        </p:txBody>
      </p:sp>
      <p:sp>
        <p:nvSpPr>
          <p:cNvPr id="6" name="Text Box 5"/>
          <p:cNvSpPr txBox="1">
            <a:spLocks noChangeArrowheads="1"/>
          </p:cNvSpPr>
          <p:nvPr/>
        </p:nvSpPr>
        <p:spPr bwMode="auto">
          <a:xfrm>
            <a:off x="1366881" y="268288"/>
            <a:ext cx="6362640"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Speaking of Ectasia…</a:t>
            </a:r>
          </a:p>
        </p:txBody>
      </p:sp>
    </p:spTree>
    <p:extLst>
      <p:ext uri="{BB962C8B-B14F-4D97-AF65-F5344CB8AC3E}">
        <p14:creationId xmlns:p14="http://schemas.microsoft.com/office/powerpoint/2010/main" val="2686554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384995"/>
          </a:xfrm>
          <a:prstGeom prst="rect">
            <a:avLst/>
          </a:prstGeom>
          <a:noFill/>
        </p:spPr>
        <p:txBody>
          <a:bodyPr wrap="none" rtlCol="0">
            <a:spAutoFit/>
          </a:bodyPr>
          <a:lstStyle/>
          <a:p>
            <a:r>
              <a:rPr lang="en-US" sz="1400" i="1" dirty="0"/>
              <a:t>Speaking of </a:t>
            </a:r>
            <a:r>
              <a:rPr lang="en-US" sz="1400" i="1" dirty="0" err="1"/>
              <a:t>pt</a:t>
            </a:r>
            <a:r>
              <a:rPr lang="en-US" sz="1400" i="1" dirty="0"/>
              <a:t> symptoms…Three tend to occur most frequently. What are they?</a:t>
            </a:r>
          </a:p>
          <a:p>
            <a:r>
              <a:rPr lang="en-US" sz="1400" dirty="0"/>
              <a:t>--Glare</a:t>
            </a:r>
          </a:p>
          <a:p>
            <a:r>
              <a:rPr lang="en-US" sz="1400" dirty="0"/>
              <a:t>--Haloes</a:t>
            </a:r>
          </a:p>
          <a:p>
            <a:r>
              <a:rPr lang="en-US" sz="1400" dirty="0"/>
              <a:t>--Ghost images</a:t>
            </a:r>
          </a:p>
          <a:p>
            <a:endParaRPr lang="en-US" sz="1400" i="1" dirty="0"/>
          </a:p>
          <a:p>
            <a:r>
              <a:rPr lang="en-US" sz="1400" i="1" dirty="0"/>
              <a:t>Under what lighting condition are these more likely to occur?</a:t>
            </a:r>
            <a:endParaRPr lang="en-US" sz="1400" dirty="0"/>
          </a:p>
        </p:txBody>
      </p:sp>
    </p:spTree>
    <p:extLst>
      <p:ext uri="{BB962C8B-B14F-4D97-AF65-F5344CB8AC3E}">
        <p14:creationId xmlns:p14="http://schemas.microsoft.com/office/powerpoint/2010/main" val="1077564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t>pt</a:t>
            </a:r>
            <a:r>
              <a:rPr lang="en-US" sz="1400" i="1" dirty="0"/>
              <a:t> symptoms…Three tend to occur most frequently. What are they?</a:t>
            </a:r>
          </a:p>
          <a:p>
            <a:r>
              <a:rPr lang="en-US" sz="1400" dirty="0"/>
              <a:t>--Glare</a:t>
            </a:r>
          </a:p>
          <a:p>
            <a:r>
              <a:rPr lang="en-US" sz="1400" dirty="0"/>
              <a:t>--Haloes</a:t>
            </a:r>
          </a:p>
          <a:p>
            <a:r>
              <a:rPr lang="en-US" sz="1400" dirty="0"/>
              <a:t>--Ghost images</a:t>
            </a:r>
          </a:p>
          <a:p>
            <a:endParaRPr lang="en-US" sz="1400" i="1" dirty="0"/>
          </a:p>
          <a:p>
            <a:r>
              <a:rPr lang="en-US" sz="1400" i="1" dirty="0"/>
              <a:t>Under what lighting condition are these more likely to occur?</a:t>
            </a:r>
          </a:p>
          <a:p>
            <a:r>
              <a:rPr lang="en-US" sz="1400" dirty="0"/>
              <a:t>Dim</a:t>
            </a:r>
          </a:p>
        </p:txBody>
      </p:sp>
    </p:spTree>
    <p:extLst>
      <p:ext uri="{BB962C8B-B14F-4D97-AF65-F5344CB8AC3E}">
        <p14:creationId xmlns:p14="http://schemas.microsoft.com/office/powerpoint/2010/main" val="4070011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chemeClr val="accent1">
                    <a:lumMod val="40000"/>
                    <a:lumOff val="60000"/>
                  </a:schemeClr>
                </a:solidFill>
              </a:rPr>
              <a:t>Probably because the larger pupil size brings into play aberrations induced at the edge of the ablation zone</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Why would the edge of the ablation zone be particularly prone to producing aberrations?</a:t>
            </a:r>
          </a:p>
          <a:p>
            <a:r>
              <a:rPr lang="en-US" sz="1400" dirty="0">
                <a:solidFill>
                  <a:schemeClr val="accent1">
                    <a:lumMod val="40000"/>
                    <a:lumOff val="60000"/>
                  </a:schemeClr>
                </a:solidFill>
              </a:rPr>
              <a:t>Because the power of the cornea can shift markedly at the junction of treated and untreated cornea. This is especially true of  hyperopic  ablations, in which the midperiphery has been extensively ablated in order to  steepen  the central cornea.</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can be done to minimize the risk of this?</a:t>
            </a:r>
          </a:p>
          <a:p>
            <a:r>
              <a:rPr lang="en-US" sz="1400" dirty="0">
                <a:solidFill>
                  <a:schemeClr val="accent1">
                    <a:lumMod val="40000"/>
                    <a:lumOff val="60000"/>
                  </a:schemeClr>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348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rgbClr val="0000FF"/>
                </a:solidFill>
              </a:rPr>
              <a:t>Most commonly, because the larger pupil size brings into play aberrations induced at the edge of the ablation zone</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Why would the edge of the ablation zone be particularly prone to producing aberrations?</a:t>
            </a:r>
          </a:p>
          <a:p>
            <a:r>
              <a:rPr lang="en-US" sz="1400" dirty="0">
                <a:solidFill>
                  <a:schemeClr val="accent1">
                    <a:lumMod val="40000"/>
                    <a:lumOff val="60000"/>
                  </a:schemeClr>
                </a:solidFill>
              </a:rPr>
              <a:t>Because the power of the cornea can shift markedly at the junction of treated and untreated cornea. This is especially true of  hyperopic  ablations, in which the midperiphery has been extensively ablated in order to  steepen  the central cornea.</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can be done to minimize the risk of this?</a:t>
            </a:r>
          </a:p>
          <a:p>
            <a:r>
              <a:rPr lang="en-US" sz="1400" dirty="0">
                <a:solidFill>
                  <a:schemeClr val="accent1">
                    <a:lumMod val="40000"/>
                    <a:lumOff val="60000"/>
                  </a:schemeClr>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636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rgbClr val="0000FF"/>
                </a:solidFill>
              </a:rPr>
              <a:t>Most commonly, because the larger pupil size brings into play aberrations induced at the edge of the ablation zone</a:t>
            </a:r>
          </a:p>
          <a:p>
            <a:endParaRPr lang="en-US" sz="1400" i="1" dirty="0">
              <a:solidFill>
                <a:srgbClr val="0000FF"/>
              </a:solidFill>
            </a:endParaRPr>
          </a:p>
          <a:p>
            <a:r>
              <a:rPr lang="en-US" sz="1400" i="1" dirty="0">
                <a:solidFill>
                  <a:srgbClr val="0000FF"/>
                </a:solidFill>
              </a:rPr>
              <a:t>Why would the edge of the ablation zone be particularly prone to producing aberrations?</a:t>
            </a:r>
          </a:p>
          <a:p>
            <a:r>
              <a:rPr lang="en-US" sz="1400" dirty="0">
                <a:solidFill>
                  <a:schemeClr val="accent1">
                    <a:lumMod val="40000"/>
                    <a:lumOff val="60000"/>
                  </a:schemeClr>
                </a:solidFill>
              </a:rPr>
              <a:t>Because the power of the cornea can shift markedly at the junction of treated and untreated cornea. This is especially true of  hyperopic  ablations, in which the midperiphery has been extensively ablated in order to  steepen  the central cornea.</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can be done to minimize the risk of this?</a:t>
            </a:r>
          </a:p>
          <a:p>
            <a:r>
              <a:rPr lang="en-US" sz="1400" dirty="0">
                <a:solidFill>
                  <a:schemeClr val="accent1">
                    <a:lumMod val="40000"/>
                    <a:lumOff val="60000"/>
                  </a:schemeClr>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25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rgbClr val="0000FF"/>
                </a:solidFill>
              </a:rPr>
              <a:t>Most commonly, because the larger pupil size brings into play aberrations induced at the edge of the ablation zone</a:t>
            </a:r>
          </a:p>
          <a:p>
            <a:endParaRPr lang="en-US" sz="1400" i="1" dirty="0">
              <a:solidFill>
                <a:srgbClr val="0000FF"/>
              </a:solidFill>
            </a:endParaRPr>
          </a:p>
          <a:p>
            <a:r>
              <a:rPr lang="en-US" sz="1400" i="1" dirty="0">
                <a:solidFill>
                  <a:srgbClr val="0000FF"/>
                </a:solidFill>
              </a:rPr>
              <a:t>Why would the edge of the ablation zone be particularly prone to producing aberrations?</a:t>
            </a:r>
          </a:p>
          <a:p>
            <a:r>
              <a:rPr lang="en-US" sz="1400" dirty="0">
                <a:solidFill>
                  <a:srgbClr val="0000FF"/>
                </a:solidFill>
              </a:rPr>
              <a:t>Because the power of the cornea can shift markedly at the junction of treated and untreated cornea</a:t>
            </a:r>
            <a:r>
              <a:rPr lang="en-US" sz="1400" dirty="0">
                <a:solidFill>
                  <a:schemeClr val="accent1">
                    <a:lumMod val="40000"/>
                    <a:lumOff val="60000"/>
                  </a:schemeClr>
                </a:solidFill>
              </a:rPr>
              <a:t>. This is especially true of  hyperopic  ablations, in which the midperiphery has been extensively ablated in order to  steepen  the central cornea.</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can be done to minimize the risk of this?</a:t>
            </a:r>
          </a:p>
          <a:p>
            <a:r>
              <a:rPr lang="en-US" sz="1400" dirty="0">
                <a:solidFill>
                  <a:schemeClr val="accent1">
                    <a:lumMod val="40000"/>
                    <a:lumOff val="60000"/>
                  </a:schemeClr>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70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39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rgbClr val="0000FF"/>
                </a:solidFill>
              </a:rPr>
              <a:t>Most commonly, because the larger pupil size brings into play aberrations induced at the edge of the ablation zone</a:t>
            </a:r>
          </a:p>
          <a:p>
            <a:endParaRPr lang="en-US" sz="1400" i="1" dirty="0">
              <a:solidFill>
                <a:srgbClr val="0000FF"/>
              </a:solidFill>
            </a:endParaRPr>
          </a:p>
          <a:p>
            <a:r>
              <a:rPr lang="en-US" sz="1400" i="1" dirty="0">
                <a:solidFill>
                  <a:srgbClr val="0000FF"/>
                </a:solidFill>
              </a:rPr>
              <a:t>Why would the edge of the ablation zone be particularly prone to producing aberrations?</a:t>
            </a:r>
          </a:p>
          <a:p>
            <a:r>
              <a:rPr lang="en-US" sz="1400" dirty="0">
                <a:solidFill>
                  <a:srgbClr val="0000FF"/>
                </a:solidFill>
              </a:rPr>
              <a:t>Because the power of the cornea can shift markedly at the junction of treated and untreated cornea. </a:t>
            </a:r>
            <a:r>
              <a:rPr lang="en-US" sz="1400" dirty="0"/>
              <a:t>This is especially true of  hyperopic  ablations, in which the midperiphery has been extensively ablated in order to  steepen  the central cornea.</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can be done to minimize the risk of this?</a:t>
            </a:r>
          </a:p>
          <a:p>
            <a:r>
              <a:rPr lang="en-US" sz="1400" dirty="0">
                <a:solidFill>
                  <a:schemeClr val="accent1">
                    <a:lumMod val="40000"/>
                    <a:lumOff val="60000"/>
                  </a:schemeClr>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89CCF0-8681-7041-EC7A-4EE962E3E731}"/>
              </a:ext>
            </a:extLst>
          </p:cNvPr>
          <p:cNvSpPr/>
          <p:nvPr/>
        </p:nvSpPr>
        <p:spPr>
          <a:xfrm>
            <a:off x="3810000" y="4648200"/>
            <a:ext cx="800099" cy="227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myopic vs hyperopic</a:t>
            </a:r>
          </a:p>
        </p:txBody>
      </p:sp>
      <p:sp>
        <p:nvSpPr>
          <p:cNvPr id="9" name="Rectangle 8">
            <a:extLst>
              <a:ext uri="{FF2B5EF4-FFF2-40B4-BE49-F238E27FC236}">
                <a16:creationId xmlns:a16="http://schemas.microsoft.com/office/drawing/2014/main" id="{88FA2D09-D44E-6786-D1D0-695411A55EAF}"/>
              </a:ext>
            </a:extLst>
          </p:cNvPr>
          <p:cNvSpPr/>
          <p:nvPr/>
        </p:nvSpPr>
        <p:spPr>
          <a:xfrm>
            <a:off x="4634119" y="4854093"/>
            <a:ext cx="800099" cy="227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steepen vs flatten</a:t>
            </a:r>
          </a:p>
        </p:txBody>
      </p:sp>
    </p:spTree>
    <p:extLst>
      <p:ext uri="{BB962C8B-B14F-4D97-AF65-F5344CB8AC3E}">
        <p14:creationId xmlns:p14="http://schemas.microsoft.com/office/powerpoint/2010/main" val="382417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136009" y="2701757"/>
            <a:ext cx="1697901" cy="369332"/>
          </a:xfrm>
          <a:prstGeom prst="rect">
            <a:avLst/>
          </a:prstGeom>
          <a:noFill/>
        </p:spPr>
        <p:txBody>
          <a:bodyPr wrap="none" rtlCol="0">
            <a:spAutoFit/>
          </a:bodyPr>
          <a:lstStyle/>
          <a:p>
            <a:pPr algn="ctr"/>
            <a:r>
              <a:rPr lang="en-US" dirty="0">
                <a:solidFill>
                  <a:srgbClr val="0000FF"/>
                </a:solidFill>
              </a:rPr>
              <a:t>Overcorrection</a:t>
            </a:r>
          </a:p>
        </p:txBody>
      </p:sp>
      <p:sp>
        <p:nvSpPr>
          <p:cNvPr id="9" name="TextBox 8"/>
          <p:cNvSpPr txBox="1"/>
          <p:nvPr/>
        </p:nvSpPr>
        <p:spPr>
          <a:xfrm>
            <a:off x="3697029" y="2682163"/>
            <a:ext cx="1826141" cy="369332"/>
          </a:xfrm>
          <a:prstGeom prst="rect">
            <a:avLst/>
          </a:prstGeom>
          <a:noFill/>
        </p:spPr>
        <p:txBody>
          <a:bodyPr wrap="none" rtlCol="0">
            <a:spAutoFit/>
          </a:bodyPr>
          <a:lstStyle/>
          <a:p>
            <a:pPr algn="ctr"/>
            <a:r>
              <a:rPr lang="en-US" dirty="0" err="1">
                <a:solidFill>
                  <a:srgbClr val="0000FF"/>
                </a:solidFill>
              </a:rPr>
              <a:t>Undercorrection</a:t>
            </a:r>
            <a:endParaRPr lang="en-US" dirty="0">
              <a:solidFill>
                <a:srgbClr val="0000FF"/>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rgbClr val="0000FF"/>
                </a:solidFill>
              </a:rPr>
              <a:t>Aberrations</a:t>
            </a:r>
          </a:p>
        </p:txBody>
      </p:sp>
      <p:cxnSp>
        <p:nvCxnSpPr>
          <p:cNvPr id="12" name="Straight Arrow Connector 11"/>
          <p:cNvCxnSpPr>
            <a:endCxn id="9" idx="0"/>
          </p:cNvCxnSpPr>
          <p:nvPr/>
        </p:nvCxnSpPr>
        <p:spPr>
          <a:xfrm>
            <a:off x="4610100" y="1604665"/>
            <a:ext cx="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0" name="Straight Arrow Connector 19"/>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03412" y="3298945"/>
            <a:ext cx="5664188" cy="338554"/>
          </a:xfrm>
          <a:prstGeom prst="rect">
            <a:avLst/>
          </a:prstGeom>
          <a:noFill/>
        </p:spPr>
        <p:txBody>
          <a:bodyPr wrap="square" rtlCol="0">
            <a:spAutoFit/>
          </a:bodyPr>
          <a:lstStyle/>
          <a:p>
            <a:pPr algn="ctr"/>
            <a:r>
              <a:rPr lang="en-US" sz="1600" i="1" dirty="0">
                <a:solidFill>
                  <a:srgbClr val="0000FF"/>
                </a:solidFill>
              </a:rPr>
              <a:t>Three basic ways you can have a suboptimal visual outcome</a:t>
            </a:r>
          </a:p>
        </p:txBody>
      </p:sp>
    </p:spTree>
    <p:extLst>
      <p:ext uri="{BB962C8B-B14F-4D97-AF65-F5344CB8AC3E}">
        <p14:creationId xmlns:p14="http://schemas.microsoft.com/office/powerpoint/2010/main" val="2064947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rgbClr val="0000FF"/>
                </a:solidFill>
              </a:rPr>
              <a:t>Most commonly, because the larger pupil size brings into play aberrations induced at the edge of the ablation zone</a:t>
            </a:r>
          </a:p>
          <a:p>
            <a:endParaRPr lang="en-US" sz="1400" i="1" dirty="0">
              <a:solidFill>
                <a:srgbClr val="0000FF"/>
              </a:solidFill>
            </a:endParaRPr>
          </a:p>
          <a:p>
            <a:r>
              <a:rPr lang="en-US" sz="1400" i="1" dirty="0">
                <a:solidFill>
                  <a:srgbClr val="0000FF"/>
                </a:solidFill>
              </a:rPr>
              <a:t>Why would the edge of the ablation zone be particularly prone to producing aberrations?</a:t>
            </a:r>
          </a:p>
          <a:p>
            <a:r>
              <a:rPr lang="en-US" sz="1400" dirty="0">
                <a:solidFill>
                  <a:srgbClr val="0000FF"/>
                </a:solidFill>
              </a:rPr>
              <a:t>Because the power of the cornea can shift markedly at the junction of treated and untreated cornea. </a:t>
            </a:r>
            <a:r>
              <a:rPr lang="en-US" sz="1400" dirty="0"/>
              <a:t>This is especially true of  hyperopic  ablations, in which the midperiphery has been extensively ablated in order to  steepen  the central cornea.</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What can be done to minimize the risk of this?</a:t>
            </a:r>
          </a:p>
          <a:p>
            <a:r>
              <a:rPr lang="en-US" sz="1400" dirty="0">
                <a:solidFill>
                  <a:schemeClr val="accent1">
                    <a:lumMod val="40000"/>
                    <a:lumOff val="60000"/>
                  </a:schemeClr>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841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rgbClr val="0000FF"/>
                </a:solidFill>
              </a:rPr>
              <a:t>Most commonly, because the larger pupil size brings into play aberrations induced at the edge of the ablation zone</a:t>
            </a:r>
          </a:p>
          <a:p>
            <a:endParaRPr lang="en-US" sz="1400" i="1" dirty="0">
              <a:solidFill>
                <a:srgbClr val="0000FF"/>
              </a:solidFill>
            </a:endParaRPr>
          </a:p>
          <a:p>
            <a:r>
              <a:rPr lang="en-US" sz="1400" i="1" dirty="0">
                <a:solidFill>
                  <a:srgbClr val="0000FF"/>
                </a:solidFill>
              </a:rPr>
              <a:t>Why would the edge of the ablation zone be particularly prone to producing aberrations?</a:t>
            </a:r>
          </a:p>
          <a:p>
            <a:r>
              <a:rPr lang="en-US" sz="1400" dirty="0">
                <a:solidFill>
                  <a:srgbClr val="0000FF"/>
                </a:solidFill>
              </a:rPr>
              <a:t>Because the power of the cornea can shift markedly at the junction of treated and untreated cornea. </a:t>
            </a:r>
            <a:r>
              <a:rPr lang="en-US" sz="1400" dirty="0"/>
              <a:t>This is especially true of  hyperopic  ablations, in which the midperiphery has been extensively ablated in order to  steepen  the central cornea.</a:t>
            </a:r>
          </a:p>
          <a:p>
            <a:endParaRPr lang="en-US" sz="1400" i="1" dirty="0"/>
          </a:p>
          <a:p>
            <a:r>
              <a:rPr lang="en-US" sz="1400" i="1" dirty="0">
                <a:solidFill>
                  <a:srgbClr val="0000FF"/>
                </a:solidFill>
              </a:rPr>
              <a:t>What can be done to minimize the risk of this?</a:t>
            </a:r>
            <a:endParaRPr lang="en-US" sz="1400" i="1" dirty="0">
              <a:solidFill>
                <a:schemeClr val="accent1">
                  <a:lumMod val="40000"/>
                  <a:lumOff val="60000"/>
                </a:schemeClr>
              </a:solidFill>
            </a:endParaRPr>
          </a:p>
          <a:p>
            <a:r>
              <a:rPr lang="en-US" sz="1400" dirty="0">
                <a:solidFill>
                  <a:schemeClr val="accent1">
                    <a:lumMod val="40000"/>
                    <a:lumOff val="60000"/>
                  </a:schemeClr>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872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rgbClr val="0000FF"/>
                </a:solidFill>
              </a:rPr>
              <a:t>Most commonly, because the larger pupil size brings into play aberrations induced at the edge of the ablation zone</a:t>
            </a:r>
          </a:p>
          <a:p>
            <a:endParaRPr lang="en-US" sz="1400" i="1" dirty="0">
              <a:solidFill>
                <a:srgbClr val="0000FF"/>
              </a:solidFill>
            </a:endParaRPr>
          </a:p>
          <a:p>
            <a:r>
              <a:rPr lang="en-US" sz="1400" i="1" dirty="0">
                <a:solidFill>
                  <a:srgbClr val="0000FF"/>
                </a:solidFill>
              </a:rPr>
              <a:t>Why would the edge of the ablation zone be particularly prone to producing aberrations?</a:t>
            </a:r>
          </a:p>
          <a:p>
            <a:r>
              <a:rPr lang="en-US" sz="1400" dirty="0">
                <a:solidFill>
                  <a:srgbClr val="0000FF"/>
                </a:solidFill>
              </a:rPr>
              <a:t>Because the power of the cornea can shift markedly at the junction of treated and untreated cornea. </a:t>
            </a:r>
            <a:r>
              <a:rPr lang="en-US" sz="1400" dirty="0"/>
              <a:t>This is especially true of  hyperopic  ablations, in which the midperiphery has been extensively ablated in order to  steepen  the central cornea.</a:t>
            </a:r>
          </a:p>
          <a:p>
            <a:endParaRPr lang="en-US" sz="1400" i="1" dirty="0"/>
          </a:p>
          <a:p>
            <a:r>
              <a:rPr lang="en-US" sz="1400" i="1" dirty="0">
                <a:solidFill>
                  <a:srgbClr val="0000FF"/>
                </a:solidFill>
              </a:rPr>
              <a:t>What can be done to minimize the risk of this?</a:t>
            </a:r>
          </a:p>
          <a:p>
            <a:r>
              <a:rPr lang="en-US" sz="1400" dirty="0">
                <a:solidFill>
                  <a:srgbClr val="0000FF"/>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E40B24-48A4-F9DA-B832-2B66B357DF65}"/>
              </a:ext>
            </a:extLst>
          </p:cNvPr>
          <p:cNvSpPr/>
          <p:nvPr/>
        </p:nvSpPr>
        <p:spPr>
          <a:xfrm>
            <a:off x="1447800" y="5486399"/>
            <a:ext cx="1066800"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925341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3" name="TextBox 12"/>
          <p:cNvSpPr txBox="1"/>
          <p:nvPr/>
        </p:nvSpPr>
        <p:spPr>
          <a:xfrm>
            <a:off x="228600" y="3429000"/>
            <a:ext cx="8534400" cy="1600438"/>
          </a:xfrm>
          <a:prstGeom prst="rect">
            <a:avLst/>
          </a:prstGeom>
          <a:noFill/>
        </p:spPr>
        <p:txBody>
          <a:bodyPr wrap="square" rtlCol="0">
            <a:spAutoFit/>
          </a:bodyPr>
          <a:lstStyle/>
          <a:p>
            <a:r>
              <a:rPr lang="en-US" sz="1400" i="1" dirty="0">
                <a:solidFill>
                  <a:schemeClr val="bg1">
                    <a:lumMod val="75000"/>
                  </a:schemeClr>
                </a:solidFill>
              </a:rPr>
              <a:t>What factors are associated with the presence of post-op aberrations?</a:t>
            </a:r>
          </a:p>
          <a:p>
            <a:r>
              <a:rPr lang="en-US" sz="1400" dirty="0">
                <a:solidFill>
                  <a:schemeClr val="bg1">
                    <a:lumMod val="75000"/>
                  </a:schemeClr>
                </a:solidFill>
              </a:rPr>
              <a:t>--High degrees of pre-op myopia, hyperopia, or astigmatism</a:t>
            </a:r>
          </a:p>
          <a:p>
            <a:r>
              <a:rPr lang="en-US" sz="1400" dirty="0">
                <a:solidFill>
                  <a:schemeClr val="bg1">
                    <a:lumMod val="75000"/>
                  </a:schemeClr>
                </a:solidFill>
              </a:rPr>
              <a:t>--A  smaller  ablation zone</a:t>
            </a:r>
          </a:p>
          <a:p>
            <a:r>
              <a:rPr lang="en-US" sz="1400" dirty="0">
                <a:solidFill>
                  <a:schemeClr val="bg1">
                    <a:lumMod val="75000"/>
                  </a:schemeClr>
                </a:solidFill>
              </a:rPr>
              <a:t>--The presence of aberrations pre-op</a:t>
            </a:r>
          </a:p>
          <a:p>
            <a:endParaRPr lang="en-US" sz="1400" i="1" dirty="0">
              <a:solidFill>
                <a:schemeClr val="bg1">
                  <a:lumMod val="75000"/>
                </a:schemeClr>
              </a:solidFill>
            </a:endParaRPr>
          </a:p>
          <a:p>
            <a:r>
              <a:rPr lang="en-US" sz="1400" i="1" dirty="0">
                <a:solidFill>
                  <a:schemeClr val="bg1">
                    <a:lumMod val="75000"/>
                  </a:schemeClr>
                </a:solidFill>
              </a:rPr>
              <a:t>Which higher-order aberration is most contributory to </a:t>
            </a:r>
            <a:r>
              <a:rPr lang="en-US" sz="1400" b="1" i="1" dirty="0" err="1">
                <a:solidFill>
                  <a:srgbClr val="0000FF"/>
                </a:solidFill>
              </a:rPr>
              <a:t>pt</a:t>
            </a:r>
            <a:r>
              <a:rPr lang="en-US" sz="1400" b="1" i="1" dirty="0">
                <a:solidFill>
                  <a:srgbClr val="0000FF"/>
                </a:solidFill>
              </a:rPr>
              <a:t> symptoms</a:t>
            </a:r>
            <a:r>
              <a:rPr lang="en-US" sz="1400" i="1" dirty="0">
                <a:solidFill>
                  <a:schemeClr val="bg1">
                    <a:lumMod val="75000"/>
                  </a:schemeClr>
                </a:solidFill>
              </a:rPr>
              <a:t>?</a:t>
            </a:r>
          </a:p>
          <a:p>
            <a:r>
              <a:rPr lang="en-US" sz="1400" dirty="0">
                <a:solidFill>
                  <a:schemeClr val="bg1">
                    <a:lumMod val="75000"/>
                  </a:schemeClr>
                </a:solidFill>
              </a:rPr>
              <a:t>Spherical aberration</a:t>
            </a:r>
            <a:endParaRPr lang="en-US" sz="1400" i="1" dirty="0">
              <a:solidFill>
                <a:schemeClr val="bg1">
                  <a:lumMod val="75000"/>
                </a:schemeClr>
              </a:solidFill>
            </a:endParaRPr>
          </a:p>
        </p:txBody>
      </p:sp>
      <p:sp>
        <p:nvSpPr>
          <p:cNvPr id="17" name="TextBox 16"/>
          <p:cNvSpPr txBox="1"/>
          <p:nvPr/>
        </p:nvSpPr>
        <p:spPr>
          <a:xfrm>
            <a:off x="1136009" y="2701757"/>
            <a:ext cx="1697901" cy="369332"/>
          </a:xfrm>
          <a:prstGeom prst="rect">
            <a:avLst/>
          </a:prstGeom>
          <a:noFill/>
        </p:spPr>
        <p:txBody>
          <a:bodyPr wrap="none" rtlCol="0">
            <a:spAutoFit/>
          </a:bodyPr>
          <a:lstStyle/>
          <a:p>
            <a:pPr algn="ctr"/>
            <a:r>
              <a:rPr lang="en-US" dirty="0">
                <a:solidFill>
                  <a:schemeClr val="bg1">
                    <a:lumMod val="75000"/>
                  </a:schemeClr>
                </a:solidFill>
              </a:rPr>
              <a:t>Overcorrection</a:t>
            </a:r>
          </a:p>
        </p:txBody>
      </p:sp>
      <p:sp>
        <p:nvSpPr>
          <p:cNvPr id="19" name="TextBox 18"/>
          <p:cNvSpPr txBox="1"/>
          <p:nvPr/>
        </p:nvSpPr>
        <p:spPr>
          <a:xfrm>
            <a:off x="3697029" y="2682163"/>
            <a:ext cx="1826141"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20" name="TextBox 19"/>
          <p:cNvSpPr txBox="1"/>
          <p:nvPr/>
        </p:nvSpPr>
        <p:spPr>
          <a:xfrm>
            <a:off x="6883616" y="2692757"/>
            <a:ext cx="1479892" cy="369332"/>
          </a:xfrm>
          <a:prstGeom prst="rect">
            <a:avLst/>
          </a:prstGeom>
          <a:noFill/>
        </p:spPr>
        <p:txBody>
          <a:bodyPr wrap="none" rtlCol="0">
            <a:spAutoFit/>
          </a:bodyPr>
          <a:lstStyle/>
          <a:p>
            <a:pPr algn="ctr"/>
            <a:r>
              <a:rPr lang="en-US" b="1" dirty="0">
                <a:solidFill>
                  <a:srgbClr val="0000FF"/>
                </a:solidFill>
              </a:rPr>
              <a:t>Aberrations</a:t>
            </a:r>
          </a:p>
        </p:txBody>
      </p:sp>
      <p:cxnSp>
        <p:nvCxnSpPr>
          <p:cNvPr id="21" name="Straight Arrow Connector 20"/>
          <p:cNvCxnSpPr>
            <a:endCxn id="19" idx="0"/>
          </p:cNvCxnSpPr>
          <p:nvPr/>
        </p:nvCxnSpPr>
        <p:spPr>
          <a:xfrm>
            <a:off x="4610100" y="1604665"/>
            <a:ext cx="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0"/>
          </p:cNvCxnSpPr>
          <p:nvPr/>
        </p:nvCxnSpPr>
        <p:spPr>
          <a:xfrm flipH="1">
            <a:off x="1984960" y="1604665"/>
            <a:ext cx="2625140"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4610100" y="1604665"/>
            <a:ext cx="3013462"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6" name="TextBox 15"/>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8" name="Straight Arrow Connector 17"/>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6" name="Straight Arrow Connector 25"/>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FEC551-14A6-6EFC-ADD8-44FB2B0D7539}"/>
              </a:ext>
            </a:extLst>
          </p:cNvPr>
          <p:cNvSpPr/>
          <p:nvPr/>
        </p:nvSpPr>
        <p:spPr>
          <a:xfrm>
            <a:off x="4343400" y="4419599"/>
            <a:ext cx="1381539" cy="51020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80B192-91D9-7574-D56C-0001AD867BFA}"/>
              </a:ext>
            </a:extLst>
          </p:cNvPr>
          <p:cNvSpPr txBox="1"/>
          <p:nvPr/>
        </p:nvSpPr>
        <p:spPr>
          <a:xfrm>
            <a:off x="2342421" y="5029438"/>
            <a:ext cx="6496779" cy="1600438"/>
          </a:xfrm>
          <a:prstGeom prst="rect">
            <a:avLst/>
          </a:prstGeom>
          <a:noFill/>
        </p:spPr>
        <p:txBody>
          <a:bodyPr wrap="none" rtlCol="0">
            <a:spAutoFit/>
          </a:bodyPr>
          <a:lstStyle/>
          <a:p>
            <a:r>
              <a:rPr lang="en-US" sz="1400" i="1" dirty="0"/>
              <a:t>Speaking of </a:t>
            </a:r>
            <a:r>
              <a:rPr lang="en-US" sz="1400" i="1" dirty="0" err="1">
                <a:solidFill>
                  <a:schemeClr val="bg1">
                    <a:lumMod val="75000"/>
                  </a:schemeClr>
                </a:solidFill>
              </a:rPr>
              <a:t>pt</a:t>
            </a:r>
            <a:r>
              <a:rPr lang="en-US" sz="1400" i="1" dirty="0">
                <a:solidFill>
                  <a:schemeClr val="bg1">
                    <a:lumMod val="75000"/>
                  </a:schemeClr>
                </a:solidFill>
              </a:rPr>
              <a:t> symptoms…Three tend to occur most frequently. What are they?</a:t>
            </a:r>
          </a:p>
          <a:p>
            <a:r>
              <a:rPr lang="en-US" sz="1400" dirty="0">
                <a:solidFill>
                  <a:schemeClr val="bg1">
                    <a:lumMod val="75000"/>
                  </a:schemeClr>
                </a:solidFill>
              </a:rPr>
              <a:t>--Glare</a:t>
            </a:r>
          </a:p>
          <a:p>
            <a:r>
              <a:rPr lang="en-US" sz="1400" dirty="0">
                <a:solidFill>
                  <a:schemeClr val="bg1">
                    <a:lumMod val="75000"/>
                  </a:schemeClr>
                </a:solidFill>
              </a:rPr>
              <a:t>--Haloes</a:t>
            </a:r>
          </a:p>
          <a:p>
            <a:r>
              <a:rPr lang="en-US" sz="1400" dirty="0">
                <a:solidFill>
                  <a:schemeClr val="bg1">
                    <a:lumMod val="75000"/>
                  </a:schemeClr>
                </a:solidFill>
              </a:rPr>
              <a:t>--Ghost images</a:t>
            </a:r>
          </a:p>
          <a:p>
            <a:endParaRPr lang="en-US" sz="1400" i="1" dirty="0">
              <a:solidFill>
                <a:schemeClr val="bg1">
                  <a:lumMod val="75000"/>
                </a:schemeClr>
              </a:solidFill>
            </a:endParaRPr>
          </a:p>
          <a:p>
            <a:r>
              <a:rPr lang="en-US" sz="1400" i="1" dirty="0">
                <a:solidFill>
                  <a:schemeClr val="bg1">
                    <a:lumMod val="75000"/>
                  </a:schemeClr>
                </a:solidFill>
              </a:rPr>
              <a:t>Under what lighting condition are these more likely to occur?</a:t>
            </a:r>
          </a:p>
          <a:p>
            <a:r>
              <a:rPr lang="en-US" sz="1400" b="1" dirty="0"/>
              <a:t>Dim</a:t>
            </a:r>
          </a:p>
        </p:txBody>
      </p:sp>
      <p:sp>
        <p:nvSpPr>
          <p:cNvPr id="6" name="TextBox 5">
            <a:extLst>
              <a:ext uri="{FF2B5EF4-FFF2-40B4-BE49-F238E27FC236}">
                <a16:creationId xmlns:a16="http://schemas.microsoft.com/office/drawing/2014/main" id="{82404B56-BF5E-0A1A-00CE-DA53DB7DB747}"/>
              </a:ext>
            </a:extLst>
          </p:cNvPr>
          <p:cNvSpPr txBox="1"/>
          <p:nvPr/>
        </p:nvSpPr>
        <p:spPr>
          <a:xfrm>
            <a:off x="327991" y="3313105"/>
            <a:ext cx="7166114" cy="2677656"/>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Why are they more prevalent in dim lighting conditions?</a:t>
            </a:r>
          </a:p>
          <a:p>
            <a:r>
              <a:rPr lang="en-US" sz="1400" dirty="0">
                <a:solidFill>
                  <a:srgbClr val="0000FF"/>
                </a:solidFill>
              </a:rPr>
              <a:t>Most commonly, because the larger pupil size brings into play aberrations induced at the edge of the ablation zone</a:t>
            </a:r>
          </a:p>
          <a:p>
            <a:endParaRPr lang="en-US" sz="1400" i="1" dirty="0">
              <a:solidFill>
                <a:srgbClr val="0000FF"/>
              </a:solidFill>
            </a:endParaRPr>
          </a:p>
          <a:p>
            <a:r>
              <a:rPr lang="en-US" sz="1400" i="1" dirty="0">
                <a:solidFill>
                  <a:srgbClr val="0000FF"/>
                </a:solidFill>
              </a:rPr>
              <a:t>Why would the edge of the ablation zone be particularly prone to producing aberrations?</a:t>
            </a:r>
          </a:p>
          <a:p>
            <a:r>
              <a:rPr lang="en-US" sz="1400" dirty="0">
                <a:solidFill>
                  <a:srgbClr val="0000FF"/>
                </a:solidFill>
              </a:rPr>
              <a:t>Because the power of the cornea can shift markedly at the junction of treated and untreated cornea. </a:t>
            </a:r>
            <a:r>
              <a:rPr lang="en-US" sz="1400" dirty="0"/>
              <a:t>This is especially true of  hyperopic  ablations, in which the midperiphery has been extensively ablated in order to  steepen  the central cornea.</a:t>
            </a:r>
          </a:p>
          <a:p>
            <a:endParaRPr lang="en-US" sz="1400" i="1" dirty="0"/>
          </a:p>
          <a:p>
            <a:r>
              <a:rPr lang="en-US" sz="1400" i="1" dirty="0">
                <a:solidFill>
                  <a:srgbClr val="0000FF"/>
                </a:solidFill>
              </a:rPr>
              <a:t>What can be done to minimize the risk of this?</a:t>
            </a:r>
          </a:p>
          <a:p>
            <a:r>
              <a:rPr lang="en-US" sz="1400" dirty="0">
                <a:solidFill>
                  <a:srgbClr val="0000FF"/>
                </a:solidFill>
              </a:rPr>
              <a:t>Creation of a  ‘blend zone’  at the edge of the ablation so as not to have such an abrupt transition in corneal power</a:t>
            </a:r>
          </a:p>
        </p:txBody>
      </p:sp>
      <p:sp>
        <p:nvSpPr>
          <p:cNvPr id="7" name="Oval 6">
            <a:extLst>
              <a:ext uri="{FF2B5EF4-FFF2-40B4-BE49-F238E27FC236}">
                <a16:creationId xmlns:a16="http://schemas.microsoft.com/office/drawing/2014/main" id="{0A304D20-6BD6-FE58-E345-F647FCC86369}"/>
              </a:ext>
            </a:extLst>
          </p:cNvPr>
          <p:cNvSpPr/>
          <p:nvPr/>
        </p:nvSpPr>
        <p:spPr>
          <a:xfrm>
            <a:off x="2271490" y="6248400"/>
            <a:ext cx="657240" cy="45767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375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117FE0-D0E2-E61D-8972-C4C22407408C}"/>
              </a:ext>
            </a:extLst>
          </p:cNvPr>
          <p:cNvSpPr>
            <a:spLocks noGrp="1"/>
          </p:cNvSpPr>
          <p:nvPr>
            <p:ph type="sldNum" sz="quarter" idx="12"/>
          </p:nvPr>
        </p:nvSpPr>
        <p:spPr/>
        <p:txBody>
          <a:bodyPr/>
          <a:lstStyle/>
          <a:p>
            <a:pPr>
              <a:defRPr/>
            </a:pPr>
            <a:fld id="{84F414BD-73C9-4AEE-89B2-54D4B014BF1C}" type="slidenum">
              <a:rPr lang="en-US" altLang="en-US" smtClean="0"/>
              <a:pPr>
                <a:defRPr/>
              </a:pPr>
              <a:t>44</a:t>
            </a:fld>
            <a:endParaRPr lang="en-US" altLang="en-US"/>
          </a:p>
        </p:txBody>
      </p:sp>
      <p:pic>
        <p:nvPicPr>
          <p:cNvPr id="4" name="Picture 3">
            <a:extLst>
              <a:ext uri="{FF2B5EF4-FFF2-40B4-BE49-F238E27FC236}">
                <a16:creationId xmlns:a16="http://schemas.microsoft.com/office/drawing/2014/main" id="{D3DB9E7B-A630-0B8A-9B14-2B3D7DA22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338" y="1833340"/>
            <a:ext cx="5363323" cy="3191320"/>
          </a:xfrm>
          <a:prstGeom prst="rect">
            <a:avLst/>
          </a:prstGeom>
        </p:spPr>
      </p:pic>
      <p:sp>
        <p:nvSpPr>
          <p:cNvPr id="5" name="TextBox 4">
            <a:extLst>
              <a:ext uri="{FF2B5EF4-FFF2-40B4-BE49-F238E27FC236}">
                <a16:creationId xmlns:a16="http://schemas.microsoft.com/office/drawing/2014/main" id="{9DBBD518-B21C-626B-C9BC-5F467E26C88B}"/>
              </a:ext>
            </a:extLst>
          </p:cNvPr>
          <p:cNvSpPr txBox="1"/>
          <p:nvPr/>
        </p:nvSpPr>
        <p:spPr>
          <a:xfrm>
            <a:off x="112360" y="5943600"/>
            <a:ext cx="9031640" cy="338554"/>
          </a:xfrm>
          <a:prstGeom prst="rect">
            <a:avLst/>
          </a:prstGeom>
          <a:noFill/>
        </p:spPr>
        <p:txBody>
          <a:bodyPr wrap="none" rtlCol="0">
            <a:spAutoFit/>
          </a:bodyPr>
          <a:lstStyle/>
          <a:p>
            <a:r>
              <a:rPr lang="en-US" sz="1600" i="0" dirty="0">
                <a:effectLst/>
                <a:latin typeface="+mn-lt"/>
              </a:rPr>
              <a:t>Correction of hyperopia by steepening the central corneal optical zone and blending the periphery</a:t>
            </a:r>
          </a:p>
        </p:txBody>
      </p:sp>
    </p:spTree>
    <p:extLst>
      <p:ext uri="{BB962C8B-B14F-4D97-AF65-F5344CB8AC3E}">
        <p14:creationId xmlns:p14="http://schemas.microsoft.com/office/powerpoint/2010/main" val="4285470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45</a:t>
            </a:fld>
            <a:endParaRPr lang="en-US" altLang="en-US"/>
          </a:p>
        </p:txBody>
      </p:sp>
      <p:sp>
        <p:nvSpPr>
          <p:cNvPr id="26"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7" name="TextBox 26"/>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8" name="Straight Arrow Connector 27"/>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33" name="Straight Arrow Connector 32"/>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15238" y="2133600"/>
            <a:ext cx="6713524" cy="461665"/>
          </a:xfrm>
          <a:prstGeom prst="rect">
            <a:avLst/>
          </a:prstGeom>
          <a:noFill/>
        </p:spPr>
        <p:txBody>
          <a:bodyPr wrap="square" rtlCol="0">
            <a:spAutoFit/>
          </a:bodyPr>
          <a:lstStyle/>
          <a:p>
            <a:pPr algn="ctr"/>
            <a:r>
              <a:rPr lang="en-US" sz="2400" i="1" dirty="0">
                <a:solidFill>
                  <a:srgbClr val="0000FF"/>
                </a:solidFill>
              </a:rPr>
              <a:t>Next we will look at </a:t>
            </a:r>
            <a:r>
              <a:rPr lang="en-US" sz="2400" b="1" dirty="0">
                <a:solidFill>
                  <a:srgbClr val="0000FF"/>
                </a:solidFill>
              </a:rPr>
              <a:t>structural</a:t>
            </a:r>
            <a:r>
              <a:rPr lang="en-US" sz="2400" i="1" dirty="0">
                <a:solidFill>
                  <a:srgbClr val="0000FF"/>
                </a:solidFill>
              </a:rPr>
              <a:t> post-op issues</a:t>
            </a:r>
          </a:p>
        </p:txBody>
      </p:sp>
    </p:spTree>
    <p:extLst>
      <p:ext uri="{BB962C8B-B14F-4D97-AF65-F5344CB8AC3E}">
        <p14:creationId xmlns:p14="http://schemas.microsoft.com/office/powerpoint/2010/main" val="2230922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836882" y="2701757"/>
            <a:ext cx="341760" cy="400110"/>
          </a:xfrm>
          <a:prstGeom prst="rect">
            <a:avLst/>
          </a:prstGeom>
          <a:noFill/>
        </p:spPr>
        <p:txBody>
          <a:bodyPr wrap="none" rtlCol="0">
            <a:spAutoFit/>
          </a:bodyPr>
          <a:lstStyle/>
          <a:p>
            <a:pPr algn="ctr"/>
            <a:r>
              <a:rPr lang="en-US" sz="2000" b="1" i="1" dirty="0">
                <a:solidFill>
                  <a:srgbClr val="0000FF"/>
                </a:solidFill>
              </a:rPr>
              <a:t>?</a:t>
            </a:r>
          </a:p>
        </p:txBody>
      </p:sp>
      <p:sp>
        <p:nvSpPr>
          <p:cNvPr id="9" name="TextBox 8"/>
          <p:cNvSpPr txBox="1"/>
          <p:nvPr/>
        </p:nvSpPr>
        <p:spPr>
          <a:xfrm>
            <a:off x="2498970" y="2682163"/>
            <a:ext cx="341760" cy="400110"/>
          </a:xfrm>
          <a:prstGeom prst="rect">
            <a:avLst/>
          </a:prstGeom>
          <a:noFill/>
        </p:spPr>
        <p:txBody>
          <a:bodyPr wrap="none" rtlCol="0">
            <a:spAutoFit/>
          </a:bodyPr>
          <a:lstStyle/>
          <a:p>
            <a:pPr algn="ctr"/>
            <a:r>
              <a:rPr lang="en-US" sz="2000" b="1" i="1" dirty="0">
                <a:solidFill>
                  <a:srgbClr val="0000FF"/>
                </a:solidFill>
              </a:rPr>
              <a:t>?</a:t>
            </a:r>
          </a:p>
        </p:txBody>
      </p:sp>
      <p:sp>
        <p:nvSpPr>
          <p:cNvPr id="10" name="TextBox 9"/>
          <p:cNvSpPr txBox="1"/>
          <p:nvPr/>
        </p:nvSpPr>
        <p:spPr>
          <a:xfrm>
            <a:off x="4386966" y="2692757"/>
            <a:ext cx="341760" cy="400110"/>
          </a:xfrm>
          <a:prstGeom prst="rect">
            <a:avLst/>
          </a:prstGeom>
          <a:noFill/>
        </p:spPr>
        <p:txBody>
          <a:bodyPr wrap="none" rtlCol="0">
            <a:spAutoFit/>
          </a:bodyPr>
          <a:lstStyle/>
          <a:p>
            <a:pPr algn="ctr"/>
            <a:r>
              <a:rPr lang="en-US" sz="2000" b="1" i="1" dirty="0">
                <a:solidFill>
                  <a:srgbClr val="0000FF"/>
                </a:solidFill>
              </a:rPr>
              <a:t>?</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2" y="1604665"/>
            <a:ext cx="3544958"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6"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34786" y="2706469"/>
            <a:ext cx="341760" cy="400110"/>
          </a:xfrm>
          <a:prstGeom prst="rect">
            <a:avLst/>
          </a:prstGeom>
          <a:noFill/>
        </p:spPr>
        <p:txBody>
          <a:bodyPr wrap="none" rtlCol="0">
            <a:spAutoFit/>
          </a:bodyPr>
          <a:lstStyle/>
          <a:p>
            <a:pPr algn="ctr"/>
            <a:r>
              <a:rPr lang="en-US" sz="2000" b="1" i="1" dirty="0">
                <a:solidFill>
                  <a:srgbClr val="0000FF"/>
                </a:solidFill>
              </a:rPr>
              <a:t>?</a:t>
            </a:r>
          </a:p>
        </p:txBody>
      </p:sp>
      <p:sp>
        <p:nvSpPr>
          <p:cNvPr id="18" name="TextBox 17"/>
          <p:cNvSpPr txBox="1"/>
          <p:nvPr/>
        </p:nvSpPr>
        <p:spPr>
          <a:xfrm>
            <a:off x="6201454" y="2706469"/>
            <a:ext cx="341760" cy="400110"/>
          </a:xfrm>
          <a:prstGeom prst="rect">
            <a:avLst/>
          </a:prstGeom>
          <a:noFill/>
        </p:spPr>
        <p:txBody>
          <a:bodyPr wrap="none" rtlCol="0">
            <a:spAutoFit/>
          </a:bodyPr>
          <a:lstStyle/>
          <a:p>
            <a:pPr algn="ctr"/>
            <a:r>
              <a:rPr lang="en-US" sz="2000" b="1" i="1" dirty="0">
                <a:solidFill>
                  <a:srgbClr val="0000FF"/>
                </a:solidFill>
              </a:rPr>
              <a:t>?</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7" name="TextBox 26"/>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8" name="Straight Arrow Connector 27"/>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33" name="Straight Arrow Connector 32"/>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44676" y="3501668"/>
            <a:ext cx="5664188" cy="338554"/>
          </a:xfrm>
          <a:prstGeom prst="rect">
            <a:avLst/>
          </a:prstGeom>
          <a:noFill/>
        </p:spPr>
        <p:txBody>
          <a:bodyPr wrap="square" rtlCol="0">
            <a:spAutoFit/>
          </a:bodyPr>
          <a:lstStyle/>
          <a:p>
            <a:pPr algn="ctr"/>
            <a:r>
              <a:rPr lang="en-US" sz="1600" i="1" dirty="0">
                <a:solidFill>
                  <a:srgbClr val="0000FF"/>
                </a:solidFill>
              </a:rPr>
              <a:t>Five non-visual problems you may encounter post-op</a:t>
            </a:r>
          </a:p>
        </p:txBody>
      </p:sp>
    </p:spTree>
    <p:extLst>
      <p:ext uri="{BB962C8B-B14F-4D97-AF65-F5344CB8AC3E}">
        <p14:creationId xmlns:p14="http://schemas.microsoft.com/office/powerpoint/2010/main" val="3595711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rgbClr val="0000FF"/>
                </a:solidFill>
              </a:rPr>
              <a:t>Central</a:t>
            </a:r>
          </a:p>
          <a:p>
            <a:pPr algn="ctr"/>
            <a:r>
              <a:rPr lang="en-US"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rgbClr val="0000FF"/>
                </a:solidFill>
              </a:rPr>
              <a:t>Decentered</a:t>
            </a:r>
          </a:p>
          <a:p>
            <a:pPr algn="ctr"/>
            <a:r>
              <a:rPr lang="en-US"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rgbClr val="0000FF"/>
                </a:solidFill>
              </a:rPr>
              <a:t>Steroid-induced</a:t>
            </a:r>
          </a:p>
          <a:p>
            <a:pPr algn="ctr"/>
            <a:r>
              <a:rPr lang="en-US"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rgbClr val="0000FF"/>
                </a:solidFill>
              </a:rPr>
              <a:t>Infectious</a:t>
            </a:r>
          </a:p>
          <a:p>
            <a:pPr algn="ctr"/>
            <a:r>
              <a:rPr lang="en-US"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rgbClr val="0000FF"/>
                </a:solidFill>
              </a:rPr>
              <a:t>Central toxic</a:t>
            </a:r>
          </a:p>
          <a:p>
            <a:pPr algn="ctr"/>
            <a:r>
              <a:rPr lang="en-US"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1" name="TextBox 20"/>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2" name="Straight Arrow Connector 21"/>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4" name="Straight Arrow Connector 23"/>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44676" y="3501668"/>
            <a:ext cx="5664188" cy="338554"/>
          </a:xfrm>
          <a:prstGeom prst="rect">
            <a:avLst/>
          </a:prstGeom>
          <a:noFill/>
        </p:spPr>
        <p:txBody>
          <a:bodyPr wrap="square" rtlCol="0">
            <a:spAutoFit/>
          </a:bodyPr>
          <a:lstStyle/>
          <a:p>
            <a:pPr algn="ctr"/>
            <a:r>
              <a:rPr lang="en-US" sz="1600" i="1" dirty="0">
                <a:solidFill>
                  <a:srgbClr val="0000FF"/>
                </a:solidFill>
              </a:rPr>
              <a:t>Five non-visual problems you may encounter post-op</a:t>
            </a:r>
          </a:p>
        </p:txBody>
      </p:sp>
    </p:spTree>
    <p:extLst>
      <p:ext uri="{BB962C8B-B14F-4D97-AF65-F5344CB8AC3E}">
        <p14:creationId xmlns:p14="http://schemas.microsoft.com/office/powerpoint/2010/main" val="3844313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17885" y="2701757"/>
            <a:ext cx="979756" cy="646331"/>
          </a:xfrm>
          <a:prstGeom prst="rect">
            <a:avLst/>
          </a:prstGeom>
          <a:noFill/>
        </p:spPr>
        <p:txBody>
          <a:bodyPr wrap="none" rtlCol="0">
            <a:spAutoFit/>
          </a:bodyPr>
          <a:lstStyle/>
          <a:p>
            <a:pPr algn="ctr"/>
            <a:r>
              <a:rPr lang="en-US" b="1" dirty="0">
                <a:solidFill>
                  <a:srgbClr val="0000FF"/>
                </a:solidFill>
              </a:rPr>
              <a:t>Central</a:t>
            </a:r>
          </a:p>
          <a:p>
            <a:pPr algn="ctr"/>
            <a:r>
              <a:rPr lang="en-US" b="1"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307777"/>
          </a:xfrm>
          <a:prstGeom prst="rect">
            <a:avLst/>
          </a:prstGeom>
          <a:noFill/>
        </p:spPr>
        <p:txBody>
          <a:bodyPr wrap="square" rtlCol="0">
            <a:spAutoFit/>
          </a:bodyPr>
          <a:lstStyle/>
          <a:p>
            <a:r>
              <a:rPr lang="en-US" sz="1400" i="1" dirty="0">
                <a:solidFill>
                  <a:srgbClr val="0000FF"/>
                </a:solidFill>
              </a:rPr>
              <a:t>In this context, what is a </a:t>
            </a:r>
            <a:r>
              <a:rPr lang="en-US" sz="1400" dirty="0">
                <a:solidFill>
                  <a:srgbClr val="0000FF"/>
                </a:solidFill>
              </a:rPr>
              <a:t>central island</a:t>
            </a:r>
            <a:r>
              <a:rPr lang="en-US" sz="1400" i="1" dirty="0">
                <a:solidFill>
                  <a:srgbClr val="0000FF"/>
                </a:solidFill>
              </a:rPr>
              <a:t>?</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496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49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17885" y="2701757"/>
            <a:ext cx="979756" cy="646331"/>
          </a:xfrm>
          <a:prstGeom prst="rect">
            <a:avLst/>
          </a:prstGeom>
          <a:noFill/>
        </p:spPr>
        <p:txBody>
          <a:bodyPr wrap="none" rtlCol="0">
            <a:spAutoFit/>
          </a:bodyPr>
          <a:lstStyle/>
          <a:p>
            <a:pPr algn="ctr"/>
            <a:r>
              <a:rPr lang="en-US" b="1" dirty="0">
                <a:solidFill>
                  <a:srgbClr val="0000FF"/>
                </a:solidFill>
              </a:rPr>
              <a:t>Central</a:t>
            </a:r>
          </a:p>
          <a:p>
            <a:pPr algn="ctr"/>
            <a:r>
              <a:rPr lang="en-US" b="1"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523220"/>
          </a:xfrm>
          <a:prstGeom prst="rect">
            <a:avLst/>
          </a:prstGeom>
          <a:noFill/>
        </p:spPr>
        <p:txBody>
          <a:bodyPr wrap="square" rtlCol="0">
            <a:spAutoFit/>
          </a:bodyPr>
          <a:lstStyle/>
          <a:p>
            <a:r>
              <a:rPr lang="en-US" sz="1400" i="1" dirty="0">
                <a:solidFill>
                  <a:srgbClr val="0000FF"/>
                </a:solidFill>
              </a:rPr>
              <a:t>In this context, what is a </a:t>
            </a:r>
            <a:r>
              <a:rPr lang="en-US" sz="1400" dirty="0">
                <a:solidFill>
                  <a:srgbClr val="0000FF"/>
                </a:solidFill>
              </a:rPr>
              <a:t>central island</a:t>
            </a:r>
            <a:r>
              <a:rPr lang="en-US" sz="1400" i="1" dirty="0">
                <a:solidFill>
                  <a:srgbClr val="0000FF"/>
                </a:solidFill>
              </a:rPr>
              <a:t>?</a:t>
            </a:r>
          </a:p>
          <a:p>
            <a:r>
              <a:rPr lang="en-US" sz="1400" dirty="0">
                <a:solidFill>
                  <a:srgbClr val="0000FF"/>
                </a:solidFill>
              </a:rPr>
              <a:t>A small (&lt;1 mm) area of elevation (at least 1D’s worth) within the area of flattening after myopic ablation</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25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34400" cy="307777"/>
          </a:xfrm>
          <a:prstGeom prst="rect">
            <a:avLst/>
          </a:prstGeom>
          <a:noFill/>
        </p:spPr>
        <p:txBody>
          <a:bodyPr wrap="square" rtlCol="0">
            <a:spAutoFit/>
          </a:bodyPr>
          <a:lstStyle/>
          <a:p>
            <a:r>
              <a:rPr lang="en-US" sz="1400" i="1" dirty="0">
                <a:solidFill>
                  <a:srgbClr val="0000FF"/>
                </a:solidFill>
              </a:rPr>
              <a:t>What is the most common cause of overcorrection?</a:t>
            </a:r>
            <a:endParaRPr lang="en-US" sz="1400" dirty="0">
              <a:solidFill>
                <a:srgbClr val="0000FF"/>
              </a:solidFill>
            </a:endParaRPr>
          </a:p>
        </p:txBody>
      </p:sp>
      <p:sp>
        <p:nvSpPr>
          <p:cNvPr id="19"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0" name="TextBox 19"/>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21" name="Straight Arrow Connector 20"/>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4" name="Straight Arrow Connector 23"/>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885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50</a:t>
            </a:fld>
            <a:endParaRPr lang="en-US" altLang="en-US"/>
          </a:p>
        </p:txBody>
      </p:sp>
      <p:sp>
        <p:nvSpPr>
          <p:cNvPr id="3" name="TextBox 2"/>
          <p:cNvSpPr txBox="1"/>
          <p:nvPr/>
        </p:nvSpPr>
        <p:spPr>
          <a:xfrm>
            <a:off x="3886200" y="5943600"/>
            <a:ext cx="1595309" cy="369332"/>
          </a:xfrm>
          <a:prstGeom prst="rect">
            <a:avLst/>
          </a:prstGeom>
          <a:noFill/>
        </p:spPr>
        <p:txBody>
          <a:bodyPr wrap="none" rtlCol="0">
            <a:spAutoFit/>
          </a:bodyPr>
          <a:lstStyle/>
          <a:p>
            <a:r>
              <a:rPr lang="en-US" dirty="0"/>
              <a:t>Central island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464" y="475445"/>
            <a:ext cx="6240780" cy="4953000"/>
          </a:xfrm>
          <a:prstGeom prst="rect">
            <a:avLst/>
          </a:prstGeom>
        </p:spPr>
      </p:pic>
    </p:spTree>
    <p:extLst>
      <p:ext uri="{BB962C8B-B14F-4D97-AF65-F5344CB8AC3E}">
        <p14:creationId xmlns:p14="http://schemas.microsoft.com/office/powerpoint/2010/main" val="4086862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17885" y="2701757"/>
            <a:ext cx="979756" cy="646331"/>
          </a:xfrm>
          <a:prstGeom prst="rect">
            <a:avLst/>
          </a:prstGeom>
          <a:noFill/>
        </p:spPr>
        <p:txBody>
          <a:bodyPr wrap="none" rtlCol="0">
            <a:spAutoFit/>
          </a:bodyPr>
          <a:lstStyle/>
          <a:p>
            <a:pPr algn="ctr"/>
            <a:r>
              <a:rPr lang="en-US" b="1" dirty="0">
                <a:solidFill>
                  <a:srgbClr val="0000FF"/>
                </a:solidFill>
              </a:rPr>
              <a:t>Central</a:t>
            </a:r>
          </a:p>
          <a:p>
            <a:pPr algn="ctr"/>
            <a:r>
              <a:rPr lang="en-US" b="1"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954107"/>
          </a:xfrm>
          <a:prstGeom prst="rect">
            <a:avLst/>
          </a:prstGeom>
          <a:noFill/>
        </p:spPr>
        <p:txBody>
          <a:bodyPr wrap="square" rtlCol="0">
            <a:spAutoFit/>
          </a:bodyPr>
          <a:lstStyle/>
          <a:p>
            <a:r>
              <a:rPr lang="en-US" sz="1400" i="1" dirty="0">
                <a:solidFill>
                  <a:srgbClr val="0000FF"/>
                </a:solidFill>
              </a:rPr>
              <a:t>In this context, what is a </a:t>
            </a:r>
            <a:r>
              <a:rPr lang="en-US" sz="1400" dirty="0">
                <a:solidFill>
                  <a:srgbClr val="0000FF"/>
                </a:solidFill>
              </a:rPr>
              <a:t>central island</a:t>
            </a:r>
            <a:r>
              <a:rPr lang="en-US" sz="1400" i="1" dirty="0">
                <a:solidFill>
                  <a:srgbClr val="0000FF"/>
                </a:solidFill>
              </a:rPr>
              <a:t>?</a:t>
            </a:r>
          </a:p>
          <a:p>
            <a:r>
              <a:rPr lang="en-US" sz="1400" dirty="0">
                <a:solidFill>
                  <a:srgbClr val="0000FF"/>
                </a:solidFill>
              </a:rPr>
              <a:t>A small (&lt;1 mm) area of elevation (at least 1D’s worth) within the area of flattening after myopic ablation</a:t>
            </a:r>
          </a:p>
          <a:p>
            <a:endParaRPr lang="en-US" sz="1400" i="1" dirty="0">
              <a:solidFill>
                <a:srgbClr val="0000FF"/>
              </a:solidFill>
            </a:endParaRPr>
          </a:p>
          <a:p>
            <a:r>
              <a:rPr lang="en-US" sz="1400" i="1" dirty="0">
                <a:solidFill>
                  <a:srgbClr val="0000FF"/>
                </a:solidFill>
              </a:rPr>
              <a:t>In terms of symptoms, how does a central island manifest?</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492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17885" y="2701757"/>
            <a:ext cx="979756" cy="646331"/>
          </a:xfrm>
          <a:prstGeom prst="rect">
            <a:avLst/>
          </a:prstGeom>
          <a:noFill/>
        </p:spPr>
        <p:txBody>
          <a:bodyPr wrap="none" rtlCol="0">
            <a:spAutoFit/>
          </a:bodyPr>
          <a:lstStyle/>
          <a:p>
            <a:pPr algn="ctr"/>
            <a:r>
              <a:rPr lang="en-US" b="1" dirty="0">
                <a:solidFill>
                  <a:srgbClr val="0000FF"/>
                </a:solidFill>
              </a:rPr>
              <a:t>Central</a:t>
            </a:r>
          </a:p>
          <a:p>
            <a:pPr algn="ctr"/>
            <a:r>
              <a:rPr lang="en-US" b="1"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1169551"/>
          </a:xfrm>
          <a:prstGeom prst="rect">
            <a:avLst/>
          </a:prstGeom>
          <a:noFill/>
        </p:spPr>
        <p:txBody>
          <a:bodyPr wrap="square" rtlCol="0">
            <a:spAutoFit/>
          </a:bodyPr>
          <a:lstStyle/>
          <a:p>
            <a:r>
              <a:rPr lang="en-US" sz="1400" i="1" dirty="0">
                <a:solidFill>
                  <a:srgbClr val="0000FF"/>
                </a:solidFill>
              </a:rPr>
              <a:t>In this context, what is a </a:t>
            </a:r>
            <a:r>
              <a:rPr lang="en-US" sz="1400" dirty="0">
                <a:solidFill>
                  <a:srgbClr val="0000FF"/>
                </a:solidFill>
              </a:rPr>
              <a:t>central island</a:t>
            </a:r>
            <a:r>
              <a:rPr lang="en-US" sz="1400" i="1" dirty="0">
                <a:solidFill>
                  <a:srgbClr val="0000FF"/>
                </a:solidFill>
              </a:rPr>
              <a:t>?</a:t>
            </a:r>
          </a:p>
          <a:p>
            <a:r>
              <a:rPr lang="en-US" sz="1400" dirty="0">
                <a:solidFill>
                  <a:srgbClr val="0000FF"/>
                </a:solidFill>
              </a:rPr>
              <a:t>A small (&lt;1 mm) area of elevation (at least 1D’s worth) within the area of flattening after myopic ablation</a:t>
            </a:r>
          </a:p>
          <a:p>
            <a:endParaRPr lang="en-US" sz="1400" i="1" dirty="0">
              <a:solidFill>
                <a:srgbClr val="0000FF"/>
              </a:solidFill>
            </a:endParaRPr>
          </a:p>
          <a:p>
            <a:r>
              <a:rPr lang="en-US" sz="1400" i="1" dirty="0">
                <a:solidFill>
                  <a:srgbClr val="0000FF"/>
                </a:solidFill>
              </a:rPr>
              <a:t>In terms of symptoms, how does a central island manifest?</a:t>
            </a:r>
          </a:p>
          <a:p>
            <a:r>
              <a:rPr lang="en-US" sz="1400" dirty="0">
                <a:solidFill>
                  <a:srgbClr val="0000FF"/>
                </a:solidFill>
              </a:rPr>
              <a:t>As degraded central vision, which may include decreased acuity and monocular diplopia</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76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17885" y="2701757"/>
            <a:ext cx="979756" cy="646331"/>
          </a:xfrm>
          <a:prstGeom prst="rect">
            <a:avLst/>
          </a:prstGeom>
          <a:noFill/>
        </p:spPr>
        <p:txBody>
          <a:bodyPr wrap="none" rtlCol="0">
            <a:spAutoFit/>
          </a:bodyPr>
          <a:lstStyle/>
          <a:p>
            <a:pPr algn="ctr"/>
            <a:r>
              <a:rPr lang="en-US" b="1" dirty="0">
                <a:solidFill>
                  <a:srgbClr val="0000FF"/>
                </a:solidFill>
              </a:rPr>
              <a:t>Central</a:t>
            </a:r>
          </a:p>
          <a:p>
            <a:pPr algn="ctr"/>
            <a:r>
              <a:rPr lang="en-US" b="1"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1600438"/>
          </a:xfrm>
          <a:prstGeom prst="rect">
            <a:avLst/>
          </a:prstGeom>
          <a:noFill/>
        </p:spPr>
        <p:txBody>
          <a:bodyPr wrap="square" rtlCol="0">
            <a:spAutoFit/>
          </a:bodyPr>
          <a:lstStyle/>
          <a:p>
            <a:r>
              <a:rPr lang="en-US" sz="1400" i="1" dirty="0">
                <a:solidFill>
                  <a:srgbClr val="0000FF"/>
                </a:solidFill>
              </a:rPr>
              <a:t>In this context, what is a </a:t>
            </a:r>
            <a:r>
              <a:rPr lang="en-US" sz="1400" dirty="0">
                <a:solidFill>
                  <a:srgbClr val="0000FF"/>
                </a:solidFill>
              </a:rPr>
              <a:t>central island</a:t>
            </a:r>
            <a:r>
              <a:rPr lang="en-US" sz="1400" i="1" dirty="0">
                <a:solidFill>
                  <a:srgbClr val="0000FF"/>
                </a:solidFill>
              </a:rPr>
              <a:t>?</a:t>
            </a:r>
          </a:p>
          <a:p>
            <a:r>
              <a:rPr lang="en-US" sz="1400" dirty="0">
                <a:solidFill>
                  <a:srgbClr val="0000FF"/>
                </a:solidFill>
              </a:rPr>
              <a:t>A small (&lt;1 mm) area of elevation (at least 1D’s worth) within the area of flattening after myopic ablation</a:t>
            </a:r>
          </a:p>
          <a:p>
            <a:endParaRPr lang="en-US" sz="1400" i="1" dirty="0">
              <a:solidFill>
                <a:srgbClr val="0000FF"/>
              </a:solidFill>
            </a:endParaRPr>
          </a:p>
          <a:p>
            <a:r>
              <a:rPr lang="en-US" sz="1400" i="1" dirty="0">
                <a:solidFill>
                  <a:srgbClr val="0000FF"/>
                </a:solidFill>
              </a:rPr>
              <a:t>In terms of symptoms, how does a central island manifest?</a:t>
            </a:r>
          </a:p>
          <a:p>
            <a:r>
              <a:rPr lang="en-US" sz="1400" dirty="0">
                <a:solidFill>
                  <a:srgbClr val="0000FF"/>
                </a:solidFill>
              </a:rPr>
              <a:t>As degraded central vision, which may include decreased acuity and monocular diplopia</a:t>
            </a:r>
          </a:p>
          <a:p>
            <a:endParaRPr lang="en-US" sz="1400" i="1" dirty="0">
              <a:solidFill>
                <a:srgbClr val="0000FF"/>
              </a:solidFill>
            </a:endParaRPr>
          </a:p>
          <a:p>
            <a:r>
              <a:rPr lang="en-US" sz="1400" i="1" dirty="0">
                <a:solidFill>
                  <a:srgbClr val="0000FF"/>
                </a:solidFill>
              </a:rPr>
              <a:t>Are central islands a common phenomenon?</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10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17885" y="2701757"/>
            <a:ext cx="979756" cy="646331"/>
          </a:xfrm>
          <a:prstGeom prst="rect">
            <a:avLst/>
          </a:prstGeom>
          <a:noFill/>
        </p:spPr>
        <p:txBody>
          <a:bodyPr wrap="none" rtlCol="0">
            <a:spAutoFit/>
          </a:bodyPr>
          <a:lstStyle/>
          <a:p>
            <a:pPr algn="ctr"/>
            <a:r>
              <a:rPr lang="en-US" b="1" dirty="0">
                <a:solidFill>
                  <a:srgbClr val="0000FF"/>
                </a:solidFill>
              </a:rPr>
              <a:t>Central</a:t>
            </a:r>
          </a:p>
          <a:p>
            <a:pPr algn="ctr"/>
            <a:r>
              <a:rPr lang="en-US" b="1"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1815882"/>
          </a:xfrm>
          <a:prstGeom prst="rect">
            <a:avLst/>
          </a:prstGeom>
          <a:noFill/>
        </p:spPr>
        <p:txBody>
          <a:bodyPr wrap="square" rtlCol="0">
            <a:spAutoFit/>
          </a:bodyPr>
          <a:lstStyle/>
          <a:p>
            <a:r>
              <a:rPr lang="en-US" sz="1400" i="1" dirty="0">
                <a:solidFill>
                  <a:srgbClr val="0000FF"/>
                </a:solidFill>
              </a:rPr>
              <a:t>In this context, what is a </a:t>
            </a:r>
            <a:r>
              <a:rPr lang="en-US" sz="1400" dirty="0">
                <a:solidFill>
                  <a:srgbClr val="0000FF"/>
                </a:solidFill>
              </a:rPr>
              <a:t>central island</a:t>
            </a:r>
            <a:r>
              <a:rPr lang="en-US" sz="1400" i="1" dirty="0">
                <a:solidFill>
                  <a:srgbClr val="0000FF"/>
                </a:solidFill>
              </a:rPr>
              <a:t>?</a:t>
            </a:r>
          </a:p>
          <a:p>
            <a:r>
              <a:rPr lang="en-US" sz="1400" dirty="0">
                <a:solidFill>
                  <a:srgbClr val="0000FF"/>
                </a:solidFill>
              </a:rPr>
              <a:t>A small (&lt;1 mm) area of elevation (at least 1D’s worth) within the area of flattening after myopic ablation</a:t>
            </a:r>
          </a:p>
          <a:p>
            <a:endParaRPr lang="en-US" sz="1400" i="1" dirty="0">
              <a:solidFill>
                <a:srgbClr val="0000FF"/>
              </a:solidFill>
            </a:endParaRPr>
          </a:p>
          <a:p>
            <a:r>
              <a:rPr lang="en-US" sz="1400" i="1" dirty="0">
                <a:solidFill>
                  <a:srgbClr val="0000FF"/>
                </a:solidFill>
              </a:rPr>
              <a:t>In terms of symptoms, how does a central island manifest?</a:t>
            </a:r>
          </a:p>
          <a:p>
            <a:r>
              <a:rPr lang="en-US" sz="1400" dirty="0">
                <a:solidFill>
                  <a:srgbClr val="0000FF"/>
                </a:solidFill>
              </a:rPr>
              <a:t>As degraded central vision, which may include decreased acuity and monocular diplopia</a:t>
            </a:r>
          </a:p>
          <a:p>
            <a:endParaRPr lang="en-US" sz="1400" i="1" dirty="0">
              <a:solidFill>
                <a:srgbClr val="0000FF"/>
              </a:solidFill>
            </a:endParaRPr>
          </a:p>
          <a:p>
            <a:r>
              <a:rPr lang="en-US" sz="1400" i="1" dirty="0">
                <a:solidFill>
                  <a:srgbClr val="0000FF"/>
                </a:solidFill>
              </a:rPr>
              <a:t>Are central islands a common phenomenon?</a:t>
            </a:r>
          </a:p>
          <a:p>
            <a:r>
              <a:rPr lang="en-US" sz="1400" dirty="0">
                <a:solidFill>
                  <a:srgbClr val="0000FF"/>
                </a:solidFill>
              </a:rPr>
              <a:t>Not with current excimer technology, no</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078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17885" y="2701757"/>
            <a:ext cx="979756" cy="646331"/>
          </a:xfrm>
          <a:prstGeom prst="rect">
            <a:avLst/>
          </a:prstGeom>
          <a:noFill/>
        </p:spPr>
        <p:txBody>
          <a:bodyPr wrap="none" rtlCol="0">
            <a:spAutoFit/>
          </a:bodyPr>
          <a:lstStyle/>
          <a:p>
            <a:pPr algn="ctr"/>
            <a:r>
              <a:rPr lang="en-US" b="1" dirty="0">
                <a:solidFill>
                  <a:srgbClr val="0000FF"/>
                </a:solidFill>
              </a:rPr>
              <a:t>Central</a:t>
            </a:r>
          </a:p>
          <a:p>
            <a:pPr algn="ctr"/>
            <a:r>
              <a:rPr lang="en-US" b="1"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246769"/>
          </a:xfrm>
          <a:prstGeom prst="rect">
            <a:avLst/>
          </a:prstGeom>
          <a:noFill/>
        </p:spPr>
        <p:txBody>
          <a:bodyPr wrap="square" rtlCol="0">
            <a:spAutoFit/>
          </a:bodyPr>
          <a:lstStyle/>
          <a:p>
            <a:r>
              <a:rPr lang="en-US" sz="1400" i="1" dirty="0">
                <a:solidFill>
                  <a:srgbClr val="0000FF"/>
                </a:solidFill>
              </a:rPr>
              <a:t>In this context, what is a </a:t>
            </a:r>
            <a:r>
              <a:rPr lang="en-US" sz="1400" dirty="0">
                <a:solidFill>
                  <a:srgbClr val="0000FF"/>
                </a:solidFill>
              </a:rPr>
              <a:t>central island</a:t>
            </a:r>
            <a:r>
              <a:rPr lang="en-US" sz="1400" i="1" dirty="0">
                <a:solidFill>
                  <a:srgbClr val="0000FF"/>
                </a:solidFill>
              </a:rPr>
              <a:t>?</a:t>
            </a:r>
          </a:p>
          <a:p>
            <a:r>
              <a:rPr lang="en-US" sz="1400" dirty="0">
                <a:solidFill>
                  <a:srgbClr val="0000FF"/>
                </a:solidFill>
              </a:rPr>
              <a:t>A small (&lt;1 mm) area of elevation (at least 1D’s worth) within the area of flattening after myopic ablation</a:t>
            </a:r>
          </a:p>
          <a:p>
            <a:endParaRPr lang="en-US" sz="1400" i="1" dirty="0">
              <a:solidFill>
                <a:srgbClr val="0000FF"/>
              </a:solidFill>
            </a:endParaRPr>
          </a:p>
          <a:p>
            <a:r>
              <a:rPr lang="en-US" sz="1400" i="1" dirty="0">
                <a:solidFill>
                  <a:srgbClr val="0000FF"/>
                </a:solidFill>
              </a:rPr>
              <a:t>In terms of symptoms, how does a central island manifest?</a:t>
            </a:r>
          </a:p>
          <a:p>
            <a:r>
              <a:rPr lang="en-US" sz="1400" dirty="0">
                <a:solidFill>
                  <a:srgbClr val="0000FF"/>
                </a:solidFill>
              </a:rPr>
              <a:t>As degraded central vision, which may include decreased acuity and monocular diplopia</a:t>
            </a:r>
          </a:p>
          <a:p>
            <a:endParaRPr lang="en-US" sz="1400" i="1" dirty="0">
              <a:solidFill>
                <a:srgbClr val="0000FF"/>
              </a:solidFill>
            </a:endParaRPr>
          </a:p>
          <a:p>
            <a:r>
              <a:rPr lang="en-US" sz="1400" i="1" dirty="0">
                <a:solidFill>
                  <a:srgbClr val="0000FF"/>
                </a:solidFill>
              </a:rPr>
              <a:t>Are central islands a common phenomenon?</a:t>
            </a:r>
          </a:p>
          <a:p>
            <a:r>
              <a:rPr lang="en-US" sz="1400" dirty="0">
                <a:solidFill>
                  <a:srgbClr val="0000FF"/>
                </a:solidFill>
              </a:rPr>
              <a:t>Not with current excimer technology, no</a:t>
            </a:r>
          </a:p>
          <a:p>
            <a:endParaRPr lang="en-US" sz="1400" i="1" dirty="0">
              <a:solidFill>
                <a:srgbClr val="0000FF"/>
              </a:solidFill>
            </a:endParaRPr>
          </a:p>
          <a:p>
            <a:r>
              <a:rPr lang="en-US" sz="1400" i="1" dirty="0">
                <a:solidFill>
                  <a:srgbClr val="0000FF"/>
                </a:solidFill>
              </a:rPr>
              <a:t>Is the presence of a central island an indication for an immediate surgical revision?</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22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17885" y="2701757"/>
            <a:ext cx="979756" cy="646331"/>
          </a:xfrm>
          <a:prstGeom prst="rect">
            <a:avLst/>
          </a:prstGeom>
          <a:noFill/>
        </p:spPr>
        <p:txBody>
          <a:bodyPr wrap="none" rtlCol="0">
            <a:spAutoFit/>
          </a:bodyPr>
          <a:lstStyle/>
          <a:p>
            <a:pPr algn="ctr"/>
            <a:r>
              <a:rPr lang="en-US" b="1" dirty="0">
                <a:solidFill>
                  <a:srgbClr val="0000FF"/>
                </a:solidFill>
              </a:rPr>
              <a:t>Central</a:t>
            </a:r>
          </a:p>
          <a:p>
            <a:pPr algn="ctr"/>
            <a:r>
              <a:rPr lang="en-US" b="1" dirty="0">
                <a:solidFill>
                  <a:srgbClr val="0000FF"/>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462213"/>
          </a:xfrm>
          <a:prstGeom prst="rect">
            <a:avLst/>
          </a:prstGeom>
          <a:noFill/>
        </p:spPr>
        <p:txBody>
          <a:bodyPr wrap="square" rtlCol="0">
            <a:spAutoFit/>
          </a:bodyPr>
          <a:lstStyle/>
          <a:p>
            <a:r>
              <a:rPr lang="en-US" sz="1400" i="1" dirty="0">
                <a:solidFill>
                  <a:srgbClr val="0000FF"/>
                </a:solidFill>
              </a:rPr>
              <a:t>In this context, what is a </a:t>
            </a:r>
            <a:r>
              <a:rPr lang="en-US" sz="1400" dirty="0">
                <a:solidFill>
                  <a:srgbClr val="0000FF"/>
                </a:solidFill>
              </a:rPr>
              <a:t>central island</a:t>
            </a:r>
            <a:r>
              <a:rPr lang="en-US" sz="1400" i="1" dirty="0">
                <a:solidFill>
                  <a:srgbClr val="0000FF"/>
                </a:solidFill>
              </a:rPr>
              <a:t>?</a:t>
            </a:r>
          </a:p>
          <a:p>
            <a:r>
              <a:rPr lang="en-US" sz="1400" dirty="0">
                <a:solidFill>
                  <a:srgbClr val="0000FF"/>
                </a:solidFill>
              </a:rPr>
              <a:t>A small (&lt;1 mm) area of elevation (at least 1D’s worth) within the area of flattening after myopic ablation</a:t>
            </a:r>
          </a:p>
          <a:p>
            <a:endParaRPr lang="en-US" sz="1400" i="1" dirty="0">
              <a:solidFill>
                <a:srgbClr val="0000FF"/>
              </a:solidFill>
            </a:endParaRPr>
          </a:p>
          <a:p>
            <a:r>
              <a:rPr lang="en-US" sz="1400" i="1" dirty="0">
                <a:solidFill>
                  <a:srgbClr val="0000FF"/>
                </a:solidFill>
              </a:rPr>
              <a:t>In terms of symptoms, how does a central island manifest?</a:t>
            </a:r>
          </a:p>
          <a:p>
            <a:r>
              <a:rPr lang="en-US" sz="1400" dirty="0">
                <a:solidFill>
                  <a:srgbClr val="0000FF"/>
                </a:solidFill>
              </a:rPr>
              <a:t>As degraded central vision, which may include decreased acuity and monocular diplopia</a:t>
            </a:r>
          </a:p>
          <a:p>
            <a:endParaRPr lang="en-US" sz="1400" i="1" dirty="0">
              <a:solidFill>
                <a:srgbClr val="0000FF"/>
              </a:solidFill>
            </a:endParaRPr>
          </a:p>
          <a:p>
            <a:r>
              <a:rPr lang="en-US" sz="1400" i="1" dirty="0">
                <a:solidFill>
                  <a:srgbClr val="0000FF"/>
                </a:solidFill>
              </a:rPr>
              <a:t>Are central islands a common phenomenon?</a:t>
            </a:r>
          </a:p>
          <a:p>
            <a:r>
              <a:rPr lang="en-US" sz="1400" dirty="0">
                <a:solidFill>
                  <a:srgbClr val="0000FF"/>
                </a:solidFill>
              </a:rPr>
              <a:t>Not with current excimer technology, no</a:t>
            </a:r>
          </a:p>
          <a:p>
            <a:endParaRPr lang="en-US" sz="1400" i="1" dirty="0">
              <a:solidFill>
                <a:srgbClr val="0000FF"/>
              </a:solidFill>
            </a:endParaRPr>
          </a:p>
          <a:p>
            <a:r>
              <a:rPr lang="en-US" sz="1400" i="1" dirty="0">
                <a:solidFill>
                  <a:srgbClr val="0000FF"/>
                </a:solidFill>
              </a:rPr>
              <a:t>Is the presence of a central island an indication for an immediate surgical revision?</a:t>
            </a:r>
          </a:p>
          <a:p>
            <a:r>
              <a:rPr lang="en-US" sz="1400" dirty="0">
                <a:solidFill>
                  <a:srgbClr val="0000FF"/>
                </a:solidFill>
              </a:rPr>
              <a:t>Many will regress spontaneously, so no</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250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49140" y="2682163"/>
            <a:ext cx="1441420" cy="646331"/>
          </a:xfrm>
          <a:prstGeom prst="rect">
            <a:avLst/>
          </a:prstGeom>
          <a:noFill/>
        </p:spPr>
        <p:txBody>
          <a:bodyPr wrap="none" rtlCol="0">
            <a:spAutoFit/>
          </a:bodyPr>
          <a:lstStyle/>
          <a:p>
            <a:pPr algn="ctr"/>
            <a:r>
              <a:rPr lang="en-US" b="1" dirty="0">
                <a:solidFill>
                  <a:srgbClr val="0000FF"/>
                </a:solidFill>
              </a:rPr>
              <a:t>Decentered</a:t>
            </a:r>
          </a:p>
          <a:p>
            <a:pPr algn="ctr"/>
            <a:r>
              <a:rPr lang="en-US" b="1"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954107"/>
          </a:xfrm>
          <a:prstGeom prst="rect">
            <a:avLst/>
          </a:prstGeom>
          <a:noFill/>
        </p:spPr>
        <p:txBody>
          <a:bodyPr wrap="square" rtlCol="0">
            <a:spAutoFit/>
          </a:bodyPr>
          <a:lstStyle/>
          <a:p>
            <a:r>
              <a:rPr lang="en-US" sz="1400" i="1" dirty="0">
                <a:solidFill>
                  <a:srgbClr val="0000FF"/>
                </a:solidFill>
              </a:rPr>
              <a:t>What are common causes of a decentered ablation?</a:t>
            </a:r>
          </a:p>
          <a:p>
            <a:r>
              <a:rPr lang="en-US" sz="1400" i="1" dirty="0">
                <a:solidFill>
                  <a:srgbClr val="0000FF"/>
                </a:solidFill>
              </a:rPr>
              <a:t>--</a:t>
            </a:r>
            <a:r>
              <a:rPr lang="en-US" sz="1400" b="1" i="1" dirty="0">
                <a:solidFill>
                  <a:srgbClr val="0000FF"/>
                </a:solidFill>
              </a:rPr>
              <a:t>?</a:t>
            </a:r>
            <a:endParaRPr lang="en-US" sz="1400" i="1" dirty="0">
              <a:solidFill>
                <a:srgbClr val="0000FF"/>
              </a:solidFill>
            </a:endParaRPr>
          </a:p>
          <a:p>
            <a:r>
              <a:rPr lang="en-US" sz="1400" i="1" dirty="0">
                <a:solidFill>
                  <a:srgbClr val="0000FF"/>
                </a:solidFill>
              </a:rPr>
              <a:t>--</a:t>
            </a:r>
            <a:r>
              <a:rPr lang="en-US" sz="1400" b="1" i="1" dirty="0">
                <a:solidFill>
                  <a:srgbClr val="0000FF"/>
                </a:solidFill>
              </a:rPr>
              <a:t>?</a:t>
            </a:r>
            <a:endParaRPr lang="en-US" sz="1400" i="1" dirty="0">
              <a:solidFill>
                <a:srgbClr val="0000FF"/>
              </a:solidFill>
            </a:endParaRPr>
          </a:p>
          <a:p>
            <a:r>
              <a:rPr lang="en-US" sz="1400" i="1" dirty="0">
                <a:solidFill>
                  <a:srgbClr val="0000FF"/>
                </a:solidFill>
              </a:rPr>
              <a:t>--</a:t>
            </a:r>
            <a:r>
              <a:rPr lang="en-US" sz="1400" b="1" i="1" dirty="0">
                <a:solidFill>
                  <a:srgbClr val="0000FF"/>
                </a:solidFill>
              </a:rPr>
              <a:t>?</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551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58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49140" y="2682163"/>
            <a:ext cx="1441420" cy="646331"/>
          </a:xfrm>
          <a:prstGeom prst="rect">
            <a:avLst/>
          </a:prstGeom>
          <a:noFill/>
        </p:spPr>
        <p:txBody>
          <a:bodyPr wrap="none" rtlCol="0">
            <a:spAutoFit/>
          </a:bodyPr>
          <a:lstStyle/>
          <a:p>
            <a:pPr algn="ctr"/>
            <a:r>
              <a:rPr lang="en-US" b="1" dirty="0">
                <a:solidFill>
                  <a:srgbClr val="0000FF"/>
                </a:solidFill>
              </a:rPr>
              <a:t>Decentered</a:t>
            </a:r>
          </a:p>
          <a:p>
            <a:pPr algn="ctr"/>
            <a:r>
              <a:rPr lang="en-US" b="1"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954107"/>
          </a:xfrm>
          <a:prstGeom prst="rect">
            <a:avLst/>
          </a:prstGeom>
          <a:noFill/>
        </p:spPr>
        <p:txBody>
          <a:bodyPr wrap="square" rtlCol="0">
            <a:spAutoFit/>
          </a:bodyPr>
          <a:lstStyle/>
          <a:p>
            <a:r>
              <a:rPr lang="en-US" sz="1400" i="1" dirty="0">
                <a:solidFill>
                  <a:srgbClr val="0000FF"/>
                </a:solidFill>
              </a:rPr>
              <a:t>What are common causes of a decentered ablation?</a:t>
            </a:r>
          </a:p>
          <a:p>
            <a:r>
              <a:rPr lang="en-US" sz="1400" dirty="0">
                <a:solidFill>
                  <a:srgbClr val="0000FF"/>
                </a:solidFill>
              </a:rPr>
              <a:t>--Loss of fixation by the operative eye</a:t>
            </a:r>
          </a:p>
          <a:p>
            <a:r>
              <a:rPr lang="en-US" sz="1400" dirty="0">
                <a:solidFill>
                  <a:srgbClr val="0000FF"/>
                </a:solidFill>
              </a:rPr>
              <a:t>--Poor pre-op head positioning by the surgeon</a:t>
            </a:r>
          </a:p>
          <a:p>
            <a:r>
              <a:rPr lang="en-US" sz="1400" dirty="0">
                <a:solidFill>
                  <a:srgbClr val="0000FF"/>
                </a:solidFill>
              </a:rPr>
              <a:t>--Failure to ensure the operative eye is oriented perpendicular to the laser</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24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59</a:t>
            </a:fld>
            <a:endParaRPr lang="en-US" altLang="en-US"/>
          </a:p>
        </p:txBody>
      </p:sp>
      <p:sp>
        <p:nvSpPr>
          <p:cNvPr id="3" name="TextBox 2"/>
          <p:cNvSpPr txBox="1"/>
          <p:nvPr/>
        </p:nvSpPr>
        <p:spPr>
          <a:xfrm>
            <a:off x="3559192" y="5943600"/>
            <a:ext cx="2249334" cy="369332"/>
          </a:xfrm>
          <a:prstGeom prst="rect">
            <a:avLst/>
          </a:prstGeom>
          <a:noFill/>
        </p:spPr>
        <p:txBody>
          <a:bodyPr wrap="none" rtlCol="0">
            <a:spAutoFit/>
          </a:bodyPr>
          <a:lstStyle/>
          <a:p>
            <a:pPr algn="ctr"/>
            <a:r>
              <a:rPr lang="en-US" dirty="0"/>
              <a:t>Decentered ablation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629400" cy="5221386"/>
          </a:xfrm>
          <a:prstGeom prst="rect">
            <a:avLst/>
          </a:prstGeom>
        </p:spPr>
      </p:pic>
      <p:cxnSp>
        <p:nvCxnSpPr>
          <p:cNvPr id="8" name="Straight Arrow Connector 7"/>
          <p:cNvCxnSpPr/>
          <p:nvPr/>
        </p:nvCxnSpPr>
        <p:spPr>
          <a:xfrm flipH="1">
            <a:off x="5181600" y="1447800"/>
            <a:ext cx="152400" cy="1391493"/>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97811" y="1143000"/>
            <a:ext cx="1283365" cy="369332"/>
          </a:xfrm>
          <a:prstGeom prst="rect">
            <a:avLst/>
          </a:prstGeom>
          <a:solidFill>
            <a:schemeClr val="accent2"/>
          </a:solidFill>
        </p:spPr>
        <p:txBody>
          <a:bodyPr wrap="none" rtlCol="0">
            <a:spAutoFit/>
          </a:bodyPr>
          <a:lstStyle/>
          <a:p>
            <a:r>
              <a:rPr lang="en-US" i="1" dirty="0">
                <a:solidFill>
                  <a:schemeClr val="bg1"/>
                </a:solidFill>
              </a:rPr>
              <a:t>Visual axis</a:t>
            </a:r>
          </a:p>
        </p:txBody>
      </p:sp>
    </p:spTree>
    <p:extLst>
      <p:ext uri="{BB962C8B-B14F-4D97-AF65-F5344CB8AC3E}">
        <p14:creationId xmlns:p14="http://schemas.microsoft.com/office/powerpoint/2010/main" val="338530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74578" cy="523220"/>
          </a:xfrm>
          <a:prstGeom prst="rect">
            <a:avLst/>
          </a:prstGeom>
          <a:noFill/>
        </p:spPr>
        <p:txBody>
          <a:bodyPr wrap="square" rtlCol="0">
            <a:spAutoFit/>
          </a:bodyPr>
          <a:lstStyle/>
          <a:p>
            <a:r>
              <a:rPr lang="en-US" sz="1400" i="1" dirty="0">
                <a:solidFill>
                  <a:srgbClr val="0000FF"/>
                </a:solidFill>
              </a:rPr>
              <a:t>What is the most common cause of overcorrection?</a:t>
            </a:r>
          </a:p>
          <a:p>
            <a:r>
              <a:rPr lang="en-US" sz="1400" dirty="0">
                <a:solidFill>
                  <a:srgbClr val="0000FF"/>
                </a:solidFill>
              </a:rPr>
              <a:t>Stromal  dehydration</a:t>
            </a:r>
          </a:p>
        </p:txBody>
      </p: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64276" y="3684032"/>
            <a:ext cx="99436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moisture state</a:t>
            </a:r>
          </a:p>
        </p:txBody>
      </p:sp>
    </p:spTree>
    <p:extLst>
      <p:ext uri="{BB962C8B-B14F-4D97-AF65-F5344CB8AC3E}">
        <p14:creationId xmlns:p14="http://schemas.microsoft.com/office/powerpoint/2010/main" val="2359313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49140" y="2682163"/>
            <a:ext cx="1441420" cy="646331"/>
          </a:xfrm>
          <a:prstGeom prst="rect">
            <a:avLst/>
          </a:prstGeom>
          <a:noFill/>
        </p:spPr>
        <p:txBody>
          <a:bodyPr wrap="none" rtlCol="0">
            <a:spAutoFit/>
          </a:bodyPr>
          <a:lstStyle/>
          <a:p>
            <a:pPr algn="ctr"/>
            <a:r>
              <a:rPr lang="en-US" b="1" dirty="0">
                <a:solidFill>
                  <a:srgbClr val="0000FF"/>
                </a:solidFill>
              </a:rPr>
              <a:t>Decentered</a:t>
            </a:r>
          </a:p>
          <a:p>
            <a:pPr algn="ctr"/>
            <a:r>
              <a:rPr lang="en-US" b="1"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1384995"/>
          </a:xfrm>
          <a:prstGeom prst="rect">
            <a:avLst/>
          </a:prstGeom>
          <a:noFill/>
        </p:spPr>
        <p:txBody>
          <a:bodyPr wrap="square" rtlCol="0">
            <a:spAutoFit/>
          </a:bodyPr>
          <a:lstStyle/>
          <a:p>
            <a:r>
              <a:rPr lang="en-US" sz="1400" i="1" dirty="0">
                <a:solidFill>
                  <a:srgbClr val="0000FF"/>
                </a:solidFill>
              </a:rPr>
              <a:t>What are common causes of a decentered ablation?</a:t>
            </a:r>
          </a:p>
          <a:p>
            <a:r>
              <a:rPr lang="en-US" sz="1400" dirty="0">
                <a:solidFill>
                  <a:srgbClr val="0000FF"/>
                </a:solidFill>
              </a:rPr>
              <a:t>--Loss of fixation by the operative eye</a:t>
            </a:r>
          </a:p>
          <a:p>
            <a:r>
              <a:rPr lang="en-US" sz="1400" dirty="0">
                <a:solidFill>
                  <a:srgbClr val="0000FF"/>
                </a:solidFill>
              </a:rPr>
              <a:t>--Poor pre-op head positioning by the surgeon</a:t>
            </a:r>
          </a:p>
          <a:p>
            <a:r>
              <a:rPr lang="en-US" sz="1400" dirty="0">
                <a:solidFill>
                  <a:srgbClr val="0000FF"/>
                </a:solidFill>
              </a:rPr>
              <a:t>--Failure to ensure the operative eye is oriented perpendicular to the laser</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common with myopic, or hyperopic ablations?</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823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49140" y="2682163"/>
            <a:ext cx="1441420" cy="646331"/>
          </a:xfrm>
          <a:prstGeom prst="rect">
            <a:avLst/>
          </a:prstGeom>
          <a:noFill/>
        </p:spPr>
        <p:txBody>
          <a:bodyPr wrap="none" rtlCol="0">
            <a:spAutoFit/>
          </a:bodyPr>
          <a:lstStyle/>
          <a:p>
            <a:pPr algn="ctr"/>
            <a:r>
              <a:rPr lang="en-US" b="1" dirty="0">
                <a:solidFill>
                  <a:srgbClr val="0000FF"/>
                </a:solidFill>
              </a:rPr>
              <a:t>Decentered</a:t>
            </a:r>
          </a:p>
          <a:p>
            <a:pPr algn="ctr"/>
            <a:r>
              <a:rPr lang="en-US" b="1"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1600438"/>
          </a:xfrm>
          <a:prstGeom prst="rect">
            <a:avLst/>
          </a:prstGeom>
          <a:noFill/>
        </p:spPr>
        <p:txBody>
          <a:bodyPr wrap="square" rtlCol="0">
            <a:spAutoFit/>
          </a:bodyPr>
          <a:lstStyle/>
          <a:p>
            <a:r>
              <a:rPr lang="en-US" sz="1400" i="1" dirty="0">
                <a:solidFill>
                  <a:srgbClr val="0000FF"/>
                </a:solidFill>
              </a:rPr>
              <a:t>What are common causes of a decentered ablation?</a:t>
            </a:r>
          </a:p>
          <a:p>
            <a:r>
              <a:rPr lang="en-US" sz="1400" dirty="0">
                <a:solidFill>
                  <a:srgbClr val="0000FF"/>
                </a:solidFill>
              </a:rPr>
              <a:t>--Loss of fixation by the operative eye</a:t>
            </a:r>
          </a:p>
          <a:p>
            <a:r>
              <a:rPr lang="en-US" sz="1400" dirty="0">
                <a:solidFill>
                  <a:srgbClr val="0000FF"/>
                </a:solidFill>
              </a:rPr>
              <a:t>--Poor pre-op head positioning by the surgeon</a:t>
            </a:r>
          </a:p>
          <a:p>
            <a:r>
              <a:rPr lang="en-US" sz="1400" dirty="0">
                <a:solidFill>
                  <a:srgbClr val="0000FF"/>
                </a:solidFill>
              </a:rPr>
              <a:t>--Failure to ensure the operative eye is oriented perpendicular to the laser</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common with myopic, or hyperopic ablations?</a:t>
            </a:r>
          </a:p>
          <a:p>
            <a:r>
              <a:rPr lang="en-US" sz="1400" dirty="0">
                <a:solidFill>
                  <a:srgbClr val="0000FF"/>
                </a:solidFill>
              </a:rPr>
              <a:t>Hyperopic</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958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49140" y="2682163"/>
            <a:ext cx="1441420" cy="646331"/>
          </a:xfrm>
          <a:prstGeom prst="rect">
            <a:avLst/>
          </a:prstGeom>
          <a:noFill/>
        </p:spPr>
        <p:txBody>
          <a:bodyPr wrap="none" rtlCol="0">
            <a:spAutoFit/>
          </a:bodyPr>
          <a:lstStyle/>
          <a:p>
            <a:pPr algn="ctr"/>
            <a:r>
              <a:rPr lang="en-US" b="1" dirty="0">
                <a:solidFill>
                  <a:srgbClr val="0000FF"/>
                </a:solidFill>
              </a:rPr>
              <a:t>Decentered</a:t>
            </a:r>
          </a:p>
          <a:p>
            <a:pPr algn="ctr"/>
            <a:r>
              <a:rPr lang="en-US" b="1"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031325"/>
          </a:xfrm>
          <a:prstGeom prst="rect">
            <a:avLst/>
          </a:prstGeom>
          <a:noFill/>
        </p:spPr>
        <p:txBody>
          <a:bodyPr wrap="square" rtlCol="0">
            <a:spAutoFit/>
          </a:bodyPr>
          <a:lstStyle/>
          <a:p>
            <a:r>
              <a:rPr lang="en-US" sz="1400" i="1" dirty="0">
                <a:solidFill>
                  <a:srgbClr val="0000FF"/>
                </a:solidFill>
              </a:rPr>
              <a:t>What are common causes of a decentered ablation?</a:t>
            </a:r>
          </a:p>
          <a:p>
            <a:r>
              <a:rPr lang="en-US" sz="1400" dirty="0">
                <a:solidFill>
                  <a:srgbClr val="0000FF"/>
                </a:solidFill>
              </a:rPr>
              <a:t>--Loss of fixation by the operative eye</a:t>
            </a:r>
          </a:p>
          <a:p>
            <a:r>
              <a:rPr lang="en-US" sz="1400" dirty="0">
                <a:solidFill>
                  <a:srgbClr val="0000FF"/>
                </a:solidFill>
              </a:rPr>
              <a:t>--Poor pre-op head positioning by the surgeon</a:t>
            </a:r>
          </a:p>
          <a:p>
            <a:r>
              <a:rPr lang="en-US" sz="1400" dirty="0">
                <a:solidFill>
                  <a:srgbClr val="0000FF"/>
                </a:solidFill>
              </a:rPr>
              <a:t>--Failure to ensure the operative eye is oriented perpendicular to the laser</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common with myopic, or hyperopic ablations?</a:t>
            </a:r>
          </a:p>
          <a:p>
            <a:r>
              <a:rPr lang="en-US" sz="1400" dirty="0">
                <a:solidFill>
                  <a:srgbClr val="0000FF"/>
                </a:solidFill>
              </a:rPr>
              <a:t>Hyperopic</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visually significant with myopic, or hyperopic ablations?</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646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49140" y="2682163"/>
            <a:ext cx="1441420" cy="646331"/>
          </a:xfrm>
          <a:prstGeom prst="rect">
            <a:avLst/>
          </a:prstGeom>
          <a:noFill/>
        </p:spPr>
        <p:txBody>
          <a:bodyPr wrap="none" rtlCol="0">
            <a:spAutoFit/>
          </a:bodyPr>
          <a:lstStyle/>
          <a:p>
            <a:pPr algn="ctr"/>
            <a:r>
              <a:rPr lang="en-US" b="1" dirty="0">
                <a:solidFill>
                  <a:srgbClr val="0000FF"/>
                </a:solidFill>
              </a:rPr>
              <a:t>Decentered</a:t>
            </a:r>
          </a:p>
          <a:p>
            <a:pPr algn="ctr"/>
            <a:r>
              <a:rPr lang="en-US" b="1"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246769"/>
          </a:xfrm>
          <a:prstGeom prst="rect">
            <a:avLst/>
          </a:prstGeom>
          <a:noFill/>
        </p:spPr>
        <p:txBody>
          <a:bodyPr wrap="square" rtlCol="0">
            <a:spAutoFit/>
          </a:bodyPr>
          <a:lstStyle/>
          <a:p>
            <a:r>
              <a:rPr lang="en-US" sz="1400" i="1" dirty="0">
                <a:solidFill>
                  <a:srgbClr val="0000FF"/>
                </a:solidFill>
              </a:rPr>
              <a:t>What are common causes of a decentered ablation?</a:t>
            </a:r>
          </a:p>
          <a:p>
            <a:r>
              <a:rPr lang="en-US" sz="1400" dirty="0">
                <a:solidFill>
                  <a:srgbClr val="0000FF"/>
                </a:solidFill>
              </a:rPr>
              <a:t>--Loss of fixation by the operative eye</a:t>
            </a:r>
          </a:p>
          <a:p>
            <a:r>
              <a:rPr lang="en-US" sz="1400" dirty="0">
                <a:solidFill>
                  <a:srgbClr val="0000FF"/>
                </a:solidFill>
              </a:rPr>
              <a:t>--Poor pre-op head positioning by the surgeon</a:t>
            </a:r>
          </a:p>
          <a:p>
            <a:r>
              <a:rPr lang="en-US" sz="1400" dirty="0">
                <a:solidFill>
                  <a:srgbClr val="0000FF"/>
                </a:solidFill>
              </a:rPr>
              <a:t>--Failure to ensure the operative eye is oriented perpendicular to the laser</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common with myopic, or hyperopic ablations?</a:t>
            </a:r>
          </a:p>
          <a:p>
            <a:r>
              <a:rPr lang="en-US" sz="1400" dirty="0">
                <a:solidFill>
                  <a:srgbClr val="0000FF"/>
                </a:solidFill>
              </a:rPr>
              <a:t>Hyperopic</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visually significant with myopic, or hyperopic ablations?</a:t>
            </a:r>
          </a:p>
          <a:p>
            <a:r>
              <a:rPr lang="en-US" sz="1400" dirty="0">
                <a:solidFill>
                  <a:srgbClr val="0000FF"/>
                </a:solidFill>
              </a:rPr>
              <a:t>Hyperopic</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796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49140" y="2682163"/>
            <a:ext cx="1441420" cy="646331"/>
          </a:xfrm>
          <a:prstGeom prst="rect">
            <a:avLst/>
          </a:prstGeom>
          <a:noFill/>
        </p:spPr>
        <p:txBody>
          <a:bodyPr wrap="none" rtlCol="0">
            <a:spAutoFit/>
          </a:bodyPr>
          <a:lstStyle/>
          <a:p>
            <a:pPr algn="ctr"/>
            <a:r>
              <a:rPr lang="en-US" b="1" dirty="0">
                <a:solidFill>
                  <a:srgbClr val="0000FF"/>
                </a:solidFill>
              </a:rPr>
              <a:t>Decentered</a:t>
            </a:r>
          </a:p>
          <a:p>
            <a:pPr algn="ctr"/>
            <a:r>
              <a:rPr lang="en-US" b="1"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677656"/>
          </a:xfrm>
          <a:prstGeom prst="rect">
            <a:avLst/>
          </a:prstGeom>
          <a:noFill/>
        </p:spPr>
        <p:txBody>
          <a:bodyPr wrap="square" rtlCol="0">
            <a:spAutoFit/>
          </a:bodyPr>
          <a:lstStyle/>
          <a:p>
            <a:r>
              <a:rPr lang="en-US" sz="1400" i="1" dirty="0">
                <a:solidFill>
                  <a:srgbClr val="0000FF"/>
                </a:solidFill>
              </a:rPr>
              <a:t>What are common causes of a decentered ablation?</a:t>
            </a:r>
          </a:p>
          <a:p>
            <a:r>
              <a:rPr lang="en-US" sz="1400" dirty="0">
                <a:solidFill>
                  <a:srgbClr val="0000FF"/>
                </a:solidFill>
              </a:rPr>
              <a:t>--Loss of fixation by the operative eye</a:t>
            </a:r>
          </a:p>
          <a:p>
            <a:r>
              <a:rPr lang="en-US" sz="1400" dirty="0">
                <a:solidFill>
                  <a:srgbClr val="0000FF"/>
                </a:solidFill>
              </a:rPr>
              <a:t>--Poor pre-op head positioning by the surgeon</a:t>
            </a:r>
          </a:p>
          <a:p>
            <a:r>
              <a:rPr lang="en-US" sz="1400" dirty="0">
                <a:solidFill>
                  <a:srgbClr val="0000FF"/>
                </a:solidFill>
              </a:rPr>
              <a:t>--Failure to ensure the operative eye is oriented perpendicular to the laser</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common with myopic, or hyperopic ablations?</a:t>
            </a:r>
          </a:p>
          <a:p>
            <a:r>
              <a:rPr lang="en-US" sz="1400" dirty="0">
                <a:solidFill>
                  <a:srgbClr val="0000FF"/>
                </a:solidFill>
              </a:rPr>
              <a:t>Hyperopic</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visually significant with myopic, or hyperopic ablations?</a:t>
            </a:r>
          </a:p>
          <a:p>
            <a:r>
              <a:rPr lang="en-US" sz="1400" dirty="0">
                <a:solidFill>
                  <a:srgbClr val="0000FF"/>
                </a:solidFill>
              </a:rPr>
              <a:t>Hyperopic</a:t>
            </a:r>
          </a:p>
          <a:p>
            <a:endParaRPr lang="en-US" sz="1400" i="1" dirty="0">
              <a:solidFill>
                <a:srgbClr val="0000FF"/>
              </a:solidFill>
            </a:endParaRPr>
          </a:p>
          <a:p>
            <a:r>
              <a:rPr lang="en-US" sz="1400" i="1" dirty="0">
                <a:solidFill>
                  <a:srgbClr val="0000FF"/>
                </a:solidFill>
              </a:rPr>
              <a:t>Will </a:t>
            </a:r>
            <a:r>
              <a:rPr lang="en-US" sz="1400" i="1" dirty="0" err="1">
                <a:solidFill>
                  <a:srgbClr val="0000FF"/>
                </a:solidFill>
              </a:rPr>
              <a:t>decentration</a:t>
            </a:r>
            <a:r>
              <a:rPr lang="en-US" sz="1400" i="1" dirty="0">
                <a:solidFill>
                  <a:srgbClr val="0000FF"/>
                </a:solidFill>
              </a:rPr>
              <a:t> regress spontaneously like a central island?</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97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49140" y="2682163"/>
            <a:ext cx="1441420" cy="646331"/>
          </a:xfrm>
          <a:prstGeom prst="rect">
            <a:avLst/>
          </a:prstGeom>
          <a:noFill/>
        </p:spPr>
        <p:txBody>
          <a:bodyPr wrap="none" rtlCol="0">
            <a:spAutoFit/>
          </a:bodyPr>
          <a:lstStyle/>
          <a:p>
            <a:pPr algn="ctr"/>
            <a:r>
              <a:rPr lang="en-US" b="1" dirty="0">
                <a:solidFill>
                  <a:srgbClr val="0000FF"/>
                </a:solidFill>
              </a:rPr>
              <a:t>Decentered</a:t>
            </a:r>
          </a:p>
          <a:p>
            <a:pPr algn="ctr"/>
            <a:r>
              <a:rPr lang="en-US" b="1" dirty="0">
                <a:solidFill>
                  <a:srgbClr val="0000FF"/>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893100"/>
          </a:xfrm>
          <a:prstGeom prst="rect">
            <a:avLst/>
          </a:prstGeom>
          <a:noFill/>
        </p:spPr>
        <p:txBody>
          <a:bodyPr wrap="square" rtlCol="0">
            <a:spAutoFit/>
          </a:bodyPr>
          <a:lstStyle/>
          <a:p>
            <a:r>
              <a:rPr lang="en-US" sz="1400" i="1" dirty="0">
                <a:solidFill>
                  <a:srgbClr val="0000FF"/>
                </a:solidFill>
              </a:rPr>
              <a:t>What are common causes of a decentered ablation?</a:t>
            </a:r>
          </a:p>
          <a:p>
            <a:r>
              <a:rPr lang="en-US" sz="1400" dirty="0">
                <a:solidFill>
                  <a:srgbClr val="0000FF"/>
                </a:solidFill>
              </a:rPr>
              <a:t>--Loss of fixation by the operative eye</a:t>
            </a:r>
          </a:p>
          <a:p>
            <a:r>
              <a:rPr lang="en-US" sz="1400" dirty="0">
                <a:solidFill>
                  <a:srgbClr val="0000FF"/>
                </a:solidFill>
              </a:rPr>
              <a:t>--Poor pre-op head positioning by the surgeon</a:t>
            </a:r>
          </a:p>
          <a:p>
            <a:r>
              <a:rPr lang="en-US" sz="1400" dirty="0">
                <a:solidFill>
                  <a:srgbClr val="0000FF"/>
                </a:solidFill>
              </a:rPr>
              <a:t>--Failure to ensure the operative eye is oriented perpendicular to the laser</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common with myopic, or hyperopic ablations?</a:t>
            </a:r>
          </a:p>
          <a:p>
            <a:r>
              <a:rPr lang="en-US" sz="1400" dirty="0">
                <a:solidFill>
                  <a:srgbClr val="0000FF"/>
                </a:solidFill>
              </a:rPr>
              <a:t>Hyperopic</a:t>
            </a:r>
          </a:p>
          <a:p>
            <a:endParaRPr lang="en-US" sz="1400" i="1" dirty="0">
              <a:solidFill>
                <a:srgbClr val="0000FF"/>
              </a:solidFill>
            </a:endParaRPr>
          </a:p>
          <a:p>
            <a:r>
              <a:rPr lang="en-US" sz="1400" i="1" dirty="0">
                <a:solidFill>
                  <a:srgbClr val="0000FF"/>
                </a:solidFill>
              </a:rPr>
              <a:t>Is </a:t>
            </a:r>
            <a:r>
              <a:rPr lang="en-US" sz="1400" i="1" dirty="0" err="1">
                <a:solidFill>
                  <a:srgbClr val="0000FF"/>
                </a:solidFill>
              </a:rPr>
              <a:t>decentration</a:t>
            </a:r>
            <a:r>
              <a:rPr lang="en-US" sz="1400" i="1" dirty="0">
                <a:solidFill>
                  <a:srgbClr val="0000FF"/>
                </a:solidFill>
              </a:rPr>
              <a:t> more visually significant with myopic, or hyperopic ablations?</a:t>
            </a:r>
          </a:p>
          <a:p>
            <a:r>
              <a:rPr lang="en-US" sz="1400" dirty="0">
                <a:solidFill>
                  <a:srgbClr val="0000FF"/>
                </a:solidFill>
              </a:rPr>
              <a:t>Hyperopic</a:t>
            </a:r>
          </a:p>
          <a:p>
            <a:endParaRPr lang="en-US" sz="1400" i="1" dirty="0">
              <a:solidFill>
                <a:srgbClr val="0000FF"/>
              </a:solidFill>
            </a:endParaRPr>
          </a:p>
          <a:p>
            <a:r>
              <a:rPr lang="en-US" sz="1400" i="1" dirty="0">
                <a:solidFill>
                  <a:srgbClr val="0000FF"/>
                </a:solidFill>
              </a:rPr>
              <a:t>Will </a:t>
            </a:r>
            <a:r>
              <a:rPr lang="en-US" sz="1400" i="1" dirty="0" err="1">
                <a:solidFill>
                  <a:srgbClr val="0000FF"/>
                </a:solidFill>
              </a:rPr>
              <a:t>decentration</a:t>
            </a:r>
            <a:r>
              <a:rPr lang="en-US" sz="1400" i="1" dirty="0">
                <a:solidFill>
                  <a:srgbClr val="0000FF"/>
                </a:solidFill>
              </a:rPr>
              <a:t> regress spontaneously like a central island?</a:t>
            </a:r>
          </a:p>
          <a:p>
            <a:r>
              <a:rPr lang="en-US" sz="1400" dirty="0">
                <a:solidFill>
                  <a:srgbClr val="0000FF"/>
                </a:solidFill>
              </a:rPr>
              <a:t>No, it must be addressed surgically</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3339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307777"/>
          </a:xfrm>
          <a:prstGeom prst="rect">
            <a:avLst/>
          </a:prstGeom>
          <a:noFill/>
        </p:spPr>
        <p:txBody>
          <a:bodyPr wrap="square" rtlCol="0">
            <a:spAutoFit/>
          </a:bodyPr>
          <a:lstStyle/>
          <a:p>
            <a:r>
              <a:rPr lang="en-US" sz="1400" i="1" dirty="0">
                <a:solidFill>
                  <a:srgbClr val="0000FF"/>
                </a:solidFill>
              </a:rPr>
              <a:t>What is the main risk factor for steroid-induced IOP elevation?</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445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523220"/>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257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954107"/>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a:p>
            <a:endParaRPr lang="en-US" sz="1400" i="1" dirty="0">
              <a:solidFill>
                <a:srgbClr val="0000FF"/>
              </a:solidFill>
            </a:endParaRPr>
          </a:p>
          <a:p>
            <a:r>
              <a:rPr lang="en-US" sz="1400" i="1" dirty="0">
                <a:solidFill>
                  <a:srgbClr val="0000FF"/>
                </a:solidFill>
              </a:rPr>
              <a:t>Which class of procedure is at increased risk?</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26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69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1169551"/>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a:p>
            <a:endParaRPr lang="en-US" sz="1400" i="1" dirty="0">
              <a:solidFill>
                <a:srgbClr val="0000FF"/>
              </a:solidFill>
            </a:endParaRPr>
          </a:p>
          <a:p>
            <a:r>
              <a:rPr lang="en-US" sz="1400" i="1" dirty="0">
                <a:solidFill>
                  <a:srgbClr val="0000FF"/>
                </a:solidFill>
              </a:rPr>
              <a:t>Which class of procedure is at increased risk?</a:t>
            </a:r>
          </a:p>
          <a:p>
            <a:r>
              <a:rPr lang="en-US" sz="1400" dirty="0">
                <a:solidFill>
                  <a:srgbClr val="0000FF"/>
                </a:solidFill>
              </a:rPr>
              <a:t>Surface ablation procedures</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30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74578" cy="523220"/>
          </a:xfrm>
          <a:prstGeom prst="rect">
            <a:avLst/>
          </a:prstGeom>
          <a:noFill/>
        </p:spPr>
        <p:txBody>
          <a:bodyPr wrap="square" rtlCol="0">
            <a:spAutoFit/>
          </a:bodyPr>
          <a:lstStyle/>
          <a:p>
            <a:r>
              <a:rPr lang="en-US" sz="1400" i="1" dirty="0">
                <a:solidFill>
                  <a:srgbClr val="0000FF"/>
                </a:solidFill>
              </a:rPr>
              <a:t>What is the most common cause of overcorrection?</a:t>
            </a:r>
          </a:p>
          <a:p>
            <a:r>
              <a:rPr lang="en-US" sz="1400" dirty="0">
                <a:solidFill>
                  <a:srgbClr val="0000FF"/>
                </a:solidFill>
              </a:rPr>
              <a:t>Stromal  dehydration</a:t>
            </a:r>
          </a:p>
        </p:txBody>
      </p: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744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1600438"/>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a:p>
            <a:endParaRPr lang="en-US" sz="1400" i="1" dirty="0">
              <a:solidFill>
                <a:srgbClr val="0000FF"/>
              </a:solidFill>
            </a:endParaRPr>
          </a:p>
          <a:p>
            <a:r>
              <a:rPr lang="en-US" sz="1400" i="1" dirty="0">
                <a:solidFill>
                  <a:srgbClr val="0000FF"/>
                </a:solidFill>
              </a:rPr>
              <a:t>Which class of procedure is at increased risk?</a:t>
            </a:r>
          </a:p>
          <a:p>
            <a:r>
              <a:rPr lang="en-US" sz="1400" dirty="0">
                <a:solidFill>
                  <a:srgbClr val="0000FF"/>
                </a:solidFill>
              </a:rPr>
              <a:t>Surface ablation procedures</a:t>
            </a:r>
          </a:p>
          <a:p>
            <a:endParaRPr lang="en-US" sz="1400" i="1" dirty="0">
              <a:solidFill>
                <a:srgbClr val="0000FF"/>
              </a:solidFill>
            </a:endParaRPr>
          </a:p>
          <a:p>
            <a:r>
              <a:rPr lang="en-US" sz="1400" i="1" dirty="0">
                <a:solidFill>
                  <a:srgbClr val="0000FF"/>
                </a:solidFill>
              </a:rPr>
              <a:t>Why surface procedures?</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92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1815882"/>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a:p>
            <a:endParaRPr lang="en-US" sz="1400" i="1" dirty="0">
              <a:solidFill>
                <a:srgbClr val="0000FF"/>
              </a:solidFill>
            </a:endParaRPr>
          </a:p>
          <a:p>
            <a:r>
              <a:rPr lang="en-US" sz="1400" i="1" dirty="0">
                <a:solidFill>
                  <a:srgbClr val="0000FF"/>
                </a:solidFill>
              </a:rPr>
              <a:t>Which class of procedure is at increased risk?</a:t>
            </a:r>
          </a:p>
          <a:p>
            <a:r>
              <a:rPr lang="en-US" sz="1400" dirty="0">
                <a:solidFill>
                  <a:srgbClr val="0000FF"/>
                </a:solidFill>
              </a:rPr>
              <a:t>Surface ablation procedures</a:t>
            </a:r>
          </a:p>
          <a:p>
            <a:endParaRPr lang="en-US" sz="1400" i="1" dirty="0">
              <a:solidFill>
                <a:srgbClr val="0000FF"/>
              </a:solidFill>
            </a:endParaRPr>
          </a:p>
          <a:p>
            <a:r>
              <a:rPr lang="en-US" sz="1400" i="1" dirty="0">
                <a:solidFill>
                  <a:srgbClr val="0000FF"/>
                </a:solidFill>
              </a:rPr>
              <a:t>Why surface procedures?</a:t>
            </a:r>
          </a:p>
          <a:p>
            <a:r>
              <a:rPr lang="en-US" sz="1400" dirty="0">
                <a:solidFill>
                  <a:srgbClr val="0000FF"/>
                </a:solidFill>
              </a:rPr>
              <a:t>Because steroids are often used for months afterwards to prevent haze formation</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251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246769"/>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a:p>
            <a:endParaRPr lang="en-US" sz="1400" i="1" dirty="0">
              <a:solidFill>
                <a:srgbClr val="0000FF"/>
              </a:solidFill>
            </a:endParaRPr>
          </a:p>
          <a:p>
            <a:r>
              <a:rPr lang="en-US" sz="1400" i="1" dirty="0">
                <a:solidFill>
                  <a:srgbClr val="0000FF"/>
                </a:solidFill>
              </a:rPr>
              <a:t>Which class of procedure is at increased risk?</a:t>
            </a:r>
          </a:p>
          <a:p>
            <a:r>
              <a:rPr lang="en-US" sz="1400" dirty="0">
                <a:solidFill>
                  <a:srgbClr val="0000FF"/>
                </a:solidFill>
              </a:rPr>
              <a:t>Surface ablation procedures</a:t>
            </a:r>
          </a:p>
          <a:p>
            <a:endParaRPr lang="en-US" sz="1400" i="1" dirty="0">
              <a:solidFill>
                <a:srgbClr val="0000FF"/>
              </a:solidFill>
            </a:endParaRPr>
          </a:p>
          <a:p>
            <a:r>
              <a:rPr lang="en-US" sz="1400" i="1" dirty="0">
                <a:solidFill>
                  <a:srgbClr val="0000FF"/>
                </a:solidFill>
              </a:rPr>
              <a:t>Why surface procedures?</a:t>
            </a:r>
          </a:p>
          <a:p>
            <a:r>
              <a:rPr lang="en-US" sz="1400" dirty="0">
                <a:solidFill>
                  <a:srgbClr val="0000FF"/>
                </a:solidFill>
              </a:rPr>
              <a:t>Because steroids are often used for months afterwards to prevent haze formation</a:t>
            </a:r>
          </a:p>
          <a:p>
            <a:endParaRPr lang="en-US" sz="1400" i="1" dirty="0">
              <a:solidFill>
                <a:srgbClr val="0000FF"/>
              </a:solidFill>
            </a:endParaRPr>
          </a:p>
          <a:p>
            <a:r>
              <a:rPr lang="en-US" sz="1400" i="1" dirty="0">
                <a:solidFill>
                  <a:srgbClr val="0000FF"/>
                </a:solidFill>
              </a:rPr>
              <a:t>Why is managing IOP after photoablative surgery especially challenging?</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480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677656"/>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a:p>
            <a:endParaRPr lang="en-US" sz="1400" i="1" dirty="0">
              <a:solidFill>
                <a:srgbClr val="0000FF"/>
              </a:solidFill>
            </a:endParaRPr>
          </a:p>
          <a:p>
            <a:r>
              <a:rPr lang="en-US" sz="1400" i="1" dirty="0">
                <a:solidFill>
                  <a:srgbClr val="0000FF"/>
                </a:solidFill>
              </a:rPr>
              <a:t>Which class of procedure is at increased risk?</a:t>
            </a:r>
          </a:p>
          <a:p>
            <a:r>
              <a:rPr lang="en-US" sz="1400" dirty="0">
                <a:solidFill>
                  <a:srgbClr val="0000FF"/>
                </a:solidFill>
              </a:rPr>
              <a:t>Surface ablation procedures</a:t>
            </a:r>
          </a:p>
          <a:p>
            <a:endParaRPr lang="en-US" sz="1400" i="1" dirty="0">
              <a:solidFill>
                <a:srgbClr val="0000FF"/>
              </a:solidFill>
            </a:endParaRPr>
          </a:p>
          <a:p>
            <a:r>
              <a:rPr lang="en-US" sz="1400" i="1" dirty="0">
                <a:solidFill>
                  <a:srgbClr val="0000FF"/>
                </a:solidFill>
              </a:rPr>
              <a:t>Why surface procedures?</a:t>
            </a:r>
          </a:p>
          <a:p>
            <a:r>
              <a:rPr lang="en-US" sz="1400" dirty="0">
                <a:solidFill>
                  <a:srgbClr val="0000FF"/>
                </a:solidFill>
              </a:rPr>
              <a:t>Because steroids are often used for months afterwards to prevent haze formation</a:t>
            </a:r>
          </a:p>
          <a:p>
            <a:endParaRPr lang="en-US" sz="1400" i="1" dirty="0">
              <a:solidFill>
                <a:srgbClr val="0000FF"/>
              </a:solidFill>
            </a:endParaRPr>
          </a:p>
          <a:p>
            <a:r>
              <a:rPr lang="en-US" sz="1400" i="1" dirty="0">
                <a:solidFill>
                  <a:srgbClr val="0000FF"/>
                </a:solidFill>
              </a:rPr>
              <a:t>Why is managing IOP after photoablative surgery especially challenging?</a:t>
            </a:r>
          </a:p>
          <a:p>
            <a:r>
              <a:rPr lang="en-US" sz="1400" dirty="0">
                <a:solidFill>
                  <a:srgbClr val="0000FF"/>
                </a:solidFill>
              </a:rPr>
              <a:t>Because altered corneal thickness and curvature renders </a:t>
            </a:r>
            <a:r>
              <a:rPr lang="en-US" sz="1400" dirty="0" err="1">
                <a:solidFill>
                  <a:srgbClr val="0000FF"/>
                </a:solidFill>
              </a:rPr>
              <a:t>applanation</a:t>
            </a:r>
            <a:r>
              <a:rPr lang="en-US" sz="1400" dirty="0">
                <a:solidFill>
                  <a:srgbClr val="0000FF"/>
                </a:solidFill>
              </a:rPr>
              <a:t> tonometry </a:t>
            </a:r>
            <a:r>
              <a:rPr lang="en-US" sz="1400" dirty="0" err="1">
                <a:solidFill>
                  <a:srgbClr val="0000FF"/>
                </a:solidFill>
              </a:rPr>
              <a:t>artifactually</a:t>
            </a:r>
            <a:r>
              <a:rPr lang="en-US" sz="1400" dirty="0">
                <a:solidFill>
                  <a:srgbClr val="0000FF"/>
                </a:solidFill>
              </a:rPr>
              <a:t> low. Fluid under a LASIK flap can do the same. </a:t>
            </a:r>
            <a:endParaRPr lang="en-US" sz="1400" dirty="0"/>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9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893100"/>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a:p>
            <a:endParaRPr lang="en-US" sz="1400" i="1" dirty="0">
              <a:solidFill>
                <a:srgbClr val="0000FF"/>
              </a:solidFill>
            </a:endParaRPr>
          </a:p>
          <a:p>
            <a:r>
              <a:rPr lang="en-US" sz="1400" i="1" dirty="0">
                <a:solidFill>
                  <a:srgbClr val="0000FF"/>
                </a:solidFill>
              </a:rPr>
              <a:t>Which class of procedure is at increased risk?</a:t>
            </a:r>
          </a:p>
          <a:p>
            <a:r>
              <a:rPr lang="en-US" sz="1400" dirty="0">
                <a:solidFill>
                  <a:srgbClr val="0000FF"/>
                </a:solidFill>
              </a:rPr>
              <a:t>Surface ablation procedures</a:t>
            </a:r>
          </a:p>
          <a:p>
            <a:endParaRPr lang="en-US" sz="1400" i="1" dirty="0">
              <a:solidFill>
                <a:srgbClr val="0000FF"/>
              </a:solidFill>
            </a:endParaRPr>
          </a:p>
          <a:p>
            <a:r>
              <a:rPr lang="en-US" sz="1400" i="1" dirty="0">
                <a:solidFill>
                  <a:srgbClr val="0000FF"/>
                </a:solidFill>
              </a:rPr>
              <a:t>Why surface procedures?</a:t>
            </a:r>
          </a:p>
          <a:p>
            <a:r>
              <a:rPr lang="en-US" sz="1400" dirty="0">
                <a:solidFill>
                  <a:srgbClr val="0000FF"/>
                </a:solidFill>
              </a:rPr>
              <a:t>Because steroids are often used for months afterwards to prevent haze formation</a:t>
            </a:r>
          </a:p>
          <a:p>
            <a:endParaRPr lang="en-US" sz="1400" i="1" dirty="0">
              <a:solidFill>
                <a:srgbClr val="0000FF"/>
              </a:solidFill>
            </a:endParaRPr>
          </a:p>
          <a:p>
            <a:r>
              <a:rPr lang="en-US" sz="1400" i="1" dirty="0">
                <a:solidFill>
                  <a:srgbClr val="0000FF"/>
                </a:solidFill>
              </a:rPr>
              <a:t>Why is managing IOP after photoablative surgery especially challenging?</a:t>
            </a:r>
          </a:p>
          <a:p>
            <a:r>
              <a:rPr lang="en-US" sz="1400" dirty="0">
                <a:solidFill>
                  <a:srgbClr val="0000FF"/>
                </a:solidFill>
              </a:rPr>
              <a:t>Because altered corneal thickness and curvature renders </a:t>
            </a:r>
            <a:r>
              <a:rPr lang="en-US" sz="1400" dirty="0" err="1">
                <a:solidFill>
                  <a:srgbClr val="0000FF"/>
                </a:solidFill>
              </a:rPr>
              <a:t>applanation</a:t>
            </a:r>
            <a:r>
              <a:rPr lang="en-US" sz="1400" dirty="0">
                <a:solidFill>
                  <a:srgbClr val="0000FF"/>
                </a:solidFill>
              </a:rPr>
              <a:t> tonometry </a:t>
            </a:r>
            <a:r>
              <a:rPr lang="en-US" sz="1400" dirty="0" err="1">
                <a:solidFill>
                  <a:srgbClr val="0000FF"/>
                </a:solidFill>
              </a:rPr>
              <a:t>artifactually</a:t>
            </a:r>
            <a:r>
              <a:rPr lang="en-US" sz="1400" dirty="0">
                <a:solidFill>
                  <a:srgbClr val="0000FF"/>
                </a:solidFill>
              </a:rPr>
              <a:t> low. Fluid under a LASIK flap can do the same. </a:t>
            </a:r>
            <a:r>
              <a:rPr lang="en-US" sz="1400" dirty="0"/>
              <a:t>The only method of measuring IOP that is reliable after photoablative refractive surgery is  </a:t>
            </a:r>
            <a:r>
              <a:rPr lang="en-US" sz="1400" b="1" dirty="0"/>
              <a:t>dynamic contour  tonometry</a:t>
            </a:r>
            <a:r>
              <a:rPr lang="en-US" sz="1400" dirty="0"/>
              <a:t>.</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05000" y="6342610"/>
            <a:ext cx="1518300" cy="210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3678487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587068" y="2692757"/>
            <a:ext cx="1941558" cy="646331"/>
          </a:xfrm>
          <a:prstGeom prst="rect">
            <a:avLst/>
          </a:prstGeom>
          <a:noFill/>
        </p:spPr>
        <p:txBody>
          <a:bodyPr wrap="none" rtlCol="0">
            <a:spAutoFit/>
          </a:bodyPr>
          <a:lstStyle/>
          <a:p>
            <a:pPr algn="ctr"/>
            <a:r>
              <a:rPr lang="en-US" b="1" dirty="0">
                <a:solidFill>
                  <a:srgbClr val="0000FF"/>
                </a:solidFill>
              </a:rPr>
              <a:t>Steroid-induced</a:t>
            </a:r>
          </a:p>
          <a:p>
            <a:pPr algn="ctr"/>
            <a:r>
              <a:rPr lang="en-US" b="1" dirty="0">
                <a:solidFill>
                  <a:srgbClr val="0000FF"/>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733562"/>
            <a:ext cx="8534400" cy="2893100"/>
          </a:xfrm>
          <a:prstGeom prst="rect">
            <a:avLst/>
          </a:prstGeom>
          <a:noFill/>
        </p:spPr>
        <p:txBody>
          <a:bodyPr wrap="square" rtlCol="0">
            <a:spAutoFit/>
          </a:bodyPr>
          <a:lstStyle/>
          <a:p>
            <a:r>
              <a:rPr lang="en-US" sz="1400" i="1" dirty="0">
                <a:solidFill>
                  <a:srgbClr val="0000FF"/>
                </a:solidFill>
              </a:rPr>
              <a:t>What is the main risk factor for steroid-induced IOP elevation?</a:t>
            </a:r>
          </a:p>
          <a:p>
            <a:r>
              <a:rPr lang="en-US" sz="1400" dirty="0">
                <a:solidFill>
                  <a:srgbClr val="0000FF"/>
                </a:solidFill>
              </a:rPr>
              <a:t>Use after surgery for a prolonged period of time</a:t>
            </a:r>
          </a:p>
          <a:p>
            <a:endParaRPr lang="en-US" sz="1400" i="1" dirty="0">
              <a:solidFill>
                <a:srgbClr val="0000FF"/>
              </a:solidFill>
            </a:endParaRPr>
          </a:p>
          <a:p>
            <a:r>
              <a:rPr lang="en-US" sz="1400" i="1" dirty="0">
                <a:solidFill>
                  <a:srgbClr val="0000FF"/>
                </a:solidFill>
              </a:rPr>
              <a:t>Which class of procedure is at increased risk?</a:t>
            </a:r>
          </a:p>
          <a:p>
            <a:r>
              <a:rPr lang="en-US" sz="1400" dirty="0">
                <a:solidFill>
                  <a:srgbClr val="0000FF"/>
                </a:solidFill>
              </a:rPr>
              <a:t>Surface ablation procedures</a:t>
            </a:r>
          </a:p>
          <a:p>
            <a:endParaRPr lang="en-US" sz="1400" i="1" dirty="0">
              <a:solidFill>
                <a:srgbClr val="0000FF"/>
              </a:solidFill>
            </a:endParaRPr>
          </a:p>
          <a:p>
            <a:r>
              <a:rPr lang="en-US" sz="1400" i="1" dirty="0">
                <a:solidFill>
                  <a:srgbClr val="0000FF"/>
                </a:solidFill>
              </a:rPr>
              <a:t>Why surface procedures?</a:t>
            </a:r>
          </a:p>
          <a:p>
            <a:r>
              <a:rPr lang="en-US" sz="1400" dirty="0">
                <a:solidFill>
                  <a:srgbClr val="0000FF"/>
                </a:solidFill>
              </a:rPr>
              <a:t>Because steroids are often used for months afterwards to prevent haze formation</a:t>
            </a:r>
          </a:p>
          <a:p>
            <a:endParaRPr lang="en-US" sz="1400" i="1" dirty="0">
              <a:solidFill>
                <a:srgbClr val="0000FF"/>
              </a:solidFill>
            </a:endParaRPr>
          </a:p>
          <a:p>
            <a:r>
              <a:rPr lang="en-US" sz="1400" i="1" dirty="0">
                <a:solidFill>
                  <a:srgbClr val="0000FF"/>
                </a:solidFill>
              </a:rPr>
              <a:t>Why is managing IOP after photoablative surgery especially challenging?</a:t>
            </a:r>
          </a:p>
          <a:p>
            <a:r>
              <a:rPr lang="en-US" sz="1400" dirty="0">
                <a:solidFill>
                  <a:srgbClr val="0000FF"/>
                </a:solidFill>
              </a:rPr>
              <a:t>Because altered corneal thickness and curvature renders </a:t>
            </a:r>
            <a:r>
              <a:rPr lang="en-US" sz="1400" dirty="0" err="1">
                <a:solidFill>
                  <a:srgbClr val="0000FF"/>
                </a:solidFill>
              </a:rPr>
              <a:t>applanation</a:t>
            </a:r>
            <a:r>
              <a:rPr lang="en-US" sz="1400" dirty="0">
                <a:solidFill>
                  <a:srgbClr val="0000FF"/>
                </a:solidFill>
              </a:rPr>
              <a:t> tonometry </a:t>
            </a:r>
            <a:r>
              <a:rPr lang="en-US" sz="1400" dirty="0" err="1">
                <a:solidFill>
                  <a:srgbClr val="0000FF"/>
                </a:solidFill>
              </a:rPr>
              <a:t>artifactually</a:t>
            </a:r>
            <a:r>
              <a:rPr lang="en-US" sz="1400" dirty="0">
                <a:solidFill>
                  <a:srgbClr val="0000FF"/>
                </a:solidFill>
              </a:rPr>
              <a:t> low. Fluid under a LASIK flap can do the same. </a:t>
            </a:r>
            <a:r>
              <a:rPr lang="en-US" sz="1400" dirty="0"/>
              <a:t>The only method of measuring IOP that is reliable after photoablative refractive surgery is  </a:t>
            </a:r>
            <a:r>
              <a:rPr lang="en-US" sz="1400" b="1" dirty="0"/>
              <a:t>dynamic contour  tonometry</a:t>
            </a:r>
            <a:r>
              <a:rPr lang="en-US" sz="1400" dirty="0"/>
              <a:t>.</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0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307777"/>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007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523220"/>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3352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F414BD-73C9-4AEE-89B2-54D4B014BF1C}" type="slidenum">
              <a:rPr lang="en-US" altLang="en-US" smtClean="0"/>
              <a:pPr>
                <a:defRPr/>
              </a:pPr>
              <a:t>78</a:t>
            </a:fld>
            <a:endParaRPr lang="en-US" altLang="en-US"/>
          </a:p>
        </p:txBody>
      </p:sp>
      <p:sp>
        <p:nvSpPr>
          <p:cNvPr id="3" name="TextBox 2"/>
          <p:cNvSpPr txBox="1"/>
          <p:nvPr/>
        </p:nvSpPr>
        <p:spPr>
          <a:xfrm>
            <a:off x="3315541" y="5943600"/>
            <a:ext cx="2736647" cy="369332"/>
          </a:xfrm>
          <a:prstGeom prst="rect">
            <a:avLst/>
          </a:prstGeom>
          <a:noFill/>
        </p:spPr>
        <p:txBody>
          <a:bodyPr wrap="none" rtlCol="0">
            <a:spAutoFit/>
          </a:bodyPr>
          <a:lstStyle/>
          <a:p>
            <a:pPr algn="ctr"/>
            <a:r>
              <a:rPr lang="en-US" dirty="0"/>
              <a:t>Central toxic keratopathy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6" y="2852058"/>
            <a:ext cx="4710164" cy="29391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8600"/>
            <a:ext cx="4572000" cy="2973587"/>
          </a:xfrm>
          <a:prstGeom prst="rect">
            <a:avLst/>
          </a:prstGeom>
        </p:spPr>
      </p:pic>
    </p:spTree>
    <p:extLst>
      <p:ext uri="{BB962C8B-B14F-4D97-AF65-F5344CB8AC3E}">
        <p14:creationId xmlns:p14="http://schemas.microsoft.com/office/powerpoint/2010/main" val="36554458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79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1169551"/>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a:t>
            </a:r>
            <a:endParaRPr lang="en-US" sz="1400" i="1" dirty="0"/>
          </a:p>
          <a:p>
            <a:endParaRPr lang="en-US" sz="1400" dirty="0"/>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20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74578" cy="954107"/>
          </a:xfrm>
          <a:prstGeom prst="rect">
            <a:avLst/>
          </a:prstGeom>
          <a:noFill/>
        </p:spPr>
        <p:txBody>
          <a:bodyPr wrap="square" rtlCol="0">
            <a:spAutoFit/>
          </a:bodyPr>
          <a:lstStyle/>
          <a:p>
            <a:r>
              <a:rPr lang="en-US" sz="1400" i="1" dirty="0">
                <a:solidFill>
                  <a:srgbClr val="0000FF"/>
                </a:solidFill>
              </a:rPr>
              <a:t>What is the most common cause of overcorrection?</a:t>
            </a:r>
          </a:p>
          <a:p>
            <a:r>
              <a:rPr lang="en-US" sz="1400" dirty="0">
                <a:solidFill>
                  <a:srgbClr val="0000FF"/>
                </a:solidFill>
              </a:rPr>
              <a:t>Stromal  dehydration</a:t>
            </a:r>
          </a:p>
          <a:p>
            <a:endParaRPr lang="en-US" sz="1400" i="1" dirty="0">
              <a:solidFill>
                <a:srgbClr val="0000FF"/>
              </a:solidFill>
            </a:endParaRPr>
          </a:p>
          <a:p>
            <a:r>
              <a:rPr lang="en-US" sz="1400" i="1" dirty="0">
                <a:solidFill>
                  <a:srgbClr val="0000FF"/>
                </a:solidFill>
              </a:rPr>
              <a:t>How does stromal dehydration lead to overcorrection?</a:t>
            </a:r>
            <a:endParaRPr lang="en-US" sz="1400" dirty="0">
              <a:solidFill>
                <a:srgbClr val="0000FF"/>
              </a:solidFill>
            </a:endParaRPr>
          </a:p>
        </p:txBody>
      </p: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0978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1169551"/>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a:t>
            </a:r>
            <a:endParaRPr lang="en-US" sz="1400" i="1" dirty="0"/>
          </a:p>
          <a:p>
            <a:r>
              <a:rPr lang="en-US" sz="1400" dirty="0">
                <a:solidFill>
                  <a:srgbClr val="0000FF"/>
                </a:solidFill>
              </a:rPr>
              <a:t>Rare</a:t>
            </a:r>
            <a:endParaRPr lang="en-US" sz="1400" dirty="0"/>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854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1169551"/>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a:t>
            </a:r>
            <a:endParaRPr lang="en-US" sz="1400" dirty="0"/>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8458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1169551"/>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 </a:t>
            </a:r>
            <a:r>
              <a:rPr lang="en-US" sz="1400" dirty="0" err="1"/>
              <a:t>Noninflammatory</a:t>
            </a:r>
            <a:r>
              <a:rPr lang="en-US" sz="1400" dirty="0"/>
              <a:t>.</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582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1600438"/>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 </a:t>
            </a:r>
            <a:r>
              <a:rPr lang="en-US" sz="1400" dirty="0" err="1"/>
              <a:t>Noninflammatory</a:t>
            </a:r>
            <a:r>
              <a:rPr lang="en-US" sz="1400" dirty="0"/>
              <a:t>.</a:t>
            </a:r>
          </a:p>
          <a:p>
            <a:endParaRPr lang="en-US" sz="1400" dirty="0"/>
          </a:p>
          <a:p>
            <a:r>
              <a:rPr lang="en-US" sz="1400" i="1" dirty="0">
                <a:solidFill>
                  <a:srgbClr val="0000FF"/>
                </a:solidFill>
              </a:rPr>
              <a:t>What is the cause?</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292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1815882"/>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 </a:t>
            </a:r>
            <a:r>
              <a:rPr lang="en-US" sz="1400" dirty="0" err="1"/>
              <a:t>Noninflammatory</a:t>
            </a:r>
            <a:r>
              <a:rPr lang="en-US" sz="1400" dirty="0"/>
              <a:t>.</a:t>
            </a:r>
          </a:p>
          <a:p>
            <a:endParaRPr lang="en-US" sz="1400" i="1" dirty="0">
              <a:solidFill>
                <a:srgbClr val="0000FF"/>
              </a:solidFill>
            </a:endParaRPr>
          </a:p>
          <a:p>
            <a:r>
              <a:rPr lang="en-US" sz="1400" i="1" dirty="0">
                <a:solidFill>
                  <a:srgbClr val="0000FF"/>
                </a:solidFill>
              </a:rPr>
              <a:t>What is the cause?</a:t>
            </a:r>
            <a:endParaRPr lang="en-US" sz="1400" dirty="0">
              <a:solidFill>
                <a:srgbClr val="0000FF"/>
              </a:solidFill>
            </a:endParaRPr>
          </a:p>
          <a:p>
            <a:r>
              <a:rPr lang="en-US" sz="1400" dirty="0">
                <a:solidFill>
                  <a:srgbClr val="0000FF"/>
                </a:solidFill>
              </a:rPr>
              <a:t>It is unknown as of this writing</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9820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2246769"/>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 </a:t>
            </a:r>
            <a:r>
              <a:rPr lang="en-US" sz="1400" dirty="0" err="1"/>
              <a:t>Noninflammatory</a:t>
            </a:r>
            <a:r>
              <a:rPr lang="en-US" sz="1400" dirty="0"/>
              <a:t>.</a:t>
            </a:r>
          </a:p>
          <a:p>
            <a:endParaRPr lang="en-US" sz="1400" i="1" dirty="0">
              <a:solidFill>
                <a:srgbClr val="0000FF"/>
              </a:solidFill>
            </a:endParaRPr>
          </a:p>
          <a:p>
            <a:r>
              <a:rPr lang="en-US" sz="1400" i="1" dirty="0">
                <a:solidFill>
                  <a:srgbClr val="0000FF"/>
                </a:solidFill>
              </a:rPr>
              <a:t>What is the cause?</a:t>
            </a:r>
            <a:endParaRPr lang="en-US" sz="1400" dirty="0">
              <a:solidFill>
                <a:srgbClr val="0000FF"/>
              </a:solidFill>
            </a:endParaRPr>
          </a:p>
          <a:p>
            <a:r>
              <a:rPr lang="en-US" sz="1400" dirty="0">
                <a:solidFill>
                  <a:srgbClr val="0000FF"/>
                </a:solidFill>
              </a:rPr>
              <a:t>It is unknown as of this writing</a:t>
            </a:r>
          </a:p>
          <a:p>
            <a:endParaRPr lang="en-US" sz="1400" i="1" dirty="0">
              <a:solidFill>
                <a:srgbClr val="0000FF"/>
              </a:solidFill>
            </a:endParaRPr>
          </a:p>
          <a:p>
            <a:r>
              <a:rPr lang="en-US" sz="1400" i="1" dirty="0">
                <a:solidFill>
                  <a:srgbClr val="0000FF"/>
                </a:solidFill>
              </a:rPr>
              <a:t>In addition to haze formation, what other undesirable effect does it have?</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936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2462213"/>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 </a:t>
            </a:r>
            <a:r>
              <a:rPr lang="en-US" sz="1400" dirty="0" err="1"/>
              <a:t>Noninflammatory</a:t>
            </a:r>
            <a:r>
              <a:rPr lang="en-US" sz="1400" dirty="0"/>
              <a:t>.</a:t>
            </a:r>
          </a:p>
          <a:p>
            <a:endParaRPr lang="en-US" sz="1400" i="1" dirty="0">
              <a:solidFill>
                <a:srgbClr val="0000FF"/>
              </a:solidFill>
            </a:endParaRPr>
          </a:p>
          <a:p>
            <a:r>
              <a:rPr lang="en-US" sz="1400" i="1" dirty="0">
                <a:solidFill>
                  <a:srgbClr val="0000FF"/>
                </a:solidFill>
              </a:rPr>
              <a:t>What is the cause?</a:t>
            </a:r>
            <a:endParaRPr lang="en-US" sz="1400" dirty="0">
              <a:solidFill>
                <a:srgbClr val="0000FF"/>
              </a:solidFill>
            </a:endParaRPr>
          </a:p>
          <a:p>
            <a:r>
              <a:rPr lang="en-US" sz="1400" dirty="0">
                <a:solidFill>
                  <a:srgbClr val="0000FF"/>
                </a:solidFill>
              </a:rPr>
              <a:t>It is unknown as of this writing</a:t>
            </a:r>
          </a:p>
          <a:p>
            <a:endParaRPr lang="en-US" sz="1400" i="1" dirty="0">
              <a:solidFill>
                <a:srgbClr val="0000FF"/>
              </a:solidFill>
            </a:endParaRPr>
          </a:p>
          <a:p>
            <a:r>
              <a:rPr lang="en-US" sz="1400" i="1" dirty="0">
                <a:solidFill>
                  <a:srgbClr val="0000FF"/>
                </a:solidFill>
              </a:rPr>
              <a:t>In addition to haze formation, what other undesirable effect does it have?</a:t>
            </a:r>
          </a:p>
          <a:p>
            <a:r>
              <a:rPr lang="en-US" sz="1400" dirty="0">
                <a:solidFill>
                  <a:srgbClr val="0000FF"/>
                </a:solidFill>
              </a:rPr>
              <a:t>It causes  flattening  of the anterior cornea, thereby producing a  hyperopic  shift</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9573" y="5780497"/>
            <a:ext cx="74483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700"/>
              </a:lnSpc>
            </a:pPr>
            <a:r>
              <a:rPr lang="en-US" sz="800" dirty="0">
                <a:solidFill>
                  <a:schemeClr val="tx1"/>
                </a:solidFill>
              </a:rPr>
              <a:t>flattening v steepening</a:t>
            </a:r>
          </a:p>
        </p:txBody>
      </p:sp>
      <p:sp>
        <p:nvSpPr>
          <p:cNvPr id="26" name="Rectangle 25"/>
          <p:cNvSpPr/>
          <p:nvPr/>
        </p:nvSpPr>
        <p:spPr>
          <a:xfrm>
            <a:off x="5334000" y="5780497"/>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700"/>
              </a:lnSpc>
            </a:pPr>
            <a:r>
              <a:rPr lang="en-US" sz="800" dirty="0">
                <a:solidFill>
                  <a:schemeClr val="tx1"/>
                </a:solidFill>
              </a:rPr>
              <a:t>myopic v hyperopic</a:t>
            </a:r>
          </a:p>
        </p:txBody>
      </p:sp>
    </p:spTree>
    <p:extLst>
      <p:ext uri="{BB962C8B-B14F-4D97-AF65-F5344CB8AC3E}">
        <p14:creationId xmlns:p14="http://schemas.microsoft.com/office/powerpoint/2010/main" val="14902001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2462213"/>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 </a:t>
            </a:r>
            <a:r>
              <a:rPr lang="en-US" sz="1400" dirty="0" err="1"/>
              <a:t>Noninflammatory</a:t>
            </a:r>
            <a:r>
              <a:rPr lang="en-US" sz="1400" dirty="0"/>
              <a:t>.</a:t>
            </a:r>
          </a:p>
          <a:p>
            <a:endParaRPr lang="en-US" sz="1400" i="1" dirty="0">
              <a:solidFill>
                <a:srgbClr val="0000FF"/>
              </a:solidFill>
            </a:endParaRPr>
          </a:p>
          <a:p>
            <a:r>
              <a:rPr lang="en-US" sz="1400" i="1" dirty="0">
                <a:solidFill>
                  <a:srgbClr val="0000FF"/>
                </a:solidFill>
              </a:rPr>
              <a:t>What is the cause?</a:t>
            </a:r>
            <a:endParaRPr lang="en-US" sz="1400" dirty="0">
              <a:solidFill>
                <a:srgbClr val="0000FF"/>
              </a:solidFill>
            </a:endParaRPr>
          </a:p>
          <a:p>
            <a:r>
              <a:rPr lang="en-US" sz="1400" dirty="0">
                <a:solidFill>
                  <a:srgbClr val="0000FF"/>
                </a:solidFill>
              </a:rPr>
              <a:t>It is unknown as of this writing</a:t>
            </a:r>
          </a:p>
          <a:p>
            <a:endParaRPr lang="en-US" sz="1400" i="1" dirty="0">
              <a:solidFill>
                <a:srgbClr val="0000FF"/>
              </a:solidFill>
            </a:endParaRPr>
          </a:p>
          <a:p>
            <a:r>
              <a:rPr lang="en-US" sz="1400" i="1" dirty="0">
                <a:solidFill>
                  <a:srgbClr val="0000FF"/>
                </a:solidFill>
              </a:rPr>
              <a:t>In addition to haze formation, what other undesirable effect does it have?</a:t>
            </a:r>
          </a:p>
          <a:p>
            <a:r>
              <a:rPr lang="en-US" sz="1400" dirty="0">
                <a:solidFill>
                  <a:srgbClr val="0000FF"/>
                </a:solidFill>
              </a:rPr>
              <a:t>It causes  flattening  of the anterior cornea, thereby producing a  hyperopic  shift</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38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2893100"/>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 </a:t>
            </a:r>
            <a:r>
              <a:rPr lang="en-US" sz="1400" dirty="0" err="1"/>
              <a:t>Noninflammatory</a:t>
            </a:r>
            <a:r>
              <a:rPr lang="en-US" sz="1400" dirty="0"/>
              <a:t>.</a:t>
            </a:r>
          </a:p>
          <a:p>
            <a:endParaRPr lang="en-US" sz="1400" i="1" dirty="0">
              <a:solidFill>
                <a:srgbClr val="0000FF"/>
              </a:solidFill>
            </a:endParaRPr>
          </a:p>
          <a:p>
            <a:r>
              <a:rPr lang="en-US" sz="1400" i="1" dirty="0">
                <a:solidFill>
                  <a:srgbClr val="0000FF"/>
                </a:solidFill>
              </a:rPr>
              <a:t>What is the cause?</a:t>
            </a:r>
            <a:endParaRPr lang="en-US" sz="1400" dirty="0">
              <a:solidFill>
                <a:srgbClr val="0000FF"/>
              </a:solidFill>
            </a:endParaRPr>
          </a:p>
          <a:p>
            <a:r>
              <a:rPr lang="en-US" sz="1400" dirty="0">
                <a:solidFill>
                  <a:srgbClr val="0000FF"/>
                </a:solidFill>
              </a:rPr>
              <a:t>It is unknown as of this writing</a:t>
            </a:r>
          </a:p>
          <a:p>
            <a:endParaRPr lang="en-US" sz="1400" i="1" dirty="0">
              <a:solidFill>
                <a:srgbClr val="0000FF"/>
              </a:solidFill>
            </a:endParaRPr>
          </a:p>
          <a:p>
            <a:r>
              <a:rPr lang="en-US" sz="1400" i="1" dirty="0">
                <a:solidFill>
                  <a:srgbClr val="0000FF"/>
                </a:solidFill>
              </a:rPr>
              <a:t>In addition to haze formation, what other undesirable effect does it have?</a:t>
            </a:r>
          </a:p>
          <a:p>
            <a:r>
              <a:rPr lang="en-US" sz="1400" dirty="0">
                <a:solidFill>
                  <a:srgbClr val="0000FF"/>
                </a:solidFill>
              </a:rPr>
              <a:t>It causes  flattening  of the anterior cornea, thereby producing a  hyperopic  shift</a:t>
            </a:r>
          </a:p>
          <a:p>
            <a:endParaRPr lang="en-US" sz="1400" i="1" dirty="0">
              <a:solidFill>
                <a:srgbClr val="0000FF"/>
              </a:solidFill>
            </a:endParaRPr>
          </a:p>
          <a:p>
            <a:r>
              <a:rPr lang="en-US" sz="1400" i="1" dirty="0">
                <a:solidFill>
                  <a:srgbClr val="0000FF"/>
                </a:solidFill>
              </a:rPr>
              <a:t>How is it treated?</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8574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89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9608" y="2706469"/>
            <a:ext cx="1172116" cy="646331"/>
          </a:xfrm>
          <a:prstGeom prst="rect">
            <a:avLst/>
          </a:prstGeom>
          <a:noFill/>
        </p:spPr>
        <p:txBody>
          <a:bodyPr wrap="none" rtlCol="0">
            <a:spAutoFit/>
          </a:bodyPr>
          <a:lstStyle/>
          <a:p>
            <a:pPr algn="ctr"/>
            <a:r>
              <a:rPr lang="en-US" dirty="0">
                <a:solidFill>
                  <a:schemeClr val="bg1">
                    <a:lumMod val="75000"/>
                  </a:schemeClr>
                </a:solidFill>
              </a:rPr>
              <a:t>Infectious</a:t>
            </a:r>
          </a:p>
          <a:p>
            <a:pPr algn="ctr"/>
            <a:r>
              <a:rPr lang="en-US" dirty="0">
                <a:solidFill>
                  <a:schemeClr val="bg1">
                    <a:lumMod val="75000"/>
                  </a:schemeClr>
                </a:solidFill>
              </a:rPr>
              <a:t>keratitis</a:t>
            </a:r>
          </a:p>
        </p:txBody>
      </p:sp>
      <p:sp>
        <p:nvSpPr>
          <p:cNvPr id="18" name="TextBox 17"/>
          <p:cNvSpPr txBox="1"/>
          <p:nvPr/>
        </p:nvSpPr>
        <p:spPr>
          <a:xfrm>
            <a:off x="5581092" y="2706469"/>
            <a:ext cx="1582484" cy="646331"/>
          </a:xfrm>
          <a:prstGeom prst="rect">
            <a:avLst/>
          </a:prstGeom>
          <a:noFill/>
        </p:spPr>
        <p:txBody>
          <a:bodyPr wrap="none" rtlCol="0">
            <a:spAutoFit/>
          </a:bodyPr>
          <a:lstStyle/>
          <a:p>
            <a:pPr algn="ctr"/>
            <a:r>
              <a:rPr lang="en-US" b="1" dirty="0">
                <a:solidFill>
                  <a:srgbClr val="0000FF"/>
                </a:solidFill>
              </a:rPr>
              <a:t>Central toxic</a:t>
            </a:r>
          </a:p>
          <a:p>
            <a:pPr algn="ctr"/>
            <a:r>
              <a:rPr lang="en-US" b="1" dirty="0">
                <a:solidFill>
                  <a:srgbClr val="0000FF"/>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581400"/>
            <a:ext cx="8534400" cy="3108543"/>
          </a:xfrm>
          <a:prstGeom prst="rect">
            <a:avLst/>
          </a:prstGeom>
          <a:noFill/>
        </p:spPr>
        <p:txBody>
          <a:bodyPr wrap="square" rtlCol="0">
            <a:spAutoFit/>
          </a:bodyPr>
          <a:lstStyle/>
          <a:p>
            <a:r>
              <a:rPr lang="en-US" sz="1400" i="1" dirty="0">
                <a:solidFill>
                  <a:srgbClr val="0000FF"/>
                </a:solidFill>
              </a:rPr>
              <a:t>What is </a:t>
            </a:r>
            <a:r>
              <a:rPr lang="en-US" sz="1400" dirty="0">
                <a:solidFill>
                  <a:srgbClr val="0000FF"/>
                </a:solidFill>
              </a:rPr>
              <a:t>central toxic keratopathy</a:t>
            </a:r>
            <a:r>
              <a:rPr lang="en-US" sz="1400" i="1" dirty="0">
                <a:solidFill>
                  <a:srgbClr val="0000FF"/>
                </a:solidFill>
              </a:rPr>
              <a:t>?</a:t>
            </a:r>
          </a:p>
          <a:p>
            <a:r>
              <a:rPr lang="en-US" sz="1400" dirty="0">
                <a:solidFill>
                  <a:srgbClr val="0000FF"/>
                </a:solidFill>
              </a:rPr>
              <a:t>The development of acute, </a:t>
            </a:r>
            <a:r>
              <a:rPr lang="en-US" sz="1400" dirty="0" err="1">
                <a:solidFill>
                  <a:srgbClr val="0000FF"/>
                </a:solidFill>
              </a:rPr>
              <a:t>nonprogressive</a:t>
            </a:r>
            <a:r>
              <a:rPr lang="en-US" sz="1400" dirty="0">
                <a:solidFill>
                  <a:srgbClr val="0000FF"/>
                </a:solidFill>
              </a:rPr>
              <a:t> central corneal opacification in the immediate post-op period</a:t>
            </a:r>
          </a:p>
          <a:p>
            <a:endParaRPr lang="en-US" sz="1400" i="1" dirty="0">
              <a:solidFill>
                <a:srgbClr val="0000FF"/>
              </a:solidFill>
            </a:endParaRPr>
          </a:p>
          <a:p>
            <a:r>
              <a:rPr lang="en-US" sz="1400" i="1" dirty="0">
                <a:solidFill>
                  <a:srgbClr val="0000FF"/>
                </a:solidFill>
              </a:rPr>
              <a:t>Is it rare, or common? </a:t>
            </a:r>
            <a:r>
              <a:rPr lang="en-US" sz="1400" i="1" dirty="0"/>
              <a:t>Inflammatory, or </a:t>
            </a:r>
            <a:r>
              <a:rPr lang="en-US" sz="1400" i="1" dirty="0" err="1"/>
              <a:t>noninflammatory</a:t>
            </a:r>
            <a:r>
              <a:rPr lang="en-US" sz="1400" i="1" dirty="0"/>
              <a:t>?</a:t>
            </a:r>
          </a:p>
          <a:p>
            <a:r>
              <a:rPr lang="en-US" sz="1400" dirty="0">
                <a:solidFill>
                  <a:srgbClr val="0000FF"/>
                </a:solidFill>
              </a:rPr>
              <a:t>Rare. </a:t>
            </a:r>
            <a:r>
              <a:rPr lang="en-US" sz="1400" dirty="0" err="1"/>
              <a:t>Noninflammatory</a:t>
            </a:r>
            <a:r>
              <a:rPr lang="en-US" sz="1400" dirty="0"/>
              <a:t>.</a:t>
            </a:r>
          </a:p>
          <a:p>
            <a:endParaRPr lang="en-US" sz="1400" i="1" dirty="0">
              <a:solidFill>
                <a:srgbClr val="0000FF"/>
              </a:solidFill>
            </a:endParaRPr>
          </a:p>
          <a:p>
            <a:r>
              <a:rPr lang="en-US" sz="1400" i="1" dirty="0">
                <a:solidFill>
                  <a:srgbClr val="0000FF"/>
                </a:solidFill>
              </a:rPr>
              <a:t>What is the cause?</a:t>
            </a:r>
            <a:endParaRPr lang="en-US" sz="1400" dirty="0">
              <a:solidFill>
                <a:srgbClr val="0000FF"/>
              </a:solidFill>
            </a:endParaRPr>
          </a:p>
          <a:p>
            <a:r>
              <a:rPr lang="en-US" sz="1400" dirty="0">
                <a:solidFill>
                  <a:srgbClr val="0000FF"/>
                </a:solidFill>
              </a:rPr>
              <a:t>It is unknown as of this writing</a:t>
            </a:r>
          </a:p>
          <a:p>
            <a:endParaRPr lang="en-US" sz="1400" i="1" dirty="0">
              <a:solidFill>
                <a:srgbClr val="0000FF"/>
              </a:solidFill>
            </a:endParaRPr>
          </a:p>
          <a:p>
            <a:r>
              <a:rPr lang="en-US" sz="1400" i="1" dirty="0">
                <a:solidFill>
                  <a:srgbClr val="0000FF"/>
                </a:solidFill>
              </a:rPr>
              <a:t>In addition to haze formation, what other undesirable effect does it have?</a:t>
            </a:r>
          </a:p>
          <a:p>
            <a:r>
              <a:rPr lang="en-US" sz="1400" dirty="0">
                <a:solidFill>
                  <a:srgbClr val="0000FF"/>
                </a:solidFill>
              </a:rPr>
              <a:t>It causes  flattening  of the anterior cornea, thereby producing a  hyperopic  shift</a:t>
            </a:r>
          </a:p>
          <a:p>
            <a:endParaRPr lang="en-US" sz="1400" i="1" dirty="0">
              <a:solidFill>
                <a:srgbClr val="0000FF"/>
              </a:solidFill>
            </a:endParaRPr>
          </a:p>
          <a:p>
            <a:r>
              <a:rPr lang="en-US" sz="1400" i="1" dirty="0">
                <a:solidFill>
                  <a:srgbClr val="0000FF"/>
                </a:solidFill>
              </a:rPr>
              <a:t>How is it treated?</a:t>
            </a:r>
          </a:p>
          <a:p>
            <a:r>
              <a:rPr lang="en-US" sz="1400" dirty="0">
                <a:solidFill>
                  <a:srgbClr val="0000FF"/>
                </a:solidFill>
              </a:rPr>
              <a:t>Hypertonic solutions have been proposed, but their efficacy remains unproven</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11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Box 7"/>
          <p:cNvSpPr txBox="1"/>
          <p:nvPr/>
        </p:nvSpPr>
        <p:spPr>
          <a:xfrm>
            <a:off x="1065477" y="2701757"/>
            <a:ext cx="1838966" cy="369332"/>
          </a:xfrm>
          <a:prstGeom prst="rect">
            <a:avLst/>
          </a:prstGeom>
          <a:noFill/>
        </p:spPr>
        <p:txBody>
          <a:bodyPr wrap="none" rtlCol="0">
            <a:spAutoFit/>
          </a:bodyPr>
          <a:lstStyle/>
          <a:p>
            <a:pPr algn="ctr"/>
            <a:r>
              <a:rPr lang="en-US" b="1" dirty="0">
                <a:solidFill>
                  <a:srgbClr val="0000FF"/>
                </a:solidFill>
              </a:rPr>
              <a:t>Overcorrection</a:t>
            </a:r>
          </a:p>
        </p:txBody>
      </p:sp>
      <p:sp>
        <p:nvSpPr>
          <p:cNvPr id="9" name="TextBox 8"/>
          <p:cNvSpPr txBox="1"/>
          <p:nvPr/>
        </p:nvSpPr>
        <p:spPr>
          <a:xfrm>
            <a:off x="3697028" y="2682163"/>
            <a:ext cx="1826142" cy="369332"/>
          </a:xfrm>
          <a:prstGeom prst="rect">
            <a:avLst/>
          </a:prstGeom>
          <a:noFill/>
        </p:spPr>
        <p:txBody>
          <a:bodyPr wrap="none" rtlCol="0">
            <a:spAutoFit/>
          </a:bodyPr>
          <a:lstStyle/>
          <a:p>
            <a:pPr algn="ctr"/>
            <a:r>
              <a:rPr lang="en-US" dirty="0" err="1">
                <a:solidFill>
                  <a:schemeClr val="bg1">
                    <a:lumMod val="75000"/>
                  </a:schemeClr>
                </a:solidFill>
              </a:rPr>
              <a:t>Undercorrection</a:t>
            </a:r>
            <a:endParaRPr lang="en-US" dirty="0">
              <a:solidFill>
                <a:schemeClr val="bg1">
                  <a:lumMod val="75000"/>
                </a:schemeClr>
              </a:solidFill>
            </a:endParaRPr>
          </a:p>
        </p:txBody>
      </p:sp>
      <p:sp>
        <p:nvSpPr>
          <p:cNvPr id="10" name="TextBox 9"/>
          <p:cNvSpPr txBox="1"/>
          <p:nvPr/>
        </p:nvSpPr>
        <p:spPr>
          <a:xfrm>
            <a:off x="6941324" y="2692757"/>
            <a:ext cx="1364476" cy="369332"/>
          </a:xfrm>
          <a:prstGeom prst="rect">
            <a:avLst/>
          </a:prstGeom>
          <a:noFill/>
        </p:spPr>
        <p:txBody>
          <a:bodyPr wrap="none" rtlCol="0">
            <a:spAutoFit/>
          </a:bodyPr>
          <a:lstStyle/>
          <a:p>
            <a:pPr algn="ctr"/>
            <a:r>
              <a:rPr lang="en-US" dirty="0">
                <a:solidFill>
                  <a:schemeClr val="bg1">
                    <a:lumMod val="75000"/>
                  </a:schemeClr>
                </a:solidFill>
              </a:rPr>
              <a:t>Aberrations</a:t>
            </a:r>
          </a:p>
        </p:txBody>
      </p:sp>
      <p:cxnSp>
        <p:nvCxnSpPr>
          <p:cNvPr id="12" name="Straight Arrow Connector 11"/>
          <p:cNvCxnSpPr>
            <a:endCxn id="9" idx="0"/>
          </p:cNvCxnSpPr>
          <p:nvPr/>
        </p:nvCxnSpPr>
        <p:spPr>
          <a:xfrm flipH="1">
            <a:off x="4610099" y="1604665"/>
            <a:ext cx="1"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984960" y="1604665"/>
            <a:ext cx="2625140" cy="1097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610100" y="1604665"/>
            <a:ext cx="3013462"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3429000"/>
            <a:ext cx="8574578" cy="1169551"/>
          </a:xfrm>
          <a:prstGeom prst="rect">
            <a:avLst/>
          </a:prstGeom>
          <a:noFill/>
        </p:spPr>
        <p:txBody>
          <a:bodyPr wrap="square" rtlCol="0">
            <a:spAutoFit/>
          </a:bodyPr>
          <a:lstStyle/>
          <a:p>
            <a:r>
              <a:rPr lang="en-US" sz="1400" i="1" dirty="0">
                <a:solidFill>
                  <a:srgbClr val="0000FF"/>
                </a:solidFill>
              </a:rPr>
              <a:t>What is the most common cause of overcorrection?</a:t>
            </a:r>
          </a:p>
          <a:p>
            <a:r>
              <a:rPr lang="en-US" sz="1400" dirty="0">
                <a:solidFill>
                  <a:srgbClr val="0000FF"/>
                </a:solidFill>
              </a:rPr>
              <a:t>Stromal  dehydration</a:t>
            </a:r>
          </a:p>
          <a:p>
            <a:endParaRPr lang="en-US" sz="1400" i="1" dirty="0">
              <a:solidFill>
                <a:srgbClr val="0000FF"/>
              </a:solidFill>
            </a:endParaRPr>
          </a:p>
          <a:p>
            <a:r>
              <a:rPr lang="en-US" sz="1400" i="1" dirty="0">
                <a:solidFill>
                  <a:srgbClr val="0000FF"/>
                </a:solidFill>
              </a:rPr>
              <a:t>How does stromal dehydration lead to overcorrection?</a:t>
            </a:r>
          </a:p>
          <a:p>
            <a:r>
              <a:rPr lang="en-US" sz="1400" dirty="0">
                <a:solidFill>
                  <a:srgbClr val="0000FF"/>
                </a:solidFill>
              </a:rPr>
              <a:t>If the stroma is dehydrated, it ablates more readily, and thus more tissue is removed per laser burst</a:t>
            </a:r>
          </a:p>
        </p:txBody>
      </p:sp>
      <p:sp>
        <p:nvSpPr>
          <p:cNvPr id="13" name="Text Box 5"/>
          <p:cNvSpPr txBox="1">
            <a:spLocks noChangeArrowheads="1"/>
          </p:cNvSpPr>
          <p:nvPr/>
        </p:nvSpPr>
        <p:spPr bwMode="auto">
          <a:xfrm>
            <a:off x="4610099" y="271827"/>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15" name="TextBox 14"/>
          <p:cNvSpPr txBox="1"/>
          <p:nvPr/>
        </p:nvSpPr>
        <p:spPr>
          <a:xfrm>
            <a:off x="3544501" y="1146539"/>
            <a:ext cx="2117888" cy="461665"/>
          </a:xfrm>
          <a:prstGeom prst="rect">
            <a:avLst/>
          </a:prstGeom>
          <a:noFill/>
          <a:ln>
            <a:noFill/>
          </a:ln>
        </p:spPr>
        <p:txBody>
          <a:bodyPr wrap="none" rtlCol="0">
            <a:spAutoFit/>
          </a:bodyPr>
          <a:lstStyle/>
          <a:p>
            <a:pPr algn="r"/>
            <a:r>
              <a:rPr lang="en-US" sz="2400" dirty="0"/>
              <a:t>Optical Issues</a:t>
            </a:r>
          </a:p>
        </p:txBody>
      </p:sp>
      <p:cxnSp>
        <p:nvCxnSpPr>
          <p:cNvPr id="17" name="Straight Arrow Connector 16"/>
          <p:cNvCxnSpPr/>
          <p:nvPr/>
        </p:nvCxnSpPr>
        <p:spPr>
          <a:xfrm flipH="1">
            <a:off x="5662389" y="735247"/>
            <a:ext cx="101701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794442" y="1524000"/>
            <a:ext cx="35895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33840" y="1143000"/>
            <a:ext cx="1502334" cy="461665"/>
          </a:xfrm>
          <a:prstGeom prst="rect">
            <a:avLst/>
          </a:prstGeom>
          <a:solidFill>
            <a:schemeClr val="bg1"/>
          </a:solidFill>
          <a:ln>
            <a:noFill/>
          </a:ln>
        </p:spPr>
        <p:txBody>
          <a:bodyPr wrap="none" rtlCol="0">
            <a:spAutoFit/>
          </a:bodyPr>
          <a:lstStyle/>
          <a:p>
            <a:r>
              <a:rPr lang="en-US" sz="2400" dirty="0">
                <a:solidFill>
                  <a:schemeClr val="bg1">
                    <a:lumMod val="75000"/>
                  </a:schemeClr>
                </a:solidFill>
              </a:rPr>
              <a:t>Structural</a:t>
            </a:r>
          </a:p>
        </p:txBody>
      </p:sp>
      <p:cxnSp>
        <p:nvCxnSpPr>
          <p:cNvPr id="21" name="Straight Arrow Connector 20"/>
          <p:cNvCxnSpPr/>
          <p:nvPr/>
        </p:nvCxnSpPr>
        <p:spPr>
          <a:xfrm>
            <a:off x="6693450" y="731708"/>
            <a:ext cx="104039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6037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90</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307777"/>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209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91</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523220"/>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14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92</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954107"/>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227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93</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1384995"/>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p>
          <a:p>
            <a:r>
              <a:rPr lang="en-US" sz="1400" dirty="0">
                <a:solidFill>
                  <a:srgbClr val="0000FF"/>
                </a:solidFill>
              </a:rPr>
              <a:t>Because the surgical technique involves creating a huge epi defect, thereby stripping the cornea of one of its primary defenses (</a:t>
            </a:r>
            <a:r>
              <a:rPr lang="en-US" sz="1400" dirty="0" err="1">
                <a:solidFill>
                  <a:srgbClr val="0000FF"/>
                </a:solidFill>
              </a:rPr>
              <a:t>ie</a:t>
            </a:r>
            <a:r>
              <a:rPr lang="en-US" sz="1400" dirty="0">
                <a:solidFill>
                  <a:srgbClr val="0000FF"/>
                </a:solidFill>
              </a:rPr>
              <a:t>, an intact epithelium)</a:t>
            </a:r>
            <a:endParaRPr lang="en-US" sz="1400" dirty="0"/>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3352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94</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1600438"/>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p>
          <a:p>
            <a:r>
              <a:rPr lang="en-US" sz="1400" dirty="0">
                <a:solidFill>
                  <a:srgbClr val="0000FF"/>
                </a:solidFill>
              </a:rPr>
              <a:t>Because the surgical technique involves creating a huge epi defect, thereby stripping the cornea of one of its primary defenses (</a:t>
            </a:r>
            <a:r>
              <a:rPr lang="en-US" sz="1400" dirty="0" err="1">
                <a:solidFill>
                  <a:srgbClr val="0000FF"/>
                </a:solidFill>
              </a:rPr>
              <a:t>ie</a:t>
            </a:r>
            <a:r>
              <a:rPr lang="en-US" sz="1400" dirty="0">
                <a:solidFill>
                  <a:srgbClr val="0000FF"/>
                </a:solidFill>
              </a:rPr>
              <a:t>, an intact epithelium). </a:t>
            </a:r>
            <a:r>
              <a:rPr lang="en-US" sz="1400" dirty="0"/>
              <a:t>Further, post-op management of surface surgery involves BCLs as well as long-term steroid use, both of which further the risk of bacterial infection.</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10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95</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2031325"/>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p>
          <a:p>
            <a:r>
              <a:rPr lang="en-US" sz="1400" dirty="0">
                <a:solidFill>
                  <a:srgbClr val="0000FF"/>
                </a:solidFill>
              </a:rPr>
              <a:t>Because the surgical technique involves creating a huge epi defect, thereby stripping the cornea of one of its primary defenses (</a:t>
            </a:r>
            <a:r>
              <a:rPr lang="en-US" sz="1400" dirty="0" err="1">
                <a:solidFill>
                  <a:srgbClr val="0000FF"/>
                </a:solidFill>
              </a:rPr>
              <a:t>ie</a:t>
            </a:r>
            <a:r>
              <a:rPr lang="en-US" sz="1400" dirty="0">
                <a:solidFill>
                  <a:srgbClr val="0000FF"/>
                </a:solidFill>
              </a:rPr>
              <a:t>, an intact epithelium). </a:t>
            </a:r>
            <a:r>
              <a:rPr lang="en-US" sz="1400" dirty="0"/>
              <a:t>Further, post-op management of surface surgery involves BCLs as well as long-term steroid use, both of which further the risk of bacterial infection.</a:t>
            </a:r>
          </a:p>
          <a:p>
            <a:endParaRPr lang="en-US" sz="1400" i="1" dirty="0"/>
          </a:p>
          <a:p>
            <a:r>
              <a:rPr lang="en-US" sz="1400" i="1" dirty="0">
                <a:solidFill>
                  <a:srgbClr val="0000FF"/>
                </a:solidFill>
              </a:rPr>
              <a:t>Which bugs are most commonly implicated?</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114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96</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2246769"/>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p>
          <a:p>
            <a:r>
              <a:rPr lang="en-US" sz="1400" dirty="0">
                <a:solidFill>
                  <a:srgbClr val="0000FF"/>
                </a:solidFill>
              </a:rPr>
              <a:t>Because the surgical technique involves creating a huge epi defect, thereby stripping the cornea of one of its primary defenses (</a:t>
            </a:r>
            <a:r>
              <a:rPr lang="en-US" sz="1400" dirty="0" err="1">
                <a:solidFill>
                  <a:srgbClr val="0000FF"/>
                </a:solidFill>
              </a:rPr>
              <a:t>ie</a:t>
            </a:r>
            <a:r>
              <a:rPr lang="en-US" sz="1400" dirty="0">
                <a:solidFill>
                  <a:srgbClr val="0000FF"/>
                </a:solidFill>
              </a:rPr>
              <a:t>, an intact epithelium). </a:t>
            </a:r>
            <a:r>
              <a:rPr lang="en-US" sz="1400" dirty="0"/>
              <a:t>Further, post-op management of surface surgery involves BCLs as well as long-term steroid use, both of which further the risk of bacterial infection.</a:t>
            </a:r>
          </a:p>
          <a:p>
            <a:endParaRPr lang="en-US" sz="1400" i="1" dirty="0">
              <a:solidFill>
                <a:srgbClr val="0000FF"/>
              </a:solidFill>
            </a:endParaRPr>
          </a:p>
          <a:p>
            <a:r>
              <a:rPr lang="en-US" sz="1400" i="1" dirty="0">
                <a:solidFill>
                  <a:srgbClr val="0000FF"/>
                </a:solidFill>
              </a:rPr>
              <a:t>Which bugs are most commonly implicated?</a:t>
            </a:r>
          </a:p>
          <a:p>
            <a:r>
              <a:rPr lang="en-US" sz="1400" dirty="0">
                <a:solidFill>
                  <a:srgbClr val="0000FF"/>
                </a:solidFill>
              </a:rPr>
              <a:t>Gram+ lid flora: </a:t>
            </a:r>
            <a:r>
              <a:rPr lang="en-US" sz="1400" i="1" dirty="0">
                <a:solidFill>
                  <a:srgbClr val="0000FF"/>
                </a:solidFill>
              </a:rPr>
              <a:t>S aureus </a:t>
            </a:r>
            <a:r>
              <a:rPr lang="en-US" sz="1400" dirty="0">
                <a:solidFill>
                  <a:srgbClr val="0000FF"/>
                </a:solidFill>
              </a:rPr>
              <a:t>(including MRSA</a:t>
            </a:r>
            <a:r>
              <a:rPr lang="en-US" sz="1400" i="1" dirty="0">
                <a:solidFill>
                  <a:srgbClr val="0000FF"/>
                </a:solidFill>
              </a:rPr>
              <a:t>), Strep pneumoniae </a:t>
            </a:r>
            <a:r>
              <a:rPr lang="en-US" sz="1400" dirty="0">
                <a:solidFill>
                  <a:srgbClr val="0000FF"/>
                </a:solidFill>
              </a:rPr>
              <a:t>and </a:t>
            </a:r>
            <a:r>
              <a:rPr lang="en-US" sz="1400" i="1" dirty="0" err="1">
                <a:solidFill>
                  <a:srgbClr val="0000FF"/>
                </a:solidFill>
              </a:rPr>
              <a:t>viridans</a:t>
            </a:r>
            <a:r>
              <a:rPr lang="en-US" sz="1400" dirty="0">
                <a:solidFill>
                  <a:srgbClr val="0000FF"/>
                </a:solidFill>
              </a:rPr>
              <a:t> spp. </a:t>
            </a:r>
            <a:endParaRPr lang="en-US" sz="1400" dirty="0"/>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588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97</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2462213"/>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p>
          <a:p>
            <a:r>
              <a:rPr lang="en-US" sz="1400" dirty="0">
                <a:solidFill>
                  <a:srgbClr val="0000FF"/>
                </a:solidFill>
              </a:rPr>
              <a:t>Because the surgical technique involves creating a huge epi defect, thereby stripping the cornea of one of its primary defenses (</a:t>
            </a:r>
            <a:r>
              <a:rPr lang="en-US" sz="1400" dirty="0" err="1">
                <a:solidFill>
                  <a:srgbClr val="0000FF"/>
                </a:solidFill>
              </a:rPr>
              <a:t>ie</a:t>
            </a:r>
            <a:r>
              <a:rPr lang="en-US" sz="1400" dirty="0">
                <a:solidFill>
                  <a:srgbClr val="0000FF"/>
                </a:solidFill>
              </a:rPr>
              <a:t>, an intact epithelium). </a:t>
            </a:r>
            <a:r>
              <a:rPr lang="en-US" sz="1400" dirty="0"/>
              <a:t>Further, post-op management of surface surgery involves BCLs as well as long-term steroid use, both of which further the risk of bacterial infection.</a:t>
            </a:r>
          </a:p>
          <a:p>
            <a:endParaRPr lang="en-US" sz="1400" i="1" dirty="0">
              <a:solidFill>
                <a:srgbClr val="0000FF"/>
              </a:solidFill>
            </a:endParaRPr>
          </a:p>
          <a:p>
            <a:r>
              <a:rPr lang="en-US" sz="1400" i="1" dirty="0">
                <a:solidFill>
                  <a:srgbClr val="0000FF"/>
                </a:solidFill>
              </a:rPr>
              <a:t>Which bugs are most commonly implicated?</a:t>
            </a:r>
          </a:p>
          <a:p>
            <a:r>
              <a:rPr lang="en-US" sz="1400" dirty="0">
                <a:solidFill>
                  <a:srgbClr val="0000FF"/>
                </a:solidFill>
              </a:rPr>
              <a:t>Gram+ lid flora: </a:t>
            </a:r>
            <a:r>
              <a:rPr lang="en-US" sz="1400" i="1" dirty="0">
                <a:solidFill>
                  <a:srgbClr val="0000FF"/>
                </a:solidFill>
              </a:rPr>
              <a:t>S aureus </a:t>
            </a:r>
            <a:r>
              <a:rPr lang="en-US" sz="1400" dirty="0">
                <a:solidFill>
                  <a:srgbClr val="0000FF"/>
                </a:solidFill>
              </a:rPr>
              <a:t>(including MRSA</a:t>
            </a:r>
            <a:r>
              <a:rPr lang="en-US" sz="1400" i="1" dirty="0">
                <a:solidFill>
                  <a:srgbClr val="0000FF"/>
                </a:solidFill>
              </a:rPr>
              <a:t>), Strep pneumoniae </a:t>
            </a:r>
            <a:r>
              <a:rPr lang="en-US" sz="1400" dirty="0">
                <a:solidFill>
                  <a:srgbClr val="0000FF"/>
                </a:solidFill>
              </a:rPr>
              <a:t>and </a:t>
            </a:r>
            <a:r>
              <a:rPr lang="en-US" sz="1400" i="1" dirty="0" err="1">
                <a:solidFill>
                  <a:srgbClr val="0000FF"/>
                </a:solidFill>
              </a:rPr>
              <a:t>viridans</a:t>
            </a:r>
            <a:r>
              <a:rPr lang="en-US" sz="1400" dirty="0">
                <a:solidFill>
                  <a:srgbClr val="0000FF"/>
                </a:solidFill>
              </a:rPr>
              <a:t> spp. </a:t>
            </a:r>
            <a:r>
              <a:rPr lang="en-US" sz="1400" dirty="0"/>
              <a:t>Less commonly, atypical mycobacteria, </a:t>
            </a:r>
            <a:r>
              <a:rPr lang="en-US" sz="1400" i="1" dirty="0"/>
              <a:t>Nocardia</a:t>
            </a:r>
            <a:r>
              <a:rPr lang="en-US" sz="1400" dirty="0"/>
              <a:t>, and various fungal species have been found.</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9468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98</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Q</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2893100"/>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p>
          <a:p>
            <a:r>
              <a:rPr lang="en-US" sz="1400" dirty="0">
                <a:solidFill>
                  <a:srgbClr val="0000FF"/>
                </a:solidFill>
              </a:rPr>
              <a:t>Because the surgical technique involves creating a huge epi defect, thereby stripping the cornea of one of its primary defenses (</a:t>
            </a:r>
            <a:r>
              <a:rPr lang="en-US" sz="1400" dirty="0" err="1">
                <a:solidFill>
                  <a:srgbClr val="0000FF"/>
                </a:solidFill>
              </a:rPr>
              <a:t>ie</a:t>
            </a:r>
            <a:r>
              <a:rPr lang="en-US" sz="1400" dirty="0">
                <a:solidFill>
                  <a:srgbClr val="0000FF"/>
                </a:solidFill>
              </a:rPr>
              <a:t>, an intact epithelium). </a:t>
            </a:r>
            <a:r>
              <a:rPr lang="en-US" sz="1400" dirty="0"/>
              <a:t>Further, post-op management of surface surgery involves BCLs as well as long-term steroid use, both of which further the risk of bacterial infection.</a:t>
            </a:r>
          </a:p>
          <a:p>
            <a:endParaRPr lang="en-US" sz="1400" i="1" dirty="0">
              <a:solidFill>
                <a:srgbClr val="0000FF"/>
              </a:solidFill>
            </a:endParaRPr>
          </a:p>
          <a:p>
            <a:r>
              <a:rPr lang="en-US" sz="1400" i="1" dirty="0">
                <a:solidFill>
                  <a:srgbClr val="0000FF"/>
                </a:solidFill>
              </a:rPr>
              <a:t>Which bugs are most commonly implicated?</a:t>
            </a:r>
          </a:p>
          <a:p>
            <a:r>
              <a:rPr lang="en-US" sz="1400" dirty="0">
                <a:solidFill>
                  <a:srgbClr val="0000FF"/>
                </a:solidFill>
              </a:rPr>
              <a:t>Gram+ lid flora: </a:t>
            </a:r>
            <a:r>
              <a:rPr lang="en-US" sz="1400" i="1" dirty="0">
                <a:solidFill>
                  <a:srgbClr val="0000FF"/>
                </a:solidFill>
              </a:rPr>
              <a:t>S aureus </a:t>
            </a:r>
            <a:r>
              <a:rPr lang="en-US" sz="1400" dirty="0">
                <a:solidFill>
                  <a:srgbClr val="0000FF"/>
                </a:solidFill>
              </a:rPr>
              <a:t>(including MRSA</a:t>
            </a:r>
            <a:r>
              <a:rPr lang="en-US" sz="1400" i="1" dirty="0">
                <a:solidFill>
                  <a:srgbClr val="0000FF"/>
                </a:solidFill>
              </a:rPr>
              <a:t>), Strep pneumoniae </a:t>
            </a:r>
            <a:r>
              <a:rPr lang="en-US" sz="1400" dirty="0">
                <a:solidFill>
                  <a:srgbClr val="0000FF"/>
                </a:solidFill>
              </a:rPr>
              <a:t>and </a:t>
            </a:r>
            <a:r>
              <a:rPr lang="en-US" sz="1400" i="1" dirty="0" err="1">
                <a:solidFill>
                  <a:srgbClr val="0000FF"/>
                </a:solidFill>
              </a:rPr>
              <a:t>viridans</a:t>
            </a:r>
            <a:r>
              <a:rPr lang="en-US" sz="1400" dirty="0">
                <a:solidFill>
                  <a:srgbClr val="0000FF"/>
                </a:solidFill>
              </a:rPr>
              <a:t> spp. </a:t>
            </a:r>
            <a:r>
              <a:rPr lang="en-US" sz="1400" dirty="0"/>
              <a:t>Less commonly, atypical mycobacteria, </a:t>
            </a:r>
            <a:r>
              <a:rPr lang="en-US" sz="1400" i="1" dirty="0"/>
              <a:t>Nocardia</a:t>
            </a:r>
            <a:r>
              <a:rPr lang="en-US" sz="1400" dirty="0"/>
              <a:t>, and various fungal species have been found.</a:t>
            </a:r>
          </a:p>
          <a:p>
            <a:endParaRPr lang="en-US" sz="1400" i="1" dirty="0">
              <a:solidFill>
                <a:srgbClr val="0000FF"/>
              </a:solidFill>
            </a:endParaRPr>
          </a:p>
          <a:p>
            <a:r>
              <a:rPr lang="en-US" sz="1400" i="1" dirty="0">
                <a:solidFill>
                  <a:srgbClr val="0000FF"/>
                </a:solidFill>
              </a:rPr>
              <a:t>Are flap-based procedures immune to infection?</a:t>
            </a:r>
            <a:endParaRPr lang="en-US" sz="1400" dirty="0">
              <a:solidFill>
                <a:srgbClr val="0000FF"/>
              </a:solidFill>
            </a:endParaRP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755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7A2E6-B0D3-4A8D-9041-77614D47FB46}" type="slidenum">
              <a:rPr lang="en-US" altLang="en-US" smtClean="0"/>
              <a:pPr>
                <a:defRPr/>
              </a:pPr>
              <a:t>99</a:t>
            </a:fld>
            <a:endParaRPr lang="en-US" altLang="en-US"/>
          </a:p>
        </p:txBody>
      </p:sp>
      <p:sp>
        <p:nvSpPr>
          <p:cNvPr id="5" name="Rectangle 3"/>
          <p:cNvSpPr txBox="1">
            <a:spLocks noChangeArrowheads="1"/>
          </p:cNvSpPr>
          <p:nvPr/>
        </p:nvSpPr>
        <p:spPr>
          <a:xfrm>
            <a:off x="457200" y="122238"/>
            <a:ext cx="7543800" cy="7159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r" eaLnBrk="1" hangingPunct="1"/>
            <a:r>
              <a:rPr lang="en-US" altLang="en-US" kern="0" dirty="0"/>
              <a:t>A</a:t>
            </a:r>
          </a:p>
        </p:txBody>
      </p:sp>
      <p:sp>
        <p:nvSpPr>
          <p:cNvPr id="8" name="TextBox 7"/>
          <p:cNvSpPr txBox="1"/>
          <p:nvPr/>
        </p:nvSpPr>
        <p:spPr>
          <a:xfrm>
            <a:off x="543533" y="2701757"/>
            <a:ext cx="928459" cy="646331"/>
          </a:xfrm>
          <a:prstGeom prst="rect">
            <a:avLst/>
          </a:prstGeom>
          <a:noFill/>
        </p:spPr>
        <p:txBody>
          <a:bodyPr wrap="none" rtlCol="0">
            <a:spAutoFit/>
          </a:bodyPr>
          <a:lstStyle/>
          <a:p>
            <a:pPr algn="ctr"/>
            <a:r>
              <a:rPr lang="en-US" dirty="0">
                <a:solidFill>
                  <a:schemeClr val="bg1">
                    <a:lumMod val="75000"/>
                  </a:schemeClr>
                </a:solidFill>
              </a:rPr>
              <a:t>Central</a:t>
            </a:r>
          </a:p>
          <a:p>
            <a:pPr algn="ctr"/>
            <a:r>
              <a:rPr lang="en-US" dirty="0">
                <a:solidFill>
                  <a:schemeClr val="bg1">
                    <a:lumMod val="75000"/>
                  </a:schemeClr>
                </a:solidFill>
              </a:rPr>
              <a:t>islands</a:t>
            </a:r>
          </a:p>
        </p:txBody>
      </p:sp>
      <p:sp>
        <p:nvSpPr>
          <p:cNvPr id="9" name="TextBox 8"/>
          <p:cNvSpPr txBox="1"/>
          <p:nvPr/>
        </p:nvSpPr>
        <p:spPr>
          <a:xfrm>
            <a:off x="1981200" y="2682163"/>
            <a:ext cx="1377300" cy="646331"/>
          </a:xfrm>
          <a:prstGeom prst="rect">
            <a:avLst/>
          </a:prstGeom>
          <a:noFill/>
        </p:spPr>
        <p:txBody>
          <a:bodyPr wrap="none" rtlCol="0">
            <a:spAutoFit/>
          </a:bodyPr>
          <a:lstStyle/>
          <a:p>
            <a:pPr algn="ctr"/>
            <a:r>
              <a:rPr lang="en-US" dirty="0">
                <a:solidFill>
                  <a:schemeClr val="bg1">
                    <a:lumMod val="75000"/>
                  </a:schemeClr>
                </a:solidFill>
              </a:rPr>
              <a:t>Decentered</a:t>
            </a:r>
          </a:p>
          <a:p>
            <a:pPr algn="ctr"/>
            <a:r>
              <a:rPr lang="en-US" dirty="0">
                <a:solidFill>
                  <a:schemeClr val="bg1">
                    <a:lumMod val="75000"/>
                  </a:schemeClr>
                </a:solidFill>
              </a:rPr>
              <a:t>ablations</a:t>
            </a:r>
          </a:p>
        </p:txBody>
      </p:sp>
      <p:sp>
        <p:nvSpPr>
          <p:cNvPr id="10" name="TextBox 9"/>
          <p:cNvSpPr txBox="1"/>
          <p:nvPr/>
        </p:nvSpPr>
        <p:spPr>
          <a:xfrm>
            <a:off x="3657600" y="2692757"/>
            <a:ext cx="1800493" cy="646331"/>
          </a:xfrm>
          <a:prstGeom prst="rect">
            <a:avLst/>
          </a:prstGeom>
          <a:noFill/>
        </p:spPr>
        <p:txBody>
          <a:bodyPr wrap="none" rtlCol="0">
            <a:spAutoFit/>
          </a:bodyPr>
          <a:lstStyle/>
          <a:p>
            <a:pPr algn="ctr"/>
            <a:r>
              <a:rPr lang="en-US" dirty="0">
                <a:solidFill>
                  <a:schemeClr val="bg1">
                    <a:lumMod val="75000"/>
                  </a:schemeClr>
                </a:solidFill>
              </a:rPr>
              <a:t>Steroid-induced</a:t>
            </a:r>
          </a:p>
          <a:p>
            <a:pPr algn="ctr"/>
            <a:r>
              <a:rPr lang="en-US" dirty="0">
                <a:solidFill>
                  <a:schemeClr val="bg1">
                    <a:lumMod val="75000"/>
                  </a:schemeClr>
                </a:solidFill>
              </a:rPr>
              <a:t>IOP elevation</a:t>
            </a:r>
          </a:p>
        </p:txBody>
      </p:sp>
      <p:cxnSp>
        <p:nvCxnSpPr>
          <p:cNvPr id="12" name="Straight Arrow Connector 11"/>
          <p:cNvCxnSpPr>
            <a:endCxn id="9" idx="0"/>
          </p:cNvCxnSpPr>
          <p:nvPr/>
        </p:nvCxnSpPr>
        <p:spPr>
          <a:xfrm flipH="1">
            <a:off x="2669850" y="1604665"/>
            <a:ext cx="1882870" cy="107749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flipH="1">
            <a:off x="1007763" y="1604665"/>
            <a:ext cx="3544957" cy="1097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a:off x="4552720" y="1604665"/>
            <a:ext cx="5127" cy="10880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8312" y="2706469"/>
            <a:ext cx="1274708" cy="646331"/>
          </a:xfrm>
          <a:prstGeom prst="rect">
            <a:avLst/>
          </a:prstGeom>
          <a:noFill/>
        </p:spPr>
        <p:txBody>
          <a:bodyPr wrap="none" rtlCol="0">
            <a:spAutoFit/>
          </a:bodyPr>
          <a:lstStyle/>
          <a:p>
            <a:pPr algn="ctr"/>
            <a:r>
              <a:rPr lang="en-US" b="1" dirty="0">
                <a:solidFill>
                  <a:srgbClr val="0000FF"/>
                </a:solidFill>
              </a:rPr>
              <a:t>Infectious</a:t>
            </a:r>
          </a:p>
          <a:p>
            <a:pPr algn="ctr"/>
            <a:r>
              <a:rPr lang="en-US" b="1" dirty="0">
                <a:solidFill>
                  <a:srgbClr val="0000FF"/>
                </a:solidFill>
              </a:rPr>
              <a:t>keratitis</a:t>
            </a:r>
          </a:p>
        </p:txBody>
      </p:sp>
      <p:sp>
        <p:nvSpPr>
          <p:cNvPr id="18" name="TextBox 17"/>
          <p:cNvSpPr txBox="1"/>
          <p:nvPr/>
        </p:nvSpPr>
        <p:spPr>
          <a:xfrm>
            <a:off x="5638800" y="2706469"/>
            <a:ext cx="1467068" cy="646331"/>
          </a:xfrm>
          <a:prstGeom prst="rect">
            <a:avLst/>
          </a:prstGeom>
          <a:noFill/>
        </p:spPr>
        <p:txBody>
          <a:bodyPr wrap="none" rtlCol="0">
            <a:spAutoFit/>
          </a:bodyPr>
          <a:lstStyle/>
          <a:p>
            <a:pPr algn="ctr"/>
            <a:r>
              <a:rPr lang="en-US" dirty="0">
                <a:solidFill>
                  <a:schemeClr val="bg1">
                    <a:lumMod val="75000"/>
                  </a:schemeClr>
                </a:solidFill>
              </a:rPr>
              <a:t>Central toxic</a:t>
            </a:r>
          </a:p>
          <a:p>
            <a:pPr algn="ctr"/>
            <a:r>
              <a:rPr lang="en-US" dirty="0">
                <a:solidFill>
                  <a:schemeClr val="bg1">
                    <a:lumMod val="75000"/>
                  </a:schemeClr>
                </a:solidFill>
              </a:rPr>
              <a:t>keratopathy</a:t>
            </a:r>
          </a:p>
        </p:txBody>
      </p:sp>
      <p:cxnSp>
        <p:nvCxnSpPr>
          <p:cNvPr id="3" name="Straight Arrow Connector 2"/>
          <p:cNvCxnSpPr>
            <a:endCxn id="18" idx="0"/>
          </p:cNvCxnSpPr>
          <p:nvPr/>
        </p:nvCxnSpPr>
        <p:spPr>
          <a:xfrm>
            <a:off x="4552720" y="1604665"/>
            <a:ext cx="1819614" cy="110180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4552720" y="1604665"/>
            <a:ext cx="3552946" cy="1101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429000"/>
            <a:ext cx="8763000" cy="3108543"/>
          </a:xfrm>
          <a:prstGeom prst="rect">
            <a:avLst/>
          </a:prstGeom>
          <a:noFill/>
        </p:spPr>
        <p:txBody>
          <a:bodyPr wrap="square" rtlCol="0">
            <a:spAutoFit/>
          </a:bodyPr>
          <a:lstStyle/>
          <a:p>
            <a:r>
              <a:rPr lang="en-US" sz="1400" i="1" dirty="0">
                <a:solidFill>
                  <a:srgbClr val="0000FF"/>
                </a:solidFill>
              </a:rPr>
              <a:t>Which is more vulnerable to post-op infection—surface ablation, or LASIK?</a:t>
            </a:r>
          </a:p>
          <a:p>
            <a:r>
              <a:rPr lang="en-US" sz="1400" dirty="0">
                <a:solidFill>
                  <a:srgbClr val="0000FF"/>
                </a:solidFill>
              </a:rPr>
              <a:t>Surface ablation</a:t>
            </a:r>
          </a:p>
          <a:p>
            <a:endParaRPr lang="en-US" sz="1400" i="1" dirty="0">
              <a:solidFill>
                <a:srgbClr val="0000FF"/>
              </a:solidFill>
            </a:endParaRPr>
          </a:p>
          <a:p>
            <a:r>
              <a:rPr lang="en-US" sz="1400" i="1" dirty="0">
                <a:solidFill>
                  <a:srgbClr val="0000FF"/>
                </a:solidFill>
              </a:rPr>
              <a:t>Why are surface-based procedures at greater risk for infection?</a:t>
            </a:r>
          </a:p>
          <a:p>
            <a:r>
              <a:rPr lang="en-US" sz="1400" dirty="0">
                <a:solidFill>
                  <a:srgbClr val="0000FF"/>
                </a:solidFill>
              </a:rPr>
              <a:t>Because the surgical technique involves creating a huge epi defect, thereby stripping the cornea of one of its primary defenses (</a:t>
            </a:r>
            <a:r>
              <a:rPr lang="en-US" sz="1400" dirty="0" err="1">
                <a:solidFill>
                  <a:srgbClr val="0000FF"/>
                </a:solidFill>
              </a:rPr>
              <a:t>ie</a:t>
            </a:r>
            <a:r>
              <a:rPr lang="en-US" sz="1400" dirty="0">
                <a:solidFill>
                  <a:srgbClr val="0000FF"/>
                </a:solidFill>
              </a:rPr>
              <a:t>, an intact epithelium). </a:t>
            </a:r>
            <a:r>
              <a:rPr lang="en-US" sz="1400" dirty="0"/>
              <a:t>Further, post-op management of surface surgery involves BCLs as well as long-term steroid use, both of which further the risk of bacterial infection.</a:t>
            </a:r>
          </a:p>
          <a:p>
            <a:endParaRPr lang="en-US" sz="1400" i="1" dirty="0">
              <a:solidFill>
                <a:srgbClr val="0000FF"/>
              </a:solidFill>
            </a:endParaRPr>
          </a:p>
          <a:p>
            <a:r>
              <a:rPr lang="en-US" sz="1400" i="1" dirty="0">
                <a:solidFill>
                  <a:srgbClr val="0000FF"/>
                </a:solidFill>
              </a:rPr>
              <a:t>Which bugs are most commonly implicated?</a:t>
            </a:r>
          </a:p>
          <a:p>
            <a:r>
              <a:rPr lang="en-US" sz="1400" dirty="0">
                <a:solidFill>
                  <a:srgbClr val="0000FF"/>
                </a:solidFill>
              </a:rPr>
              <a:t>Gram+ lid flora: </a:t>
            </a:r>
            <a:r>
              <a:rPr lang="en-US" sz="1400" i="1" dirty="0">
                <a:solidFill>
                  <a:srgbClr val="0000FF"/>
                </a:solidFill>
              </a:rPr>
              <a:t>S aureus </a:t>
            </a:r>
            <a:r>
              <a:rPr lang="en-US" sz="1400" dirty="0">
                <a:solidFill>
                  <a:srgbClr val="0000FF"/>
                </a:solidFill>
              </a:rPr>
              <a:t>(including MRSA</a:t>
            </a:r>
            <a:r>
              <a:rPr lang="en-US" sz="1400" i="1" dirty="0">
                <a:solidFill>
                  <a:srgbClr val="0000FF"/>
                </a:solidFill>
              </a:rPr>
              <a:t>), Strep pneumoniae </a:t>
            </a:r>
            <a:r>
              <a:rPr lang="en-US" sz="1400" dirty="0">
                <a:solidFill>
                  <a:srgbClr val="0000FF"/>
                </a:solidFill>
              </a:rPr>
              <a:t>and </a:t>
            </a:r>
            <a:r>
              <a:rPr lang="en-US" sz="1400" i="1" dirty="0" err="1">
                <a:solidFill>
                  <a:srgbClr val="0000FF"/>
                </a:solidFill>
              </a:rPr>
              <a:t>viridans</a:t>
            </a:r>
            <a:r>
              <a:rPr lang="en-US" sz="1400" dirty="0">
                <a:solidFill>
                  <a:srgbClr val="0000FF"/>
                </a:solidFill>
              </a:rPr>
              <a:t> spp. </a:t>
            </a:r>
            <a:r>
              <a:rPr lang="en-US" sz="1400" dirty="0"/>
              <a:t>Less commonly, atypical mycobacteria, </a:t>
            </a:r>
            <a:r>
              <a:rPr lang="en-US" sz="1400" i="1" dirty="0"/>
              <a:t>Nocardia</a:t>
            </a:r>
            <a:r>
              <a:rPr lang="en-US" sz="1400" dirty="0"/>
              <a:t>, and various fungal species have been found.</a:t>
            </a:r>
          </a:p>
          <a:p>
            <a:endParaRPr lang="en-US" sz="1400" i="1" dirty="0">
              <a:solidFill>
                <a:srgbClr val="0000FF"/>
              </a:solidFill>
            </a:endParaRPr>
          </a:p>
          <a:p>
            <a:r>
              <a:rPr lang="en-US" sz="1400" i="1" dirty="0">
                <a:solidFill>
                  <a:srgbClr val="0000FF"/>
                </a:solidFill>
              </a:rPr>
              <a:t>Are flap-based procedures immune to infection?</a:t>
            </a:r>
            <a:endParaRPr lang="en-US" sz="1400" dirty="0">
              <a:solidFill>
                <a:srgbClr val="0000FF"/>
              </a:solidFill>
            </a:endParaRPr>
          </a:p>
          <a:p>
            <a:r>
              <a:rPr lang="en-US" sz="1400" dirty="0">
                <a:solidFill>
                  <a:srgbClr val="0000FF"/>
                </a:solidFill>
              </a:rPr>
              <a:t>Definitely not. Bugs sequestered under the flap are shielded from the antimicrobial content of the tear film. </a:t>
            </a:r>
          </a:p>
        </p:txBody>
      </p:sp>
      <p:sp>
        <p:nvSpPr>
          <p:cNvPr id="19" name="Text Box 5"/>
          <p:cNvSpPr txBox="1">
            <a:spLocks noChangeArrowheads="1"/>
          </p:cNvSpPr>
          <p:nvPr/>
        </p:nvSpPr>
        <p:spPr bwMode="auto">
          <a:xfrm>
            <a:off x="228600" y="268288"/>
            <a:ext cx="4190571" cy="461665"/>
          </a:xfrm>
          <a:prstGeom prst="rect">
            <a:avLst/>
          </a:prstGeom>
          <a:solidFill>
            <a:srgbClr val="C4F5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Photoablative Surgery Issues</a:t>
            </a:r>
          </a:p>
        </p:txBody>
      </p:sp>
      <p:sp>
        <p:nvSpPr>
          <p:cNvPr id="22" name="TextBox 21"/>
          <p:cNvSpPr txBox="1"/>
          <p:nvPr/>
        </p:nvSpPr>
        <p:spPr>
          <a:xfrm>
            <a:off x="3338290" y="1143000"/>
            <a:ext cx="2476960" cy="461665"/>
          </a:xfrm>
          <a:prstGeom prst="rect">
            <a:avLst/>
          </a:prstGeom>
          <a:noFill/>
          <a:ln>
            <a:noFill/>
          </a:ln>
        </p:spPr>
        <p:txBody>
          <a:bodyPr wrap="none" rtlCol="0">
            <a:spAutoFit/>
          </a:bodyPr>
          <a:lstStyle/>
          <a:p>
            <a:r>
              <a:rPr lang="en-US" sz="2400" dirty="0"/>
              <a:t>Structural Issues</a:t>
            </a:r>
          </a:p>
        </p:txBody>
      </p:sp>
      <p:cxnSp>
        <p:nvCxnSpPr>
          <p:cNvPr id="23" name="Straight Arrow Connector 22"/>
          <p:cNvCxnSpPr/>
          <p:nvPr/>
        </p:nvCxnSpPr>
        <p:spPr>
          <a:xfrm>
            <a:off x="2297900" y="731708"/>
            <a:ext cx="1040390" cy="41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054" y="1143000"/>
            <a:ext cx="1399742" cy="461665"/>
          </a:xfrm>
          <a:prstGeom prst="rect">
            <a:avLst/>
          </a:prstGeom>
          <a:noFill/>
          <a:ln>
            <a:noFill/>
          </a:ln>
        </p:spPr>
        <p:txBody>
          <a:bodyPr wrap="none" rtlCol="0">
            <a:spAutoFit/>
          </a:bodyPr>
          <a:lstStyle/>
          <a:p>
            <a:pPr algn="r"/>
            <a:r>
              <a:rPr lang="en-US" sz="2400" dirty="0">
                <a:solidFill>
                  <a:schemeClr val="bg1">
                    <a:lumMod val="75000"/>
                  </a:schemeClr>
                </a:solidFill>
              </a:rPr>
              <a:t>al Issues</a:t>
            </a:r>
          </a:p>
        </p:txBody>
      </p:sp>
      <p:cxnSp>
        <p:nvCxnSpPr>
          <p:cNvPr id="25" name="Straight Arrow Connector 24"/>
          <p:cNvCxnSpPr/>
          <p:nvPr/>
        </p:nvCxnSpPr>
        <p:spPr>
          <a:xfrm flipH="1">
            <a:off x="1279688" y="731708"/>
            <a:ext cx="1017010" cy="41129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869366"/>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1270</TotalTime>
  <Words>26994</Words>
  <Application>Microsoft Office PowerPoint</Application>
  <PresentationFormat>On-screen Show (4:3)</PresentationFormat>
  <Paragraphs>5351</Paragraphs>
  <Slides>320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320</vt:i4>
      </vt:variant>
    </vt:vector>
  </HeadingPairs>
  <TitlesOfParts>
    <vt:vector size="325" baseType="lpstr">
      <vt:lpstr>Arial</vt:lpstr>
      <vt:lpstr>Calibri</vt:lpstr>
      <vt:lpstr>Segoe Script</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vt:lpstr>
      <vt:lpstr>Q/A</vt:lpstr>
      <vt:lpstr>A</vt:lpstr>
      <vt:lpstr>PowerPoint Presentation</vt:lpstr>
      <vt:lpstr>Q</vt:lpstr>
      <vt:lpstr>Q/A</vt:lpstr>
      <vt:lpstr>A</vt:lpstr>
      <vt:lpstr>Q</vt:lpstr>
      <vt:lpstr>A</vt:lpstr>
      <vt:lpstr>Q</vt:lpstr>
      <vt:lpstr>A</vt:lpstr>
      <vt:lpstr>Q</vt:lpstr>
      <vt:lpstr>A</vt:lpstr>
      <vt:lpstr>Q</vt:lpstr>
      <vt:lpstr>Q/A</vt:lpstr>
      <vt:lpstr>A</vt:lpstr>
      <vt:lpstr>Q</vt:lpstr>
      <vt:lpstr>Q/A</vt:lpstr>
      <vt:lpstr>A</vt:lpstr>
      <vt:lpstr>PowerPoint Presentation</vt:lpstr>
      <vt:lpstr>Q</vt:lpstr>
      <vt:lpstr>A</vt:lpstr>
      <vt:lpstr>Q</vt:lpstr>
      <vt:lpstr>A</vt:lpstr>
      <vt:lpstr>PowerPoint Presentation</vt:lpstr>
      <vt:lpstr>Q</vt:lpstr>
      <vt:lpstr>A</vt:lpstr>
      <vt:lpstr>Q</vt:lpstr>
      <vt:lpstr>A</vt:lpstr>
      <vt:lpstr>PowerPoint Presentation</vt:lpstr>
      <vt:lpstr>Q</vt:lpstr>
      <vt:lpstr>A</vt:lpstr>
      <vt:lpstr>Q</vt:lpstr>
      <vt:lpstr>A</vt:lpstr>
      <vt:lpstr>Q</vt:lpstr>
      <vt:lpstr>A</vt:lpstr>
      <vt:lpstr>A</vt:lpstr>
      <vt:lpstr>Q</vt:lpstr>
      <vt:lpstr>Q/A</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Q/A</vt:lpstr>
      <vt:lpstr>A</vt:lpstr>
      <vt:lpstr>PowerPoint Presentation</vt:lpstr>
      <vt:lpstr>Q</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Q</vt:lpstr>
      <vt:lpstr>A</vt:lpstr>
      <vt:lpstr>Q</vt:lpstr>
      <vt:lpstr>A</vt:lpstr>
      <vt:lpstr>PowerPoint Presentation</vt:lpstr>
      <vt:lpstr>Q</vt:lpstr>
      <vt:lpstr>A</vt:lpstr>
      <vt:lpstr>PowerPoint Presentation</vt:lpstr>
      <vt:lpstr>Q</vt:lpstr>
      <vt:lpstr>A</vt:lpstr>
      <vt:lpstr>PowerPoint Presentation</vt:lpstr>
      <vt:lpstr>PowerPoint Presentation</vt:lpstr>
      <vt:lpstr>PowerPoint Presentation</vt:lpstr>
      <vt:lpstr>PowerPoint Presentation</vt:lpstr>
      <vt:lpstr>PowerPoint Presentation</vt:lpstr>
      <vt:lpstr>Q</vt:lpstr>
      <vt:lpstr>A</vt:lpstr>
      <vt:lpstr>Q</vt:lpstr>
      <vt:lpstr>A</vt:lpstr>
      <vt:lpstr>Q</vt:lpstr>
      <vt:lpstr>A</vt:lpstr>
      <vt:lpstr>PowerPoint Presentation</vt:lpstr>
      <vt:lpstr>Q</vt:lpstr>
      <vt:lpstr>A</vt:lpstr>
      <vt:lpstr>Q</vt:lpstr>
      <vt:lpstr>A</vt:lpstr>
      <vt:lpstr>Q</vt:lpstr>
      <vt:lpstr>A</vt:lpstr>
      <vt:lpstr>Q</vt:lpstr>
      <vt:lpstr>Q/A</vt:lpstr>
      <vt:lpstr>A</vt:lpstr>
      <vt:lpstr>Q</vt:lpstr>
      <vt:lpstr>Q/A</vt:lpstr>
      <vt:lpstr>A</vt:lpstr>
      <vt:lpstr>PowerPoint Presentation</vt:lpstr>
      <vt:lpstr>PowerPoint Presentation</vt:lpstr>
      <vt:lpstr>Q</vt:lpstr>
      <vt:lpstr>A</vt:lpstr>
      <vt:lpstr>Q</vt:lpstr>
      <vt:lpstr>A</vt:lpstr>
      <vt:lpstr>Q</vt:lpstr>
      <vt:lpstr>A</vt:lpstr>
      <vt:lpstr>Q</vt:lpstr>
      <vt:lpstr>A</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lpstr>PowerPoint Presentation</vt:lpstr>
      <vt:lpstr>PowerPoint Presentation</vt:lpstr>
      <vt:lpstr>PowerPoint Presentation</vt:lpstr>
      <vt:lpstr>Q</vt:lpstr>
      <vt:lpstr>Q/A</vt:lpstr>
      <vt:lpstr>A</vt:lpstr>
      <vt:lpstr>Q</vt:lpstr>
      <vt:lpstr>A</vt:lpstr>
      <vt:lpstr>Q</vt:lpstr>
      <vt:lpstr>A</vt:lpstr>
      <vt:lpstr>PowerPoint Presentation</vt:lpstr>
      <vt:lpstr>PowerPoint Presentation</vt:lpstr>
      <vt:lpstr>Q</vt:lpstr>
      <vt:lpstr>A</vt:lpstr>
      <vt:lpstr>PowerPoint Presentation</vt:lpstr>
      <vt:lpstr>PowerPoint Presentation</vt:lpstr>
      <vt:lpstr>Q</vt:lpstr>
      <vt:lpstr>A</vt:lpstr>
      <vt:lpstr>Q</vt:lpstr>
      <vt:lpstr>A</vt:lpstr>
      <vt:lpstr>Q</vt:lpstr>
      <vt:lpstr>A</vt:lpstr>
      <vt:lpstr>Q</vt:lpstr>
      <vt:lpstr>A</vt:lpstr>
      <vt:lpstr>Q</vt:lpstr>
      <vt:lpstr>Q/A</vt:lpstr>
      <vt:lpstr>A</vt:lpstr>
      <vt:lpstr>Q</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Flynn</dc:creator>
  <cp:lastModifiedBy>Steven Flynn</cp:lastModifiedBy>
  <cp:revision>111</cp:revision>
  <dcterms:created xsi:type="dcterms:W3CDTF">2008-09-16T18:49:54Z</dcterms:created>
  <dcterms:modified xsi:type="dcterms:W3CDTF">2023-01-09T19:12:04Z</dcterms:modified>
</cp:coreProperties>
</file>